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71" autoAdjust="0"/>
    <p:restoredTop sz="81533" autoAdjust="0"/>
  </p:normalViewPr>
  <p:slideViewPr>
    <p:cSldViewPr snapToGrid="0" snapToObjects="1">
      <p:cViewPr>
        <p:scale>
          <a:sx n="33" d="100"/>
          <a:sy n="33" d="100"/>
        </p:scale>
        <p:origin x="-5333" y="-2400"/>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3/22/2022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3/22/2022</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2726963"/>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a:latin typeface="Times New Roman"/>
                <a:cs typeface="Times New Roman"/>
              </a:rPr>
              <a:t>     Collection and Analysis of Electroencephalography Signals</a:t>
            </a:r>
          </a:p>
          <a:p>
            <a:pPr algn="ctr"/>
            <a:r>
              <a:rPr lang="en-US" sz="5800" b="1" dirty="0">
                <a:latin typeface="Times New Roman"/>
                <a:cs typeface="Times New Roman"/>
              </a:rPr>
              <a:t>Christa Collins, Carson Farmer, and Dr. Hector Medina</a:t>
            </a:r>
          </a:p>
        </p:txBody>
      </p:sp>
      <p:sp>
        <p:nvSpPr>
          <p:cNvPr id="26" name="Rectangle 25"/>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003" y="1129382"/>
            <a:ext cx="4840224" cy="1377696"/>
          </a:xfrm>
          <a:prstGeom prst="rect">
            <a:avLst/>
          </a:prstGeom>
        </p:spPr>
      </p:pic>
      <p:sp>
        <p:nvSpPr>
          <p:cNvPr id="159" name="TextBox 158"/>
          <p:cNvSpPr txBox="1"/>
          <p:nvPr/>
        </p:nvSpPr>
        <p:spPr>
          <a:xfrm>
            <a:off x="33948920" y="25247373"/>
            <a:ext cx="9321064" cy="6580649"/>
          </a:xfrm>
          <a:prstGeom prst="rect">
            <a:avLst/>
          </a:prstGeom>
          <a:solidFill>
            <a:schemeClr val="bg1"/>
          </a:solidFill>
          <a:ln>
            <a:solidFill>
              <a:schemeClr val="tx1"/>
            </a:solidFill>
          </a:ln>
        </p:spPr>
        <p:txBody>
          <a:bodyPr wrap="square" lIns="131445" tIns="65723" rIns="131445" bIns="65723" rtlCol="0">
            <a:spAutoFit/>
          </a:bodyPr>
          <a:lstStyle/>
          <a:p>
            <a:pPr marL="342900" indent="-342900">
              <a:buFont typeface="Arial" panose="020B0604020202020204" pitchFamily="34" charset="0"/>
              <a:buChar char="•"/>
            </a:pPr>
            <a:endParaRPr lang="en-US" sz="2000" dirty="0">
              <a:latin typeface="Times New Roman"/>
              <a:cs typeface="Times New Roman"/>
            </a:endParaRPr>
          </a:p>
          <a:p>
            <a:pPr marL="457200" marR="0" indent="-457200">
              <a:lnSpc>
                <a:spcPct val="115000"/>
              </a:lnSpc>
              <a:spcBef>
                <a:spcPts val="0"/>
              </a:spcBef>
              <a:spcAft>
                <a:spcPts val="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 Agarwal and R. Sivakumar, "Blink: A Fully Automated Unsupervised Algorithm for Eye-Blink Detection in EEG Signals," </a:t>
            </a: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 57th Annual Allerton Conference on Communication, Control, and Computing (Allerton)</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2019, pp. 1113-1121,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10.1109/ALLERTON.2019.8919795.</a:t>
            </a:r>
          </a:p>
          <a:p>
            <a:pPr marL="457200" marR="0" indent="-457200">
              <a:lnSpc>
                <a:spcPct val="115000"/>
              </a:lnSpc>
              <a:spcBef>
                <a:spcPts val="0"/>
              </a:spcBef>
              <a:spcAft>
                <a:spcPts val="0"/>
              </a:spcAft>
              <a:buFont typeface="Arial" panose="020B0604020202020204" pitchFamily="34" charset="0"/>
              <a:buChar char="•"/>
            </a:pPr>
            <a:endPar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indent="-457200">
              <a:lnSpc>
                <a:spcPct val="115000"/>
              </a:lnSpc>
              <a:spcBef>
                <a:spcPts val="0"/>
              </a:spcBef>
              <a:spcAft>
                <a:spcPts val="0"/>
              </a:spcAft>
              <a:buFont typeface="Arial" panose="020B0604020202020204" pitchFamily="34" charset="0"/>
              <a:buChar char="•"/>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Anjum, M. F., Dasgupta, S.,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Mudumbai</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 Singh, A., Cavanagh, J. F., &amp; Narayanan, N. S. (2020). Linear predictive coding distinguishes spectral EEG features of Parkinson’s disease. </a:t>
            </a: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Parkinsonism &amp; Related Disorders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79–85. </a:t>
            </a:r>
            <a:r>
              <a:rPr lang="en-US" sz="20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https://doi.org/10.1016/j.parkreldis.2020.08.001</a:t>
            </a:r>
          </a:p>
          <a:p>
            <a:pPr marL="457200" marR="0" indent="-457200">
              <a:lnSpc>
                <a:spcPct val="115000"/>
              </a:lnSpc>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60045" indent="-360045">
              <a:buFont typeface="Arial" panose="020B0604020202020204" pitchFamily="34" charset="0"/>
              <a:buChar char="•"/>
            </a:pPr>
            <a:r>
              <a:rPr lang="en-US" sz="2000" dirty="0">
                <a:effectLst/>
                <a:latin typeface="Calibri" panose="020F0502020204030204" pitchFamily="34" charset="0"/>
                <a:cs typeface="Calibri" panose="020F0502020204030204" pitchFamily="34" charset="0"/>
              </a:rPr>
              <a:t>Alba-Flores, R., Rios, F., Triplett, S., &amp; Casas, A. (2019). Gesture Recognition Using an EEG Sensor and an ANN Classifier for Control of a Robotic Manipulator. </a:t>
            </a:r>
            <a:r>
              <a:rPr lang="en-US" sz="2000" i="1" dirty="0">
                <a:effectLst/>
                <a:latin typeface="Calibri" panose="020F0502020204030204" pitchFamily="34" charset="0"/>
                <a:cs typeface="Calibri" panose="020F0502020204030204" pitchFamily="34" charset="0"/>
              </a:rPr>
              <a:t>Intelligent Computing</a:t>
            </a:r>
            <a:r>
              <a:rPr lang="en-US" sz="2000" dirty="0">
                <a:effectLst/>
                <a:latin typeface="Calibri" panose="020F0502020204030204" pitchFamily="34" charset="0"/>
                <a:cs typeface="Calibri" panose="020F0502020204030204" pitchFamily="34" charset="0"/>
              </a:rPr>
              <a:t>, </a:t>
            </a:r>
            <a:r>
              <a:rPr lang="en-US" sz="2000" i="1" dirty="0">
                <a:effectLst/>
                <a:latin typeface="Calibri" panose="020F0502020204030204" pitchFamily="34" charset="0"/>
                <a:cs typeface="Calibri" panose="020F0502020204030204" pitchFamily="34" charset="0"/>
              </a:rPr>
              <a:t>2</a:t>
            </a:r>
            <a:r>
              <a:rPr lang="en-US" sz="2000" dirty="0">
                <a:effectLst/>
                <a:latin typeface="Calibri" panose="020F0502020204030204" pitchFamily="34" charset="0"/>
                <a:cs typeface="Calibri" panose="020F0502020204030204" pitchFamily="34" charset="0"/>
              </a:rPr>
              <a:t>, 1181–1186. https://doi.org/10.1009/978-3-030-22868-2_81</a:t>
            </a:r>
          </a:p>
          <a:p>
            <a:pPr marL="360045" marR="0" indent="-360045">
              <a:buFont typeface="Arial" panose="020B0604020202020204" pitchFamily="34" charset="0"/>
              <a:buChar char="•"/>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457200" marR="0" indent="-457200">
              <a:lnSpc>
                <a:spcPct val="115000"/>
              </a:lnSpc>
              <a:spcBef>
                <a:spcPts val="0"/>
              </a:spcBef>
              <a:spcAft>
                <a:spcPts val="0"/>
              </a:spcAft>
              <a:buFont typeface="Arial" panose="020B0604020202020204" pitchFamily="34" charset="0"/>
              <a:buChar char="•"/>
            </a:pP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Wöhrle</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 </a:t>
            </a:r>
            <a:r>
              <a:rPr lang="en-US" sz="2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Tabie</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Kim, S., Kirchner, F., &amp; Kirchner, E. (2017). A Hybrid FPGA-Based System for EEG- and EMG-Based Online Movement Prediction. </a:t>
            </a: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Sensors</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1552. https://doi.org/10.3390/s17071552</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Times New Roman"/>
              <a:cs typeface="Times New Roman"/>
            </a:endParaRPr>
          </a:p>
        </p:txBody>
      </p:sp>
      <p:sp>
        <p:nvSpPr>
          <p:cNvPr id="160" name="Rectangle 159"/>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1        2       3       4        5       6        7       8        9      10      11     12      13      14 </a:t>
            </a:r>
            <a:endParaRPr lang="en-US" dirty="0"/>
          </a:p>
        </p:txBody>
      </p:sp>
      <p:sp>
        <p:nvSpPr>
          <p:cNvPr id="162" name="TextBox 161"/>
          <p:cNvSpPr txBox="1"/>
          <p:nvPr/>
        </p:nvSpPr>
        <p:spPr>
          <a:xfrm>
            <a:off x="10809609" y="4034004"/>
            <a:ext cx="22440303" cy="28100713"/>
          </a:xfrm>
          <a:prstGeom prst="rect">
            <a:avLst/>
          </a:prstGeom>
          <a:solidFill>
            <a:srgbClr val="FFFFFF"/>
          </a:solidFill>
          <a:ln cap="rnd">
            <a:solidFill>
              <a:schemeClr val="tx1"/>
            </a:solidFill>
          </a:ln>
        </p:spPr>
        <p:txBody>
          <a:bodyPr wrap="square" lIns="182880" rIns="182880" rtlCol="0">
            <a:noAutofit/>
          </a:bodyPr>
          <a:lstStyle/>
          <a:p>
            <a:endParaRPr lang="en-US" sz="1800" dirty="0"/>
          </a:p>
        </p:txBody>
      </p:sp>
      <p:sp>
        <p:nvSpPr>
          <p:cNvPr id="165" name="TextBox 164"/>
          <p:cNvSpPr txBox="1"/>
          <p:nvPr/>
        </p:nvSpPr>
        <p:spPr>
          <a:xfrm>
            <a:off x="797830" y="4731834"/>
            <a:ext cx="9312771" cy="6811481"/>
          </a:xfrm>
          <a:prstGeom prst="rect">
            <a:avLst/>
          </a:prstGeom>
          <a:solidFill>
            <a:schemeClr val="bg1"/>
          </a:solidFill>
          <a:ln>
            <a:solidFill>
              <a:srgbClr val="000000"/>
            </a:solidFill>
          </a:ln>
        </p:spPr>
        <p:txBody>
          <a:bodyPr wrap="square" lIns="131445" tIns="65723" rIns="131445" bIns="65723" rtlCol="0">
            <a:spAutoFit/>
          </a:bodyPr>
          <a:lstStyle/>
          <a:p>
            <a:endParaRPr lang="en-US" sz="1800" b="1" dirty="0"/>
          </a:p>
          <a:p>
            <a:pPr algn="just"/>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b="1" dirty="0">
                <a:effectLst/>
                <a:latin typeface="Calibri" panose="020F0502020204030204" pitchFamily="34" charset="0"/>
                <a:ea typeface="Calibri" panose="020F0502020204030204" pitchFamily="34" charset="0"/>
                <a:cs typeface="Times New Roman" panose="02020603050405020304" pitchFamily="18" charset="0"/>
              </a:rPr>
              <a:t>Background: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implementation of advanced signal processing analysis in analyzing Electroencephalogram (EEG) and Electromyography (EMG) data, has the potential to allow amputee patients to smoothly interact with the natural world. Through extracting specific patterns on EEG and EMG signals we anticipate cultivating a high-speed model and algorithm for processing EEG and EMG signal data. Through replicating an algorithm specifically designed to detect blinking in EEG </a:t>
            </a:r>
            <a:r>
              <a:rPr lang="en-US" sz="1800" dirty="0">
                <a:latin typeface="Calibri" panose="020F0502020204030204" pitchFamily="34" charset="0"/>
                <a:ea typeface="Calibri" panose="020F0502020204030204" pitchFamily="34" charset="0"/>
                <a:cs typeface="Times New Roman" panose="02020603050405020304" pitchFamily="18" charset="0"/>
              </a:rPr>
              <a:t>raw signal data. We anticipate cultivating a high-speed model and algorithm for processing EEG and EMG signal data and quickly implementing it onto computer and robotic hardware.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800" b="1" dirty="0">
                <a:effectLst/>
                <a:latin typeface="Calibri" panose="020F0502020204030204" pitchFamily="34" charset="0"/>
                <a:ea typeface="Calibri" panose="020F0502020204030204" pitchFamily="34" charset="0"/>
                <a:cs typeface="Times New Roman" panose="02020603050405020304" pitchFamily="18" charset="0"/>
              </a:rPr>
              <a:t>Methods: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primary signal of the human interface devices we were most intent on analyzing was the EEG signals. EEG signals are more challenging to read because of their low voltage and the high amount of noise intertwine within their signals. Because of this, we began with cultivating an algorithm to detect whether the user was blinking based on raw EEG data. We utilized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OpenBCI’s</a:t>
            </a:r>
            <a:r>
              <a:rPr lang="en-US" sz="1800" dirty="0">
                <a:effectLst/>
                <a:latin typeface="Calibri" panose="020F0502020204030204" pitchFamily="34" charset="0"/>
                <a:ea typeface="Calibri" panose="020F0502020204030204" pitchFamily="34" charset="0"/>
                <a:cs typeface="Times New Roman" panose="02020603050405020304" pitchFamily="18" charset="0"/>
              </a:rPr>
              <a:t> graphic user interface as well 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OpenVibe</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programed a moving window to implement the signal processing features of this algorithm. </a:t>
            </a:r>
          </a:p>
          <a:p>
            <a:pPr algn="just"/>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800" b="1" dirty="0">
                <a:effectLst/>
                <a:latin typeface="Calibri" panose="020F0502020204030204" pitchFamily="34" charset="0"/>
                <a:ea typeface="Calibri" panose="020F0502020204030204" pitchFamily="34" charset="0"/>
                <a:cs typeface="Times New Roman" panose="02020603050405020304" pitchFamily="18" charset="0"/>
              </a:rPr>
              <a:t>Expected Results: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Through implementing the blink algorithm to extract specific data signal processing feature on EEGs will result in the control of robotic systems through brain and muscle wave analysis. The continual improvement of the algorithm will result in one day an amputee patient being able to move a bionic robotic prosthetic limb based on their thoughts and muscle movements. Allowing the patient to better interact with the natural world. </a:t>
            </a:r>
          </a:p>
          <a:p>
            <a:pPr algn="just"/>
            <a:endParaRPr lang="en-US" sz="2000" dirty="0">
              <a:latin typeface="Times New Roman"/>
              <a:cs typeface="Times New Roman"/>
            </a:endParaRPr>
          </a:p>
        </p:txBody>
      </p:sp>
      <p:sp>
        <p:nvSpPr>
          <p:cNvPr id="166" name="TextBox 165"/>
          <p:cNvSpPr txBox="1"/>
          <p:nvPr/>
        </p:nvSpPr>
        <p:spPr>
          <a:xfrm>
            <a:off x="797833" y="3934552"/>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Abstract and/or Background</a:t>
            </a:r>
            <a:endParaRPr lang="en-US" sz="6000" dirty="0">
              <a:solidFill>
                <a:schemeClr val="bg1"/>
              </a:solidFill>
              <a:latin typeface="Times New Roman"/>
              <a:cs typeface="Times New Roman"/>
            </a:endParaRPr>
          </a:p>
        </p:txBody>
      </p:sp>
      <p:sp>
        <p:nvSpPr>
          <p:cNvPr id="167" name="TextBox 166"/>
          <p:cNvSpPr txBox="1"/>
          <p:nvPr/>
        </p:nvSpPr>
        <p:spPr>
          <a:xfrm>
            <a:off x="851237" y="13733889"/>
            <a:ext cx="9312772" cy="7211591"/>
          </a:xfrm>
          <a:prstGeom prst="rect">
            <a:avLst/>
          </a:prstGeom>
          <a:solidFill>
            <a:schemeClr val="bg1"/>
          </a:solidFill>
          <a:ln>
            <a:solidFill>
              <a:schemeClr val="tx1"/>
            </a:solidFill>
          </a:ln>
        </p:spPr>
        <p:txBody>
          <a:bodyPr wrap="square" lIns="131445" tIns="65723" rIns="131445" bIns="65723" rtlCol="0">
            <a:spAutoFit/>
          </a:bodyPr>
          <a:lstStyle/>
          <a:p>
            <a:endParaRPr lang="en-US" sz="2000" dirty="0">
              <a:latin typeface="Times New Roman"/>
              <a:cs typeface="Times New Roman"/>
            </a:endParaRPr>
          </a:p>
          <a:p>
            <a:endParaRPr lang="en-US" sz="2000" dirty="0">
              <a:latin typeface="Times New Roman"/>
              <a:cs typeface="Times New Roman"/>
            </a:endParaRPr>
          </a:p>
          <a:p>
            <a:r>
              <a:rPr lang="en-US" sz="2000" b="1" dirty="0">
                <a:effectLst/>
                <a:latin typeface="Calibri" panose="020F0502020204030204" pitchFamily="34" charset="0"/>
                <a:ea typeface="Calibri" panose="020F0502020204030204" pitchFamily="34" charset="0"/>
                <a:cs typeface="Times New Roman" panose="02020603050405020304" pitchFamily="18" charset="0"/>
              </a:rPr>
              <a:t>Nearly 15% of the global population suffers from a disability</a:t>
            </a:r>
            <a:r>
              <a:rPr lang="en-US" sz="2000" dirty="0">
                <a:effectLst/>
                <a:latin typeface="Calibri" panose="020F0502020204030204" pitchFamily="34" charset="0"/>
                <a:ea typeface="Calibri" panose="020F0502020204030204" pitchFamily="34" charset="0"/>
                <a:cs typeface="Times New Roman" panose="02020603050405020304" pitchFamily="18" charset="0"/>
              </a:rPr>
              <a:t>. Half of these disabled patients are unable to afford healthcare, and current prosthetics are expensive. Furthermore, </a:t>
            </a:r>
            <a:r>
              <a:rPr lang="en-US" sz="2000" dirty="0">
                <a:latin typeface="Calibri" panose="020F0502020204030204" pitchFamily="34" charset="0"/>
                <a:ea typeface="Calibri" panose="020F0502020204030204" pitchFamily="34" charset="0"/>
                <a:cs typeface="Times New Roman" panose="02020603050405020304" pitchFamily="18" charset="0"/>
              </a:rPr>
              <a:t>even state-of-the-art prosthetics are </a:t>
            </a:r>
            <a:r>
              <a:rPr lang="en-US" sz="2000" dirty="0">
                <a:effectLst/>
                <a:latin typeface="Calibri" panose="020F0502020204030204" pitchFamily="34" charset="0"/>
                <a:ea typeface="Calibri" panose="020F0502020204030204" pitchFamily="34" charset="0"/>
                <a:cs typeface="Times New Roman" panose="02020603050405020304" pitchFamily="18" charset="0"/>
              </a:rPr>
              <a:t>unable to smoothly interact with the natural world. 30% of the 10 million amputees around the world are arm amputees. Because of the complexity of limbs and brain anatomy, a highspeed computer hardware is required to process the large amounts of data received. An electroencephalography (EEG) sensor is a medical device which reads and monitors brain signals. An Electromyography (EMG) sensor is a medical device which reads muscle-related electrical signals. Through signal processing and feature extraction, an algorithm can be created to </a:t>
            </a:r>
            <a:r>
              <a:rPr lang="en-US" sz="2000" dirty="0">
                <a:latin typeface="Calibri" panose="020F0502020204030204" pitchFamily="34" charset="0"/>
                <a:ea typeface="Calibri" panose="020F0502020204030204" pitchFamily="34" charset="0"/>
                <a:cs typeface="Times New Roman" panose="02020603050405020304" pitchFamily="18" charset="0"/>
              </a:rPr>
              <a:t>process</a:t>
            </a:r>
            <a:r>
              <a:rPr lang="en-US" sz="2000" dirty="0">
                <a:effectLst/>
                <a:latin typeface="Calibri" panose="020F0502020204030204" pitchFamily="34" charset="0"/>
                <a:ea typeface="Calibri" panose="020F0502020204030204" pitchFamily="34" charset="0"/>
                <a:cs typeface="Times New Roman" panose="02020603050405020304" pitchFamily="18" charset="0"/>
              </a:rPr>
              <a:t> raw EEG data, which can then be converted to useful signals that can potentially be used to control various robotic and computer systems. However, neuronal signals are difficult to translate due to the signal-to-noise ratio of </a:t>
            </a:r>
            <a:r>
              <a:rPr lang="en-US" sz="2000" dirty="0">
                <a:latin typeface="Calibri" panose="020F0502020204030204" pitchFamily="34" charset="0"/>
                <a:ea typeface="Calibri" panose="020F0502020204030204" pitchFamily="34" charset="0"/>
                <a:cs typeface="Times New Roman" panose="02020603050405020304" pitchFamily="18" charset="0"/>
              </a:rPr>
              <a:t> commercially available </a:t>
            </a:r>
            <a:r>
              <a:rPr lang="en-US" sz="2000" dirty="0">
                <a:effectLst/>
                <a:latin typeface="Calibri" panose="020F0502020204030204" pitchFamily="34" charset="0"/>
                <a:ea typeface="Calibri" panose="020F0502020204030204" pitchFamily="34" charset="0"/>
                <a:cs typeface="Times New Roman" panose="02020603050405020304" pitchFamily="18" charset="0"/>
              </a:rPr>
              <a:t>non-invasive Brain Computer Interface (BCI) . </a:t>
            </a:r>
            <a:r>
              <a:rPr lang="en-US" sz="2000" dirty="0">
                <a:latin typeface="Calibri" panose="020F0502020204030204" pitchFamily="34" charset="0"/>
                <a:ea typeface="Calibri" panose="020F0502020204030204" pitchFamily="34" charset="0"/>
                <a:cs typeface="Times New Roman" panose="02020603050405020304" pitchFamily="18" charset="0"/>
              </a:rPr>
              <a:t>We hypothesize that more robust signal processing algorithms that rely on either machine learning methods and other signal reconstruction techniques should be employed to resolve the aforementioned problem. As a first step towards that goal, </a:t>
            </a:r>
            <a:r>
              <a:rPr lang="en-US" sz="2000" dirty="0">
                <a:effectLst/>
                <a:latin typeface="Calibri" panose="020F0502020204030204" pitchFamily="34" charset="0"/>
                <a:ea typeface="Calibri" panose="020F0502020204030204" pitchFamily="34" charset="0"/>
                <a:cs typeface="Times New Roman" panose="02020603050405020304" pitchFamily="18" charset="0"/>
              </a:rPr>
              <a:t>we have cultivated an algorithm which detects blinking in the user’s brainwave signals and eliminate the additional noise found within the EEG signals. </a:t>
            </a: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sp>
        <p:nvSpPr>
          <p:cNvPr id="168" name="TextBox 167"/>
          <p:cNvSpPr txBox="1"/>
          <p:nvPr/>
        </p:nvSpPr>
        <p:spPr>
          <a:xfrm>
            <a:off x="851237" y="12095538"/>
            <a:ext cx="9326880"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Introduction</a:t>
            </a:r>
            <a:endParaRPr lang="en-US" sz="6000" dirty="0">
              <a:solidFill>
                <a:schemeClr val="bg1"/>
              </a:solidFill>
              <a:latin typeface="Times New Roman"/>
              <a:cs typeface="Times New Roman"/>
            </a:endParaRPr>
          </a:p>
        </p:txBody>
      </p:sp>
      <p:sp>
        <p:nvSpPr>
          <p:cNvPr id="170" name="TextBox 169"/>
          <p:cNvSpPr txBox="1"/>
          <p:nvPr/>
        </p:nvSpPr>
        <p:spPr>
          <a:xfrm>
            <a:off x="851071" y="21124601"/>
            <a:ext cx="9302451" cy="7589520"/>
          </a:xfrm>
          <a:prstGeom prst="rect">
            <a:avLst/>
          </a:prstGeom>
          <a:solidFill>
            <a:schemeClr val="bg1"/>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a:p>
            <a:pPr algn="just"/>
            <a:endParaRPr lang="en-US" sz="2000" dirty="0">
              <a:latin typeface="Times New Roman"/>
              <a:cs typeface="Times New Roman"/>
            </a:endParaRPr>
          </a:p>
          <a:p>
            <a:pPr algn="just"/>
            <a:r>
              <a:rPr lang="en-US" sz="2000" dirty="0">
                <a:latin typeface="Calibri" panose="020F0502020204030204" pitchFamily="34" charset="0"/>
                <a:ea typeface="Calibri" panose="020F0502020204030204" pitchFamily="34" charset="0"/>
                <a:cs typeface="Times New Roman" panose="02020603050405020304" pitchFamily="18" charset="0"/>
              </a:rPr>
              <a:t>We began by utilizing a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Brain Computer Interface (BCI)</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which is a system to determine functional intent from reading a patient’s electrochemical signals to record, analyze, and message brain activity. BCI are composed of three main components. They contain a device which measures brain </a:t>
            </a:r>
            <a:r>
              <a:rPr lang="en-US" sz="2000" dirty="0">
                <a:latin typeface="Calibri" panose="020F0502020204030204" pitchFamily="34" charset="0"/>
                <a:ea typeface="Calibri" panose="020F0502020204030204" pitchFamily="34" charset="0"/>
                <a:cs typeface="Times New Roman" panose="02020603050405020304" pitchFamily="18" charset="0"/>
              </a:rPr>
              <a:t>waves, a computer interface to process and analyze this data, and an application to control. We used </a:t>
            </a:r>
            <a:r>
              <a:rPr lang="en-US" sz="2000" dirty="0" err="1">
                <a:latin typeface="Calibri" panose="020F0502020204030204" pitchFamily="34" charset="0"/>
                <a:ea typeface="Calibri" panose="020F0502020204030204" pitchFamily="34" charset="0"/>
                <a:cs typeface="Times New Roman" panose="02020603050405020304" pitchFamily="18" charset="0"/>
              </a:rPr>
              <a:t>OpenBCI</a:t>
            </a:r>
            <a:r>
              <a:rPr lang="en-US" sz="2000" dirty="0">
                <a:latin typeface="Calibri" panose="020F0502020204030204" pitchFamily="34" charset="0"/>
                <a:ea typeface="Calibri" panose="020F0502020204030204" pitchFamily="34" charset="0"/>
                <a:cs typeface="Times New Roman" panose="02020603050405020304" pitchFamily="18" charset="0"/>
              </a:rPr>
              <a:t> headset in order to interpret and analyze our EEG data. On the headset are eight sensor electrodes which are placed in the headset around the head. These electrodes read the electrical activity coming from different sections of the heard.  </a:t>
            </a:r>
          </a:p>
          <a:p>
            <a:pPr algn="just"/>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latin typeface="Calibri" panose="020F0502020204030204" pitchFamily="34" charset="0"/>
                <a:ea typeface="Calibri" panose="020F0502020204030204" pitchFamily="34" charset="0"/>
                <a:cs typeface="Times New Roman" panose="02020603050405020304" pitchFamily="18" charset="0"/>
              </a:rPr>
              <a:t>To become more familiarized with the application method of EEG signal data processing and analysis we initially conducted a blinking test. We recorded the EEG signals while a participant was blinking. After which we recorded this raw data into a python detection algorithm and implemented this code onto an LED light. The end goal is that whenever the participant blinks the LED light will turn on based on the EEG signals being processed by the BCI and python blink detection algorithm. </a:t>
            </a:r>
          </a:p>
          <a:p>
            <a:pPr algn="just"/>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Because of the mass amount of data and noise recorded from the EEG signals we began by utilizing the eeglib python module for feature extraction of the EEG data from the eeglib python library. We also began </a:t>
            </a:r>
            <a:r>
              <a:rPr lang="en-US" sz="2000" dirty="0">
                <a:latin typeface="Calibri" panose="020F0502020204030204" pitchFamily="34" charset="0"/>
                <a:ea typeface="Calibri" panose="020F0502020204030204" pitchFamily="34" charset="0"/>
                <a:cs typeface="Times New Roman" panose="02020603050405020304" pitchFamily="18" charset="0"/>
              </a:rPr>
              <a:t>creating</a:t>
            </a:r>
            <a:r>
              <a:rPr lang="en-US" sz="2000" dirty="0">
                <a:effectLst/>
                <a:latin typeface="Calibri" panose="020F0502020204030204" pitchFamily="34" charset="0"/>
                <a:ea typeface="Calibri" panose="020F0502020204030204" pitchFamily="34" charset="0"/>
                <a:cs typeface="Times New Roman" panose="02020603050405020304" pitchFamily="18" charset="0"/>
              </a:rPr>
              <a:t> a spectral clustering algorithm so the EEG data could be more accessible to interpret and analyze</a:t>
            </a:r>
            <a:r>
              <a:rPr lang="en-US" sz="2000" dirty="0">
                <a:latin typeface="Calibri" panose="020F0502020204030204" pitchFamily="34" charset="0"/>
                <a:ea typeface="Calibri" panose="020F0502020204030204" pitchFamily="34" charset="0"/>
                <a:cs typeface="Times New Roman" panose="02020603050405020304" pitchFamily="18" charset="0"/>
              </a:rPr>
              <a:t> for data extraction.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800" dirty="0">
              <a:latin typeface="Times New Roman"/>
              <a:cs typeface="Times New Roman"/>
            </a:endParaRPr>
          </a:p>
          <a:p>
            <a:pPr algn="just"/>
            <a:r>
              <a:rPr lang="en-US" sz="1800" dirty="0">
                <a:latin typeface="Times New Roman"/>
                <a:cs typeface="Times New Roman"/>
              </a:rPr>
              <a:t> </a:t>
            </a:r>
          </a:p>
        </p:txBody>
      </p:sp>
      <p:sp>
        <p:nvSpPr>
          <p:cNvPr id="171" name="TextBox 170"/>
          <p:cNvSpPr txBox="1"/>
          <p:nvPr/>
        </p:nvSpPr>
        <p:spPr>
          <a:xfrm>
            <a:off x="892468" y="20224914"/>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Methods</a:t>
            </a:r>
            <a:endParaRPr lang="en-US" sz="6000" dirty="0">
              <a:solidFill>
                <a:schemeClr val="bg1"/>
              </a:solidFill>
              <a:latin typeface="Times New Roman"/>
              <a:cs typeface="Times New Roman"/>
            </a:endParaRPr>
          </a:p>
        </p:txBody>
      </p:sp>
      <p:grpSp>
        <p:nvGrpSpPr>
          <p:cNvPr id="175" name="Group 174"/>
          <p:cNvGrpSpPr/>
          <p:nvPr/>
        </p:nvGrpSpPr>
        <p:grpSpPr>
          <a:xfrm>
            <a:off x="33948920" y="17260506"/>
            <a:ext cx="9262896" cy="5729486"/>
            <a:chOff x="34124661" y="17612344"/>
            <a:chExt cx="9302452" cy="5334293"/>
          </a:xfrm>
        </p:grpSpPr>
        <p:sp>
          <p:nvSpPr>
            <p:cNvPr id="176" name="TextBox 175"/>
            <p:cNvSpPr txBox="1"/>
            <p:nvPr/>
          </p:nvSpPr>
          <p:spPr>
            <a:xfrm>
              <a:off x="34124663" y="18419323"/>
              <a:ext cx="9302450" cy="4527314"/>
            </a:xfrm>
            <a:prstGeom prst="rect">
              <a:avLst/>
            </a:prstGeom>
            <a:solidFill>
              <a:srgbClr val="FFFFFF"/>
            </a:solidFill>
            <a:ln cap="rnd">
              <a:solidFill>
                <a:schemeClr val="tx1"/>
              </a:solidFill>
            </a:ln>
          </p:spPr>
          <p:txBody>
            <a:bodyPr wrap="square" lIns="182880" rIns="182880" rtlCol="0">
              <a:noAutofit/>
            </a:bodyPr>
            <a:lstStyle/>
            <a:p>
              <a:pPr algn="just"/>
              <a:endParaRPr lang="en-US" sz="2000" dirty="0">
                <a:latin typeface="Times New Roman"/>
                <a:cs typeface="Times New Roman"/>
              </a:endParaRPr>
            </a:p>
            <a:p>
              <a:pPr marL="514350" indent="-514350">
                <a:lnSpc>
                  <a:spcPct val="140000"/>
                </a:lnSpc>
                <a:buFontTx/>
                <a:buAutoNum type="arabicPeriod"/>
              </a:pPr>
              <a:r>
                <a:rPr lang="en-US" sz="2000" dirty="0">
                  <a:latin typeface="Times New Roman"/>
                  <a:cs typeface="Times New Roman"/>
                </a:rPr>
                <a:t>Develop a spectral clustering feature extraction algorithm  for EEG signals to be utilized on mind-controlled bionic prosthetics, drones, and other robotic systems.</a:t>
              </a:r>
            </a:p>
            <a:p>
              <a:pPr marL="514350" indent="-514350">
                <a:lnSpc>
                  <a:spcPct val="140000"/>
                </a:lnSpc>
                <a:buFontTx/>
                <a:buAutoNum type="arabicPeriod"/>
              </a:pPr>
              <a:r>
                <a:rPr lang="en-US" sz="2000" dirty="0">
                  <a:latin typeface="Times New Roman"/>
                  <a:cs typeface="Times New Roman"/>
                </a:rPr>
                <a:t>Develop a computer simulation to realistically simulate a bionic prosthetic arms potential movements utilizing EEG signal processing.</a:t>
              </a:r>
            </a:p>
            <a:p>
              <a:pPr marL="514350" indent="-514350">
                <a:lnSpc>
                  <a:spcPct val="140000"/>
                </a:lnSpc>
                <a:buFontTx/>
                <a:buAutoNum type="arabicPeriod"/>
              </a:pPr>
              <a:r>
                <a:rPr lang="en-US" sz="2000" dirty="0">
                  <a:latin typeface="Times New Roman"/>
                  <a:cs typeface="Times New Roman"/>
                </a:rPr>
                <a:t>Further study the cerebellum’s relationship to EEG signals for advance feature extraction.</a:t>
              </a:r>
            </a:p>
            <a:p>
              <a:pPr marL="514350" indent="-514350">
                <a:lnSpc>
                  <a:spcPct val="140000"/>
                </a:lnSpc>
                <a:buFontTx/>
                <a:buAutoNum type="arabicPeriod"/>
              </a:pPr>
              <a:r>
                <a:rPr lang="en-US" sz="2000" dirty="0">
                  <a:latin typeface="Times New Roman"/>
                  <a:cs typeface="Times New Roman"/>
                </a:rPr>
                <a:t>Incorporate field programmable gate array (FPGA) algorithms for fast and online implementation.</a:t>
              </a:r>
            </a:p>
            <a:p>
              <a:pPr marL="514350" indent="-514350">
                <a:lnSpc>
                  <a:spcPct val="140000"/>
                </a:lnSpc>
                <a:buAutoNum type="arabicPeriod"/>
              </a:pPr>
              <a:endParaRPr lang="en-US" sz="1800" dirty="0">
                <a:solidFill>
                  <a:prstClr val="black"/>
                </a:solidFill>
                <a:latin typeface="Times New Roman"/>
                <a:cs typeface="Times New Roman"/>
              </a:endParaRPr>
            </a:p>
          </p:txBody>
        </p:sp>
        <p:sp>
          <p:nvSpPr>
            <p:cNvPr id="177" name="TextBox 176"/>
            <p:cNvSpPr txBox="1"/>
            <p:nvPr/>
          </p:nvSpPr>
          <p:spPr>
            <a:xfrm>
              <a:off x="34124661" y="17612344"/>
              <a:ext cx="9302450"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Garamond"/>
                  <a:cs typeface="Garamond"/>
                </a:rPr>
                <a:t>Future Work</a:t>
              </a:r>
              <a:endParaRPr lang="en-US" sz="6000" dirty="0">
                <a:solidFill>
                  <a:schemeClr val="bg1"/>
                </a:solidFill>
                <a:latin typeface="Garamond"/>
                <a:cs typeface="Garamond"/>
              </a:endParaRPr>
            </a:p>
          </p:txBody>
        </p:sp>
      </p:grpSp>
      <p:sp>
        <p:nvSpPr>
          <p:cNvPr id="178" name="TextBox 177"/>
          <p:cNvSpPr txBox="1"/>
          <p:nvPr/>
        </p:nvSpPr>
        <p:spPr>
          <a:xfrm>
            <a:off x="33934901" y="24404161"/>
            <a:ext cx="9321500"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References</a:t>
            </a:r>
            <a:endParaRPr lang="en-US" sz="6000" dirty="0">
              <a:solidFill>
                <a:schemeClr val="bg1"/>
              </a:solidFill>
              <a:latin typeface="Times New Roman"/>
              <a:cs typeface="Times New Roman"/>
            </a:endParaRPr>
          </a:p>
        </p:txBody>
      </p:sp>
      <p:grpSp>
        <p:nvGrpSpPr>
          <p:cNvPr id="179" name="Group 178"/>
          <p:cNvGrpSpPr/>
          <p:nvPr/>
        </p:nvGrpSpPr>
        <p:grpSpPr>
          <a:xfrm>
            <a:off x="34008529" y="3934552"/>
            <a:ext cx="9278260" cy="12767498"/>
            <a:chOff x="34008529" y="3934553"/>
            <a:chExt cx="9278260" cy="12101144"/>
          </a:xfrm>
        </p:grpSpPr>
        <p:sp>
          <p:nvSpPr>
            <p:cNvPr id="180" name="TextBox 179"/>
            <p:cNvSpPr txBox="1"/>
            <p:nvPr/>
          </p:nvSpPr>
          <p:spPr>
            <a:xfrm>
              <a:off x="34008529" y="4700802"/>
              <a:ext cx="9278259" cy="11334895"/>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181" name="TextBox 180"/>
            <p:cNvSpPr txBox="1"/>
            <p:nvPr/>
          </p:nvSpPr>
          <p:spPr>
            <a:xfrm>
              <a:off x="34011515" y="3934553"/>
              <a:ext cx="9275274" cy="1423295"/>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Expected Challenges/Results and Conclusion</a:t>
              </a:r>
              <a:endParaRPr lang="en-US" sz="6000" dirty="0">
                <a:solidFill>
                  <a:schemeClr val="bg1"/>
                </a:solidFill>
                <a:latin typeface="Times New Roman"/>
                <a:cs typeface="Times New Roman"/>
              </a:endParaRPr>
            </a:p>
          </p:txBody>
        </p:sp>
        <p:sp>
          <p:nvSpPr>
            <p:cNvPr id="182" name="Rectangle 181"/>
            <p:cNvSpPr/>
            <p:nvPr/>
          </p:nvSpPr>
          <p:spPr>
            <a:xfrm>
              <a:off x="34159901" y="5167890"/>
              <a:ext cx="8933470" cy="10297479"/>
            </a:xfrm>
            <a:prstGeom prst="rect">
              <a:avLst/>
            </a:prstGeom>
          </p:spPr>
          <p:txBody>
            <a:bodyPr wrap="square">
              <a:spAutoFit/>
            </a:bodyPr>
            <a:lstStyle/>
            <a:p>
              <a:endParaRPr lang="en-US" sz="2000" dirty="0">
                <a:solidFill>
                  <a:schemeClr val="bg1"/>
                </a:solidFill>
                <a:latin typeface="Times New Roman"/>
                <a:cs typeface="Times New Roman"/>
              </a:endParaRPr>
            </a:p>
            <a:p>
              <a:r>
                <a:rPr lang="en-US" sz="2000" b="1" dirty="0">
                  <a:latin typeface="Calibri" panose="020F0502020204030204" pitchFamily="34" charset="0"/>
                  <a:cs typeface="Calibri" panose="020F0502020204030204" pitchFamily="34" charset="0"/>
                </a:rPr>
                <a:t>Expected Challenges:</a:t>
              </a:r>
            </a:p>
            <a:p>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Extracting the specific features of the EEG data needed to efficiently implement their use on actual robotic/prosthetic applications.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Deducing if the data has been processed in the most efficient way after the utilization of feature extraction and the blink detection algorithm.</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Obtaining data results from the electrode sensors with the least amount of noise possible.</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Implementing advanced signal processing methods, in order to achieve faster algorithms, models, and results.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Collecting data results that are acceptable with minimum amounts of noise. </a:t>
              </a:r>
            </a:p>
            <a:p>
              <a:endParaRPr lang="en-US" sz="2000" b="1"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Expected Results:</a:t>
              </a:r>
            </a:p>
            <a:p>
              <a:endParaRPr lang="en-US" sz="2000" b="1"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From developing an algorithm which detects blinking from the user the goal is to improve upon and combine previous work that has been attempted to analyze and implement EEG data from BCI programs so they can be used in application. The following are expected to be implemented and reported:</a:t>
              </a:r>
            </a:p>
            <a:p>
              <a:r>
                <a:rPr lang="en-US" sz="20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The efficient and quick extraction of data results for application implementation.</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Developing software application for signal analysis in human interfaces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Cultivating new algorithms based on the blink algorithm to use brainwave signals in controlling robotic and computer systems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The ability to implement the data and various algorithms into various application such as toy cars, drones, and bionic limbs which grants the user access to control the application through analyzing their brain signals.</a:t>
              </a:r>
            </a:p>
            <a:p>
              <a:endParaRPr lang="en-US" sz="20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Conclusion:</a:t>
              </a:r>
            </a:p>
            <a:p>
              <a:endParaRPr lang="en-US" sz="2000" b="1"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As a result of this study, knowledge will be advanced regarding the data extraction and analyzation of human interfaces. This knowledge will allow better analyzation of EEG signals for treating and detecting health abnormalities within the brain as well as advance the creation of applications for disabled patients for the improvement of their daily lives. </a:t>
              </a:r>
            </a:p>
          </p:txBody>
        </p:sp>
      </p:gr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A</a:t>
            </a:r>
          </a:p>
        </p:txBody>
      </p:sp>
      <p:sp>
        <p:nvSpPr>
          <p:cNvPr id="213" name="Rectangle 212"/>
          <p:cNvSpPr/>
          <p:nvPr/>
        </p:nvSpPr>
        <p:spPr>
          <a:xfrm>
            <a:off x="25914606" y="24889048"/>
            <a:ext cx="3380994" cy="307777"/>
          </a:xfrm>
          <a:prstGeom prst="rect">
            <a:avLst/>
          </a:prstGeom>
        </p:spPr>
        <p:txBody>
          <a:bodyPr wrap="square">
            <a:spAutoFit/>
          </a:bodyPr>
          <a:lstStyle/>
          <a:p>
            <a:pPr lvl="0" defTabSz="457200"/>
            <a:endParaRPr lang="en-US" sz="1400" dirty="0">
              <a:solidFill>
                <a:prstClr val="black"/>
              </a:solidFill>
              <a:latin typeface="News Gothic MT"/>
            </a:endParaRPr>
          </a:p>
        </p:txBody>
      </p:sp>
      <p:sp>
        <p:nvSpPr>
          <p:cNvPr id="216" name="Rectangle 215"/>
          <p:cNvSpPr/>
          <p:nvPr/>
        </p:nvSpPr>
        <p:spPr>
          <a:xfrm>
            <a:off x="25040101" y="21966248"/>
            <a:ext cx="530869" cy="369332"/>
          </a:xfrm>
          <a:prstGeom prst="rect">
            <a:avLst/>
          </a:prstGeom>
        </p:spPr>
        <p:txBody>
          <a:bodyPr wrap="square">
            <a:spAutoFit/>
          </a:bodyPr>
          <a:lstStyle/>
          <a:p>
            <a:pPr lvl="0" algn="just"/>
            <a:endParaRPr lang="en-US" sz="1800" b="1" dirty="0">
              <a:solidFill>
                <a:prstClr val="black"/>
              </a:solidFill>
              <a:latin typeface="Garamond"/>
              <a:cs typeface="Garamond"/>
            </a:endParaRPr>
          </a:p>
        </p:txBody>
      </p:sp>
      <p:sp>
        <p:nvSpPr>
          <p:cNvPr id="217" name="Rectangle 216"/>
          <p:cNvSpPr/>
          <p:nvPr/>
        </p:nvSpPr>
        <p:spPr>
          <a:xfrm>
            <a:off x="29558132" y="21966248"/>
            <a:ext cx="923312" cy="369332"/>
          </a:xfrm>
          <a:prstGeom prst="rect">
            <a:avLst/>
          </a:prstGeom>
        </p:spPr>
        <p:txBody>
          <a:bodyPr wrap="square">
            <a:spAutoFit/>
          </a:bodyPr>
          <a:lstStyle/>
          <a:p>
            <a:pPr lvl="0" algn="just"/>
            <a:endParaRPr lang="en-US" sz="1800" b="1" dirty="0">
              <a:solidFill>
                <a:prstClr val="black"/>
              </a:solidFill>
              <a:latin typeface="Garamond"/>
              <a:cs typeface="Garamond"/>
            </a:endParaRPr>
          </a:p>
        </p:txBody>
      </p:sp>
      <p:sp>
        <p:nvSpPr>
          <p:cNvPr id="220" name="Rectangle 219"/>
          <p:cNvSpPr/>
          <p:nvPr/>
        </p:nvSpPr>
        <p:spPr>
          <a:xfrm>
            <a:off x="27324845" y="25177456"/>
            <a:ext cx="184730"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endParaRPr lang="en-US" dirty="0">
              <a:latin typeface="Times New Roman"/>
              <a:cs typeface="Times New Roman"/>
            </a:endParaRPr>
          </a:p>
        </p:txBody>
      </p:sp>
      <p:sp>
        <p:nvSpPr>
          <p:cNvPr id="221" name="Rectangle 220"/>
          <p:cNvSpPr/>
          <p:nvPr/>
        </p:nvSpPr>
        <p:spPr>
          <a:xfrm>
            <a:off x="31471174" y="25177456"/>
            <a:ext cx="184730"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endParaRPr lang="en-US" dirty="0">
              <a:latin typeface="Times New Roman"/>
              <a:cs typeface="Times New Roman"/>
            </a:endParaRPr>
          </a:p>
        </p:txBody>
      </p:sp>
      <p:sp>
        <p:nvSpPr>
          <p:cNvPr id="222" name="Rectangle 221"/>
          <p:cNvSpPr/>
          <p:nvPr/>
        </p:nvSpPr>
        <p:spPr>
          <a:xfrm>
            <a:off x="26927040" y="22062003"/>
            <a:ext cx="184731" cy="400110"/>
          </a:xfrm>
          <a:prstGeom prst="rect">
            <a:avLst/>
          </a:prstGeom>
        </p:spPr>
        <p:txBody>
          <a:bodyPr wrap="none">
            <a:spAutoFit/>
          </a:bodyPr>
          <a:lstStyle/>
          <a:p>
            <a:endParaRPr lang="en-US" sz="2000" b="1" dirty="0">
              <a:latin typeface="Times New Roman"/>
              <a:cs typeface="Times New Roman"/>
            </a:endParaRPr>
          </a:p>
        </p:txBody>
      </p:sp>
      <p:sp>
        <p:nvSpPr>
          <p:cNvPr id="223" name="Rectangle 222"/>
          <p:cNvSpPr/>
          <p:nvPr/>
        </p:nvSpPr>
        <p:spPr>
          <a:xfrm>
            <a:off x="30628303" y="22048516"/>
            <a:ext cx="184731" cy="1354217"/>
          </a:xfrm>
          <a:prstGeom prst="rect">
            <a:avLst/>
          </a:prstGeom>
        </p:spPr>
        <p:txBody>
          <a:bodyPr wrap="none">
            <a:spAutoFit/>
          </a:bodyPr>
          <a:lstStyle/>
          <a:p>
            <a:endParaRPr lang="en-US" dirty="0"/>
          </a:p>
        </p:txBody>
      </p:sp>
      <p:pic>
        <p:nvPicPr>
          <p:cNvPr id="6" name="Picture 5" descr="Graphical user interface, application, table&#10;&#10;Description automatically generated">
            <a:extLst>
              <a:ext uri="{FF2B5EF4-FFF2-40B4-BE49-F238E27FC236}">
                <a16:creationId xmlns:a16="http://schemas.microsoft.com/office/drawing/2014/main" id="{9F619E23-9B0F-45C0-A47E-14EB44999B36}"/>
              </a:ext>
            </a:extLst>
          </p:cNvPr>
          <p:cNvPicPr>
            <a:picLocks noChangeAspect="1"/>
          </p:cNvPicPr>
          <p:nvPr/>
        </p:nvPicPr>
        <p:blipFill rotWithShape="1">
          <a:blip r:embed="rId4"/>
          <a:srcRect t="6968"/>
          <a:stretch/>
        </p:blipFill>
        <p:spPr>
          <a:xfrm>
            <a:off x="19295957" y="13874681"/>
            <a:ext cx="7525643" cy="5634963"/>
          </a:xfrm>
          <a:prstGeom prst="rect">
            <a:avLst/>
          </a:prstGeom>
        </p:spPr>
      </p:pic>
      <p:sp>
        <p:nvSpPr>
          <p:cNvPr id="43" name="TextBox 42">
            <a:extLst>
              <a:ext uri="{FF2B5EF4-FFF2-40B4-BE49-F238E27FC236}">
                <a16:creationId xmlns:a16="http://schemas.microsoft.com/office/drawing/2014/main" id="{1D3A9850-FF69-46F8-8B9D-3EE4FD3AEC6B}"/>
              </a:ext>
            </a:extLst>
          </p:cNvPr>
          <p:cNvSpPr txBox="1"/>
          <p:nvPr/>
        </p:nvSpPr>
        <p:spPr>
          <a:xfrm>
            <a:off x="12236467" y="11293906"/>
            <a:ext cx="10682282" cy="1015663"/>
          </a:xfrm>
          <a:prstGeom prst="rect">
            <a:avLst/>
          </a:prstGeom>
          <a:noFill/>
        </p:spPr>
        <p:txBody>
          <a:bodyPr wrap="square" rtlCol="0">
            <a:spAutoFit/>
          </a:bodyPr>
          <a:lstStyle/>
          <a:p>
            <a:r>
              <a:rPr lang="en-US" sz="2000" dirty="0"/>
              <a:t>Figure 1. Created by Christa Collins. Map of </a:t>
            </a:r>
            <a:r>
              <a:rPr lang="en-US" sz="2000" dirty="0" err="1"/>
              <a:t>OpenBCI</a:t>
            </a:r>
            <a:r>
              <a:rPr lang="en-US" sz="2000" dirty="0"/>
              <a:t> electrode placement utilizing the common 10-20 system. The placement of electrodes allow for the data collection of brain waves from various sections of the head for specific feature extraction and signal analysis.</a:t>
            </a:r>
          </a:p>
        </p:txBody>
      </p:sp>
      <p:sp>
        <p:nvSpPr>
          <p:cNvPr id="9" name="TextBox 8">
            <a:extLst>
              <a:ext uri="{FF2B5EF4-FFF2-40B4-BE49-F238E27FC236}">
                <a16:creationId xmlns:a16="http://schemas.microsoft.com/office/drawing/2014/main" id="{ED63F172-4973-46D3-8CCD-5575FE65737B}"/>
              </a:ext>
            </a:extLst>
          </p:cNvPr>
          <p:cNvSpPr txBox="1"/>
          <p:nvPr/>
        </p:nvSpPr>
        <p:spPr>
          <a:xfrm>
            <a:off x="12236467" y="20298550"/>
            <a:ext cx="19419437" cy="1015663"/>
          </a:xfrm>
          <a:prstGeom prst="rect">
            <a:avLst/>
          </a:prstGeom>
          <a:noFill/>
        </p:spPr>
        <p:txBody>
          <a:bodyPr wrap="square" rtlCol="0">
            <a:spAutoFit/>
          </a:bodyPr>
          <a:lstStyle/>
          <a:p>
            <a:r>
              <a:rPr lang="en-US" sz="2000" dirty="0"/>
              <a:t>Figure 6, 7, and 8. </a:t>
            </a:r>
            <a:r>
              <a:rPr lang="en-US" sz="2000"/>
              <a:t>Created by </a:t>
            </a:r>
            <a:r>
              <a:rPr lang="en-US" sz="2000" dirty="0"/>
              <a:t>by Christa Collins. Process of EEG recording of data. 1) Brain activity is recorded using a headset integrated with eight electrode sensors. 2) Brain activity is processed through a computer using the </a:t>
            </a:r>
            <a:r>
              <a:rPr lang="en-US" sz="2000" dirty="0" err="1"/>
              <a:t>OpenBCI’s</a:t>
            </a:r>
            <a:r>
              <a:rPr lang="en-US" sz="2000" dirty="0"/>
              <a:t> graphic user interface to identify a user’s desired actions. 3) The data is then sent to the application. The application is then analyzed through computer programmed software. This software is then implemented  to carry out the desired commands based on the user’s brain signals.. </a:t>
            </a:r>
          </a:p>
        </p:txBody>
      </p:sp>
      <p:sp>
        <p:nvSpPr>
          <p:cNvPr id="2" name="TextBox 1">
            <a:extLst>
              <a:ext uri="{FF2B5EF4-FFF2-40B4-BE49-F238E27FC236}">
                <a16:creationId xmlns:a16="http://schemas.microsoft.com/office/drawing/2014/main" id="{72F4855E-8669-42CD-9295-0BBEC290333E}"/>
              </a:ext>
            </a:extLst>
          </p:cNvPr>
          <p:cNvSpPr txBox="1"/>
          <p:nvPr/>
        </p:nvSpPr>
        <p:spPr>
          <a:xfrm>
            <a:off x="38743509" y="619164"/>
            <a:ext cx="4543280" cy="2554545"/>
          </a:xfrm>
          <a:prstGeom prst="rect">
            <a:avLst/>
          </a:prstGeom>
          <a:noFill/>
        </p:spPr>
        <p:txBody>
          <a:bodyPr wrap="square" rtlCol="0">
            <a:spAutoFit/>
          </a:bodyPr>
          <a:lstStyle/>
          <a:p>
            <a:pPr algn="ctr"/>
            <a:r>
              <a:rPr lang="en-US" sz="8000" b="1" dirty="0">
                <a:solidFill>
                  <a:srgbClr val="002060"/>
                </a:solidFill>
                <a:latin typeface="Times New Roman" panose="02020603050405020304" pitchFamily="18" charset="0"/>
                <a:cs typeface="Times New Roman" panose="02020603050405020304" pitchFamily="18" charset="0"/>
              </a:rPr>
              <a:t>Tracer Lab</a:t>
            </a:r>
          </a:p>
        </p:txBody>
      </p:sp>
      <p:pic>
        <p:nvPicPr>
          <p:cNvPr id="10" name="Picture 9" descr="A picture containing clipart&#10;&#10;Description automatically generated">
            <a:extLst>
              <a:ext uri="{FF2B5EF4-FFF2-40B4-BE49-F238E27FC236}">
                <a16:creationId xmlns:a16="http://schemas.microsoft.com/office/drawing/2014/main" id="{D318855A-B942-4977-9B59-11441EC8F3CF}"/>
              </a:ext>
            </a:extLst>
          </p:cNvPr>
          <p:cNvPicPr>
            <a:picLocks noChangeAspect="1"/>
          </p:cNvPicPr>
          <p:nvPr/>
        </p:nvPicPr>
        <p:blipFill>
          <a:blip r:embed="rId5"/>
          <a:stretch>
            <a:fillRect/>
          </a:stretch>
        </p:blipFill>
        <p:spPr>
          <a:xfrm>
            <a:off x="11581222" y="6218843"/>
            <a:ext cx="11106524" cy="4494026"/>
          </a:xfrm>
          <a:prstGeom prst="rect">
            <a:avLst/>
          </a:prstGeom>
        </p:spPr>
      </p:pic>
      <p:pic>
        <p:nvPicPr>
          <p:cNvPr id="13" name="Picture 12" descr="A picture containing text, person, indoor, crowd&#10;&#10;Description automatically generated">
            <a:extLst>
              <a:ext uri="{FF2B5EF4-FFF2-40B4-BE49-F238E27FC236}">
                <a16:creationId xmlns:a16="http://schemas.microsoft.com/office/drawing/2014/main" id="{7DE9B559-91EF-4038-90DF-56263884C034}"/>
              </a:ext>
            </a:extLst>
          </p:cNvPr>
          <p:cNvPicPr>
            <a:picLocks noChangeAspect="1"/>
          </p:cNvPicPr>
          <p:nvPr/>
        </p:nvPicPr>
        <p:blipFill>
          <a:blip r:embed="rId6"/>
          <a:stretch>
            <a:fillRect/>
          </a:stretch>
        </p:blipFill>
        <p:spPr>
          <a:xfrm>
            <a:off x="11308609" y="13858803"/>
            <a:ext cx="7455674" cy="559175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AC98CAAE-F2C3-47F0-B16C-3C33F81B822D}"/>
              </a:ext>
            </a:extLst>
          </p:cNvPr>
          <p:cNvPicPr>
            <a:picLocks noChangeAspect="1"/>
          </p:cNvPicPr>
          <p:nvPr/>
        </p:nvPicPr>
        <p:blipFill rotWithShape="1">
          <a:blip r:embed="rId7"/>
          <a:srcRect l="9143" t="23127" r="7671" b="31498"/>
          <a:stretch/>
        </p:blipFill>
        <p:spPr>
          <a:xfrm>
            <a:off x="30124722" y="13075194"/>
            <a:ext cx="3125190" cy="1945168"/>
          </a:xfrm>
          <a:prstGeom prst="rect">
            <a:avLst/>
          </a:prstGeom>
        </p:spPr>
      </p:pic>
      <p:pic>
        <p:nvPicPr>
          <p:cNvPr id="14" name="Picture 13">
            <a:extLst>
              <a:ext uri="{FF2B5EF4-FFF2-40B4-BE49-F238E27FC236}">
                <a16:creationId xmlns:a16="http://schemas.microsoft.com/office/drawing/2014/main" id="{531E5520-FC3D-4840-8F58-4FC89C497262}"/>
              </a:ext>
            </a:extLst>
          </p:cNvPr>
          <p:cNvPicPr>
            <a:picLocks noChangeAspect="1"/>
          </p:cNvPicPr>
          <p:nvPr/>
        </p:nvPicPr>
        <p:blipFill>
          <a:blip r:embed="rId8"/>
          <a:stretch>
            <a:fillRect/>
          </a:stretch>
        </p:blipFill>
        <p:spPr>
          <a:xfrm>
            <a:off x="27120683" y="16990257"/>
            <a:ext cx="2460302" cy="2460302"/>
          </a:xfrm>
          <a:prstGeom prst="rect">
            <a:avLst/>
          </a:prstGeom>
        </p:spPr>
      </p:pic>
      <p:sp>
        <p:nvSpPr>
          <p:cNvPr id="16" name="Thought Bubble: Cloud 15">
            <a:extLst>
              <a:ext uri="{FF2B5EF4-FFF2-40B4-BE49-F238E27FC236}">
                <a16:creationId xmlns:a16="http://schemas.microsoft.com/office/drawing/2014/main" id="{75E12E87-02F9-4E28-85EB-879DA4E152DC}"/>
              </a:ext>
            </a:extLst>
          </p:cNvPr>
          <p:cNvSpPr/>
          <p:nvPr/>
        </p:nvSpPr>
        <p:spPr>
          <a:xfrm>
            <a:off x="28693753" y="14732876"/>
            <a:ext cx="2026915" cy="1779630"/>
          </a:xfrm>
          <a:prstGeom prst="cloudCallou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8" name="Picture 17" descr="A picture containing text&#10;&#10;Description automatically generated">
            <a:extLst>
              <a:ext uri="{FF2B5EF4-FFF2-40B4-BE49-F238E27FC236}">
                <a16:creationId xmlns:a16="http://schemas.microsoft.com/office/drawing/2014/main" id="{4634B159-36C4-41DB-A76C-B373848B0109}"/>
              </a:ext>
            </a:extLst>
          </p:cNvPr>
          <p:cNvPicPr>
            <a:picLocks noChangeAspect="1"/>
          </p:cNvPicPr>
          <p:nvPr/>
        </p:nvPicPr>
        <p:blipFill rotWithShape="1">
          <a:blip r:embed="rId7"/>
          <a:srcRect l="22816" t="67997" r="23920" b="15663"/>
          <a:stretch/>
        </p:blipFill>
        <p:spPr>
          <a:xfrm>
            <a:off x="29916328" y="18784705"/>
            <a:ext cx="3144053" cy="1103796"/>
          </a:xfrm>
          <a:prstGeom prst="rect">
            <a:avLst/>
          </a:prstGeom>
        </p:spPr>
      </p:pic>
      <p:sp>
        <p:nvSpPr>
          <p:cNvPr id="19" name="TextBox 18">
            <a:extLst>
              <a:ext uri="{FF2B5EF4-FFF2-40B4-BE49-F238E27FC236}">
                <a16:creationId xmlns:a16="http://schemas.microsoft.com/office/drawing/2014/main" id="{42787AE9-E4AB-4C07-A17C-8A3489805337}"/>
              </a:ext>
            </a:extLst>
          </p:cNvPr>
          <p:cNvSpPr txBox="1"/>
          <p:nvPr/>
        </p:nvSpPr>
        <p:spPr>
          <a:xfrm>
            <a:off x="29204353" y="15091201"/>
            <a:ext cx="1423950" cy="923330"/>
          </a:xfrm>
          <a:prstGeom prst="rect">
            <a:avLst/>
          </a:prstGeom>
          <a:noFill/>
        </p:spPr>
        <p:txBody>
          <a:bodyPr wrap="square" rtlCol="0">
            <a:spAutoFit/>
          </a:bodyPr>
          <a:lstStyle/>
          <a:p>
            <a:r>
              <a:rPr lang="en-US" sz="5400" dirty="0"/>
              <a:t>Up</a:t>
            </a:r>
          </a:p>
        </p:txBody>
      </p:sp>
      <p:sp>
        <p:nvSpPr>
          <p:cNvPr id="20" name="TextBox 19">
            <a:extLst>
              <a:ext uri="{FF2B5EF4-FFF2-40B4-BE49-F238E27FC236}">
                <a16:creationId xmlns:a16="http://schemas.microsoft.com/office/drawing/2014/main" id="{0F2BA290-42E3-40B8-8C17-532F4D93C68C}"/>
              </a:ext>
            </a:extLst>
          </p:cNvPr>
          <p:cNvSpPr txBox="1"/>
          <p:nvPr/>
        </p:nvSpPr>
        <p:spPr>
          <a:xfrm>
            <a:off x="24368759" y="4840695"/>
            <a:ext cx="7924800" cy="646331"/>
          </a:xfrm>
          <a:prstGeom prst="rect">
            <a:avLst/>
          </a:prstGeom>
          <a:noFill/>
        </p:spPr>
        <p:txBody>
          <a:bodyPr wrap="square" rtlCol="0">
            <a:spAutoFit/>
          </a:bodyPr>
          <a:lstStyle/>
          <a:p>
            <a:pPr algn="ctr"/>
            <a:r>
              <a:rPr lang="en-US" sz="3600" dirty="0"/>
              <a:t>FFT of Brainwave Activity</a:t>
            </a:r>
          </a:p>
        </p:txBody>
      </p:sp>
      <p:pic>
        <p:nvPicPr>
          <p:cNvPr id="17" name="Picture 16" descr="Graphical user interface, application&#10;&#10;Description automatically generated">
            <a:extLst>
              <a:ext uri="{FF2B5EF4-FFF2-40B4-BE49-F238E27FC236}">
                <a16:creationId xmlns:a16="http://schemas.microsoft.com/office/drawing/2014/main" id="{C377B32D-5A95-434C-9F5E-201CE6DB020C}"/>
              </a:ext>
            </a:extLst>
          </p:cNvPr>
          <p:cNvPicPr>
            <a:picLocks noChangeAspect="1"/>
          </p:cNvPicPr>
          <p:nvPr/>
        </p:nvPicPr>
        <p:blipFill rotWithShape="1">
          <a:blip r:embed="rId9"/>
          <a:srcRect r="16589"/>
          <a:stretch/>
        </p:blipFill>
        <p:spPr>
          <a:xfrm>
            <a:off x="10949409" y="22870060"/>
            <a:ext cx="22179759" cy="5070913"/>
          </a:xfrm>
          <a:prstGeom prst="rect">
            <a:avLst/>
          </a:prstGeom>
        </p:spPr>
      </p:pic>
      <p:pic>
        <p:nvPicPr>
          <p:cNvPr id="48" name="Picture 47" descr="Chart, histogram&#10;&#10;Description automatically generated">
            <a:extLst>
              <a:ext uri="{FF2B5EF4-FFF2-40B4-BE49-F238E27FC236}">
                <a16:creationId xmlns:a16="http://schemas.microsoft.com/office/drawing/2014/main" id="{C58E149B-0CC8-4643-AD3B-E478298A166E}"/>
              </a:ext>
            </a:extLst>
          </p:cNvPr>
          <p:cNvPicPr>
            <a:picLocks noChangeAspect="1"/>
          </p:cNvPicPr>
          <p:nvPr/>
        </p:nvPicPr>
        <p:blipFill rotWithShape="1">
          <a:blip r:embed="rId10"/>
          <a:srcRect l="4788" t="11186" r="4934" b="8616"/>
          <a:stretch/>
        </p:blipFill>
        <p:spPr>
          <a:xfrm>
            <a:off x="24568338" y="5557865"/>
            <a:ext cx="7525643" cy="5599505"/>
          </a:xfrm>
          <a:prstGeom prst="rect">
            <a:avLst/>
          </a:prstGeom>
        </p:spPr>
      </p:pic>
      <p:sp>
        <p:nvSpPr>
          <p:cNvPr id="3" name="TextBox 2">
            <a:extLst>
              <a:ext uri="{FF2B5EF4-FFF2-40B4-BE49-F238E27FC236}">
                <a16:creationId xmlns:a16="http://schemas.microsoft.com/office/drawing/2014/main" id="{1B648F74-30F5-4ABC-8151-7632D444E421}"/>
              </a:ext>
            </a:extLst>
          </p:cNvPr>
          <p:cNvSpPr txBox="1"/>
          <p:nvPr/>
        </p:nvSpPr>
        <p:spPr>
          <a:xfrm>
            <a:off x="23689303" y="11555680"/>
            <a:ext cx="8790055" cy="2893100"/>
          </a:xfrm>
          <a:prstGeom prst="rect">
            <a:avLst/>
          </a:prstGeom>
          <a:noFill/>
        </p:spPr>
        <p:txBody>
          <a:bodyPr wrap="square" rtlCol="0">
            <a:spAutoFit/>
          </a:bodyPr>
          <a:lstStyle/>
          <a:p>
            <a:r>
              <a:rPr lang="en-US" sz="2000" dirty="0"/>
              <a:t>Figure 2. Created by Christa Collins. Fast Fourier Transformation (FFT) graph of a user’s brainwave activity in a limited time frame while the user is blinking. Through analyzing various graphs and transformations such as these, we are able to eliminate noise and extract specific properties on brainwaves for future implementation. </a:t>
            </a:r>
          </a:p>
          <a:p>
            <a:endParaRPr lang="en-US" dirty="0"/>
          </a:p>
        </p:txBody>
      </p:sp>
      <p:sp>
        <p:nvSpPr>
          <p:cNvPr id="7" name="TextBox 6">
            <a:extLst>
              <a:ext uri="{FF2B5EF4-FFF2-40B4-BE49-F238E27FC236}">
                <a16:creationId xmlns:a16="http://schemas.microsoft.com/office/drawing/2014/main" id="{08E1E7FF-9430-479D-84C1-B6D8A4090488}"/>
              </a:ext>
            </a:extLst>
          </p:cNvPr>
          <p:cNvSpPr txBox="1"/>
          <p:nvPr/>
        </p:nvSpPr>
        <p:spPr>
          <a:xfrm rot="16200000">
            <a:off x="23440600" y="7675433"/>
            <a:ext cx="2104104" cy="400110"/>
          </a:xfrm>
          <a:prstGeom prst="rect">
            <a:avLst/>
          </a:prstGeom>
          <a:noFill/>
        </p:spPr>
        <p:txBody>
          <a:bodyPr wrap="square" rtlCol="0">
            <a:spAutoFit/>
          </a:bodyPr>
          <a:lstStyle/>
          <a:p>
            <a:r>
              <a:rPr lang="en-US" sz="2000" dirty="0"/>
              <a:t>Amplitude (</a:t>
            </a:r>
            <a:r>
              <a:rPr lang="en-US" sz="2000" dirty="0" err="1"/>
              <a:t>uV</a:t>
            </a:r>
            <a:r>
              <a:rPr lang="en-US" sz="2000" dirty="0"/>
              <a:t>)</a:t>
            </a:r>
          </a:p>
        </p:txBody>
      </p:sp>
      <p:sp>
        <p:nvSpPr>
          <p:cNvPr id="11" name="TextBox 10">
            <a:extLst>
              <a:ext uri="{FF2B5EF4-FFF2-40B4-BE49-F238E27FC236}">
                <a16:creationId xmlns:a16="http://schemas.microsoft.com/office/drawing/2014/main" id="{43F36A56-01E2-4F4F-A926-369ADCFBBEE1}"/>
              </a:ext>
            </a:extLst>
          </p:cNvPr>
          <p:cNvSpPr txBox="1"/>
          <p:nvPr/>
        </p:nvSpPr>
        <p:spPr>
          <a:xfrm>
            <a:off x="26598880" y="10953661"/>
            <a:ext cx="3882564" cy="400110"/>
          </a:xfrm>
          <a:prstGeom prst="rect">
            <a:avLst/>
          </a:prstGeom>
          <a:noFill/>
        </p:spPr>
        <p:txBody>
          <a:bodyPr wrap="square" rtlCol="0">
            <a:spAutoFit/>
          </a:bodyPr>
          <a:lstStyle/>
          <a:p>
            <a:pPr algn="ctr"/>
            <a:r>
              <a:rPr lang="en-US" sz="2000" dirty="0"/>
              <a:t>Frequency (Hz)</a:t>
            </a:r>
          </a:p>
        </p:txBody>
      </p:sp>
      <p:sp>
        <p:nvSpPr>
          <p:cNvPr id="12" name="TextBox 11">
            <a:extLst>
              <a:ext uri="{FF2B5EF4-FFF2-40B4-BE49-F238E27FC236}">
                <a16:creationId xmlns:a16="http://schemas.microsoft.com/office/drawing/2014/main" id="{FD23FBA3-CB9A-40E4-8967-BEFE55C6A4CB}"/>
              </a:ext>
            </a:extLst>
          </p:cNvPr>
          <p:cNvSpPr txBox="1"/>
          <p:nvPr/>
        </p:nvSpPr>
        <p:spPr>
          <a:xfrm>
            <a:off x="13258324" y="28368497"/>
            <a:ext cx="18858844" cy="1323439"/>
          </a:xfrm>
          <a:prstGeom prst="rect">
            <a:avLst/>
          </a:prstGeom>
          <a:noFill/>
        </p:spPr>
        <p:txBody>
          <a:bodyPr wrap="square" rtlCol="0">
            <a:spAutoFit/>
          </a:bodyPr>
          <a:lstStyle/>
          <a:p>
            <a:r>
              <a:rPr lang="en-US" sz="2000" dirty="0"/>
              <a:t>Figure 6. Created by Christa Collins. Collection of raw EEG data like in the article “Gesture Recognition Using an EEG Sensor and an ANN Classifier for Control of a Robotic Manipulator” of six facial gestures for further feature extraction through statistical methods. Through analyzing these signals visually, we will cultivate an algorithm, much like the blink algorithm, to extract specific features based on gestures to control robotic applications. </a:t>
            </a:r>
          </a:p>
          <a:p>
            <a:endParaRPr lang="en-US" sz="2000" dirty="0"/>
          </a:p>
        </p:txBody>
      </p:sp>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26139</TotalTime>
  <Words>1701</Words>
  <Application>Microsoft Office PowerPoint</Application>
  <PresentationFormat>Custom</PresentationFormat>
  <Paragraphs>84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Garamond</vt:lpstr>
      <vt:lpstr>Lucida Grande</vt:lpstr>
      <vt:lpstr>News Gothic MT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Collins, Christa M.</cp:lastModifiedBy>
  <cp:revision>397</cp:revision>
  <dcterms:created xsi:type="dcterms:W3CDTF">2013-10-19T16:33:22Z</dcterms:created>
  <dcterms:modified xsi:type="dcterms:W3CDTF">2022-03-22T14:38:47Z</dcterms:modified>
</cp:coreProperties>
</file>