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86" r:id="rId5"/>
    <p:sldId id="259" r:id="rId6"/>
    <p:sldId id="272" r:id="rId7"/>
    <p:sldId id="273" r:id="rId8"/>
    <p:sldId id="274" r:id="rId9"/>
    <p:sldId id="275" r:id="rId10"/>
    <p:sldId id="270" r:id="rId11"/>
    <p:sldId id="276" r:id="rId12"/>
    <p:sldId id="262" r:id="rId13"/>
    <p:sldId id="278" r:id="rId14"/>
    <p:sldId id="263" r:id="rId15"/>
    <p:sldId id="279" r:id="rId16"/>
    <p:sldId id="283" r:id="rId17"/>
    <p:sldId id="277" r:id="rId18"/>
    <p:sldId id="280" r:id="rId19"/>
    <p:sldId id="264" r:id="rId20"/>
    <p:sldId id="266" r:id="rId21"/>
    <p:sldId id="281" r:id="rId22"/>
    <p:sldId id="267" r:id="rId23"/>
    <p:sldId id="268" r:id="rId24"/>
    <p:sldId id="271" r:id="rId25"/>
    <p:sldId id="287" r:id="rId26"/>
    <p:sldId id="288"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autoAdjust="0"/>
    <p:restoredTop sz="94660"/>
  </p:normalViewPr>
  <p:slideViewPr>
    <p:cSldViewPr snapToGrid="0">
      <p:cViewPr varScale="1">
        <p:scale>
          <a:sx n="112" d="100"/>
          <a:sy n="112" d="100"/>
        </p:scale>
        <p:origin x="72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4BA7E-ED6D-4ED9-8775-132DF2177904}" type="datetimeFigureOut">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0A623-942A-4240-AB66-08C981BEAD79}" type="slidenum">
              <a:t>‹#›</a:t>
            </a:fld>
            <a:endParaRPr lang="en-US"/>
          </a:p>
        </p:txBody>
      </p:sp>
    </p:spTree>
    <p:extLst>
      <p:ext uri="{BB962C8B-B14F-4D97-AF65-F5344CB8AC3E}">
        <p14:creationId xmlns:p14="http://schemas.microsoft.com/office/powerpoint/2010/main" val="358737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Definitions</a:t>
            </a:r>
            <a:endParaRPr lang="en-US"/>
          </a:p>
          <a:p>
            <a:r>
              <a:rPr lang="en-US"/>
              <a:t>COVID-19 patients were grouped according to the World Health Organization classification criteria into (a) mild cases, comprising asymptomatic and symptomatic cases of mild illness and mild pneumonia, versus (b) severe cases, including severe pneumonia and acute respiratory distress syndrome (ARDS). Mild illness was defined as patients with uncomplicated respiratory tract infection and/or non-specific symptoms. Pneumonia was defined as the presence of respiratory symptoms, abnormal vital signs such as fever, and pathological lung examination findings, whereas patients with mild pneumonia showed no signs of severe pneumonia and did not require supplemental oxygen therapy. Severe pneumonia was defined as respiratory infection or fever with an observed respiratory rate greater than 30 breaths per minute, severe respiratory distress, and/or a SpO2 ≤ 93% on room air. Patients with severe pneumonia mostly required supplemental oxygen therapy. ARDS classification relied on measured oxygenation impairments (PaO2/FiO2a in mild ARDS ≤ 300 mmHg, moderate ARDS ≤ 200 mmHg, and severe ARDS ≤ 100 mmHg)</a:t>
            </a:r>
          </a:p>
        </p:txBody>
      </p:sp>
      <p:sp>
        <p:nvSpPr>
          <p:cNvPr id="4" name="Slide Number Placeholder 3"/>
          <p:cNvSpPr>
            <a:spLocks noGrp="1"/>
          </p:cNvSpPr>
          <p:nvPr>
            <p:ph type="sldNum" sz="quarter" idx="5"/>
          </p:nvPr>
        </p:nvSpPr>
        <p:spPr/>
        <p:txBody>
          <a:bodyPr/>
          <a:lstStyle/>
          <a:p>
            <a:fld id="{2A80A623-942A-4240-AB66-08C981BEAD79}" type="slidenum">
              <a:t>9</a:t>
            </a:fld>
            <a:endParaRPr lang="en-US"/>
          </a:p>
        </p:txBody>
      </p:sp>
    </p:spTree>
    <p:extLst>
      <p:ext uri="{BB962C8B-B14F-4D97-AF65-F5344CB8AC3E}">
        <p14:creationId xmlns:p14="http://schemas.microsoft.com/office/powerpoint/2010/main" val="5156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Definitions</a:t>
            </a:r>
            <a:endParaRPr lang="en-US"/>
          </a:p>
          <a:p>
            <a:r>
              <a:rPr lang="en-US"/>
              <a:t>COVID-19 patients were grouped according to the World Health Organization classification criteria into (a) mild cases, comprising asymptomatic and symptomatic cases of mild illness and mild pneumonia, versus (b) severe cases, including severe pneumonia and acute respiratory distress syndrome (ARDS). Mild illness was defined as patients with uncomplicated respiratory tract infection and/or non-specific symptoms. Pneumonia was defined as the presence of respiratory symptoms, abnormal vital signs such as fever, and pathological lung examination findings, whereas patients with mild pneumonia showed no signs of severe pneumonia and did not require supplemental oxygen therapy. Severe pneumonia was defined as respiratory infection or fever with an observed respiratory rate greater than 30 breaths per minute, severe respiratory distress, and/or a SpO2 ≤ 93% on room air. Patients with severe pneumonia mostly required supplemental oxygen therapy. ARDS classification relied on measured oxygenation impairments (PaO2/FiO2a in mild ARDS ≤ 300 mmHg, moderate ARDS ≤ 200 mmHg, and severe ARDS ≤ 100 mmHg)</a:t>
            </a:r>
          </a:p>
        </p:txBody>
      </p:sp>
      <p:sp>
        <p:nvSpPr>
          <p:cNvPr id="4" name="Slide Number Placeholder 3"/>
          <p:cNvSpPr>
            <a:spLocks noGrp="1"/>
          </p:cNvSpPr>
          <p:nvPr>
            <p:ph type="sldNum" sz="quarter" idx="5"/>
          </p:nvPr>
        </p:nvSpPr>
        <p:spPr/>
        <p:txBody>
          <a:bodyPr/>
          <a:lstStyle/>
          <a:p>
            <a:fld id="{2A80A623-942A-4240-AB66-08C981BEAD79}" type="slidenum">
              <a:t>10</a:t>
            </a:fld>
            <a:endParaRPr lang="en-US"/>
          </a:p>
        </p:txBody>
      </p:sp>
    </p:spTree>
    <p:extLst>
      <p:ext uri="{BB962C8B-B14F-4D97-AF65-F5344CB8AC3E}">
        <p14:creationId xmlns:p14="http://schemas.microsoft.com/office/powerpoint/2010/main" val="316751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https://theconversation.com/myocarditis-covid-19-is-a-much-bigger-risk-to-the-heart-than-vaccination-174580</a:t>
            </a:r>
          </a:p>
          <a:p>
            <a:r>
              <a:rPr lang="en-US" sz="1400" dirty="0">
                <a:latin typeface="Arial" panose="020B0604020202020204" pitchFamily="34" charset="0"/>
                <a:cs typeface="Arial" panose="020B0604020202020204" pitchFamily="34" charset="0"/>
              </a:rPr>
              <a:t>https://newsroom.heart.org/news/young-people-recover-quickly-from-rare-myocarditis-side-effect-of-covid-19-vaccine</a:t>
            </a:r>
          </a:p>
          <a:p>
            <a:r>
              <a:rPr lang="en-US" sz="1400" dirty="0">
                <a:latin typeface="Arial" panose="020B0604020202020204" pitchFamily="34" charset="0"/>
                <a:cs typeface="Arial" panose="020B0604020202020204" pitchFamily="34" charset="0"/>
              </a:rPr>
              <a:t>https://www.cdc.gov/vaccines/covid-19/clinical-considerations/myocarditis.html</a:t>
            </a:r>
          </a:p>
          <a:p>
            <a:endParaRPr lang="en-US" dirty="0"/>
          </a:p>
        </p:txBody>
      </p:sp>
      <p:sp>
        <p:nvSpPr>
          <p:cNvPr id="4" name="Slide Number Placeholder 3"/>
          <p:cNvSpPr>
            <a:spLocks noGrp="1"/>
          </p:cNvSpPr>
          <p:nvPr>
            <p:ph type="sldNum" sz="quarter" idx="5"/>
          </p:nvPr>
        </p:nvSpPr>
        <p:spPr/>
        <p:txBody>
          <a:bodyPr/>
          <a:lstStyle/>
          <a:p>
            <a:fld id="{2A80A623-942A-4240-AB66-08C981BEAD79}" type="slidenum">
              <a:rPr lang="en-US" smtClean="0"/>
              <a:t>14</a:t>
            </a:fld>
            <a:endParaRPr lang="en-US"/>
          </a:p>
        </p:txBody>
      </p:sp>
    </p:spTree>
    <p:extLst>
      <p:ext uri="{BB962C8B-B14F-4D97-AF65-F5344CB8AC3E}">
        <p14:creationId xmlns:p14="http://schemas.microsoft.com/office/powerpoint/2010/main" val="392960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https://www.chop.edu/news/health-tip/myocarditis-and-covid-19-get-facts</a:t>
            </a:r>
          </a:p>
          <a:p>
            <a:r>
              <a:rPr lang="en-US" sz="1400" dirty="0">
                <a:latin typeface="Arial" panose="020B0604020202020204" pitchFamily="34" charset="0"/>
                <a:cs typeface="Arial" panose="020B0604020202020204" pitchFamily="34" charset="0"/>
              </a:rPr>
              <a:t>https://newsroom.heart.org/news/young-people-recover-quickly-from-rare-myocarditis-side-effect-of-covid-19-vaccine</a:t>
            </a:r>
          </a:p>
          <a:p>
            <a:r>
              <a:rPr lang="en-US" sz="1400" dirty="0">
                <a:latin typeface="Arial" panose="020B0604020202020204" pitchFamily="34" charset="0"/>
                <a:cs typeface="Arial" panose="020B0604020202020204" pitchFamily="34" charset="0"/>
              </a:rPr>
              <a:t>https://www.cdc.gov/vaccines/covid-19/clinical-considerations/myocarditis.html</a:t>
            </a:r>
          </a:p>
          <a:p>
            <a:endParaRPr lang="en-US" dirty="0"/>
          </a:p>
        </p:txBody>
      </p:sp>
      <p:sp>
        <p:nvSpPr>
          <p:cNvPr id="4" name="Slide Number Placeholder 3"/>
          <p:cNvSpPr>
            <a:spLocks noGrp="1"/>
          </p:cNvSpPr>
          <p:nvPr>
            <p:ph type="sldNum" sz="quarter" idx="5"/>
          </p:nvPr>
        </p:nvSpPr>
        <p:spPr/>
        <p:txBody>
          <a:bodyPr/>
          <a:lstStyle/>
          <a:p>
            <a:fld id="{2A80A623-942A-4240-AB66-08C981BEAD79}" type="slidenum">
              <a:rPr lang="en-US" smtClean="0"/>
              <a:t>15</a:t>
            </a:fld>
            <a:endParaRPr lang="en-US"/>
          </a:p>
        </p:txBody>
      </p:sp>
    </p:spTree>
    <p:extLst>
      <p:ext uri="{BB962C8B-B14F-4D97-AF65-F5344CB8AC3E}">
        <p14:creationId xmlns:p14="http://schemas.microsoft.com/office/powerpoint/2010/main" val="237717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All Photos- Citation-Links  https://www.fda.gov/consumers/consumer-updates/covid-19-test-basics</a:t>
            </a:r>
          </a:p>
          <a:p>
            <a:r>
              <a:rPr lang="en-US" sz="1400" dirty="0">
                <a:latin typeface="Arial" panose="020B0604020202020204" pitchFamily="34" charset="0"/>
                <a:cs typeface="Arial" panose="020B0604020202020204" pitchFamily="34" charset="0"/>
              </a:rPr>
              <a:t> https://unitedwaycv.org/covid-19-response-recovery-fund/</a:t>
            </a:r>
          </a:p>
          <a:p>
            <a:r>
              <a:rPr lang="en-US" sz="1400" dirty="0">
                <a:latin typeface="Arial" panose="020B0604020202020204" pitchFamily="34" charset="0"/>
                <a:cs typeface="Arial" panose="020B0604020202020204" pitchFamily="34" charset="0"/>
              </a:rPr>
              <a:t> https://whatstrending.com/people-are-making-memes-about-pfizer-and-moderna/</a:t>
            </a:r>
          </a:p>
          <a:p>
            <a:r>
              <a:rPr lang="en-US" sz="1400" dirty="0">
                <a:latin typeface="Arial" panose="020B0604020202020204" pitchFamily="34" charset="0"/>
                <a:cs typeface="Arial" panose="020B0604020202020204" pitchFamily="34" charset="0"/>
              </a:rPr>
              <a:t> https://www.statnews.com/2020/05/23/when-a-covid-19-vaccine-becomes-available-who-should-get-it-first/</a:t>
            </a:r>
          </a:p>
          <a:p>
            <a:r>
              <a:rPr lang="en-US" sz="1400" dirty="0">
                <a:latin typeface="Arial" panose="020B0604020202020204" pitchFamily="34" charset="0"/>
                <a:cs typeface="Arial" panose="020B0604020202020204" pitchFamily="34" charset="0"/>
              </a:rPr>
              <a:t>https://www.who.int/srilanka/news/detail/16-10-2021-post-covid-19-condition</a:t>
            </a:r>
          </a:p>
          <a:p>
            <a:r>
              <a:rPr lang="en-US" sz="1400" dirty="0">
                <a:latin typeface="Arial" panose="020B0604020202020204" pitchFamily="34" charset="0"/>
                <a:cs typeface="Arial" panose="020B0604020202020204" pitchFamily="34" charset="0"/>
              </a:rPr>
              <a:t>https://hadassahinternational.org/hadassah-study-reports-incidence-of-myocarditis-after-pfizer-vaccine/</a:t>
            </a:r>
          </a:p>
          <a:p>
            <a:r>
              <a:rPr lang="en-US" sz="1400" dirty="0">
                <a:latin typeface="Arial" panose="020B0604020202020204" pitchFamily="34" charset="0"/>
                <a:cs typeface="Arial" panose="020B0604020202020204" pitchFamily="34" charset="0"/>
              </a:rPr>
              <a:t>https://www.kobo.com/ca/en/ebook/holy-bible-king-james-version-old-and-new-testament-1</a:t>
            </a:r>
          </a:p>
          <a:p>
            <a:endParaRPr lang="en-US" dirty="0"/>
          </a:p>
        </p:txBody>
      </p:sp>
      <p:sp>
        <p:nvSpPr>
          <p:cNvPr id="4" name="Slide Number Placeholder 3"/>
          <p:cNvSpPr>
            <a:spLocks noGrp="1"/>
          </p:cNvSpPr>
          <p:nvPr>
            <p:ph type="sldNum" sz="quarter" idx="5"/>
          </p:nvPr>
        </p:nvSpPr>
        <p:spPr/>
        <p:txBody>
          <a:bodyPr/>
          <a:lstStyle/>
          <a:p>
            <a:fld id="{2A80A623-942A-4240-AB66-08C981BEAD79}" type="slidenum">
              <a:rPr lang="en-US" smtClean="0"/>
              <a:t>19</a:t>
            </a:fld>
            <a:endParaRPr lang="en-US"/>
          </a:p>
        </p:txBody>
      </p:sp>
    </p:spTree>
    <p:extLst>
      <p:ext uri="{BB962C8B-B14F-4D97-AF65-F5344CB8AC3E}">
        <p14:creationId xmlns:p14="http://schemas.microsoft.com/office/powerpoint/2010/main" val="62829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A80A623-942A-4240-AB66-08C981BEAD79}" type="slidenum">
              <a:rPr lang="en-US" smtClean="0"/>
              <a:t>21</a:t>
            </a:fld>
            <a:endParaRPr lang="en-US"/>
          </a:p>
        </p:txBody>
      </p:sp>
    </p:spTree>
    <p:extLst>
      <p:ext uri="{BB962C8B-B14F-4D97-AF65-F5344CB8AC3E}">
        <p14:creationId xmlns:p14="http://schemas.microsoft.com/office/powerpoint/2010/main" val="1529083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F539B8-959B-9F40-A9B4-335D47313F70}"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1557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0635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4632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283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F539B8-959B-9F40-A9B4-335D47313F70}"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8992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539B8-959B-9F40-A9B4-335D47313F70}"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35170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539B8-959B-9F40-A9B4-335D47313F70}"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7274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539B8-959B-9F40-A9B4-335D47313F70}"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146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39B8-959B-9F40-A9B4-335D47313F70}"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75057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chemeClr val="accent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002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17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F539B8-959B-9F40-A9B4-335D47313F70}" type="datetimeFigureOut">
              <a:rPr lang="en-US" smtClean="0"/>
              <a:t>3/22/2022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8E2560-1547-9E46-9222-AB130F27EA50}" type="slidenum">
              <a:rPr lang="en-US" smtClean="0"/>
              <a:t>‹#›</a:t>
            </a:fld>
            <a:endParaRPr lang="en-US"/>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853A-682F-4573-98D8-2789BE9D9A87}"/>
              </a:ext>
            </a:extLst>
          </p:cNvPr>
          <p:cNvSpPr>
            <a:spLocks noGrp="1"/>
          </p:cNvSpPr>
          <p:nvPr>
            <p:ph type="title"/>
          </p:nvPr>
        </p:nvSpPr>
        <p:spPr>
          <a:xfrm>
            <a:off x="580692" y="76192"/>
            <a:ext cx="8477850" cy="2333001"/>
          </a:xfrm>
        </p:spPr>
        <p:txBody>
          <a:bodyPr>
            <a:noAutofit/>
          </a:bodyPr>
          <a:lstStyle/>
          <a:p>
            <a:r>
              <a:rPr lang="en-US" sz="3600" dirty="0">
                <a:latin typeface="Arial" panose="020B0604020202020204" pitchFamily="34" charset="0"/>
                <a:cs typeface="Arial" panose="020B0604020202020204" pitchFamily="34" charset="0"/>
              </a:rPr>
              <a:t>Comparing COVID-19 Post Vaccination Symptoms Experienced by Young College-Age Adults with Long COVID Symptoms</a:t>
            </a:r>
          </a:p>
        </p:txBody>
      </p:sp>
      <p:pic>
        <p:nvPicPr>
          <p:cNvPr id="8" name="Content Placeholder 7" descr="A picture containing person&#10;&#10;Description automatically generated">
            <a:extLst>
              <a:ext uri="{FF2B5EF4-FFF2-40B4-BE49-F238E27FC236}">
                <a16:creationId xmlns:a16="http://schemas.microsoft.com/office/drawing/2014/main" id="{554C3774-874B-4B82-9E8F-B1B2337C948C}"/>
              </a:ext>
            </a:extLst>
          </p:cNvPr>
          <p:cNvPicPr>
            <a:picLocks noGrp="1" noChangeAspect="1"/>
          </p:cNvPicPr>
          <p:nvPr>
            <p:ph idx="1"/>
          </p:nvPr>
        </p:nvPicPr>
        <p:blipFill>
          <a:blip r:embed="rId2"/>
          <a:stretch>
            <a:fillRect/>
          </a:stretch>
        </p:blipFill>
        <p:spPr>
          <a:xfrm>
            <a:off x="5923976" y="2557699"/>
            <a:ext cx="3134566" cy="1763961"/>
          </a:xfrm>
        </p:spPr>
      </p:pic>
      <p:sp>
        <p:nvSpPr>
          <p:cNvPr id="4" name="Text Placeholder 3">
            <a:extLst>
              <a:ext uri="{FF2B5EF4-FFF2-40B4-BE49-F238E27FC236}">
                <a16:creationId xmlns:a16="http://schemas.microsoft.com/office/drawing/2014/main" id="{E4AD11E9-7420-479E-8537-EE462D72A688}"/>
              </a:ext>
            </a:extLst>
          </p:cNvPr>
          <p:cNvSpPr>
            <a:spLocks noGrp="1"/>
          </p:cNvSpPr>
          <p:nvPr>
            <p:ph type="body" sz="half" idx="2"/>
          </p:nvPr>
        </p:nvSpPr>
        <p:spPr>
          <a:xfrm>
            <a:off x="188007" y="3418318"/>
            <a:ext cx="4512685" cy="1648990"/>
          </a:xfrm>
        </p:spPr>
        <p:txBody>
          <a:bodyPr>
            <a:normAutofit/>
          </a:bodyPr>
          <a:lstStyle/>
          <a:p>
            <a:r>
              <a:rPr lang="en-US" sz="1800" dirty="0">
                <a:latin typeface="Arial" panose="020B0604020202020204" pitchFamily="34" charset="0"/>
                <a:cs typeface="Arial" panose="020B0604020202020204" pitchFamily="34" charset="0"/>
              </a:rPr>
              <a:t>Presenter : Yasmeen Fathima</a:t>
            </a:r>
          </a:p>
          <a:p>
            <a:r>
              <a:rPr lang="en-US" sz="1800" dirty="0">
                <a:latin typeface="Arial" panose="020B0604020202020204" pitchFamily="34" charset="0"/>
                <a:cs typeface="Arial" panose="020B0604020202020204" pitchFamily="34" charset="0"/>
              </a:rPr>
              <a:t>Faculty Mentor: Julia E. Inglis, PhD, RD, MPH</a:t>
            </a:r>
          </a:p>
          <a:p>
            <a:r>
              <a:rPr lang="en-US" sz="1800" dirty="0">
                <a:latin typeface="Arial" panose="020B0604020202020204" pitchFamily="34" charset="0"/>
                <a:cs typeface="Arial" panose="020B0604020202020204" pitchFamily="34" charset="0"/>
              </a:rPr>
              <a:t>Department of Public &amp; Community Health</a:t>
            </a:r>
          </a:p>
          <a:p>
            <a:r>
              <a:rPr lang="en-US" sz="1800" dirty="0">
                <a:latin typeface="Arial" panose="020B0604020202020204" pitchFamily="34" charset="0"/>
                <a:cs typeface="Arial" panose="020B0604020202020204" pitchFamily="34" charset="0"/>
              </a:rPr>
              <a:t>School of Health Sciences</a:t>
            </a:r>
          </a:p>
        </p:txBody>
      </p:sp>
      <p:sp>
        <p:nvSpPr>
          <p:cNvPr id="10" name="TextBox 9">
            <a:extLst>
              <a:ext uri="{FF2B5EF4-FFF2-40B4-BE49-F238E27FC236}">
                <a16:creationId xmlns:a16="http://schemas.microsoft.com/office/drawing/2014/main" id="{2D639A44-53EE-4DA6-B182-50509B5AA59A}"/>
              </a:ext>
            </a:extLst>
          </p:cNvPr>
          <p:cNvSpPr txBox="1"/>
          <p:nvPr/>
        </p:nvSpPr>
        <p:spPr>
          <a:xfrm>
            <a:off x="4700692" y="4362694"/>
            <a:ext cx="4357850" cy="33855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 Note</a:t>
            </a:r>
            <a:r>
              <a:rPr lang="en-US" sz="800" dirty="0">
                <a:latin typeface="Arial" panose="020B0604020202020204" pitchFamily="34" charset="0"/>
                <a:cs typeface="Arial" panose="020B0604020202020204" pitchFamily="34" charset="0"/>
              </a:rPr>
              <a:t>. From “Coronavirus” by U.S. Food and Drug Administration, retrieved from https://www.fda.gov/consumers/consumer-updates/covid-19-test-basics</a:t>
            </a:r>
          </a:p>
        </p:txBody>
      </p:sp>
      <p:sp>
        <p:nvSpPr>
          <p:cNvPr id="5" name="TextBox 4">
            <a:extLst>
              <a:ext uri="{FF2B5EF4-FFF2-40B4-BE49-F238E27FC236}">
                <a16:creationId xmlns:a16="http://schemas.microsoft.com/office/drawing/2014/main" id="{5955D7D1-4CE0-4C5F-98E4-6D29F6BB5601}"/>
              </a:ext>
            </a:extLst>
          </p:cNvPr>
          <p:cNvSpPr txBox="1"/>
          <p:nvPr/>
        </p:nvSpPr>
        <p:spPr>
          <a:xfrm>
            <a:off x="5923976" y="2191639"/>
            <a:ext cx="733245"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Figure 1</a:t>
            </a:r>
          </a:p>
          <a:p>
            <a:r>
              <a:rPr lang="en-US" sz="800" dirty="0">
                <a:latin typeface="Arial" panose="020B0604020202020204" pitchFamily="34" charset="0"/>
                <a:cs typeface="Arial" panose="020B0604020202020204" pitchFamily="34" charset="0"/>
              </a:rPr>
              <a:t>Coronavirus</a:t>
            </a:r>
          </a:p>
        </p:txBody>
      </p:sp>
    </p:spTree>
    <p:extLst>
      <p:ext uri="{BB962C8B-B14F-4D97-AF65-F5344CB8AC3E}">
        <p14:creationId xmlns:p14="http://schemas.microsoft.com/office/powerpoint/2010/main" val="46635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DB5F-A004-4D5E-A3D3-710477ADFE0D}"/>
              </a:ext>
            </a:extLst>
          </p:cNvPr>
          <p:cNvSpPr>
            <a:spLocks noGrp="1"/>
          </p:cNvSpPr>
          <p:nvPr>
            <p:ph type="title"/>
          </p:nvPr>
        </p:nvSpPr>
        <p:spPr>
          <a:xfrm>
            <a:off x="251125" y="85458"/>
            <a:ext cx="8229600" cy="696311"/>
          </a:xfrm>
        </p:spPr>
        <p:txBody>
          <a:bodyPr>
            <a:normAutofit/>
          </a:bodyPr>
          <a:lstStyle/>
          <a:p>
            <a:r>
              <a:rPr lang="en-US" sz="3600" b="1" dirty="0">
                <a:solidFill>
                  <a:srgbClr val="FFC000"/>
                </a:solidFill>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44932950-2BFA-4CB7-9AAC-0A7138140650}"/>
              </a:ext>
            </a:extLst>
          </p:cNvPr>
          <p:cNvSpPr>
            <a:spLocks noGrp="1"/>
          </p:cNvSpPr>
          <p:nvPr>
            <p:ph idx="1"/>
          </p:nvPr>
        </p:nvSpPr>
        <p:spPr>
          <a:xfrm>
            <a:off x="145691" y="675118"/>
            <a:ext cx="8747184" cy="4233431"/>
          </a:xfrm>
        </p:spPr>
        <p:txBody>
          <a:bodyPr vert="horz" lIns="91440" tIns="45720" rIns="91440" bIns="45720" rtlCol="0" anchor="t">
            <a:normAutofit lnSpcReduction="10000"/>
          </a:bodyPr>
          <a:lstStyle/>
          <a:p>
            <a:endParaRPr lang="en-US" sz="1600" dirty="0">
              <a:latin typeface="Calibri"/>
              <a:ea typeface="Cambria"/>
              <a:cs typeface="Calibri"/>
            </a:endParaRPr>
          </a:p>
          <a:p>
            <a:pPr>
              <a:spcBef>
                <a:spcPts val="0"/>
              </a:spcBef>
              <a:spcAft>
                <a:spcPts val="600"/>
              </a:spcAft>
              <a:buFont typeface="Wingdings" panose="05000000000000000000" pitchFamily="2" charset="2"/>
              <a:buChar char="§"/>
            </a:pPr>
            <a:r>
              <a:rPr lang="en-US" sz="2400" dirty="0">
                <a:latin typeface="Arial" panose="020B0604020202020204" pitchFamily="34" charset="0"/>
                <a:ea typeface="Cambria"/>
                <a:cs typeface="Arial" panose="020B0604020202020204" pitchFamily="34" charset="0"/>
              </a:rPr>
              <a:t>COVID-19</a:t>
            </a:r>
            <a:r>
              <a:rPr lang="en-US" sz="2400" dirty="0">
                <a:latin typeface="Arial" panose="020B0604020202020204" pitchFamily="34" charset="0"/>
                <a:ea typeface="+mn-lt"/>
                <a:cs typeface="Arial" panose="020B0604020202020204" pitchFamily="34" charset="0"/>
              </a:rPr>
              <a:t> - severe acute respiratory syndrome coronavirus 2 (SARS-CoV-2) best known effect - respiratory system but can impact other body systems as well.</a:t>
            </a:r>
          </a:p>
          <a:p>
            <a:pPr>
              <a:spcBef>
                <a:spcPts val="0"/>
              </a:spcBef>
              <a:spcAft>
                <a:spcPts val="600"/>
              </a:spcAft>
              <a:buFont typeface="Wingdings" panose="05000000000000000000" pitchFamily="2" charset="2"/>
              <a:buChar char="§"/>
            </a:pPr>
            <a:endParaRPr lang="en-US" sz="2400" dirty="0">
              <a:latin typeface="Arial" panose="020B0604020202020204" pitchFamily="34" charset="0"/>
              <a:ea typeface="Cambria"/>
              <a:cs typeface="Arial" panose="020B0604020202020204" pitchFamily="34" charset="0"/>
            </a:endParaRPr>
          </a:p>
          <a:p>
            <a:pPr>
              <a:spcBef>
                <a:spcPts val="0"/>
              </a:spcBef>
              <a:spcAft>
                <a:spcPts val="600"/>
              </a:spcAft>
              <a:buFont typeface="Wingdings" panose="05000000000000000000" pitchFamily="2" charset="2"/>
              <a:buChar char="§"/>
            </a:pPr>
            <a:r>
              <a:rPr lang="en-US" sz="2400" dirty="0">
                <a:latin typeface="Arial" panose="020B0604020202020204" pitchFamily="34" charset="0"/>
                <a:ea typeface="Cambria"/>
                <a:cs typeface="Arial" panose="020B0604020202020204" pitchFamily="34" charset="0"/>
              </a:rPr>
              <a:t>Common symptoms: fever, cough, dyspnea (shortness of breath), fatigue (58%), gastrointestinal symptoms, headache (44%), chest pain, anxiety / depression, &amp; disorders of smell / taste</a:t>
            </a:r>
          </a:p>
          <a:p>
            <a:pPr>
              <a:spcBef>
                <a:spcPts val="0"/>
              </a:spcBef>
              <a:spcAft>
                <a:spcPts val="600"/>
              </a:spcAft>
              <a:buFont typeface="Wingdings" panose="05000000000000000000" pitchFamily="2" charset="2"/>
              <a:buChar char="§"/>
            </a:pPr>
            <a:endParaRPr lang="en-US" sz="2400" baseline="30000" dirty="0">
              <a:latin typeface="Arial" panose="020B0604020202020204" pitchFamily="34" charset="0"/>
              <a:ea typeface="+mn-lt"/>
              <a:cs typeface="Arial" panose="020B0604020202020204" pitchFamily="34" charset="0"/>
            </a:endParaRPr>
          </a:p>
          <a:p>
            <a:pPr>
              <a:spcBef>
                <a:spcPts val="0"/>
              </a:spcBef>
              <a:spcAft>
                <a:spcPts val="6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Other symptoms - sputum production, myocarditis, myalgia, arthralgia, diarrhea, rhinorrhea, &amp; sore throat</a:t>
            </a:r>
          </a:p>
          <a:p>
            <a:pPr marL="0" indent="0">
              <a:spcBef>
                <a:spcPts val="0"/>
              </a:spcBef>
              <a:spcAft>
                <a:spcPts val="600"/>
              </a:spcAft>
              <a:buNone/>
            </a:pPr>
            <a:endParaRPr lang="en-US" sz="2400" baseline="300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205146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BB23-7A6F-47D1-9CB7-9038D7029BB0}"/>
              </a:ext>
            </a:extLst>
          </p:cNvPr>
          <p:cNvSpPr>
            <a:spLocks noGrp="1"/>
          </p:cNvSpPr>
          <p:nvPr>
            <p:ph type="title"/>
          </p:nvPr>
        </p:nvSpPr>
        <p:spPr>
          <a:xfrm>
            <a:off x="282704" y="119641"/>
            <a:ext cx="8578592" cy="786213"/>
          </a:xfrm>
        </p:spPr>
        <p:txBody>
          <a:bodyPr>
            <a:normAutofit/>
          </a:bodyPr>
          <a:lstStyle/>
          <a:p>
            <a:r>
              <a:rPr lang="en-US" sz="3600" b="1" dirty="0">
                <a:solidFill>
                  <a:srgbClr val="FFC000"/>
                </a:solidFill>
                <a:latin typeface="Arial" panose="020B0604020202020204" pitchFamily="34" charset="0"/>
                <a:cs typeface="Arial" panose="020B0604020202020204" pitchFamily="34" charset="0"/>
              </a:rPr>
              <a:t>Long COVID-19 </a:t>
            </a:r>
          </a:p>
        </p:txBody>
      </p:sp>
      <p:sp>
        <p:nvSpPr>
          <p:cNvPr id="3" name="Content Placeholder 2">
            <a:extLst>
              <a:ext uri="{FF2B5EF4-FFF2-40B4-BE49-F238E27FC236}">
                <a16:creationId xmlns:a16="http://schemas.microsoft.com/office/drawing/2014/main" id="{4BBFF518-1643-4A5C-9CCA-DC3859C95638}"/>
              </a:ext>
            </a:extLst>
          </p:cNvPr>
          <p:cNvSpPr>
            <a:spLocks noGrp="1"/>
          </p:cNvSpPr>
          <p:nvPr>
            <p:ph idx="1"/>
          </p:nvPr>
        </p:nvSpPr>
        <p:spPr>
          <a:xfrm>
            <a:off x="88421" y="905855"/>
            <a:ext cx="8967158" cy="4016524"/>
          </a:xfrm>
        </p:spPr>
        <p:txBody>
          <a:bodyPr vert="horz" lIns="91440" tIns="45720" rIns="91440" bIns="45720" rtlCol="0" anchor="t">
            <a:normAutofit fontScale="92500" lnSpcReduction="20000"/>
          </a:bodyPr>
          <a:lstStyle/>
          <a:p>
            <a:pPr>
              <a:spcBef>
                <a:spcPts val="0"/>
              </a:spcBef>
              <a:spcAft>
                <a:spcPts val="600"/>
              </a:spcAft>
              <a:buFont typeface="Wingdings" panose="05000000000000000000" pitchFamily="2" charset="2"/>
              <a:buChar char="§"/>
            </a:pPr>
            <a:r>
              <a:rPr lang="en-US" sz="2600" dirty="0">
                <a:solidFill>
                  <a:srgbClr val="FFC000"/>
                </a:solidFill>
                <a:latin typeface="Arial" panose="020B0604020202020204" pitchFamily="34" charset="0"/>
                <a:ea typeface="+mn-lt"/>
                <a:cs typeface="Arial" panose="020B0604020202020204" pitchFamily="34" charset="0"/>
              </a:rPr>
              <a:t>Long COVID‑19 patients-  symptoms 3 months or longer </a:t>
            </a:r>
          </a:p>
          <a:p>
            <a:pPr>
              <a:spcBef>
                <a:spcPts val="0"/>
              </a:spcBef>
              <a:spcAft>
                <a:spcPts val="600"/>
              </a:spcAft>
              <a:buFont typeface="Wingdings" panose="05000000000000000000" pitchFamily="2" charset="2"/>
              <a:buChar char="§"/>
            </a:pPr>
            <a:endParaRPr lang="en-US" sz="2600" dirty="0">
              <a:latin typeface="Arial" panose="020B0604020202020204" pitchFamily="34" charset="0"/>
              <a:ea typeface="+mn-lt"/>
              <a:cs typeface="Arial" panose="020B0604020202020204" pitchFamily="34" charset="0"/>
            </a:endParaRPr>
          </a:p>
          <a:p>
            <a:pPr>
              <a:spcBef>
                <a:spcPts val="0"/>
              </a:spcBef>
              <a:spcAft>
                <a:spcPts val="600"/>
              </a:spcAft>
              <a:buFont typeface="Wingdings" panose="05000000000000000000" pitchFamily="2" charset="2"/>
              <a:buChar char="§"/>
            </a:pPr>
            <a:r>
              <a:rPr lang="en-US" sz="2600" dirty="0">
                <a:latin typeface="Arial" panose="020B0604020202020204" pitchFamily="34" charset="0"/>
                <a:ea typeface="+mn-lt"/>
                <a:cs typeface="Arial" panose="020B0604020202020204" pitchFamily="34" charset="0"/>
              </a:rPr>
              <a:t>Common: fatigue (58%), headache (44%), attention disorder (27%), hair loss (25%), and dyspnea (24%)</a:t>
            </a:r>
            <a:endParaRPr lang="en-US" sz="2600" baseline="30000" dirty="0">
              <a:latin typeface="Arial" panose="020B0604020202020204" pitchFamily="34" charset="0"/>
              <a:ea typeface="+mn-lt"/>
              <a:cs typeface="Arial" panose="020B0604020202020204" pitchFamily="34" charset="0"/>
            </a:endParaRPr>
          </a:p>
          <a:p>
            <a:pPr>
              <a:spcBef>
                <a:spcPts val="0"/>
              </a:spcBef>
              <a:spcAft>
                <a:spcPts val="600"/>
              </a:spcAft>
              <a:buFont typeface="Wingdings" panose="05000000000000000000" pitchFamily="2" charset="2"/>
              <a:buChar char="§"/>
            </a:pPr>
            <a:endParaRPr lang="en-US" sz="2600" dirty="0">
              <a:latin typeface="Arial" panose="020B0604020202020204" pitchFamily="34" charset="0"/>
              <a:ea typeface="+mn-lt"/>
              <a:cs typeface="Arial" panose="020B0604020202020204" pitchFamily="34" charset="0"/>
            </a:endParaRPr>
          </a:p>
          <a:p>
            <a:pPr>
              <a:spcBef>
                <a:spcPts val="0"/>
              </a:spcBef>
              <a:spcAft>
                <a:spcPts val="600"/>
              </a:spcAft>
              <a:buFont typeface="Wingdings" panose="05000000000000000000" pitchFamily="2" charset="2"/>
              <a:buChar char="§"/>
            </a:pPr>
            <a:r>
              <a:rPr lang="en-US" sz="2600" dirty="0">
                <a:latin typeface="Arial" panose="020B0604020202020204" pitchFamily="34" charset="0"/>
                <a:ea typeface="+mn-lt"/>
                <a:cs typeface="Arial" panose="020B0604020202020204" pitchFamily="34" charset="0"/>
              </a:rPr>
              <a:t>Long-term lung disease (cough, chest pain, &amp; pulmonary fibrosis),  cardiovascular (arrhythmias, myocarditis), &amp; neurological (depression, anxiety), tinnitus (ringing in ears), &amp; night sweat.</a:t>
            </a:r>
          </a:p>
          <a:p>
            <a:pPr marL="0" indent="0">
              <a:spcBef>
                <a:spcPts val="0"/>
              </a:spcBef>
              <a:spcAft>
                <a:spcPts val="600"/>
              </a:spcAft>
              <a:buNone/>
            </a:pPr>
            <a:endParaRPr lang="en-US" sz="2600" dirty="0">
              <a:latin typeface="Arial" panose="020B0604020202020204" pitchFamily="34" charset="0"/>
              <a:ea typeface="+mn-lt"/>
              <a:cs typeface="Arial" panose="020B0604020202020204" pitchFamily="34" charset="0"/>
            </a:endParaRPr>
          </a:p>
          <a:p>
            <a:pPr>
              <a:spcBef>
                <a:spcPts val="0"/>
              </a:spcBef>
              <a:spcAft>
                <a:spcPts val="600"/>
              </a:spcAft>
              <a:buFont typeface="Wingdings" panose="05000000000000000000" pitchFamily="2" charset="2"/>
              <a:buChar char="§"/>
            </a:pPr>
            <a:r>
              <a:rPr lang="en-US" sz="2600" dirty="0">
                <a:latin typeface="Arial" panose="020B0604020202020204" pitchFamily="34" charset="0"/>
                <a:ea typeface="+mn-lt"/>
                <a:cs typeface="Arial" panose="020B0604020202020204" pitchFamily="34" charset="0"/>
              </a:rPr>
              <a:t>Abnormal chest X-ray/CTs, &amp; neurological disorders</a:t>
            </a:r>
            <a:endParaRPr lang="en-US" sz="2600" baseline="30000" dirty="0">
              <a:latin typeface="Arial" panose="020B0604020202020204" pitchFamily="34" charset="0"/>
              <a:ea typeface="+mn-lt"/>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endParaRPr lang="en-US" sz="1600" dirty="0">
              <a:latin typeface="Calibri"/>
              <a:ea typeface="Cambria"/>
              <a:cs typeface="Calibri"/>
            </a:endParaRPr>
          </a:p>
        </p:txBody>
      </p:sp>
    </p:spTree>
    <p:extLst>
      <p:ext uri="{BB962C8B-B14F-4D97-AF65-F5344CB8AC3E}">
        <p14:creationId xmlns:p14="http://schemas.microsoft.com/office/powerpoint/2010/main" val="18187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BB23-7A6F-47D1-9CB7-9038D7029BB0}"/>
              </a:ext>
            </a:extLst>
          </p:cNvPr>
          <p:cNvSpPr>
            <a:spLocks noGrp="1"/>
          </p:cNvSpPr>
          <p:nvPr>
            <p:ph type="title"/>
          </p:nvPr>
        </p:nvSpPr>
        <p:spPr>
          <a:xfrm>
            <a:off x="317021" y="85458"/>
            <a:ext cx="8578592" cy="982766"/>
          </a:xfrm>
        </p:spPr>
        <p:txBody>
          <a:bodyPr>
            <a:normAutofit/>
          </a:bodyPr>
          <a:lstStyle/>
          <a:p>
            <a:r>
              <a:rPr lang="en-US" sz="3600" b="1" dirty="0">
                <a:solidFill>
                  <a:srgbClr val="FFC000"/>
                </a:solidFill>
                <a:latin typeface="Arial" panose="020B0604020202020204" pitchFamily="34" charset="0"/>
                <a:cs typeface="Arial" panose="020B0604020202020204" pitchFamily="34" charset="0"/>
              </a:rPr>
              <a:t>Long COVID-19 </a:t>
            </a:r>
          </a:p>
        </p:txBody>
      </p:sp>
      <p:sp>
        <p:nvSpPr>
          <p:cNvPr id="3" name="Content Placeholder 2">
            <a:extLst>
              <a:ext uri="{FF2B5EF4-FFF2-40B4-BE49-F238E27FC236}">
                <a16:creationId xmlns:a16="http://schemas.microsoft.com/office/drawing/2014/main" id="{4BBFF518-1643-4A5C-9CCA-DC3859C95638}"/>
              </a:ext>
            </a:extLst>
          </p:cNvPr>
          <p:cNvSpPr>
            <a:spLocks noGrp="1"/>
          </p:cNvSpPr>
          <p:nvPr>
            <p:ph idx="1"/>
          </p:nvPr>
        </p:nvSpPr>
        <p:spPr>
          <a:xfrm>
            <a:off x="139700" y="948584"/>
            <a:ext cx="8851900" cy="3572141"/>
          </a:xfrm>
        </p:spPr>
        <p:txBody>
          <a:bodyPr vert="horz" lIns="91440" tIns="45720" rIns="91440" bIns="45720" rtlCol="0" anchor="t">
            <a:normAutofit/>
          </a:bodyPr>
          <a:lstStyle/>
          <a:p>
            <a:pPr>
              <a:spcBef>
                <a:spcPts val="0"/>
              </a:spcBef>
              <a:spcAft>
                <a:spcPts val="600"/>
              </a:spcAft>
              <a:buFont typeface="Wingdings" panose="05000000000000000000" pitchFamily="2" charset="2"/>
              <a:buChar char="§"/>
            </a:pPr>
            <a:r>
              <a:rPr lang="en-US" sz="2400" dirty="0">
                <a:solidFill>
                  <a:srgbClr val="FFC000"/>
                </a:solidFill>
                <a:latin typeface="Arial" panose="020B0604020202020204" pitchFamily="34" charset="0"/>
                <a:ea typeface="+mn-lt"/>
                <a:cs typeface="Arial" panose="020B0604020202020204" pitchFamily="34" charset="0"/>
              </a:rPr>
              <a:t>Long COVID‑19 patients-  symptoms 3 months or longer </a:t>
            </a:r>
          </a:p>
          <a:p>
            <a:pPr>
              <a:spcBef>
                <a:spcPts val="0"/>
              </a:spcBef>
              <a:spcAft>
                <a:spcPts val="600"/>
              </a:spcAft>
              <a:buFont typeface="Wingdings" panose="05000000000000000000" pitchFamily="2" charset="2"/>
              <a:buChar char="§"/>
            </a:pPr>
            <a:endParaRPr lang="en-US" sz="2400" dirty="0">
              <a:latin typeface="Arial" panose="020B0604020202020204" pitchFamily="34" charset="0"/>
              <a:ea typeface="Cambria"/>
              <a:cs typeface="Arial" panose="020B0604020202020204" pitchFamily="34" charset="0"/>
            </a:endParaRPr>
          </a:p>
          <a:p>
            <a:pPr>
              <a:spcBef>
                <a:spcPts val="0"/>
              </a:spcBef>
              <a:spcAft>
                <a:spcPts val="600"/>
              </a:spcAft>
              <a:buFont typeface="Wingdings" panose="05000000000000000000" pitchFamily="2" charset="2"/>
              <a:buChar char="§"/>
            </a:pPr>
            <a:r>
              <a:rPr lang="en-US" sz="2400" dirty="0">
                <a:latin typeface="Arial" panose="020B0604020202020204" pitchFamily="34" charset="0"/>
                <a:ea typeface="Cambria"/>
                <a:cs typeface="Arial" panose="020B0604020202020204" pitchFamily="34" charset="0"/>
              </a:rPr>
              <a:t>Meta-analysis: 80% COVID-19 survivors at least 1 long-term symptom</a:t>
            </a:r>
            <a:endParaRPr lang="en-US" sz="2400" baseline="30000" dirty="0">
              <a:latin typeface="Arial" panose="020B0604020202020204" pitchFamily="34" charset="0"/>
              <a:ea typeface="Cambria"/>
              <a:cs typeface="Arial" panose="020B0604020202020204" pitchFamily="34" charset="0"/>
            </a:endParaRPr>
          </a:p>
          <a:p>
            <a:pPr>
              <a:spcBef>
                <a:spcPts val="0"/>
              </a:spcBef>
              <a:spcAft>
                <a:spcPts val="600"/>
              </a:spcAft>
              <a:buFont typeface="Wingdings" panose="05000000000000000000" pitchFamily="2" charset="2"/>
              <a:buChar char="§"/>
            </a:pPr>
            <a:endParaRPr lang="en-US" sz="2400" dirty="0">
              <a:latin typeface="Arial" panose="020B0604020202020204" pitchFamily="34" charset="0"/>
              <a:ea typeface="+mn-lt"/>
              <a:cs typeface="Arial" panose="020B0604020202020204" pitchFamily="34" charset="0"/>
            </a:endParaRPr>
          </a:p>
          <a:p>
            <a:pPr marL="0" indent="0">
              <a:spcBef>
                <a:spcPts val="0"/>
              </a:spcBef>
              <a:spcAft>
                <a:spcPts val="600"/>
              </a:spcAft>
              <a:buNone/>
            </a:pPr>
            <a:r>
              <a:rPr lang="en-US" sz="2400" dirty="0">
                <a:latin typeface="Arial" panose="020B0604020202020204" pitchFamily="34" charset="0"/>
                <a:ea typeface="+mn-lt"/>
                <a:cs typeface="Arial" panose="020B0604020202020204" pitchFamily="34" charset="0"/>
              </a:rPr>
              <a:t>~  54% mild COVID-19 cases &amp; 82% patients severe COVID-19 	experienced symptoms &gt; month after 1st COVID-19 	symptom.</a:t>
            </a:r>
            <a:endParaRPr lang="en-US" sz="2400" baseline="30000" dirty="0">
              <a:latin typeface="Arial" panose="020B0604020202020204" pitchFamily="34" charset="0"/>
              <a:ea typeface="Cambria"/>
              <a:cs typeface="Arial" panose="020B0604020202020204" pitchFamily="34" charset="0"/>
            </a:endParaRPr>
          </a:p>
          <a:p>
            <a:pPr>
              <a:spcBef>
                <a:spcPts val="0"/>
              </a:spcBef>
              <a:spcAft>
                <a:spcPts val="600"/>
              </a:spcAft>
              <a:buFont typeface="Wingdings" panose="05000000000000000000" pitchFamily="2" charset="2"/>
              <a:buChar char="§"/>
            </a:pPr>
            <a:endParaRPr lang="en-US" sz="2400" baseline="30000" dirty="0">
              <a:latin typeface="Arial" panose="020B0604020202020204" pitchFamily="34" charset="0"/>
              <a:ea typeface="+mn-lt"/>
              <a:cs typeface="Arial" panose="020B0604020202020204" pitchFamily="34" charset="0"/>
            </a:endParaRPr>
          </a:p>
          <a:p>
            <a:endParaRPr lang="en-US" sz="1600" dirty="0">
              <a:latin typeface="Calibri"/>
              <a:ea typeface="Cambria"/>
              <a:cs typeface="Calibri"/>
            </a:endParaRPr>
          </a:p>
        </p:txBody>
      </p:sp>
    </p:spTree>
    <p:extLst>
      <p:ext uri="{BB962C8B-B14F-4D97-AF65-F5344CB8AC3E}">
        <p14:creationId xmlns:p14="http://schemas.microsoft.com/office/powerpoint/2010/main" val="807133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BB23-7A6F-47D1-9CB7-9038D7029BB0}"/>
              </a:ext>
            </a:extLst>
          </p:cNvPr>
          <p:cNvSpPr>
            <a:spLocks noGrp="1"/>
          </p:cNvSpPr>
          <p:nvPr>
            <p:ph type="title"/>
          </p:nvPr>
        </p:nvSpPr>
        <p:spPr>
          <a:xfrm>
            <a:off x="108447" y="68366"/>
            <a:ext cx="8578592" cy="777668"/>
          </a:xfrm>
        </p:spPr>
        <p:txBody>
          <a:bodyPr>
            <a:normAutofit/>
          </a:bodyPr>
          <a:lstStyle/>
          <a:p>
            <a:r>
              <a:rPr lang="en-US" sz="3600" b="1" dirty="0">
                <a:solidFill>
                  <a:srgbClr val="FFC000"/>
                </a:solidFill>
                <a:latin typeface="Arial" panose="020B0604020202020204" pitchFamily="34" charset="0"/>
                <a:cs typeface="Arial" panose="020B0604020202020204" pitchFamily="34" charset="0"/>
              </a:rPr>
              <a:t>Long COVID-19 Symptoms</a:t>
            </a:r>
          </a:p>
        </p:txBody>
      </p:sp>
      <p:pic>
        <p:nvPicPr>
          <p:cNvPr id="6" name="Picture 2" descr="WHO/Europe | Coronavirus disease (COVID-19) outbreak - New policy brief  calls on decision-makers to support patients as 1 in 10 report symptoms of “long  COVID”">
            <a:extLst>
              <a:ext uri="{FF2B5EF4-FFF2-40B4-BE49-F238E27FC236}">
                <a16:creationId xmlns:a16="http://schemas.microsoft.com/office/drawing/2014/main" id="{BE216E70-8679-472F-90C5-0D1786FAFF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0778" y="998165"/>
            <a:ext cx="4142165" cy="36451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6C0DE02-CA9C-4751-93AA-71E3CC647C0E}"/>
              </a:ext>
            </a:extLst>
          </p:cNvPr>
          <p:cNvSpPr txBox="1"/>
          <p:nvPr/>
        </p:nvSpPr>
        <p:spPr>
          <a:xfrm>
            <a:off x="1604513" y="4717279"/>
            <a:ext cx="5900467" cy="33855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Note</a:t>
            </a:r>
            <a:r>
              <a:rPr lang="en-US" sz="800" dirty="0">
                <a:latin typeface="Arial" panose="020B0604020202020204" pitchFamily="34" charset="0"/>
                <a:cs typeface="Arial" panose="020B0604020202020204" pitchFamily="34" charset="0"/>
              </a:rPr>
              <a:t>. From “Post COVID-19 condition” by Post COVID-19 condition (Long COVID), retrieved from </a:t>
            </a:r>
          </a:p>
          <a:p>
            <a:r>
              <a:rPr lang="en-US" sz="800" dirty="0">
                <a:latin typeface="Arial" panose="020B0604020202020204" pitchFamily="34" charset="0"/>
                <a:cs typeface="Arial" panose="020B0604020202020204" pitchFamily="34" charset="0"/>
              </a:rPr>
              <a:t>https://www.who.int/srilanka/news/detail/16-10-2021-post-covid-19-condition</a:t>
            </a:r>
          </a:p>
        </p:txBody>
      </p:sp>
      <p:sp>
        <p:nvSpPr>
          <p:cNvPr id="3" name="TextBox 2">
            <a:extLst>
              <a:ext uri="{FF2B5EF4-FFF2-40B4-BE49-F238E27FC236}">
                <a16:creationId xmlns:a16="http://schemas.microsoft.com/office/drawing/2014/main" id="{E37597A1-61BC-4975-BA36-44A11970FD8F}"/>
              </a:ext>
            </a:extLst>
          </p:cNvPr>
          <p:cNvSpPr txBox="1"/>
          <p:nvPr/>
        </p:nvSpPr>
        <p:spPr>
          <a:xfrm>
            <a:off x="2357356" y="713762"/>
            <a:ext cx="219739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Figure 5</a:t>
            </a:r>
          </a:p>
          <a:p>
            <a:r>
              <a:rPr lang="en-US" sz="800" dirty="0">
                <a:latin typeface="Arial" panose="020B0604020202020204" pitchFamily="34" charset="0"/>
                <a:cs typeface="Arial" panose="020B0604020202020204" pitchFamily="34" charset="0"/>
              </a:rPr>
              <a:t>Post COVID-19 condition</a:t>
            </a:r>
          </a:p>
        </p:txBody>
      </p:sp>
    </p:spTree>
    <p:extLst>
      <p:ext uri="{BB962C8B-B14F-4D97-AF65-F5344CB8AC3E}">
        <p14:creationId xmlns:p14="http://schemas.microsoft.com/office/powerpoint/2010/main" val="3642209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0B82-D8CC-432A-A39A-7D9269873DD4}"/>
              </a:ext>
            </a:extLst>
          </p:cNvPr>
          <p:cNvSpPr>
            <a:spLocks noGrp="1"/>
          </p:cNvSpPr>
          <p:nvPr>
            <p:ph type="title"/>
          </p:nvPr>
        </p:nvSpPr>
        <p:spPr>
          <a:xfrm>
            <a:off x="457200" y="120252"/>
            <a:ext cx="8229600" cy="857250"/>
          </a:xfrm>
        </p:spPr>
        <p:txBody>
          <a:bodyPr>
            <a:normAutofit/>
          </a:bodyPr>
          <a:lstStyle/>
          <a:p>
            <a:r>
              <a:rPr lang="en-US" sz="3600" b="1" dirty="0">
                <a:solidFill>
                  <a:srgbClr val="FFC000"/>
                </a:solidFill>
                <a:latin typeface="Arial" panose="020B0604020202020204" pitchFamily="34" charset="0"/>
                <a:cs typeface="Arial" panose="020B0604020202020204" pitchFamily="34" charset="0"/>
              </a:rPr>
              <a:t>Myocarditis in Young People</a:t>
            </a:r>
          </a:p>
        </p:txBody>
      </p:sp>
      <p:sp>
        <p:nvSpPr>
          <p:cNvPr id="3" name="Content Placeholder 2">
            <a:extLst>
              <a:ext uri="{FF2B5EF4-FFF2-40B4-BE49-F238E27FC236}">
                <a16:creationId xmlns:a16="http://schemas.microsoft.com/office/drawing/2014/main" id="{2009752C-C641-4D8A-8E08-E280CFFA583F}"/>
              </a:ext>
            </a:extLst>
          </p:cNvPr>
          <p:cNvSpPr>
            <a:spLocks noGrp="1"/>
          </p:cNvSpPr>
          <p:nvPr>
            <p:ph idx="1"/>
          </p:nvPr>
        </p:nvSpPr>
        <p:spPr>
          <a:xfrm>
            <a:off x="39687" y="977502"/>
            <a:ext cx="9064625" cy="3835399"/>
          </a:xfrm>
        </p:spPr>
        <p:txBody>
          <a:bodyPr>
            <a:normAutofit fontScale="92500" lnSpcReduction="10000"/>
          </a:bodyPr>
          <a:lstStyle/>
          <a:p>
            <a:pPr>
              <a:buFont typeface="Wingdings" panose="05000000000000000000" pitchFamily="2" charset="2"/>
              <a:buChar char="§"/>
            </a:pPr>
            <a:r>
              <a:rPr lang="en-US" sz="2600" dirty="0">
                <a:latin typeface="Arial" panose="020B0604020202020204" pitchFamily="34" charset="0"/>
                <a:cs typeface="Arial" panose="020B0604020202020204" pitchFamily="34" charset="0"/>
              </a:rPr>
              <a:t>Myocarditis: inflammation of heart muscle, palpitations, chest pain, dyspnea</a:t>
            </a:r>
          </a:p>
          <a:p>
            <a:pPr>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600" dirty="0">
                <a:latin typeface="Arial" panose="020B0604020202020204" pitchFamily="34" charset="0"/>
                <a:cs typeface="Arial" panose="020B0604020202020204" pitchFamily="34" charset="0"/>
              </a:rPr>
              <a:t>Myocarditis- following Pfizer or Moderna vaccination adolescents + young adults (&lt;35 yrs), especially males (90%).</a:t>
            </a:r>
          </a:p>
          <a:p>
            <a:pPr marL="0" indent="0">
              <a:buNone/>
            </a:pPr>
            <a:endParaRPr lang="en-US" sz="26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600" dirty="0">
                <a:solidFill>
                  <a:srgbClr val="FFC000"/>
                </a:solidFill>
                <a:latin typeface="Arial" panose="020B0604020202020204" pitchFamily="34" charset="0"/>
                <a:cs typeface="Arial" panose="020B0604020202020204" pitchFamily="34" charset="0"/>
              </a:rPr>
              <a:t>Myocarditis in males from vaccine: 2 to 10 per 100,000.</a:t>
            </a:r>
          </a:p>
          <a:p>
            <a:pPr>
              <a:buFont typeface="Wingdings" panose="05000000000000000000" pitchFamily="2" charset="2"/>
              <a:buChar char="§"/>
            </a:pPr>
            <a:endParaRPr lang="en-US" sz="2600" dirty="0">
              <a:solidFill>
                <a:srgbClr val="FFC00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2600" dirty="0">
                <a:solidFill>
                  <a:srgbClr val="FFC000"/>
                </a:solidFill>
                <a:latin typeface="Arial" panose="020B0604020202020204" pitchFamily="34" charset="0"/>
                <a:cs typeface="Arial" panose="020B0604020202020204" pitchFamily="34" charset="0"/>
              </a:rPr>
              <a:t>Myocarditis due to COVID-19 infection in unvaccinated: 146 per 1,4000 per 100,000.</a:t>
            </a:r>
          </a:p>
          <a:p>
            <a:pP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3206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0B82-D8CC-432A-A39A-7D9269873DD4}"/>
              </a:ext>
            </a:extLst>
          </p:cNvPr>
          <p:cNvSpPr>
            <a:spLocks noGrp="1"/>
          </p:cNvSpPr>
          <p:nvPr>
            <p:ph type="title"/>
          </p:nvPr>
        </p:nvSpPr>
        <p:spPr>
          <a:xfrm>
            <a:off x="103782" y="92936"/>
            <a:ext cx="4758776" cy="1197479"/>
          </a:xfrm>
        </p:spPr>
        <p:txBody>
          <a:bodyPr>
            <a:noAutofit/>
          </a:bodyPr>
          <a:lstStyle/>
          <a:p>
            <a:r>
              <a:rPr lang="en-US" sz="3600" b="1" dirty="0">
                <a:solidFill>
                  <a:srgbClr val="FFC000"/>
                </a:solidFill>
                <a:latin typeface="Arial" panose="020B0604020202020204" pitchFamily="34" charset="0"/>
                <a:cs typeface="Arial" panose="020B0604020202020204" pitchFamily="34" charset="0"/>
              </a:rPr>
              <a:t>Myocarditis in Young People</a:t>
            </a:r>
          </a:p>
        </p:txBody>
      </p:sp>
      <p:sp>
        <p:nvSpPr>
          <p:cNvPr id="3" name="Content Placeholder 2">
            <a:extLst>
              <a:ext uri="{FF2B5EF4-FFF2-40B4-BE49-F238E27FC236}">
                <a16:creationId xmlns:a16="http://schemas.microsoft.com/office/drawing/2014/main" id="{2009752C-C641-4D8A-8E08-E280CFFA583F}"/>
              </a:ext>
            </a:extLst>
          </p:cNvPr>
          <p:cNvSpPr>
            <a:spLocks noGrp="1"/>
          </p:cNvSpPr>
          <p:nvPr>
            <p:ph idx="1"/>
          </p:nvPr>
        </p:nvSpPr>
        <p:spPr>
          <a:xfrm>
            <a:off x="103782" y="2179176"/>
            <a:ext cx="8936437" cy="2871387"/>
          </a:xfrm>
        </p:spPr>
        <p:txBody>
          <a:bodyPr>
            <a:noAutofit/>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Unvaccinated who catch COVID-19 are 68 x’s as likely to develop myocarditis than those who receive the vaccine.</a:t>
            </a:r>
          </a:p>
          <a:p>
            <a:pPr marL="0" indent="0">
              <a:buNone/>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Unvaccinated </a:t>
            </a:r>
            <a:r>
              <a:rPr lang="en-US" sz="2400" u="sng" dirty="0">
                <a:latin typeface="Arial" panose="020B0604020202020204" pitchFamily="34" charset="0"/>
                <a:cs typeface="Arial" panose="020B0604020202020204" pitchFamily="34" charset="0"/>
              </a:rPr>
              <a:t>greater risk of hospitalization</a:t>
            </a:r>
            <a:r>
              <a:rPr lang="en-US" sz="2400" dirty="0">
                <a:latin typeface="Arial" panose="020B0604020202020204" pitchFamily="34" charset="0"/>
                <a:cs typeface="Arial" panose="020B0604020202020204" pitchFamily="34" charset="0"/>
              </a:rPr>
              <a:t> due to myocarditis than vaccinated.</a:t>
            </a:r>
          </a:p>
          <a:p>
            <a:pP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Mild cases: ibuprofen/ rest. </a:t>
            </a:r>
          </a:p>
        </p:txBody>
      </p:sp>
      <p:pic>
        <p:nvPicPr>
          <p:cNvPr id="6146" name="Picture 2">
            <a:extLst>
              <a:ext uri="{FF2B5EF4-FFF2-40B4-BE49-F238E27FC236}">
                <a16:creationId xmlns:a16="http://schemas.microsoft.com/office/drawing/2014/main" id="{9CE97D6F-BE94-4C30-8C60-776AC8B71DB3}"/>
              </a:ext>
            </a:extLst>
          </p:cNvPr>
          <p:cNvPicPr>
            <a:picLocks noChangeAspect="1" noChangeArrowheads="1"/>
          </p:cNvPicPr>
          <p:nvPr/>
        </p:nvPicPr>
        <p:blipFill>
          <a:blip r:embed="rId3"/>
          <a:srcRect/>
          <a:stretch/>
        </p:blipFill>
        <p:spPr bwMode="auto">
          <a:xfrm>
            <a:off x="4965108" y="468971"/>
            <a:ext cx="2229322" cy="1486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15040F-6F58-4D4B-A335-18CD74C9EAF7}"/>
              </a:ext>
            </a:extLst>
          </p:cNvPr>
          <p:cNvSpPr txBox="1"/>
          <p:nvPr/>
        </p:nvSpPr>
        <p:spPr>
          <a:xfrm>
            <a:off x="3743058" y="1955185"/>
            <a:ext cx="5177520" cy="33855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Note</a:t>
            </a:r>
            <a:r>
              <a:rPr lang="en-US" sz="800" dirty="0">
                <a:latin typeface="Arial" panose="020B0604020202020204" pitchFamily="34" charset="0"/>
                <a:cs typeface="Arial" panose="020B0604020202020204" pitchFamily="34" charset="0"/>
              </a:rPr>
              <a:t>. From “Study Reports” by Incidence of Myocarditis After Pfizer Vaccine, retrieved from</a:t>
            </a:r>
          </a:p>
          <a:p>
            <a:r>
              <a:rPr lang="en-US" sz="800" dirty="0">
                <a:latin typeface="Arial" panose="020B0604020202020204" pitchFamily="34" charset="0"/>
                <a:cs typeface="Arial" panose="020B0604020202020204" pitchFamily="34" charset="0"/>
              </a:rPr>
              <a:t>https://hadassahinternational.org/hadassah-study-reports-incidence-of-myocarditis-after-pfizer-vaccine/</a:t>
            </a:r>
          </a:p>
        </p:txBody>
      </p:sp>
      <p:sp>
        <p:nvSpPr>
          <p:cNvPr id="6" name="TextBox 5">
            <a:extLst>
              <a:ext uri="{FF2B5EF4-FFF2-40B4-BE49-F238E27FC236}">
                <a16:creationId xmlns:a16="http://schemas.microsoft.com/office/drawing/2014/main" id="{437A2CD5-3115-4AF0-B60B-D6993D0CA036}"/>
              </a:ext>
            </a:extLst>
          </p:cNvPr>
          <p:cNvSpPr txBox="1"/>
          <p:nvPr/>
        </p:nvSpPr>
        <p:spPr>
          <a:xfrm>
            <a:off x="4965108" y="130417"/>
            <a:ext cx="197053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Figure 6</a:t>
            </a:r>
          </a:p>
          <a:p>
            <a:r>
              <a:rPr lang="en-US" sz="800" dirty="0">
                <a:latin typeface="Arial" panose="020B0604020202020204" pitchFamily="34" charset="0"/>
                <a:cs typeface="Arial" panose="020B0604020202020204" pitchFamily="34" charset="0"/>
              </a:rPr>
              <a:t>Study Reports</a:t>
            </a:r>
          </a:p>
        </p:txBody>
      </p:sp>
    </p:spTree>
    <p:extLst>
      <p:ext uri="{BB962C8B-B14F-4D97-AF65-F5344CB8AC3E}">
        <p14:creationId xmlns:p14="http://schemas.microsoft.com/office/powerpoint/2010/main" val="355565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D900-E7F6-42DA-8C46-305407B5E9EF}"/>
              </a:ext>
            </a:extLst>
          </p:cNvPr>
          <p:cNvSpPr>
            <a:spLocks noGrp="1"/>
          </p:cNvSpPr>
          <p:nvPr>
            <p:ph type="title"/>
          </p:nvPr>
        </p:nvSpPr>
        <p:spPr>
          <a:xfrm>
            <a:off x="155276" y="102551"/>
            <a:ext cx="8851990" cy="1025494"/>
          </a:xfrm>
        </p:spPr>
        <p:txBody>
          <a:bodyPr>
            <a:noAutofit/>
          </a:bodyPr>
          <a:lstStyle/>
          <a:p>
            <a:r>
              <a:rPr lang="en-US" sz="3600" b="1" dirty="0">
                <a:solidFill>
                  <a:srgbClr val="FFC000"/>
                </a:solidFill>
                <a:latin typeface="Arial" panose="020B0604020202020204" pitchFamily="34" charset="0"/>
                <a:cs typeface="Arial" panose="020B0604020202020204" pitchFamily="34" charset="0"/>
              </a:rPr>
              <a:t>Comparing Symptoms of Vaccination vs. Coronavirus Infection</a:t>
            </a:r>
          </a:p>
        </p:txBody>
      </p:sp>
      <p:sp>
        <p:nvSpPr>
          <p:cNvPr id="3" name="Content Placeholder 2">
            <a:extLst>
              <a:ext uri="{FF2B5EF4-FFF2-40B4-BE49-F238E27FC236}">
                <a16:creationId xmlns:a16="http://schemas.microsoft.com/office/drawing/2014/main" id="{6BEF34C5-D14E-47C3-B40A-6F6C19990E17}"/>
              </a:ext>
            </a:extLst>
          </p:cNvPr>
          <p:cNvSpPr>
            <a:spLocks noGrp="1"/>
          </p:cNvSpPr>
          <p:nvPr>
            <p:ph idx="1"/>
          </p:nvPr>
        </p:nvSpPr>
        <p:spPr>
          <a:xfrm>
            <a:off x="155276" y="1128044"/>
            <a:ext cx="8851991" cy="3912905"/>
          </a:xfrm>
        </p:spPr>
        <p:txBody>
          <a:bodyPr vert="horz" lIns="91440" tIns="45720" rIns="91440" bIns="45720" rtlCol="0" anchor="t">
            <a:normAutofit fontScale="92500" lnSpcReduction="10000"/>
          </a:bodyPr>
          <a:lstStyle/>
          <a:p>
            <a:pPr>
              <a:spcBef>
                <a:spcPts val="1200"/>
              </a:spcBef>
              <a:spcAft>
                <a:spcPts val="600"/>
              </a:spcAft>
              <a:buFont typeface="Wingdings" panose="05000000000000000000" pitchFamily="2" charset="2"/>
              <a:buChar char="§"/>
            </a:pPr>
            <a:r>
              <a:rPr lang="en-US" sz="2600" dirty="0">
                <a:latin typeface="Arial" panose="020B0604020202020204" pitchFamily="34" charset="0"/>
                <a:ea typeface="+mn-lt"/>
                <a:cs typeface="Arial" panose="020B0604020202020204" pitchFamily="34" charset="0"/>
              </a:rPr>
              <a:t>We conclude that Long COVID-19 symptoms are more detrimental to health / persistent than side effects/ symptoms experienced by those who are vaccinated.</a:t>
            </a:r>
            <a:endParaRPr lang="en-US" sz="2600" dirty="0">
              <a:latin typeface="Arial" panose="020B0604020202020204" pitchFamily="34" charset="0"/>
              <a:ea typeface="Cambria"/>
              <a:cs typeface="Arial" panose="020B0604020202020204" pitchFamily="34" charset="0"/>
            </a:endParaRPr>
          </a:p>
          <a:p>
            <a:pPr>
              <a:spcBef>
                <a:spcPts val="1200"/>
              </a:spcBef>
              <a:spcAft>
                <a:spcPts val="600"/>
              </a:spcAft>
              <a:buFont typeface="Wingdings" panose="05000000000000000000" pitchFamily="2" charset="2"/>
              <a:buChar char="§"/>
            </a:pPr>
            <a:r>
              <a:rPr lang="en-US" sz="2600" dirty="0">
                <a:latin typeface="Arial" panose="020B0604020202020204" pitchFamily="34" charset="0"/>
                <a:ea typeface="+mn-lt"/>
                <a:cs typeface="Arial" panose="020B0604020202020204" pitchFamily="34" charset="0"/>
              </a:rPr>
              <a:t>Long-term symptoms associated with COVID-19 represent emerging public health concern.</a:t>
            </a:r>
          </a:p>
          <a:p>
            <a:pPr>
              <a:spcBef>
                <a:spcPts val="1200"/>
              </a:spcBef>
              <a:spcAft>
                <a:spcPts val="600"/>
              </a:spcAft>
              <a:buFont typeface="Wingdings" panose="05000000000000000000" pitchFamily="2" charset="2"/>
              <a:buChar char="§"/>
            </a:pPr>
            <a:r>
              <a:rPr lang="en-US" sz="2600" dirty="0">
                <a:latin typeface="Arial" panose="020B0604020202020204" pitchFamily="34" charset="0"/>
                <a:ea typeface="+mn-lt"/>
                <a:cs typeface="Arial" panose="020B0604020202020204" pitchFamily="34" charset="0"/>
              </a:rPr>
              <a:t>More research is needed on side effects from the COVID-19 vaccine in young college-age adults.</a:t>
            </a:r>
            <a:endParaRPr lang="en-US" sz="2600" dirty="0">
              <a:latin typeface="Arial" panose="020B0604020202020204" pitchFamily="34" charset="0"/>
              <a:cs typeface="Arial" panose="020B0604020202020204" pitchFamily="34" charset="0"/>
            </a:endParaRPr>
          </a:p>
          <a:p>
            <a:pPr>
              <a:spcBef>
                <a:spcPts val="1200"/>
              </a:spcBef>
              <a:spcAft>
                <a:spcPts val="600"/>
              </a:spcAft>
              <a:buFont typeface="Wingdings" panose="05000000000000000000" pitchFamily="2" charset="2"/>
              <a:buChar char="§"/>
            </a:pPr>
            <a:r>
              <a:rPr lang="en-US" sz="2600" dirty="0">
                <a:latin typeface="Arial" panose="020B0604020202020204" pitchFamily="34" charset="0"/>
                <a:ea typeface="+mn-lt"/>
                <a:cs typeface="Arial" panose="020B0604020202020204" pitchFamily="34" charset="0"/>
              </a:rPr>
              <a:t>Therefore, these findings may aid efforts to address and emphasis on potential benefits of vaccination.</a:t>
            </a:r>
            <a:endParaRPr lang="en-US" sz="2600" baseline="30000" dirty="0">
              <a:latin typeface="Arial" panose="020B0604020202020204" pitchFamily="34" charset="0"/>
              <a:ea typeface="+mn-lt"/>
              <a:cs typeface="Arial" panose="020B0604020202020204" pitchFamily="34" charset="0"/>
            </a:endParaRPr>
          </a:p>
          <a:p>
            <a:pPr>
              <a:buFont typeface="Wingdings" panose="05000000000000000000" pitchFamily="2" charset="2"/>
              <a:buChar char="§"/>
            </a:pPr>
            <a:endParaRPr lang="en-US" sz="2400" baseline="30000" dirty="0">
              <a:latin typeface="Arial" panose="020B0604020202020204" pitchFamily="34" charset="0"/>
              <a:ea typeface="+mn-lt"/>
              <a:cs typeface="Arial" panose="020B0604020202020204" pitchFamily="34" charset="0"/>
            </a:endParaRPr>
          </a:p>
          <a:p>
            <a:pPr>
              <a:buFont typeface="Wingdings" panose="05000000000000000000" pitchFamily="2" charset="2"/>
              <a:buChar char="§"/>
            </a:pPr>
            <a:endParaRPr lang="en-US" sz="2400" baseline="30000" dirty="0">
              <a:latin typeface="Arial" panose="020B0604020202020204" pitchFamily="34" charset="0"/>
              <a:ea typeface="+mn-lt"/>
              <a:cs typeface="Arial" panose="020B0604020202020204" pitchFamily="34" charset="0"/>
            </a:endParaRPr>
          </a:p>
          <a:p>
            <a:pPr marL="0" indent="0">
              <a:buNone/>
            </a:pPr>
            <a:endParaRPr lang="en-US" dirty="0"/>
          </a:p>
          <a:p>
            <a:endParaRPr lang="en-US" sz="1600" dirty="0">
              <a:latin typeface="Calibri"/>
              <a:ea typeface="Cambria"/>
              <a:cs typeface="Calibri"/>
            </a:endParaRPr>
          </a:p>
        </p:txBody>
      </p:sp>
    </p:spTree>
    <p:extLst>
      <p:ext uri="{BB962C8B-B14F-4D97-AF65-F5344CB8AC3E}">
        <p14:creationId xmlns:p14="http://schemas.microsoft.com/office/powerpoint/2010/main" val="305097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F5F54-0E5C-4D5B-AE81-1D77A8DA9A4E}"/>
              </a:ext>
            </a:extLst>
          </p:cNvPr>
          <p:cNvSpPr>
            <a:spLocks noGrp="1"/>
          </p:cNvSpPr>
          <p:nvPr>
            <p:ph type="title"/>
          </p:nvPr>
        </p:nvSpPr>
        <p:spPr>
          <a:xfrm>
            <a:off x="457200" y="79913"/>
            <a:ext cx="8229600" cy="739589"/>
          </a:xfrm>
        </p:spPr>
        <p:txBody>
          <a:bodyPr>
            <a:normAutofit/>
          </a:bodyPr>
          <a:lstStyle/>
          <a:p>
            <a:r>
              <a:rPr lang="en-US" sz="3600" b="1" dirty="0">
                <a:solidFill>
                  <a:srgbClr val="FFC000"/>
                </a:solidFill>
                <a:latin typeface="Arial" panose="020B0604020202020204" pitchFamily="34" charset="0"/>
                <a:cs typeface="Arial" panose="020B0604020202020204" pitchFamily="34" charset="0"/>
              </a:rPr>
              <a:t>Christian Worldview</a:t>
            </a:r>
          </a:p>
        </p:txBody>
      </p:sp>
      <p:sp>
        <p:nvSpPr>
          <p:cNvPr id="3" name="Content Placeholder 2">
            <a:extLst>
              <a:ext uri="{FF2B5EF4-FFF2-40B4-BE49-F238E27FC236}">
                <a16:creationId xmlns:a16="http://schemas.microsoft.com/office/drawing/2014/main" id="{9138C06F-03F3-4E06-B6B5-957C4BBA3CF4}"/>
              </a:ext>
            </a:extLst>
          </p:cNvPr>
          <p:cNvSpPr>
            <a:spLocks noGrp="1"/>
          </p:cNvSpPr>
          <p:nvPr>
            <p:ph idx="1"/>
          </p:nvPr>
        </p:nvSpPr>
        <p:spPr>
          <a:xfrm>
            <a:off x="103841" y="820562"/>
            <a:ext cx="8834717" cy="4084724"/>
          </a:xfrm>
        </p:spPr>
        <p:txBody>
          <a:bodyPr vert="horz" lIns="91440" tIns="45720" rIns="91440" bIns="45720" rtlCol="0" anchor="t">
            <a:noAutofit/>
          </a:bodyPr>
          <a:lstStyle/>
          <a:p>
            <a:pPr>
              <a:spcBef>
                <a:spcPts val="0"/>
              </a:spcBef>
              <a:spcAft>
                <a:spcPts val="6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Galatians 5:1, “Stand fast therefore in the liberty wherewith Christ hath made us free and be not entangled again with the yoke of bondage.” </a:t>
            </a:r>
          </a:p>
          <a:p>
            <a:pPr>
              <a:spcBef>
                <a:spcPts val="0"/>
              </a:spcBef>
              <a:spcAft>
                <a:spcPts val="600"/>
              </a:spcAft>
              <a:buFont typeface="Wingdings" panose="05000000000000000000" pitchFamily="2" charset="2"/>
              <a:buChar char="§"/>
            </a:pPr>
            <a:endParaRPr lang="en-US" sz="2400" dirty="0">
              <a:latin typeface="Arial" panose="020B0604020202020204" pitchFamily="34" charset="0"/>
              <a:ea typeface="+mn-lt"/>
              <a:cs typeface="Arial" panose="020B0604020202020204" pitchFamily="34" charset="0"/>
            </a:endParaRPr>
          </a:p>
          <a:p>
            <a:pPr>
              <a:spcBef>
                <a:spcPts val="0"/>
              </a:spcBef>
              <a:spcAft>
                <a:spcPts val="6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Freedom was only to apply in the context of spiritual freedom from works of the Law. </a:t>
            </a:r>
          </a:p>
          <a:p>
            <a:pPr>
              <a:spcBef>
                <a:spcPts val="0"/>
              </a:spcBef>
              <a:spcAft>
                <a:spcPts val="600"/>
              </a:spcAft>
              <a:buFont typeface="Wingdings" panose="05000000000000000000" pitchFamily="2" charset="2"/>
              <a:buChar char="§"/>
            </a:pPr>
            <a:endParaRPr lang="en-US" sz="2400" dirty="0">
              <a:latin typeface="Arial" panose="020B0604020202020204" pitchFamily="34" charset="0"/>
              <a:ea typeface="+mn-lt"/>
              <a:cs typeface="Arial" panose="020B0604020202020204" pitchFamily="34" charset="0"/>
            </a:endParaRPr>
          </a:p>
          <a:p>
            <a:pPr>
              <a:spcBef>
                <a:spcPts val="0"/>
              </a:spcBef>
              <a:spcAft>
                <a:spcPts val="6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He admonished - limit Christian freedom in moral gray areas out of regard for brother / sister who is weak (Romans 14:1-23; I Corinthians 8:9)</a:t>
            </a:r>
            <a:endParaRPr lang="en-US" sz="2400" b="1" dirty="0">
              <a:latin typeface="Arial" panose="020B0604020202020204" pitchFamily="34" charset="0"/>
              <a:ea typeface="+mn-lt"/>
              <a:cs typeface="Arial" panose="020B0604020202020204" pitchFamily="34" charset="0"/>
            </a:endParaRPr>
          </a:p>
          <a:p>
            <a:endParaRPr lang="en-US" sz="2400" b="1" dirty="0">
              <a:latin typeface="Arial" panose="020B0604020202020204" pitchFamily="34" charset="0"/>
              <a:ea typeface="Cambria"/>
              <a:cs typeface="Arial" panose="020B0604020202020204" pitchFamily="34" charset="0"/>
            </a:endParaRPr>
          </a:p>
        </p:txBody>
      </p:sp>
    </p:spTree>
    <p:extLst>
      <p:ext uri="{BB962C8B-B14F-4D97-AF65-F5344CB8AC3E}">
        <p14:creationId xmlns:p14="http://schemas.microsoft.com/office/powerpoint/2010/main" val="2688866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8C06F-03F3-4E06-B6B5-957C4BBA3CF4}"/>
              </a:ext>
            </a:extLst>
          </p:cNvPr>
          <p:cNvSpPr>
            <a:spLocks noGrp="1"/>
          </p:cNvSpPr>
          <p:nvPr>
            <p:ph idx="1"/>
          </p:nvPr>
        </p:nvSpPr>
        <p:spPr>
          <a:xfrm>
            <a:off x="113703" y="85458"/>
            <a:ext cx="8916594" cy="4982659"/>
          </a:xfrm>
        </p:spPr>
        <p:txBody>
          <a:bodyPr vert="horz" lIns="91440" tIns="45720" rIns="91440" bIns="45720" rtlCol="0" anchor="t">
            <a:noAutofit/>
          </a:bodyPr>
          <a:lstStyle/>
          <a:p>
            <a:pPr>
              <a:spcBef>
                <a:spcPts val="0"/>
              </a:spcBef>
              <a:spcAft>
                <a:spcPts val="6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Believers do not own themselves, but belong to </a:t>
            </a:r>
          </a:p>
          <a:p>
            <a:pPr marL="0" indent="0">
              <a:spcBef>
                <a:spcPts val="0"/>
              </a:spcBef>
              <a:spcAft>
                <a:spcPts val="600"/>
              </a:spcAft>
              <a:buNone/>
            </a:pPr>
            <a:r>
              <a:rPr lang="en-US" sz="2400" dirty="0">
                <a:latin typeface="Arial" panose="020B0604020202020204" pitchFamily="34" charset="0"/>
                <a:ea typeface="+mn-lt"/>
                <a:cs typeface="Arial" panose="020B0604020202020204" pitchFamily="34" charset="0"/>
              </a:rPr>
              <a:t>     God, having been purchased by death of Christ </a:t>
            </a:r>
          </a:p>
          <a:p>
            <a:pPr marL="0" indent="0">
              <a:spcBef>
                <a:spcPts val="0"/>
              </a:spcBef>
              <a:spcAft>
                <a:spcPts val="600"/>
              </a:spcAft>
              <a:buNone/>
            </a:pPr>
            <a:r>
              <a:rPr lang="en-US" sz="2400" dirty="0">
                <a:latin typeface="Arial" panose="020B0604020202020204" pitchFamily="34" charset="0"/>
                <a:ea typeface="+mn-lt"/>
                <a:cs typeface="Arial" panose="020B0604020202020204" pitchFamily="34" charset="0"/>
              </a:rPr>
              <a:t>     (I Cor. 6:19-20). </a:t>
            </a:r>
          </a:p>
          <a:p>
            <a:pPr marL="0" indent="0">
              <a:spcBef>
                <a:spcPts val="0"/>
              </a:spcBef>
              <a:spcAft>
                <a:spcPts val="600"/>
              </a:spcAft>
              <a:buNone/>
            </a:pPr>
            <a:endParaRPr lang="en-US" sz="2400" dirty="0">
              <a:latin typeface="Arial" panose="020B0604020202020204" pitchFamily="34" charset="0"/>
              <a:ea typeface="+mn-lt"/>
              <a:cs typeface="Arial" panose="020B0604020202020204" pitchFamily="34" charset="0"/>
            </a:endParaRPr>
          </a:p>
          <a:p>
            <a:pPr marL="0" indent="0">
              <a:spcBef>
                <a:spcPts val="0"/>
              </a:spcBef>
              <a:spcAft>
                <a:spcPts val="600"/>
              </a:spcAft>
              <a:buNone/>
            </a:pPr>
            <a:endParaRPr lang="en-US" sz="2400" dirty="0">
              <a:latin typeface="Arial" panose="020B0604020202020204" pitchFamily="34" charset="0"/>
              <a:ea typeface="+mn-lt"/>
              <a:cs typeface="Arial" panose="020B0604020202020204" pitchFamily="34" charset="0"/>
            </a:endParaRPr>
          </a:p>
          <a:p>
            <a:pPr>
              <a:spcBef>
                <a:spcPts val="0"/>
              </a:spcBef>
              <a:spcAft>
                <a:spcPts val="6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Believer is not free to do what he or she pleases, but rather, is free to do what is right &amp; to temper one's Christian freedom with love &amp; responsibility to others &amp; community. </a:t>
            </a:r>
          </a:p>
          <a:p>
            <a:pPr>
              <a:spcBef>
                <a:spcPts val="0"/>
              </a:spcBef>
              <a:spcAft>
                <a:spcPts val="600"/>
              </a:spcAft>
              <a:buFont typeface="Wingdings" panose="05000000000000000000" pitchFamily="2" charset="2"/>
              <a:buChar char="§"/>
            </a:pPr>
            <a:endParaRPr lang="en-US" sz="2400" dirty="0">
              <a:latin typeface="Arial" panose="020B0604020202020204" pitchFamily="34" charset="0"/>
              <a:ea typeface="+mn-lt"/>
              <a:cs typeface="Arial" panose="020B0604020202020204" pitchFamily="34" charset="0"/>
            </a:endParaRPr>
          </a:p>
          <a:p>
            <a:pPr>
              <a:spcBef>
                <a:spcPts val="0"/>
              </a:spcBef>
              <a:spcAft>
                <a:spcPts val="600"/>
              </a:spcAft>
              <a:buFont typeface="Wingdings" panose="05000000000000000000" pitchFamily="2" charset="2"/>
              <a:buChar char="§"/>
            </a:pPr>
            <a:r>
              <a:rPr lang="en-US" sz="2400" b="1" dirty="0">
                <a:latin typeface="Arial" panose="020B0604020202020204" pitchFamily="34" charset="0"/>
                <a:ea typeface="+mn-lt"/>
                <a:cs typeface="Arial" panose="020B0604020202020204" pitchFamily="34" charset="0"/>
              </a:rPr>
              <a:t>Public health, including in the time of the COVID-19 pandemic, is a moral issue or responsibility of the Believer.</a:t>
            </a:r>
            <a:endParaRPr lang="en-US" sz="2400" b="1" dirty="0">
              <a:latin typeface="Arial" panose="020B0604020202020204" pitchFamily="34" charset="0"/>
              <a:ea typeface="Cambria"/>
              <a:cs typeface="Arial" panose="020B0604020202020204" pitchFamily="34" charset="0"/>
            </a:endParaRPr>
          </a:p>
        </p:txBody>
      </p:sp>
      <p:pic>
        <p:nvPicPr>
          <p:cNvPr id="8194" name="Picture 2">
            <a:extLst>
              <a:ext uri="{FF2B5EF4-FFF2-40B4-BE49-F238E27FC236}">
                <a16:creationId xmlns:a16="http://schemas.microsoft.com/office/drawing/2014/main" id="{52356E48-3432-4087-8074-450A87DD7769}"/>
              </a:ext>
            </a:extLst>
          </p:cNvPr>
          <p:cNvPicPr>
            <a:picLocks noChangeAspect="1" noChangeArrowheads="1"/>
          </p:cNvPicPr>
          <p:nvPr/>
        </p:nvPicPr>
        <p:blipFill>
          <a:blip r:embed="rId2"/>
          <a:srcRect/>
          <a:stretch/>
        </p:blipFill>
        <p:spPr bwMode="auto">
          <a:xfrm>
            <a:off x="7374547" y="320851"/>
            <a:ext cx="1234615" cy="1832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210ADCC-07F5-4FC6-AFD2-420CBC31F1ED}"/>
              </a:ext>
            </a:extLst>
          </p:cNvPr>
          <p:cNvSpPr txBox="1"/>
          <p:nvPr/>
        </p:nvSpPr>
        <p:spPr>
          <a:xfrm>
            <a:off x="4807862" y="2092479"/>
            <a:ext cx="4456712" cy="33855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Note</a:t>
            </a:r>
            <a:r>
              <a:rPr lang="en-US" sz="800" dirty="0">
                <a:latin typeface="Arial" panose="020B0604020202020204" pitchFamily="34" charset="0"/>
                <a:cs typeface="Arial" panose="020B0604020202020204" pitchFamily="34" charset="0"/>
              </a:rPr>
              <a:t>. From “ Holy Bible” by King James Version, retrieved from</a:t>
            </a:r>
          </a:p>
          <a:p>
            <a:r>
              <a:rPr lang="en-US" sz="800" dirty="0">
                <a:latin typeface="Arial" panose="020B0604020202020204" pitchFamily="34" charset="0"/>
                <a:cs typeface="Arial" panose="020B0604020202020204" pitchFamily="34" charset="0"/>
              </a:rPr>
              <a:t>https://www.kobo.com/ca/en/ebook/holy-bible-king-james-version-old-and-new-testament-1 </a:t>
            </a:r>
          </a:p>
        </p:txBody>
      </p:sp>
      <p:sp>
        <p:nvSpPr>
          <p:cNvPr id="5" name="TextBox 4">
            <a:extLst>
              <a:ext uri="{FF2B5EF4-FFF2-40B4-BE49-F238E27FC236}">
                <a16:creationId xmlns:a16="http://schemas.microsoft.com/office/drawing/2014/main" id="{BE1D6833-B797-4E5A-803B-8F0F023EF3FE}"/>
              </a:ext>
            </a:extLst>
          </p:cNvPr>
          <p:cNvSpPr txBox="1"/>
          <p:nvPr/>
        </p:nvSpPr>
        <p:spPr>
          <a:xfrm>
            <a:off x="7278619" y="43356"/>
            <a:ext cx="145994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Figure 7</a:t>
            </a:r>
          </a:p>
          <a:p>
            <a:r>
              <a:rPr lang="en-US" sz="800" dirty="0">
                <a:latin typeface="Arial" panose="020B0604020202020204" pitchFamily="34" charset="0"/>
                <a:cs typeface="Arial" panose="020B0604020202020204" pitchFamily="34" charset="0"/>
              </a:rPr>
              <a:t>Holy Bible</a:t>
            </a:r>
          </a:p>
        </p:txBody>
      </p:sp>
    </p:spTree>
    <p:extLst>
      <p:ext uri="{BB962C8B-B14F-4D97-AF65-F5344CB8AC3E}">
        <p14:creationId xmlns:p14="http://schemas.microsoft.com/office/powerpoint/2010/main" val="3618287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3493-05A9-4620-937F-A125F11CB3CF}"/>
              </a:ext>
            </a:extLst>
          </p:cNvPr>
          <p:cNvSpPr>
            <a:spLocks noGrp="1"/>
          </p:cNvSpPr>
          <p:nvPr>
            <p:ph type="title"/>
          </p:nvPr>
        </p:nvSpPr>
        <p:spPr>
          <a:xfrm>
            <a:off x="1128045" y="68367"/>
            <a:ext cx="6845181" cy="546930"/>
          </a:xfrm>
        </p:spPr>
        <p:txBody>
          <a:bodyPr>
            <a:noAutofit/>
          </a:bodyPr>
          <a:lstStyle/>
          <a:p>
            <a:r>
              <a:rPr lang="en-US" sz="2400" dirty="0">
                <a:latin typeface="Arial" panose="020B0604020202020204" pitchFamily="34" charset="0"/>
                <a:cs typeface="Arial" panose="020B0604020202020204" pitchFamily="34" charset="0"/>
              </a:rPr>
              <a:t>Reference</a:t>
            </a:r>
          </a:p>
        </p:txBody>
      </p:sp>
      <p:sp>
        <p:nvSpPr>
          <p:cNvPr id="3" name="Content Placeholder 2">
            <a:extLst>
              <a:ext uri="{FF2B5EF4-FFF2-40B4-BE49-F238E27FC236}">
                <a16:creationId xmlns:a16="http://schemas.microsoft.com/office/drawing/2014/main" id="{EDBFF8AE-2A8E-4469-B3E5-5F7FF036C463}"/>
              </a:ext>
            </a:extLst>
          </p:cNvPr>
          <p:cNvSpPr>
            <a:spLocks noGrp="1"/>
          </p:cNvSpPr>
          <p:nvPr>
            <p:ph idx="1"/>
          </p:nvPr>
        </p:nvSpPr>
        <p:spPr>
          <a:xfrm>
            <a:off x="179462" y="700755"/>
            <a:ext cx="8767985" cy="4264352"/>
          </a:xfrm>
        </p:spPr>
        <p:txBody>
          <a:bodyPr vert="horz" lIns="91440" tIns="45720" rIns="91440" bIns="45720" rtlCol="0" anchor="t">
            <a:noAutofit/>
          </a:bodyPr>
          <a:lstStyle/>
          <a:p>
            <a:pPr marL="0" indent="0">
              <a:buNone/>
            </a:pPr>
            <a:r>
              <a:rPr lang="en-US" sz="1800" dirty="0">
                <a:latin typeface="Arial" panose="020B0604020202020204" pitchFamily="34" charset="0"/>
                <a:ea typeface="+mn-lt"/>
                <a:cs typeface="Arial" panose="020B0604020202020204" pitchFamily="34" charset="0"/>
              </a:rPr>
              <a:t>1. Covid19.who.int. 2022. WHO Coronavirus (COVID-19) Dashboard. https://covid19.who.int. [Accessed 8 February 2022]</a:t>
            </a:r>
            <a:endParaRPr lang="en-US" sz="1800" dirty="0">
              <a:latin typeface="Arial" panose="020B0604020202020204" pitchFamily="34" charset="0"/>
              <a:ea typeface="Cambria"/>
              <a:cs typeface="Arial" panose="020B0604020202020204" pitchFamily="34" charset="0"/>
            </a:endParaRPr>
          </a:p>
          <a:p>
            <a:pPr marL="0" indent="0">
              <a:buNone/>
            </a:pPr>
            <a:r>
              <a:rPr lang="en-US" sz="1800" dirty="0">
                <a:latin typeface="Arial" panose="020B0604020202020204" pitchFamily="34" charset="0"/>
                <a:ea typeface="+mn-lt"/>
                <a:cs typeface="Arial" panose="020B0604020202020204" pitchFamily="34" charset="0"/>
              </a:rPr>
              <a:t>2. U.S. Food and Drug Administration. 2022. COVID-19 Test Basics. https://www.fda.gov/consumers/consumer-updates/covid-19-test-basics. [Accessed 8 February 2022]</a:t>
            </a:r>
          </a:p>
          <a:p>
            <a:pPr marL="0" indent="0">
              <a:buNone/>
            </a:pPr>
            <a:r>
              <a:rPr lang="en-US" sz="1800" dirty="0">
                <a:latin typeface="Arial" panose="020B0604020202020204" pitchFamily="34" charset="0"/>
                <a:ea typeface="+mn-lt"/>
                <a:cs typeface="Arial" panose="020B0604020202020204" pitchFamily="34" charset="0"/>
              </a:rPr>
              <a:t>3. Worldometers.info. 2022. COVID Live - Coronavirus Statistics – Worldometer. https://www.worldometers.info/coronavirus. [Accessed 8 February 2022]</a:t>
            </a:r>
            <a:endParaRPr lang="en-US" sz="1800" dirty="0">
              <a:latin typeface="Arial" panose="020B0604020202020204" pitchFamily="34" charset="0"/>
              <a:ea typeface="Cambria"/>
              <a:cs typeface="Arial" panose="020B0604020202020204" pitchFamily="34" charset="0"/>
            </a:endParaRPr>
          </a:p>
          <a:p>
            <a:pPr marL="0" indent="0">
              <a:buNone/>
            </a:pPr>
            <a:r>
              <a:rPr lang="en-US" sz="1800" dirty="0">
                <a:latin typeface="Arial" panose="020B0604020202020204" pitchFamily="34" charset="0"/>
                <a:ea typeface="+mn-lt"/>
                <a:cs typeface="Arial" panose="020B0604020202020204" pitchFamily="34" charset="0"/>
              </a:rPr>
              <a:t>4. Riad A, Abdulqader H, Morgado M, et al. Global prevalence and drivers of dental students’ COVID-19 vaccine hesitancy. </a:t>
            </a:r>
            <a:r>
              <a:rPr lang="en-US" sz="1800" i="1" dirty="0">
                <a:latin typeface="Arial" panose="020B0604020202020204" pitchFamily="34" charset="0"/>
                <a:ea typeface="+mn-lt"/>
                <a:cs typeface="Arial" panose="020B0604020202020204" pitchFamily="34" charset="0"/>
              </a:rPr>
              <a:t>Vaccines</a:t>
            </a:r>
            <a:r>
              <a:rPr lang="en-US" sz="1800" dirty="0">
                <a:latin typeface="Arial" panose="020B0604020202020204" pitchFamily="34" charset="0"/>
                <a:ea typeface="+mn-lt"/>
                <a:cs typeface="Arial" panose="020B0604020202020204" pitchFamily="34" charset="0"/>
              </a:rPr>
              <a:t>. 2021;9(6):566. doi:10.3390/vaccines9060566. [Accessed 8 February 2022]</a:t>
            </a:r>
          </a:p>
          <a:p>
            <a:pPr marL="0" indent="0">
              <a:buNone/>
            </a:pPr>
            <a:r>
              <a:rPr lang="en-US" sz="1800" dirty="0">
                <a:latin typeface="Arial" panose="020B0604020202020204" pitchFamily="34" charset="0"/>
                <a:ea typeface="+mn-lt"/>
                <a:cs typeface="Arial" panose="020B0604020202020204" pitchFamily="34" charset="0"/>
              </a:rPr>
              <a:t>5. Unitedwaycv.org. 2022. United Way of Central Virginia’s COVID-19 Response &amp; Recovery Fund. United Way of Central Virginia. https://unitedwaycv.org/covid-19-response-recovery-fund/. [Accessed 8 February 2022]</a:t>
            </a:r>
          </a:p>
        </p:txBody>
      </p:sp>
    </p:spTree>
    <p:extLst>
      <p:ext uri="{BB962C8B-B14F-4D97-AF65-F5344CB8AC3E}">
        <p14:creationId xmlns:p14="http://schemas.microsoft.com/office/powerpoint/2010/main" val="171436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B67F-0A7D-412E-8A07-808B305FFB80}"/>
              </a:ext>
            </a:extLst>
          </p:cNvPr>
          <p:cNvSpPr>
            <a:spLocks noGrp="1"/>
          </p:cNvSpPr>
          <p:nvPr>
            <p:ph type="title"/>
          </p:nvPr>
        </p:nvSpPr>
        <p:spPr>
          <a:xfrm>
            <a:off x="1794958" y="78011"/>
            <a:ext cx="4238714" cy="1324597"/>
          </a:xfrm>
        </p:spPr>
        <p:txBody>
          <a:bodyPr>
            <a:normAutofit/>
          </a:bodyPr>
          <a:lstStyle/>
          <a:p>
            <a:r>
              <a:rPr lang="en-US" sz="3600" b="1" dirty="0">
                <a:solidFill>
                  <a:srgbClr val="FFC000"/>
                </a:solidFill>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37B0DC9C-162B-4F42-B9B4-33913EC25199}"/>
              </a:ext>
            </a:extLst>
          </p:cNvPr>
          <p:cNvSpPr>
            <a:spLocks noGrp="1"/>
          </p:cNvSpPr>
          <p:nvPr>
            <p:ph idx="1"/>
          </p:nvPr>
        </p:nvSpPr>
        <p:spPr>
          <a:xfrm>
            <a:off x="136391" y="1701058"/>
            <a:ext cx="8871217" cy="3285009"/>
          </a:xfrm>
        </p:spPr>
        <p:txBody>
          <a:bodyPr vert="horz" lIns="91440" tIns="45720" rIns="91440" bIns="45720" rtlCol="0" anchor="t">
            <a:noAutofit/>
          </a:bodyPr>
          <a:lstStyle/>
          <a:p>
            <a:pPr>
              <a:spcBef>
                <a:spcPts val="0"/>
              </a:spcBef>
              <a:spcAft>
                <a:spcPts val="6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United States: 31.8 million new COVID-19 cases in 2021, 59% increase from 2020 (20 million).</a:t>
            </a:r>
            <a:endParaRPr lang="en-US" sz="2400" baseline="30000" dirty="0">
              <a:latin typeface="Arial" panose="020B0604020202020204" pitchFamily="34" charset="0"/>
              <a:ea typeface="+mn-lt"/>
              <a:cs typeface="Arial" panose="020B0604020202020204" pitchFamily="34" charset="0"/>
            </a:endParaRPr>
          </a:p>
          <a:p>
            <a:pPr>
              <a:spcBef>
                <a:spcPts val="0"/>
              </a:spcBef>
              <a:spcAft>
                <a:spcPts val="6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2021- Increased cases among young adults - Centers for Disease Control &amp; Prevention (CDC).</a:t>
            </a:r>
          </a:p>
          <a:p>
            <a:pPr>
              <a:spcBef>
                <a:spcPts val="0"/>
              </a:spcBef>
              <a:spcAft>
                <a:spcPts val="6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Feb. 11, 2022, total 17,482 cases Lynchburg, VA</a:t>
            </a:r>
            <a:endParaRPr lang="en-US" sz="2400" dirty="0">
              <a:latin typeface="Arial" panose="020B0604020202020204" pitchFamily="34" charset="0"/>
              <a:ea typeface="+mn-lt"/>
              <a:cs typeface="Arial" panose="020B0604020202020204" pitchFamily="34" charset="0"/>
            </a:endParaRPr>
          </a:p>
          <a:p>
            <a:pPr>
              <a:spcBef>
                <a:spcPts val="0"/>
              </a:spcBef>
              <a:spcAft>
                <a:spcPts val="6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Lynchburg total deaths 752: 250 deaths  Lynchburg, 76 Amherst, 48 Appomattox, 200 Bedford, 178 Central Virginia. </a:t>
            </a:r>
            <a:endParaRPr lang="en-US" sz="2400" dirty="0">
              <a:latin typeface="Arial" panose="020B0604020202020204" pitchFamily="34" charset="0"/>
              <a:ea typeface="+mn-lt"/>
              <a:cs typeface="Arial" panose="020B0604020202020204" pitchFamily="34" charset="0"/>
            </a:endParaRPr>
          </a:p>
          <a:p>
            <a:pPr>
              <a:buFont typeface="Wingdings"/>
              <a:buChar char="Ø"/>
            </a:pPr>
            <a:endParaRPr lang="en-US" sz="2400" dirty="0">
              <a:latin typeface="Arial" panose="020B0604020202020204" pitchFamily="34" charset="0"/>
              <a:ea typeface="+mn-lt"/>
              <a:cs typeface="Arial" panose="020B0604020202020204" pitchFamily="34" charset="0"/>
            </a:endParaRPr>
          </a:p>
          <a:p>
            <a:pPr>
              <a:buFont typeface="Wingdings"/>
              <a:buChar char="Ø"/>
            </a:pPr>
            <a:endParaRPr lang="en-US" sz="2400" dirty="0">
              <a:latin typeface="Arial" panose="020B0604020202020204" pitchFamily="34" charset="0"/>
              <a:ea typeface="+mn-lt"/>
              <a:cs typeface="Arial" panose="020B0604020202020204" pitchFamily="34" charset="0"/>
            </a:endParaRPr>
          </a:p>
          <a:p>
            <a:pPr>
              <a:buFont typeface="Wingdings"/>
              <a:buChar char="Ø"/>
            </a:pPr>
            <a:endParaRPr lang="en-US" sz="2400" dirty="0">
              <a:latin typeface="Arial" panose="020B0604020202020204" pitchFamily="34" charset="0"/>
              <a:ea typeface="+mn-lt"/>
              <a:cs typeface="Arial" panose="020B0604020202020204" pitchFamily="34" charset="0"/>
            </a:endParaRPr>
          </a:p>
        </p:txBody>
      </p:sp>
      <p:pic>
        <p:nvPicPr>
          <p:cNvPr id="2050" name="Picture 2">
            <a:extLst>
              <a:ext uri="{FF2B5EF4-FFF2-40B4-BE49-F238E27FC236}">
                <a16:creationId xmlns:a16="http://schemas.microsoft.com/office/drawing/2014/main" id="{E74A30B3-3C3C-4F0B-9071-C60AACB3A494}"/>
              </a:ext>
            </a:extLst>
          </p:cNvPr>
          <p:cNvPicPr>
            <a:picLocks noChangeAspect="1" noChangeArrowheads="1"/>
          </p:cNvPicPr>
          <p:nvPr/>
        </p:nvPicPr>
        <p:blipFill>
          <a:blip r:embed="rId2"/>
          <a:srcRect/>
          <a:stretch/>
        </p:blipFill>
        <p:spPr bwMode="auto">
          <a:xfrm>
            <a:off x="6033672" y="284605"/>
            <a:ext cx="2135543" cy="12031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E5C2AC-9D0C-49C4-89DB-BE1E3AB78799}"/>
              </a:ext>
            </a:extLst>
          </p:cNvPr>
          <p:cNvSpPr txBox="1"/>
          <p:nvPr/>
        </p:nvSpPr>
        <p:spPr>
          <a:xfrm>
            <a:off x="3409772" y="1485614"/>
            <a:ext cx="5597837" cy="33855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Note</a:t>
            </a:r>
            <a:r>
              <a:rPr lang="en-US" sz="800" dirty="0">
                <a:latin typeface="Arial" panose="020B0604020202020204" pitchFamily="34" charset="0"/>
                <a:cs typeface="Arial" panose="020B0604020202020204" pitchFamily="34" charset="0"/>
              </a:rPr>
              <a:t>. From “Central Virginia” by United Way of Central Virginia’s COVID-19 Response &amp; Recovery Fund, retrieved from</a:t>
            </a:r>
          </a:p>
          <a:p>
            <a:r>
              <a:rPr lang="en-US" sz="800" dirty="0">
                <a:latin typeface="Arial" panose="020B0604020202020204" pitchFamily="34" charset="0"/>
                <a:cs typeface="Arial" panose="020B0604020202020204" pitchFamily="34" charset="0"/>
              </a:rPr>
              <a:t>https://unitedwaycv.org/covid-19-response-recovery-fund/</a:t>
            </a:r>
          </a:p>
        </p:txBody>
      </p:sp>
      <p:sp>
        <p:nvSpPr>
          <p:cNvPr id="5" name="TextBox 4">
            <a:extLst>
              <a:ext uri="{FF2B5EF4-FFF2-40B4-BE49-F238E27FC236}">
                <a16:creationId xmlns:a16="http://schemas.microsoft.com/office/drawing/2014/main" id="{F2D47209-7D46-4DCB-8D3B-7B6D0CC5B089}"/>
              </a:ext>
            </a:extLst>
          </p:cNvPr>
          <p:cNvSpPr txBox="1"/>
          <p:nvPr/>
        </p:nvSpPr>
        <p:spPr>
          <a:xfrm>
            <a:off x="6010512" y="-33897"/>
            <a:ext cx="884713"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Figure 2</a:t>
            </a:r>
          </a:p>
          <a:p>
            <a:r>
              <a:rPr lang="en-US" sz="800" dirty="0">
                <a:latin typeface="Arial" panose="020B0604020202020204" pitchFamily="34" charset="0"/>
                <a:cs typeface="Arial" panose="020B0604020202020204" pitchFamily="34" charset="0"/>
              </a:rPr>
              <a:t>Central Virginia</a:t>
            </a:r>
          </a:p>
        </p:txBody>
      </p:sp>
    </p:spTree>
    <p:extLst>
      <p:ext uri="{BB962C8B-B14F-4D97-AF65-F5344CB8AC3E}">
        <p14:creationId xmlns:p14="http://schemas.microsoft.com/office/powerpoint/2010/main" val="2605826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D3FE-E409-46B7-8643-1DBED011B8A8}"/>
              </a:ext>
            </a:extLst>
          </p:cNvPr>
          <p:cNvSpPr>
            <a:spLocks noGrp="1"/>
          </p:cNvSpPr>
          <p:nvPr>
            <p:ph type="title"/>
          </p:nvPr>
        </p:nvSpPr>
        <p:spPr>
          <a:xfrm>
            <a:off x="897308" y="68366"/>
            <a:ext cx="7272471" cy="418744"/>
          </a:xfrm>
        </p:spPr>
        <p:txBody>
          <a:bodyPr>
            <a:noAutofit/>
          </a:bodyPr>
          <a:lstStyle/>
          <a:p>
            <a:r>
              <a:rPr lang="en-US" sz="2400" dirty="0">
                <a:latin typeface="Arial" panose="020B0604020202020204" pitchFamily="34" charset="0"/>
                <a:cs typeface="Arial" panose="020B0604020202020204" pitchFamily="34" charset="0"/>
              </a:rPr>
              <a:t>Reference</a:t>
            </a:r>
          </a:p>
        </p:txBody>
      </p:sp>
      <p:sp>
        <p:nvSpPr>
          <p:cNvPr id="3" name="Content Placeholder 2">
            <a:extLst>
              <a:ext uri="{FF2B5EF4-FFF2-40B4-BE49-F238E27FC236}">
                <a16:creationId xmlns:a16="http://schemas.microsoft.com/office/drawing/2014/main" id="{C51527DB-9AB7-41C6-9A87-14010DA7D4E3}"/>
              </a:ext>
            </a:extLst>
          </p:cNvPr>
          <p:cNvSpPr>
            <a:spLocks noGrp="1"/>
          </p:cNvSpPr>
          <p:nvPr>
            <p:ph idx="1"/>
          </p:nvPr>
        </p:nvSpPr>
        <p:spPr>
          <a:xfrm>
            <a:off x="196553" y="546930"/>
            <a:ext cx="8759440" cy="4452359"/>
          </a:xfrm>
        </p:spPr>
        <p:txBody>
          <a:bodyPr vert="horz" lIns="91440" tIns="45720" rIns="91440" bIns="45720" rtlCol="0" anchor="t">
            <a:noAutofit/>
          </a:bodyPr>
          <a:lstStyle/>
          <a:p>
            <a:pPr marL="0" indent="0">
              <a:buNone/>
            </a:pPr>
            <a:r>
              <a:rPr lang="en-US" sz="1800" dirty="0">
                <a:latin typeface="Arial" panose="020B0604020202020204" pitchFamily="34" charset="0"/>
                <a:ea typeface="+mn-lt"/>
                <a:cs typeface="Arial" panose="020B0604020202020204" pitchFamily="34" charset="0"/>
              </a:rPr>
              <a:t>6. Covidtracking.com. 2022. https://covidtracking.com/race. [Accessed 8 February 2022] </a:t>
            </a:r>
          </a:p>
          <a:p>
            <a:pPr marL="0" indent="0">
              <a:buNone/>
            </a:pPr>
            <a:r>
              <a:rPr lang="en-US" sz="1800" dirty="0">
                <a:latin typeface="Arial" panose="020B0604020202020204" pitchFamily="34" charset="0"/>
                <a:ea typeface="+mn-lt"/>
                <a:cs typeface="Arial" panose="020B0604020202020204" pitchFamily="34" charset="0"/>
              </a:rPr>
              <a:t>7. Cdc.gov. 2022. Mental Health - Household Pulse Survey - COVID-19 https://www.cdc.gov/nchs/covid19/pulse/mental-health.htm. [Accessed 8 February 2022]</a:t>
            </a:r>
          </a:p>
          <a:p>
            <a:pPr marL="0" indent="0">
              <a:buNone/>
            </a:pPr>
            <a:r>
              <a:rPr lang="en-US" sz="1800" dirty="0">
                <a:latin typeface="Arial" panose="020B0604020202020204" pitchFamily="34" charset="0"/>
                <a:ea typeface="+mn-lt"/>
                <a:cs typeface="Arial" panose="020B0604020202020204" pitchFamily="34" charset="0"/>
              </a:rPr>
              <a:t>8. USA Facts. 2022. 5 charts on COVID-19 to end 2021. https://usafacts.org/articles/5-charts-on-covid-19-to-end-2021. [Accessed 8 February 2022]</a:t>
            </a:r>
          </a:p>
          <a:p>
            <a:pPr marL="0" indent="0">
              <a:buNone/>
            </a:pPr>
            <a:r>
              <a:rPr lang="en-US" sz="1800" dirty="0">
                <a:latin typeface="Arial" panose="020B0604020202020204" pitchFamily="34" charset="0"/>
                <a:ea typeface="+mn-lt"/>
                <a:cs typeface="Arial" panose="020B0604020202020204" pitchFamily="34" charset="0"/>
              </a:rPr>
              <a:t>9. Moore JX, Gilbert KL, Lively KL, et al. Correlates of COVID-19 vaccine hesitancy among a community sample of African Americans living in the southern United States. </a:t>
            </a:r>
            <a:r>
              <a:rPr lang="en-US" sz="1800" i="1" dirty="0">
                <a:latin typeface="Arial" panose="020B0604020202020204" pitchFamily="34" charset="0"/>
                <a:ea typeface="+mn-lt"/>
                <a:cs typeface="Arial" panose="020B0604020202020204" pitchFamily="34" charset="0"/>
              </a:rPr>
              <a:t>Vaccines</a:t>
            </a:r>
            <a:r>
              <a:rPr lang="en-US" sz="1800" dirty="0">
                <a:latin typeface="Arial" panose="020B0604020202020204" pitchFamily="34" charset="0"/>
                <a:ea typeface="+mn-lt"/>
                <a:cs typeface="Arial" panose="020B0604020202020204" pitchFamily="34" charset="0"/>
              </a:rPr>
              <a:t>. 2021;9(8):879. doi:10.3390/vaccines9080879. [Accessed 8 February 2022]</a:t>
            </a:r>
          </a:p>
          <a:p>
            <a:pPr marL="0" indent="0">
              <a:buNone/>
            </a:pPr>
            <a:r>
              <a:rPr lang="en-US" sz="1800" dirty="0">
                <a:latin typeface="Arial" panose="020B0604020202020204" pitchFamily="34" charset="0"/>
                <a:ea typeface="+mn-lt"/>
                <a:cs typeface="Arial" panose="020B0604020202020204" pitchFamily="34" charset="0"/>
              </a:rPr>
              <a:t>10. What's Trending. 2022. People Are Making Memes About Pfizer And Moderna. https://whatstrending.com/people-are-making-memes-about-pfizer-and-moderna/. [Accessed 8 February 2022]</a:t>
            </a:r>
          </a:p>
        </p:txBody>
      </p:sp>
    </p:spTree>
    <p:extLst>
      <p:ext uri="{BB962C8B-B14F-4D97-AF65-F5344CB8AC3E}">
        <p14:creationId xmlns:p14="http://schemas.microsoft.com/office/powerpoint/2010/main" val="1494378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1C3D-7CAB-4299-80C2-7A1F36CBF89C}"/>
              </a:ext>
            </a:extLst>
          </p:cNvPr>
          <p:cNvSpPr>
            <a:spLocks noGrp="1"/>
          </p:cNvSpPr>
          <p:nvPr>
            <p:ph type="title"/>
          </p:nvPr>
        </p:nvSpPr>
        <p:spPr>
          <a:xfrm>
            <a:off x="1384418" y="59822"/>
            <a:ext cx="5939327" cy="384559"/>
          </a:xfrm>
        </p:spPr>
        <p:txBody>
          <a:bodyPr>
            <a:noAutofit/>
          </a:bodyPr>
          <a:lstStyle/>
          <a:p>
            <a:r>
              <a:rPr lang="en-US" sz="2400" dirty="0">
                <a:latin typeface="Arial" panose="020B0604020202020204" pitchFamily="34" charset="0"/>
                <a:cs typeface="Arial" panose="020B0604020202020204" pitchFamily="34" charset="0"/>
              </a:rPr>
              <a:t>Reference</a:t>
            </a:r>
          </a:p>
        </p:txBody>
      </p:sp>
      <p:sp>
        <p:nvSpPr>
          <p:cNvPr id="3" name="Content Placeholder 2">
            <a:extLst>
              <a:ext uri="{FF2B5EF4-FFF2-40B4-BE49-F238E27FC236}">
                <a16:creationId xmlns:a16="http://schemas.microsoft.com/office/drawing/2014/main" id="{45AF23AC-7720-489E-AEE9-8582ACBE784D}"/>
              </a:ext>
            </a:extLst>
          </p:cNvPr>
          <p:cNvSpPr>
            <a:spLocks noGrp="1"/>
          </p:cNvSpPr>
          <p:nvPr>
            <p:ph idx="1"/>
          </p:nvPr>
        </p:nvSpPr>
        <p:spPr>
          <a:xfrm>
            <a:off x="188006" y="444381"/>
            <a:ext cx="8725257" cy="4477997"/>
          </a:xfrm>
        </p:spPr>
        <p:txBody>
          <a:bodyPr vert="horz" lIns="91440" tIns="45720" rIns="91440" bIns="45720" rtlCol="0" anchor="t">
            <a:noAutofit/>
          </a:bodyPr>
          <a:lstStyle/>
          <a:p>
            <a:pPr marL="0" indent="0">
              <a:buNone/>
            </a:pPr>
            <a:r>
              <a:rPr lang="en-US" sz="1800" dirty="0">
                <a:latin typeface="Arial" panose="020B0604020202020204" pitchFamily="34" charset="0"/>
                <a:ea typeface="Cambria"/>
                <a:cs typeface="Arial" panose="020B0604020202020204" pitchFamily="34" charset="0"/>
              </a:rPr>
              <a:t>11. STAT. 2022. When a Covid-19 vaccine becomes available, who should get it first. https://www.statnews.com/2020/05/23/when-a-covid-19-vaccine-becomes-available-who-should-get-it-first/.  [Accessed 8 February 2022]</a:t>
            </a:r>
          </a:p>
          <a:p>
            <a:pPr marL="0" indent="0">
              <a:buNone/>
            </a:pPr>
            <a:r>
              <a:rPr lang="en-US" sz="1800" dirty="0">
                <a:latin typeface="Arial" panose="020B0604020202020204" pitchFamily="34" charset="0"/>
                <a:ea typeface="Cambria"/>
                <a:cs typeface="Arial" panose="020B0604020202020204" pitchFamily="34" charset="0"/>
              </a:rPr>
              <a:t>12. Lynchburgva.gov. 2022. COVID-19: Health and Safety | City of Lynchburg, Virginia. https://www.lynchburgva.gov/covid-19-health-and-safety. [Accessed 8 February 2022]</a:t>
            </a:r>
          </a:p>
          <a:p>
            <a:pPr marL="0" indent="0">
              <a:buNone/>
            </a:pPr>
            <a:r>
              <a:rPr lang="en-US" sz="1800" dirty="0">
                <a:latin typeface="Arial" panose="020B0604020202020204" pitchFamily="34" charset="0"/>
                <a:ea typeface="Cambria"/>
                <a:cs typeface="Arial" panose="020B0604020202020204" pitchFamily="34" charset="0"/>
              </a:rPr>
              <a:t>13. Bureau, US, 2022. Pandemic Impact on Mortality and Economy Varies Across Age Groups and Geographies. Census.gov. https://www.census.gov/library/stories/2021/03/initial-impact-covid-19-on-united-states-economy-more-widespread-than-on-mortality.html. [Accessed 8 February 2022]</a:t>
            </a:r>
          </a:p>
          <a:p>
            <a:pPr marL="0" indent="0">
              <a:buNone/>
            </a:pPr>
            <a:r>
              <a:rPr lang="en-US" sz="1800" dirty="0">
                <a:latin typeface="Arial" panose="020B0604020202020204" pitchFamily="34" charset="0"/>
                <a:ea typeface="Cambria"/>
                <a:cs typeface="Arial" panose="020B0604020202020204" pitchFamily="34" charset="0"/>
              </a:rPr>
              <a:t>14. Virginia Department of Health-COVID-19 Vaccine Demographics. 2022 https://www.vdh.virginia.gov/coronavirus/see-the-numbers/covid-19-in-virginia/covid-19-vaccine-summary/covid-19-vaccine-demographics. [Accessed 8 February 2022]</a:t>
            </a:r>
          </a:p>
        </p:txBody>
      </p:sp>
    </p:spTree>
    <p:extLst>
      <p:ext uri="{BB962C8B-B14F-4D97-AF65-F5344CB8AC3E}">
        <p14:creationId xmlns:p14="http://schemas.microsoft.com/office/powerpoint/2010/main" val="3679918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64D-B082-474D-8778-7E55F3CE6206}"/>
              </a:ext>
            </a:extLst>
          </p:cNvPr>
          <p:cNvSpPr>
            <a:spLocks noGrp="1"/>
          </p:cNvSpPr>
          <p:nvPr>
            <p:ph type="title"/>
          </p:nvPr>
        </p:nvSpPr>
        <p:spPr>
          <a:xfrm>
            <a:off x="914400" y="119640"/>
            <a:ext cx="7135738" cy="729943"/>
          </a:xfrm>
        </p:spPr>
        <p:txBody>
          <a:bodyPr>
            <a:normAutofit/>
          </a:bodyPr>
          <a:lstStyle/>
          <a:p>
            <a:r>
              <a:rPr lang="en-US" sz="2400"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27F186B3-0403-43CE-B114-4ED5CD651C4F}"/>
              </a:ext>
            </a:extLst>
          </p:cNvPr>
          <p:cNvSpPr>
            <a:spLocks noGrp="1"/>
          </p:cNvSpPr>
          <p:nvPr>
            <p:ph idx="1"/>
          </p:nvPr>
        </p:nvSpPr>
        <p:spPr>
          <a:xfrm>
            <a:off x="111095" y="760576"/>
            <a:ext cx="8870535" cy="4263284"/>
          </a:xfrm>
        </p:spPr>
        <p:txBody>
          <a:bodyPr>
            <a:normAutofit/>
          </a:bodyPr>
          <a:lstStyle/>
          <a:p>
            <a:pPr marL="0" indent="0">
              <a:buNone/>
            </a:pPr>
            <a:r>
              <a:rPr lang="en-US" sz="1800" dirty="0">
                <a:latin typeface="Arial" panose="020B0604020202020204" pitchFamily="34" charset="0"/>
                <a:cs typeface="Arial" panose="020B0604020202020204" pitchFamily="34" charset="0"/>
              </a:rPr>
              <a:t>15. King WC, Rubinstein M, Reinhart A, Mejia R. Time trends, factors associated with, and reasons for COVID-19 vaccine hesitancy: A massive online survey of US adults from January-May 2021. </a:t>
            </a:r>
            <a:r>
              <a:rPr lang="en-US" sz="1800" i="1" dirty="0">
                <a:latin typeface="Arial" panose="020B0604020202020204" pitchFamily="34" charset="0"/>
                <a:cs typeface="Arial" panose="020B0604020202020204" pitchFamily="34" charset="0"/>
              </a:rPr>
              <a:t>PLoS One</a:t>
            </a:r>
            <a:r>
              <a:rPr lang="en-US" sz="1800" dirty="0">
                <a:latin typeface="Arial" panose="020B0604020202020204" pitchFamily="34" charset="0"/>
                <a:cs typeface="Arial" panose="020B0604020202020204" pitchFamily="34" charset="0"/>
              </a:rPr>
              <a:t>. 2021;16(12). doi:10.1371/journal.pone.0260731. [Accessed 8 February 2022]</a:t>
            </a:r>
          </a:p>
          <a:p>
            <a:pPr marL="0" indent="0">
              <a:buNone/>
            </a:pPr>
            <a:r>
              <a:rPr lang="en-US" sz="1800" dirty="0">
                <a:latin typeface="Arial" panose="020B0604020202020204" pitchFamily="34" charset="0"/>
                <a:cs typeface="Arial" panose="020B0604020202020204" pitchFamily="34" charset="0"/>
              </a:rPr>
              <a:t>16. Who.int. 2022. Post COVID-19 condition (Long COVID). https://www.who.int/srilanka/news/detail/16-10-2021-post-covid-19-condition. [Accessed 9 February 2022]</a:t>
            </a:r>
          </a:p>
          <a:p>
            <a:pPr marL="0" indent="0">
              <a:buNone/>
            </a:pPr>
            <a:r>
              <a:rPr lang="en-US" sz="1800" dirty="0">
                <a:latin typeface="Arial" panose="020B0604020202020204" pitchFamily="34" charset="0"/>
                <a:cs typeface="Arial" panose="020B0604020202020204" pitchFamily="34" charset="0"/>
              </a:rPr>
              <a:t>17. Carlo C, Yves Z, Patrick T, et al. Immunoglobulin signature predicts risk of post-acute COVID-19 syndrome. </a:t>
            </a:r>
            <a:r>
              <a:rPr lang="en-US" sz="1800" i="1" dirty="0">
                <a:latin typeface="Arial" panose="020B0604020202020204" pitchFamily="34" charset="0"/>
                <a:cs typeface="Arial" panose="020B0604020202020204" pitchFamily="34" charset="0"/>
              </a:rPr>
              <a:t>Nature Communications</a:t>
            </a:r>
            <a:r>
              <a:rPr lang="en-US" sz="1800" dirty="0">
                <a:latin typeface="Arial" panose="020B0604020202020204" pitchFamily="34" charset="0"/>
                <a:cs typeface="Arial" panose="020B0604020202020204" pitchFamily="34" charset="0"/>
              </a:rPr>
              <a:t>. 2022;13(1). doi:10.1038/s41467-021-27797-1. [Accessed 9 February 2022]</a:t>
            </a:r>
          </a:p>
          <a:p>
            <a:pPr marL="0" indent="0">
              <a:buNone/>
            </a:pPr>
            <a:r>
              <a:rPr lang="en-US" sz="1800" dirty="0">
                <a:latin typeface="Arial" panose="020B0604020202020204" pitchFamily="34" charset="0"/>
                <a:cs typeface="Arial" panose="020B0604020202020204" pitchFamily="34" charset="0"/>
              </a:rPr>
              <a:t>18. Lopez-Leon S, Wegman-Ostrosky T, Perelman C, et al. More than 50 long-term effects of COVID-19: A systematic review and meta-analysis. </a:t>
            </a:r>
            <a:r>
              <a:rPr lang="en-US" sz="1800" i="1" dirty="0">
                <a:latin typeface="Arial" panose="020B0604020202020204" pitchFamily="34" charset="0"/>
                <a:cs typeface="Arial" panose="020B0604020202020204" pitchFamily="34" charset="0"/>
              </a:rPr>
              <a:t>Scientific Reports (Nature Publisher Group). </a:t>
            </a:r>
            <a:r>
              <a:rPr lang="en-US" sz="1800" dirty="0">
                <a:latin typeface="Arial" panose="020B0604020202020204" pitchFamily="34" charset="0"/>
                <a:cs typeface="Arial" panose="020B0604020202020204" pitchFamily="34" charset="0"/>
              </a:rPr>
              <a:t>2021;11(1). doi:10.1038/s41598-021-95565-8. [Accessed 9 February 2022]</a:t>
            </a:r>
          </a:p>
        </p:txBody>
      </p:sp>
    </p:spTree>
    <p:extLst>
      <p:ext uri="{BB962C8B-B14F-4D97-AF65-F5344CB8AC3E}">
        <p14:creationId xmlns:p14="http://schemas.microsoft.com/office/powerpoint/2010/main" val="1352557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B00F-7BE8-4DF6-83D5-B93AC18698BA}"/>
              </a:ext>
            </a:extLst>
          </p:cNvPr>
          <p:cNvSpPr>
            <a:spLocks noGrp="1"/>
          </p:cNvSpPr>
          <p:nvPr>
            <p:ph type="title"/>
          </p:nvPr>
        </p:nvSpPr>
        <p:spPr>
          <a:xfrm>
            <a:off x="1410056" y="59822"/>
            <a:ext cx="6135880" cy="760574"/>
          </a:xfrm>
        </p:spPr>
        <p:txBody>
          <a:bodyPr>
            <a:normAutofit/>
          </a:bodyPr>
          <a:lstStyle/>
          <a:p>
            <a:r>
              <a:rPr lang="en-US" sz="2400" dirty="0">
                <a:latin typeface="Arial" panose="020B0604020202020204" pitchFamily="34" charset="0"/>
                <a:cs typeface="Arial" panose="020B0604020202020204" pitchFamily="34" charset="0"/>
              </a:rPr>
              <a:t>Reference</a:t>
            </a:r>
          </a:p>
        </p:txBody>
      </p:sp>
      <p:sp>
        <p:nvSpPr>
          <p:cNvPr id="3" name="Content Placeholder 2">
            <a:extLst>
              <a:ext uri="{FF2B5EF4-FFF2-40B4-BE49-F238E27FC236}">
                <a16:creationId xmlns:a16="http://schemas.microsoft.com/office/drawing/2014/main" id="{497F2908-9245-464B-A0E3-61EFF93EB490}"/>
              </a:ext>
            </a:extLst>
          </p:cNvPr>
          <p:cNvSpPr>
            <a:spLocks noGrp="1"/>
          </p:cNvSpPr>
          <p:nvPr>
            <p:ph idx="1"/>
          </p:nvPr>
        </p:nvSpPr>
        <p:spPr>
          <a:xfrm>
            <a:off x="239282" y="726394"/>
            <a:ext cx="8682527" cy="3862697"/>
          </a:xfrm>
        </p:spPr>
        <p:txBody>
          <a:bodyPr>
            <a:normAutofit lnSpcReduction="10000"/>
          </a:bodyPr>
          <a:lstStyle/>
          <a:p>
            <a:pPr marL="0" indent="0">
              <a:buNone/>
            </a:pPr>
            <a:r>
              <a:rPr lang="en-US" sz="1800" dirty="0">
                <a:latin typeface="Arial" panose="020B0604020202020204" pitchFamily="34" charset="0"/>
                <a:cs typeface="Arial" panose="020B0604020202020204" pitchFamily="34" charset="0"/>
              </a:rPr>
              <a:t>19. Altered tryptophan absorption and metabolism could underlie long-term symptoms in survivors of coronavirus disease 2019 (COVID-19). </a:t>
            </a:r>
            <a:r>
              <a:rPr lang="en-US" sz="1800" i="1" dirty="0">
                <a:latin typeface="Arial" panose="020B0604020202020204" pitchFamily="34" charset="0"/>
                <a:cs typeface="Arial" panose="020B0604020202020204" pitchFamily="34" charset="0"/>
              </a:rPr>
              <a:t>Nutrition</a:t>
            </a:r>
            <a:r>
              <a:rPr lang="en-US" sz="1800" dirty="0">
                <a:latin typeface="Arial" panose="020B0604020202020204" pitchFamily="34" charset="0"/>
                <a:cs typeface="Arial" panose="020B0604020202020204" pitchFamily="34" charset="0"/>
              </a:rPr>
              <a:t>. 2021;90. doi:10.1016/j.nut.2021.111308. [Accessed 9 February 2022] </a:t>
            </a:r>
          </a:p>
          <a:p>
            <a:pPr marL="0" indent="0">
              <a:buNone/>
            </a:pPr>
            <a:r>
              <a:rPr lang="en-US" sz="1800" dirty="0">
                <a:latin typeface="Arial" panose="020B0604020202020204" pitchFamily="34" charset="0"/>
                <a:cs typeface="Arial" panose="020B0604020202020204" pitchFamily="34" charset="0"/>
              </a:rPr>
              <a:t>20. Wanga V, Chevinsky JR, Dimitrov LV, et al. Long-term symptoms among adults tested for SARS-CoV-2. United States, January 2020-april 2021. MMWR. </a:t>
            </a:r>
            <a:r>
              <a:rPr lang="en-US" sz="1800" i="1" dirty="0">
                <a:latin typeface="Arial" panose="020B0604020202020204" pitchFamily="34" charset="0"/>
                <a:cs typeface="Arial" panose="020B0604020202020204" pitchFamily="34" charset="0"/>
              </a:rPr>
              <a:t>Morbidity and mortality weekly report</a:t>
            </a:r>
            <a:r>
              <a:rPr lang="en-US" sz="1800" dirty="0">
                <a:latin typeface="Arial" panose="020B0604020202020204" pitchFamily="34" charset="0"/>
                <a:cs typeface="Arial" panose="020B0604020202020204" pitchFamily="34" charset="0"/>
              </a:rPr>
              <a:t>. 2021;70(36):1235-1241. doi:10.15585/mmwr.mm7036a1. [Accessed 9 February 2022]</a:t>
            </a:r>
          </a:p>
          <a:p>
            <a:pPr marL="0" indent="0">
              <a:buNone/>
            </a:pPr>
            <a:r>
              <a:rPr lang="en-US" sz="1800" dirty="0">
                <a:latin typeface="Arial" panose="020B0604020202020204" pitchFamily="34" charset="0"/>
                <a:cs typeface="Arial" panose="020B0604020202020204" pitchFamily="34" charset="0"/>
              </a:rPr>
              <a:t>21. Hadassah International. 2022. </a:t>
            </a:r>
            <a:r>
              <a:rPr lang="en-US" sz="1800" i="1" dirty="0">
                <a:latin typeface="Arial" panose="020B0604020202020204" pitchFamily="34" charset="0"/>
                <a:cs typeface="Arial" panose="020B0604020202020204" pitchFamily="34" charset="0"/>
              </a:rPr>
              <a:t>Hadassah Study Reports</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Incidence of Myocarditis After Pfizer Vaccine.</a:t>
            </a:r>
            <a:r>
              <a:rPr lang="en-US" sz="1800" dirty="0">
                <a:latin typeface="Arial" panose="020B0604020202020204" pitchFamily="34" charset="0"/>
                <a:cs typeface="Arial" panose="020B0604020202020204" pitchFamily="34" charset="0"/>
              </a:rPr>
              <a:t> Hadassah International. https://hadassahinternational.org/hadassah-study-reports-incidence-of-myocarditis-after-pfizer-vaccine/. [Accessed 9 February 2022]</a:t>
            </a:r>
          </a:p>
          <a:p>
            <a:pPr marL="0" indent="0">
              <a:buNone/>
            </a:pPr>
            <a:r>
              <a:rPr lang="en-US" sz="1800" dirty="0">
                <a:latin typeface="Arial" panose="020B0604020202020204" pitchFamily="34" charset="0"/>
                <a:cs typeface="Arial" panose="020B0604020202020204" pitchFamily="34" charset="0"/>
              </a:rPr>
              <a:t>22. Holy Bible. King James Version Old and New Testament, 2022. https://www.kobo.com/ca/en/ebook/holy-bible-king-james-version-old-and-new-testament-1. [Accessed 9 February 2022]</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11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B67F-0A7D-412E-8A07-808B305FFB80}"/>
              </a:ext>
            </a:extLst>
          </p:cNvPr>
          <p:cNvSpPr>
            <a:spLocks noGrp="1"/>
          </p:cNvSpPr>
          <p:nvPr>
            <p:ph type="title"/>
          </p:nvPr>
        </p:nvSpPr>
        <p:spPr>
          <a:xfrm>
            <a:off x="457200" y="79913"/>
            <a:ext cx="8229600" cy="756397"/>
          </a:xfrm>
        </p:spPr>
        <p:txBody>
          <a:bodyPr>
            <a:normAutofit/>
          </a:bodyPr>
          <a:lstStyle/>
          <a:p>
            <a:r>
              <a:rPr lang="en-US" sz="3600" b="1" dirty="0">
                <a:solidFill>
                  <a:srgbClr val="FFC000"/>
                </a:solidFill>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37B0DC9C-162B-4F42-B9B4-33913EC25199}"/>
              </a:ext>
            </a:extLst>
          </p:cNvPr>
          <p:cNvSpPr>
            <a:spLocks noGrp="1"/>
          </p:cNvSpPr>
          <p:nvPr>
            <p:ph idx="1"/>
          </p:nvPr>
        </p:nvSpPr>
        <p:spPr>
          <a:xfrm>
            <a:off x="236871" y="1068843"/>
            <a:ext cx="8852007" cy="3856714"/>
          </a:xfrm>
        </p:spPr>
        <p:txBody>
          <a:bodyPr vert="horz" lIns="91440" tIns="45720" rIns="91440" bIns="45720" rtlCol="0" anchor="t">
            <a:noAutofit/>
          </a:bodyPr>
          <a:lstStyle/>
          <a:p>
            <a:pPr marL="0" indent="0">
              <a:buNone/>
            </a:pPr>
            <a:endParaRPr lang="en-US" sz="1600" dirty="0">
              <a:latin typeface="Calibri"/>
              <a:ea typeface="+mn-lt"/>
              <a:cs typeface="+mn-lt"/>
            </a:endParaRPr>
          </a:p>
          <a:p>
            <a:pPr>
              <a:spcBef>
                <a:spcPts val="0"/>
              </a:spcBef>
              <a:spcAft>
                <a:spcPts val="6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Millions of Americans received COVID-19 vaccine.</a:t>
            </a:r>
          </a:p>
          <a:p>
            <a:pPr>
              <a:spcBef>
                <a:spcPts val="0"/>
              </a:spcBef>
              <a:spcAft>
                <a:spcPts val="6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Virginia Dept. of Health (VDH) 75.9% ages 18-24 years  vaccinated at least 1 dose.</a:t>
            </a:r>
          </a:p>
          <a:p>
            <a:pPr>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Many also report side effects from vaccine include after both the first and second dose.</a:t>
            </a:r>
          </a:p>
          <a:p>
            <a:pPr>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Some report staying home from work/school due to complications from the vaccine, including young adults.</a:t>
            </a:r>
          </a:p>
          <a:p>
            <a:pPr>
              <a:buFont typeface="Wingdings" panose="05000000000000000000" pitchFamily="2" charset="2"/>
              <a:buChar char="§"/>
            </a:pPr>
            <a:endParaRPr lang="en-US" sz="24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63929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B67F-0A7D-412E-8A07-808B305FFB80}"/>
              </a:ext>
            </a:extLst>
          </p:cNvPr>
          <p:cNvSpPr>
            <a:spLocks noGrp="1"/>
          </p:cNvSpPr>
          <p:nvPr>
            <p:ph type="title"/>
          </p:nvPr>
        </p:nvSpPr>
        <p:spPr>
          <a:xfrm>
            <a:off x="457200" y="79913"/>
            <a:ext cx="8229600" cy="756397"/>
          </a:xfrm>
        </p:spPr>
        <p:txBody>
          <a:bodyPr>
            <a:normAutofit fontScale="90000"/>
          </a:bodyPr>
          <a:lstStyle/>
          <a:p>
            <a:r>
              <a:rPr lang="en-US" b="1" dirty="0">
                <a:solidFill>
                  <a:srgbClr val="FFC000"/>
                </a:solidFill>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37B0DC9C-162B-4F42-B9B4-33913EC25199}"/>
              </a:ext>
            </a:extLst>
          </p:cNvPr>
          <p:cNvSpPr>
            <a:spLocks noGrp="1"/>
          </p:cNvSpPr>
          <p:nvPr>
            <p:ph idx="1"/>
          </p:nvPr>
        </p:nvSpPr>
        <p:spPr>
          <a:xfrm>
            <a:off x="136733" y="145280"/>
            <a:ext cx="8844897" cy="4918308"/>
          </a:xfrm>
        </p:spPr>
        <p:txBody>
          <a:bodyPr vert="horz" lIns="91440" tIns="45720" rIns="91440" bIns="45720" rtlCol="0" anchor="t">
            <a:noAutofit/>
          </a:bodyPr>
          <a:lstStyle/>
          <a:p>
            <a:pPr marL="0" indent="0">
              <a:buNone/>
            </a:pPr>
            <a:endParaRPr lang="en-US" sz="1600" dirty="0">
              <a:latin typeface="Calibri"/>
              <a:ea typeface="+mn-lt"/>
              <a:cs typeface="+mn-lt"/>
            </a:endParaRPr>
          </a:p>
          <a:p>
            <a:pPr marL="0" indent="0">
              <a:buNone/>
            </a:pPr>
            <a:endParaRPr lang="en-US" sz="1600" dirty="0">
              <a:latin typeface="Calibri"/>
              <a:ea typeface="+mn-lt"/>
              <a:cs typeface="+mn-lt"/>
            </a:endParaRPr>
          </a:p>
          <a:p>
            <a:pPr>
              <a:spcBef>
                <a:spcPts val="0"/>
              </a:spcBef>
              <a:spcAft>
                <a:spcPts val="12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Vaccine Hesitancy among young adults for COVID-19 vaccine - serious public health threat amongst students globally</a:t>
            </a:r>
          </a:p>
          <a:p>
            <a:pPr>
              <a:spcBef>
                <a:spcPts val="0"/>
              </a:spcBef>
              <a:spcAft>
                <a:spcPts val="12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Lynchburg, VA substantial number young adults were </a:t>
            </a:r>
            <a:r>
              <a:rPr lang="en-US" sz="2400" u="sng" dirty="0">
                <a:latin typeface="Arial" panose="020B0604020202020204" pitchFamily="34" charset="0"/>
                <a:ea typeface="+mn-lt"/>
                <a:cs typeface="Arial" panose="020B0604020202020204" pitchFamily="34" charset="0"/>
              </a:rPr>
              <a:t>not</a:t>
            </a:r>
            <a:r>
              <a:rPr lang="en-US" sz="2400" dirty="0">
                <a:latin typeface="Arial" panose="020B0604020202020204" pitchFamily="34" charset="0"/>
                <a:ea typeface="+mn-lt"/>
                <a:cs typeface="Arial" panose="020B0604020202020204" pitchFamily="34" charset="0"/>
              </a:rPr>
              <a:t> vaccinated.</a:t>
            </a:r>
          </a:p>
          <a:p>
            <a:pPr marL="0" indent="0">
              <a:spcBef>
                <a:spcPts val="0"/>
              </a:spcBef>
              <a:spcAft>
                <a:spcPts val="1200"/>
              </a:spcAft>
              <a:buNone/>
            </a:pPr>
            <a:r>
              <a:rPr lang="en-US" sz="2400" dirty="0">
                <a:latin typeface="Arial" panose="020B0604020202020204" pitchFamily="34" charset="0"/>
                <a:ea typeface="+mn-lt"/>
                <a:cs typeface="Arial" panose="020B0604020202020204" pitchFamily="34" charset="0"/>
              </a:rPr>
              <a:t>~  1/2 vaccine hesitant respondents – report fear of side effects, 	although side effects may be different in young adults.</a:t>
            </a:r>
            <a:endParaRPr lang="en-US" sz="2400" baseline="30000" dirty="0">
              <a:latin typeface="Arial" panose="020B0604020202020204" pitchFamily="34" charset="0"/>
              <a:ea typeface="+mn-lt"/>
              <a:cs typeface="Arial" panose="020B0604020202020204" pitchFamily="34" charset="0"/>
            </a:endParaRPr>
          </a:p>
          <a:p>
            <a:pPr>
              <a:spcBef>
                <a:spcPts val="0"/>
              </a:spcBef>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Some even believe contracting COVID-19 virus &gt; tolerable than receiving vaccine. </a:t>
            </a:r>
            <a:r>
              <a:rPr lang="en-US" sz="2400" baseline="30000" dirty="0">
                <a:latin typeface="Arial" panose="020B0604020202020204" pitchFamily="34" charset="0"/>
                <a:ea typeface="+mn-lt"/>
                <a:cs typeface="Arial" panose="020B0604020202020204" pitchFamily="34" charset="0"/>
              </a:rPr>
              <a:t> </a:t>
            </a:r>
          </a:p>
          <a:p>
            <a:pPr marL="0" indent="0">
              <a:buNone/>
            </a:pPr>
            <a:endParaRPr lang="en-US" sz="2400" baseline="30000" dirty="0">
              <a:latin typeface="Arial" panose="020B0604020202020204" pitchFamily="34" charset="0"/>
              <a:ea typeface="Cambria"/>
              <a:cs typeface="Arial" panose="020B0604020202020204" pitchFamily="34" charset="0"/>
            </a:endParaRPr>
          </a:p>
          <a:p>
            <a:pPr marL="0" indent="0">
              <a:buNone/>
            </a:pPr>
            <a:endParaRPr lang="en-US" sz="2400" dirty="0">
              <a:latin typeface="Arial" panose="020B0604020202020204" pitchFamily="34" charset="0"/>
              <a:ea typeface="+mn-lt"/>
              <a:cs typeface="Arial" panose="020B0604020202020204" pitchFamily="34" charset="0"/>
            </a:endParaRPr>
          </a:p>
        </p:txBody>
      </p:sp>
      <p:pic>
        <p:nvPicPr>
          <p:cNvPr id="3074" name="Picture 2">
            <a:extLst>
              <a:ext uri="{FF2B5EF4-FFF2-40B4-BE49-F238E27FC236}">
                <a16:creationId xmlns:a16="http://schemas.microsoft.com/office/drawing/2014/main" id="{E0F13FEE-F5C7-4937-98AE-73E09A88D563}"/>
              </a:ext>
            </a:extLst>
          </p:cNvPr>
          <p:cNvPicPr>
            <a:picLocks noChangeAspect="1" noChangeArrowheads="1"/>
          </p:cNvPicPr>
          <p:nvPr/>
        </p:nvPicPr>
        <p:blipFill>
          <a:blip r:embed="rId2"/>
          <a:srcRect/>
          <a:stretch/>
        </p:blipFill>
        <p:spPr bwMode="auto">
          <a:xfrm>
            <a:off x="5712219" y="4291749"/>
            <a:ext cx="938748" cy="5280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C57CEC-7B9E-4F2D-B1B1-34A4892D7B78}"/>
              </a:ext>
            </a:extLst>
          </p:cNvPr>
          <p:cNvSpPr txBox="1"/>
          <p:nvPr/>
        </p:nvSpPr>
        <p:spPr>
          <a:xfrm>
            <a:off x="4119073" y="202108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575BF071-7C76-4121-B23A-190BCC1A8BAE}"/>
              </a:ext>
            </a:extLst>
          </p:cNvPr>
          <p:cNvSpPr txBox="1"/>
          <p:nvPr/>
        </p:nvSpPr>
        <p:spPr>
          <a:xfrm>
            <a:off x="4119073" y="2115084"/>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043C4CD1-30BA-422F-BB16-61DBD5D24CC1}"/>
              </a:ext>
            </a:extLst>
          </p:cNvPr>
          <p:cNvSpPr txBox="1"/>
          <p:nvPr/>
        </p:nvSpPr>
        <p:spPr>
          <a:xfrm>
            <a:off x="2949992" y="4765493"/>
            <a:ext cx="6057275" cy="33855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Note</a:t>
            </a:r>
            <a:r>
              <a:rPr lang="en-US" sz="800" dirty="0">
                <a:latin typeface="Arial" panose="020B0604020202020204" pitchFamily="34" charset="0"/>
                <a:cs typeface="Arial" panose="020B0604020202020204" pitchFamily="34" charset="0"/>
              </a:rPr>
              <a:t>. From “COVID-19 Vaccines” by People Are Making Memes About Pfizer And Moderna , retrieved from</a:t>
            </a:r>
          </a:p>
          <a:p>
            <a:r>
              <a:rPr lang="en-US" sz="800" dirty="0">
                <a:latin typeface="Arial" panose="020B0604020202020204" pitchFamily="34" charset="0"/>
                <a:cs typeface="Arial" panose="020B0604020202020204" pitchFamily="34" charset="0"/>
              </a:rPr>
              <a:t>https://whatstrending.com/people-are-making-memes-about-pfizer-and-moderna/</a:t>
            </a:r>
          </a:p>
        </p:txBody>
      </p:sp>
      <p:sp>
        <p:nvSpPr>
          <p:cNvPr id="7" name="TextBox 6">
            <a:extLst>
              <a:ext uri="{FF2B5EF4-FFF2-40B4-BE49-F238E27FC236}">
                <a16:creationId xmlns:a16="http://schemas.microsoft.com/office/drawing/2014/main" id="{2F88E75F-D56A-4B57-936D-E52048BB1841}"/>
              </a:ext>
            </a:extLst>
          </p:cNvPr>
          <p:cNvSpPr txBox="1"/>
          <p:nvPr/>
        </p:nvSpPr>
        <p:spPr>
          <a:xfrm>
            <a:off x="5588914" y="3999728"/>
            <a:ext cx="1865313"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Figure 3</a:t>
            </a:r>
          </a:p>
          <a:p>
            <a:r>
              <a:rPr lang="en-US" sz="800" dirty="0">
                <a:latin typeface="Arial" panose="020B0604020202020204" pitchFamily="34" charset="0"/>
                <a:cs typeface="Arial" panose="020B0604020202020204" pitchFamily="34" charset="0"/>
              </a:rPr>
              <a:t>COVID-19 Vaccines</a:t>
            </a:r>
          </a:p>
        </p:txBody>
      </p:sp>
    </p:spTree>
    <p:extLst>
      <p:ext uri="{BB962C8B-B14F-4D97-AF65-F5344CB8AC3E}">
        <p14:creationId xmlns:p14="http://schemas.microsoft.com/office/powerpoint/2010/main" val="118213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B67F-0A7D-412E-8A07-808B305FFB80}"/>
              </a:ext>
            </a:extLst>
          </p:cNvPr>
          <p:cNvSpPr>
            <a:spLocks noGrp="1"/>
          </p:cNvSpPr>
          <p:nvPr>
            <p:ph type="title"/>
          </p:nvPr>
        </p:nvSpPr>
        <p:spPr>
          <a:xfrm>
            <a:off x="457200" y="111095"/>
            <a:ext cx="8229600" cy="725215"/>
          </a:xfrm>
        </p:spPr>
        <p:txBody>
          <a:bodyPr>
            <a:normAutofit/>
          </a:bodyPr>
          <a:lstStyle/>
          <a:p>
            <a:r>
              <a:rPr lang="en-US" sz="3600" b="1" dirty="0">
                <a:solidFill>
                  <a:srgbClr val="FFC000"/>
                </a:solidFill>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37B0DC9C-162B-4F42-B9B4-33913EC25199}"/>
              </a:ext>
            </a:extLst>
          </p:cNvPr>
          <p:cNvSpPr>
            <a:spLocks noGrp="1"/>
          </p:cNvSpPr>
          <p:nvPr>
            <p:ph idx="1"/>
          </p:nvPr>
        </p:nvSpPr>
        <p:spPr>
          <a:xfrm>
            <a:off x="236221" y="700755"/>
            <a:ext cx="8745410" cy="3819970"/>
          </a:xfrm>
        </p:spPr>
        <p:txBody>
          <a:bodyPr vert="horz" lIns="91440" tIns="45720" rIns="91440" bIns="45720" rtlCol="0" anchor="t">
            <a:noAutofit/>
          </a:bodyPr>
          <a:lstStyle/>
          <a:p>
            <a:pPr>
              <a:buFont typeface="Wingdings"/>
              <a:buChar char="Ø"/>
            </a:pPr>
            <a:endParaRPr lang="en-US" sz="1600" dirty="0">
              <a:latin typeface="Calibri"/>
              <a:ea typeface="+mn-lt"/>
              <a:cs typeface="+mn-lt"/>
            </a:endParaRPr>
          </a:p>
          <a:p>
            <a:pPr>
              <a:buFont typeface="Wingdings"/>
              <a:buChar char="Ø"/>
            </a:pPr>
            <a:endParaRPr lang="en-US" sz="1600" dirty="0">
              <a:latin typeface="Calibri"/>
              <a:ea typeface="+mn-lt"/>
              <a:cs typeface="+mn-lt"/>
            </a:endParaRPr>
          </a:p>
          <a:p>
            <a:pPr>
              <a:spcBef>
                <a:spcPts val="0"/>
              </a:spcBef>
              <a:spcAft>
                <a:spcPts val="6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Younger people -more mild cases of COVID-19</a:t>
            </a:r>
          </a:p>
          <a:p>
            <a:pPr>
              <a:spcBef>
                <a:spcPts val="0"/>
              </a:spcBef>
              <a:spcAft>
                <a:spcPts val="6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 May go on to develop long COVID-19 </a:t>
            </a:r>
          </a:p>
          <a:p>
            <a:pPr>
              <a:spcBef>
                <a:spcPts val="0"/>
              </a:spcBef>
              <a:spcAft>
                <a:spcPts val="6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Long COVID-19 includes distressing symptoms that also may disrupt work/ school life </a:t>
            </a:r>
          </a:p>
          <a:p>
            <a:pPr>
              <a:spcBef>
                <a:spcPts val="0"/>
              </a:spcBef>
              <a:spcAft>
                <a:spcPts val="6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Symptoms persist 3 months + after recovering from Coronavirus.</a:t>
            </a:r>
            <a:endParaRPr lang="en-US" sz="2400" baseline="30000" dirty="0">
              <a:solidFill>
                <a:srgbClr val="FFC000"/>
              </a:solidFill>
              <a:latin typeface="Arial" panose="020B0604020202020204" pitchFamily="34" charset="0"/>
              <a:ea typeface="Cambria"/>
              <a:cs typeface="Arial" panose="020B0604020202020204" pitchFamily="34" charset="0"/>
            </a:endParaRPr>
          </a:p>
        </p:txBody>
      </p:sp>
    </p:spTree>
    <p:extLst>
      <p:ext uri="{BB962C8B-B14F-4D97-AF65-F5344CB8AC3E}">
        <p14:creationId xmlns:p14="http://schemas.microsoft.com/office/powerpoint/2010/main" val="321002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B0DC9C-162B-4F42-B9B4-33913EC25199}"/>
              </a:ext>
            </a:extLst>
          </p:cNvPr>
          <p:cNvSpPr>
            <a:spLocks noGrp="1"/>
          </p:cNvSpPr>
          <p:nvPr>
            <p:ph idx="1"/>
          </p:nvPr>
        </p:nvSpPr>
        <p:spPr>
          <a:xfrm>
            <a:off x="145279" y="690564"/>
            <a:ext cx="8819259" cy="3856714"/>
          </a:xfrm>
        </p:spPr>
        <p:txBody>
          <a:bodyPr vert="horz" lIns="91440" tIns="45720" rIns="91440" bIns="45720" rtlCol="0" anchor="t">
            <a:noAutofit/>
          </a:bodyPr>
          <a:lstStyle/>
          <a:p>
            <a:pPr>
              <a:buFont typeface="Wingdings"/>
              <a:buChar char="Ø"/>
            </a:pPr>
            <a:endParaRPr lang="en-US" sz="1600" dirty="0">
              <a:latin typeface="Calibri"/>
              <a:ea typeface="+mn-lt"/>
              <a:cs typeface="+mn-lt"/>
            </a:endParaRPr>
          </a:p>
          <a:p>
            <a:pPr>
              <a:buFont typeface="Wingdings"/>
              <a:buChar char="Ø"/>
            </a:pPr>
            <a:endParaRPr lang="en-US" sz="1600" dirty="0">
              <a:latin typeface="Calibri"/>
              <a:ea typeface="+mn-lt"/>
              <a:cs typeface="+mn-lt"/>
            </a:endParaRPr>
          </a:p>
          <a:p>
            <a:pPr marL="0" indent="0">
              <a:buNone/>
            </a:pPr>
            <a:r>
              <a:rPr lang="en-US" sz="3600" dirty="0">
                <a:solidFill>
                  <a:srgbClr val="FFC000"/>
                </a:solidFill>
                <a:latin typeface="Arial" panose="020B0604020202020204" pitchFamily="34" charset="0"/>
                <a:cs typeface="Arial" panose="020B0604020202020204" pitchFamily="34" charset="0"/>
              </a:rPr>
              <a:t>Question: Are symptoms post-vaccination more severe and/or disruptive to daily life than symptoms experienced from long COVID-19 in young adults?</a:t>
            </a:r>
          </a:p>
          <a:p>
            <a:pPr>
              <a:buFont typeface="Wingdings" panose="05000000000000000000" pitchFamily="2" charset="2"/>
              <a:buChar char="§"/>
            </a:pPr>
            <a:endParaRPr lang="en-US" sz="2400" baseline="30000" dirty="0">
              <a:solidFill>
                <a:srgbClr val="FFC000"/>
              </a:solidFill>
              <a:latin typeface="Arial" panose="020B0604020202020204" pitchFamily="34" charset="0"/>
              <a:ea typeface="Cambria"/>
              <a:cs typeface="Arial" panose="020B0604020202020204" pitchFamily="34" charset="0"/>
            </a:endParaRPr>
          </a:p>
          <a:p>
            <a:pPr>
              <a:buFont typeface="Wingdings" panose="05000000000000000000" pitchFamily="2" charset="2"/>
              <a:buChar char="§"/>
            </a:pPr>
            <a:endParaRPr lang="en-US" sz="2400" baseline="30000" dirty="0">
              <a:solidFill>
                <a:srgbClr val="FFC000"/>
              </a:solidFill>
              <a:latin typeface="Arial" panose="020B0604020202020204" pitchFamily="34" charset="0"/>
              <a:ea typeface="Cambria"/>
              <a:cs typeface="Arial" panose="020B0604020202020204" pitchFamily="34" charset="0"/>
            </a:endParaRPr>
          </a:p>
          <a:p>
            <a:pPr>
              <a:buFont typeface="Wingdings" panose="05000000000000000000" pitchFamily="2" charset="2"/>
              <a:buChar char="§"/>
            </a:pPr>
            <a:endParaRPr lang="en-US" sz="2400" baseline="30000" dirty="0">
              <a:latin typeface="Arial" panose="020B0604020202020204" pitchFamily="34" charset="0"/>
              <a:ea typeface="Cambria"/>
              <a:cs typeface="Arial" panose="020B0604020202020204" pitchFamily="34" charset="0"/>
            </a:endParaRPr>
          </a:p>
          <a:p>
            <a:pPr>
              <a:buFont typeface="Wingdings" panose="05000000000000000000" pitchFamily="2" charset="2"/>
              <a:buChar char="§"/>
            </a:pPr>
            <a:endParaRPr lang="en-US" sz="24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742533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F3F0-0559-49DD-B265-185DDEB2FF15}"/>
              </a:ext>
            </a:extLst>
          </p:cNvPr>
          <p:cNvSpPr>
            <a:spLocks noGrp="1"/>
          </p:cNvSpPr>
          <p:nvPr>
            <p:ph type="title"/>
          </p:nvPr>
        </p:nvSpPr>
        <p:spPr>
          <a:xfrm>
            <a:off x="381560" y="203393"/>
            <a:ext cx="8380879" cy="566881"/>
          </a:xfrm>
        </p:spPr>
        <p:txBody>
          <a:bodyPr>
            <a:noAutofit/>
          </a:bodyPr>
          <a:lstStyle/>
          <a:p>
            <a:r>
              <a:rPr lang="en-US" sz="3600" b="1" dirty="0">
                <a:solidFill>
                  <a:srgbClr val="FFC000"/>
                </a:solidFill>
                <a:latin typeface="Arial" panose="020B0604020202020204" pitchFamily="34" charset="0"/>
                <a:cs typeface="Arial" panose="020B0604020202020204" pitchFamily="34" charset="0"/>
              </a:rPr>
              <a:t>Methods</a:t>
            </a:r>
          </a:p>
        </p:txBody>
      </p:sp>
      <p:sp>
        <p:nvSpPr>
          <p:cNvPr id="3" name="Content Placeholder 2">
            <a:extLst>
              <a:ext uri="{FF2B5EF4-FFF2-40B4-BE49-F238E27FC236}">
                <a16:creationId xmlns:a16="http://schemas.microsoft.com/office/drawing/2014/main" id="{884AEB77-2A71-417D-821A-A4C04EC62D4B}"/>
              </a:ext>
            </a:extLst>
          </p:cNvPr>
          <p:cNvSpPr>
            <a:spLocks noGrp="1"/>
          </p:cNvSpPr>
          <p:nvPr>
            <p:ph idx="1"/>
          </p:nvPr>
        </p:nvSpPr>
        <p:spPr>
          <a:xfrm>
            <a:off x="257156" y="905854"/>
            <a:ext cx="8629687" cy="3341406"/>
          </a:xfrm>
        </p:spPr>
        <p:txBody>
          <a:bodyPr vert="horz" lIns="91440" tIns="45720" rIns="91440" bIns="45720" rtlCol="0" anchor="t">
            <a:noAutofit/>
          </a:bodyPr>
          <a:lstStyle/>
          <a:p>
            <a:pPr>
              <a:spcBef>
                <a:spcPts val="0"/>
              </a:spcBef>
              <a:spcAft>
                <a:spcPts val="6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We conducted a systematic review.</a:t>
            </a:r>
          </a:p>
          <a:p>
            <a:pPr>
              <a:spcBef>
                <a:spcPts val="0"/>
              </a:spcBef>
              <a:spcAft>
                <a:spcPts val="600"/>
              </a:spcAft>
              <a:buFont typeface="Wingdings" panose="05000000000000000000" pitchFamily="2" charset="2"/>
              <a:buChar char="§"/>
            </a:pPr>
            <a:endParaRPr lang="en-US" sz="2400" dirty="0">
              <a:solidFill>
                <a:srgbClr val="FFC000"/>
              </a:solidFill>
              <a:latin typeface="Arial" panose="020B0604020202020204" pitchFamily="34" charset="0"/>
              <a:ea typeface="Cambria"/>
              <a:cs typeface="Arial" panose="020B0604020202020204" pitchFamily="34" charset="0"/>
            </a:endParaRPr>
          </a:p>
          <a:p>
            <a:pPr>
              <a:spcBef>
                <a:spcPts val="0"/>
              </a:spcBef>
              <a:spcAft>
                <a:spcPts val="600"/>
              </a:spcAft>
              <a:buFont typeface="Wingdings" panose="05000000000000000000" pitchFamily="2" charset="2"/>
              <a:buChar char="§"/>
            </a:pPr>
            <a:r>
              <a:rPr lang="en-US" sz="2400" b="1" dirty="0">
                <a:solidFill>
                  <a:srgbClr val="FFC000"/>
                </a:solidFill>
                <a:latin typeface="Arial" panose="020B0604020202020204" pitchFamily="34" charset="0"/>
                <a:ea typeface="+mn-lt"/>
                <a:cs typeface="Arial" panose="020B0604020202020204" pitchFamily="34" charset="0"/>
              </a:rPr>
              <a:t>Search terms</a:t>
            </a:r>
            <a:r>
              <a:rPr lang="en-US" sz="2400" dirty="0">
                <a:solidFill>
                  <a:srgbClr val="FFC000"/>
                </a:solidFill>
                <a:latin typeface="Arial" panose="020B0604020202020204" pitchFamily="34" charset="0"/>
                <a:ea typeface="+mn-lt"/>
                <a:cs typeface="Arial" panose="020B0604020202020204" pitchFamily="34" charset="0"/>
              </a:rPr>
              <a:t>: “COVID-19”, “COVID”, ”coronavirus”, “post COVID-19 side-effects”, “chronic”, ”complications”; “Long-COVID-19”, “recurrent”, “lingering”, “convalescent/convalescence” or ”persist”</a:t>
            </a:r>
          </a:p>
        </p:txBody>
      </p:sp>
    </p:spTree>
    <p:extLst>
      <p:ext uri="{BB962C8B-B14F-4D97-AF65-F5344CB8AC3E}">
        <p14:creationId xmlns:p14="http://schemas.microsoft.com/office/powerpoint/2010/main" val="25498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F3F0-0559-49DD-B265-185DDEB2FF15}"/>
              </a:ext>
            </a:extLst>
          </p:cNvPr>
          <p:cNvSpPr>
            <a:spLocks noGrp="1"/>
          </p:cNvSpPr>
          <p:nvPr>
            <p:ph type="title"/>
          </p:nvPr>
        </p:nvSpPr>
        <p:spPr>
          <a:xfrm>
            <a:off x="381560" y="203393"/>
            <a:ext cx="8380879" cy="566881"/>
          </a:xfrm>
        </p:spPr>
        <p:txBody>
          <a:bodyPr>
            <a:noAutofit/>
          </a:bodyPr>
          <a:lstStyle/>
          <a:p>
            <a:r>
              <a:rPr lang="en-US" sz="3600" b="1" dirty="0">
                <a:solidFill>
                  <a:srgbClr val="FFC000"/>
                </a:solidFill>
                <a:latin typeface="Arial" panose="020B0604020202020204" pitchFamily="34" charset="0"/>
                <a:cs typeface="Arial" panose="020B0604020202020204" pitchFamily="34" charset="0"/>
              </a:rPr>
              <a:t>Methods</a:t>
            </a:r>
          </a:p>
        </p:txBody>
      </p:sp>
      <p:sp>
        <p:nvSpPr>
          <p:cNvPr id="3" name="Content Placeholder 2">
            <a:extLst>
              <a:ext uri="{FF2B5EF4-FFF2-40B4-BE49-F238E27FC236}">
                <a16:creationId xmlns:a16="http://schemas.microsoft.com/office/drawing/2014/main" id="{884AEB77-2A71-417D-821A-A4C04EC62D4B}"/>
              </a:ext>
            </a:extLst>
          </p:cNvPr>
          <p:cNvSpPr>
            <a:spLocks noGrp="1"/>
          </p:cNvSpPr>
          <p:nvPr>
            <p:ph idx="1"/>
          </p:nvPr>
        </p:nvSpPr>
        <p:spPr>
          <a:xfrm>
            <a:off x="256374" y="1170774"/>
            <a:ext cx="8631252" cy="3213219"/>
          </a:xfrm>
        </p:spPr>
        <p:txBody>
          <a:bodyPr vert="horz" lIns="91440" tIns="45720" rIns="91440" bIns="45720" rtlCol="0" anchor="t">
            <a:noAutofit/>
          </a:bodyPr>
          <a:lstStyle/>
          <a:p>
            <a:pPr>
              <a:spcBef>
                <a:spcPts val="0"/>
              </a:spcBef>
              <a:spcAft>
                <a:spcPts val="6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Inclusion criteria: peer-reviewed human studies in English, symptoms, signs, or laboratory parameters of patients at a post-COVID-19 stage</a:t>
            </a:r>
          </a:p>
          <a:p>
            <a:pPr>
              <a:spcBef>
                <a:spcPts val="0"/>
              </a:spcBef>
              <a:spcAft>
                <a:spcPts val="600"/>
              </a:spcAft>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a:spcBef>
                <a:spcPts val="0"/>
              </a:spcBef>
              <a:spcAft>
                <a:spcPts val="600"/>
              </a:spcAft>
              <a:buFont typeface="Wingdings" panose="05000000000000000000" pitchFamily="2" charset="2"/>
              <a:buChar char="§"/>
            </a:pPr>
            <a:r>
              <a:rPr lang="en-US" sz="2400" dirty="0">
                <a:latin typeface="Arial" panose="020B0604020202020204" pitchFamily="34" charset="0"/>
                <a:ea typeface="+mn-lt"/>
                <a:cs typeface="Arial" panose="020B0604020202020204" pitchFamily="34" charset="0"/>
              </a:rPr>
              <a:t>Exclusion criteria: (1) not written in English; (2) Less than 100 participants</a:t>
            </a:r>
            <a:endParaRPr lang="en-US" sz="2400" dirty="0">
              <a:latin typeface="Arial" panose="020B0604020202020204" pitchFamily="34" charset="0"/>
              <a:cs typeface="Arial" panose="020B0604020202020204" pitchFamily="34" charset="0"/>
            </a:endParaRPr>
          </a:p>
          <a:p>
            <a:endParaRPr lang="en-US" sz="1400" dirty="0">
              <a:latin typeface="Calibri"/>
              <a:ea typeface="Cambria"/>
              <a:cs typeface="Calibri"/>
            </a:endParaRPr>
          </a:p>
        </p:txBody>
      </p:sp>
    </p:spTree>
    <p:extLst>
      <p:ext uri="{BB962C8B-B14F-4D97-AF65-F5344CB8AC3E}">
        <p14:creationId xmlns:p14="http://schemas.microsoft.com/office/powerpoint/2010/main" val="11632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DB5F-A004-4D5E-A3D3-710477ADFE0D}"/>
              </a:ext>
            </a:extLst>
          </p:cNvPr>
          <p:cNvSpPr>
            <a:spLocks noGrp="1"/>
          </p:cNvSpPr>
          <p:nvPr>
            <p:ph type="title"/>
          </p:nvPr>
        </p:nvSpPr>
        <p:spPr>
          <a:xfrm>
            <a:off x="457200" y="68365"/>
            <a:ext cx="8229600" cy="615299"/>
          </a:xfrm>
        </p:spPr>
        <p:txBody>
          <a:bodyPr>
            <a:normAutofit fontScale="90000"/>
          </a:bodyPr>
          <a:lstStyle/>
          <a:p>
            <a:r>
              <a:rPr lang="en-US" sz="3600" b="1" dirty="0">
                <a:solidFill>
                  <a:srgbClr val="FFC000"/>
                </a:solidFill>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44932950-2BFA-4CB7-9AAC-0A7138140650}"/>
              </a:ext>
            </a:extLst>
          </p:cNvPr>
          <p:cNvSpPr>
            <a:spLocks noGrp="1"/>
          </p:cNvSpPr>
          <p:nvPr>
            <p:ph idx="1"/>
          </p:nvPr>
        </p:nvSpPr>
        <p:spPr>
          <a:xfrm>
            <a:off x="188007" y="615297"/>
            <a:ext cx="8757585" cy="4459838"/>
          </a:xfrm>
        </p:spPr>
        <p:txBody>
          <a:bodyPr vert="horz" lIns="91440" tIns="45720" rIns="91440" bIns="45720" rtlCol="0" anchor="t">
            <a:noAutofit/>
          </a:bodyPr>
          <a:lstStyle/>
          <a:p>
            <a:pPr marL="0" indent="0">
              <a:buNone/>
            </a:pPr>
            <a:r>
              <a:rPr lang="en-US" sz="2400" dirty="0">
                <a:latin typeface="Arial" panose="020B0604020202020204" pitchFamily="34" charset="0"/>
                <a:ea typeface="Cambria"/>
                <a:cs typeface="Arial" panose="020B0604020202020204" pitchFamily="34" charset="0"/>
              </a:rPr>
              <a:t>Symptoms of COVID-19 vaccine after 1</a:t>
            </a:r>
            <a:r>
              <a:rPr lang="en-US" sz="2400" baseline="30000" dirty="0">
                <a:latin typeface="Arial" panose="020B0604020202020204" pitchFamily="34" charset="0"/>
                <a:ea typeface="Cambria"/>
                <a:cs typeface="Arial" panose="020B0604020202020204" pitchFamily="34" charset="0"/>
              </a:rPr>
              <a:t>st</a:t>
            </a:r>
            <a:r>
              <a:rPr lang="en-US" sz="2400" dirty="0">
                <a:latin typeface="Arial" panose="020B0604020202020204" pitchFamily="34" charset="0"/>
                <a:ea typeface="Cambria"/>
                <a:cs typeface="Arial" panose="020B0604020202020204" pitchFamily="34" charset="0"/>
              </a:rPr>
              <a:t> &amp; 2</a:t>
            </a:r>
            <a:r>
              <a:rPr lang="en-US" sz="2400" baseline="30000" dirty="0">
                <a:latin typeface="Arial" panose="020B0604020202020204" pitchFamily="34" charset="0"/>
                <a:ea typeface="Cambria"/>
                <a:cs typeface="Arial" panose="020B0604020202020204" pitchFamily="34" charset="0"/>
              </a:rPr>
              <a:t>nd</a:t>
            </a:r>
            <a:r>
              <a:rPr lang="en-US" sz="2400" dirty="0">
                <a:latin typeface="Arial" panose="020B0604020202020204" pitchFamily="34" charset="0"/>
                <a:ea typeface="Cambria"/>
                <a:cs typeface="Arial" panose="020B0604020202020204" pitchFamily="34" charset="0"/>
              </a:rPr>
              <a:t> dose: </a:t>
            </a:r>
          </a:p>
          <a:p>
            <a:pPr marL="0" indent="0">
              <a:buNone/>
            </a:pPr>
            <a:endParaRPr lang="en-US" sz="2400" dirty="0">
              <a:latin typeface="Arial" panose="020B0604020202020204" pitchFamily="34" charset="0"/>
              <a:ea typeface="Cambria"/>
              <a:cs typeface="Arial" panose="020B0604020202020204" pitchFamily="34" charset="0"/>
            </a:endParaRP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Swelling / pain at injection site </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Low fever</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Headaches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Muscle pain</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Mild myocarditis          </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Fatigue </a:t>
            </a:r>
          </a:p>
          <a:p>
            <a:pPr marL="0" indent="0">
              <a:buNone/>
            </a:pPr>
            <a:endParaRPr lang="en-US" sz="2400" dirty="0">
              <a:latin typeface="Arial" panose="020B0604020202020204" pitchFamily="34" charset="0"/>
              <a:ea typeface="Cambria"/>
              <a:cs typeface="Arial" panose="020B0604020202020204" pitchFamily="34" charset="0"/>
            </a:endParaRPr>
          </a:p>
          <a:p>
            <a:pPr marL="0" indent="0">
              <a:buNone/>
            </a:pPr>
            <a:r>
              <a:rPr lang="en-US" sz="2400" dirty="0">
                <a:solidFill>
                  <a:srgbClr val="FFC000"/>
                </a:solidFill>
                <a:latin typeface="Arial" panose="020B0604020202020204" pitchFamily="34" charset="0"/>
                <a:ea typeface="Cambria"/>
                <a:cs typeface="Arial" panose="020B0604020202020204" pitchFamily="34" charset="0"/>
              </a:rPr>
              <a:t>Most symptoms resolved within days of 2</a:t>
            </a:r>
            <a:r>
              <a:rPr lang="en-US" sz="2400" baseline="30000" dirty="0">
                <a:solidFill>
                  <a:srgbClr val="FFC000"/>
                </a:solidFill>
                <a:latin typeface="Arial" panose="020B0604020202020204" pitchFamily="34" charset="0"/>
                <a:ea typeface="Cambria"/>
                <a:cs typeface="Arial" panose="020B0604020202020204" pitchFamily="34" charset="0"/>
              </a:rPr>
              <a:t>nd</a:t>
            </a:r>
            <a:r>
              <a:rPr lang="en-US" sz="2400" dirty="0">
                <a:solidFill>
                  <a:srgbClr val="FFC000"/>
                </a:solidFill>
                <a:latin typeface="Arial" panose="020B0604020202020204" pitchFamily="34" charset="0"/>
                <a:ea typeface="Cambria"/>
                <a:cs typeface="Arial" panose="020B0604020202020204" pitchFamily="34" charset="0"/>
              </a:rPr>
              <a:t> dose.</a:t>
            </a:r>
          </a:p>
        </p:txBody>
      </p:sp>
      <p:pic>
        <p:nvPicPr>
          <p:cNvPr id="4098" name="Picture 2">
            <a:extLst>
              <a:ext uri="{FF2B5EF4-FFF2-40B4-BE49-F238E27FC236}">
                <a16:creationId xmlns:a16="http://schemas.microsoft.com/office/drawing/2014/main" id="{858232FE-54EC-4059-8957-C8F48ED2BB28}"/>
              </a:ext>
            </a:extLst>
          </p:cNvPr>
          <p:cNvPicPr>
            <a:picLocks noChangeAspect="1" noChangeArrowheads="1"/>
          </p:cNvPicPr>
          <p:nvPr/>
        </p:nvPicPr>
        <p:blipFill>
          <a:blip r:embed="rId3"/>
          <a:srcRect/>
          <a:stretch/>
        </p:blipFill>
        <p:spPr bwMode="auto">
          <a:xfrm>
            <a:off x="4863922" y="1958590"/>
            <a:ext cx="4185187" cy="2354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90A617-7DC7-45DE-8A9C-FD49FC57A5BF}"/>
              </a:ext>
            </a:extLst>
          </p:cNvPr>
          <p:cNvSpPr txBox="1"/>
          <p:nvPr/>
        </p:nvSpPr>
        <p:spPr>
          <a:xfrm>
            <a:off x="2786332" y="4312758"/>
            <a:ext cx="6262777" cy="33855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Note</a:t>
            </a:r>
            <a:r>
              <a:rPr lang="en-US" sz="800" dirty="0">
                <a:latin typeface="Arial" panose="020B0604020202020204" pitchFamily="34" charset="0"/>
                <a:cs typeface="Arial" panose="020B0604020202020204" pitchFamily="34" charset="0"/>
              </a:rPr>
              <a:t>. From “Age Priority for COVID-19 Vaccine” by When a Covid-19 vaccine becomes available, who should get it first, retrieved from</a:t>
            </a:r>
          </a:p>
          <a:p>
            <a:r>
              <a:rPr lang="en-US" sz="800" dirty="0">
                <a:latin typeface="Arial" panose="020B0604020202020204" pitchFamily="34" charset="0"/>
                <a:cs typeface="Arial" panose="020B0604020202020204" pitchFamily="34" charset="0"/>
              </a:rPr>
              <a:t>https://www.statnews.com/2020/05/23/when-a-covid-19-vaccine-becomes-available-who-should-get-it-first/</a:t>
            </a:r>
          </a:p>
        </p:txBody>
      </p:sp>
      <p:sp>
        <p:nvSpPr>
          <p:cNvPr id="5" name="TextBox 4">
            <a:extLst>
              <a:ext uri="{FF2B5EF4-FFF2-40B4-BE49-F238E27FC236}">
                <a16:creationId xmlns:a16="http://schemas.microsoft.com/office/drawing/2014/main" id="{6C63EA19-1994-428D-B642-6056D6F2545F}"/>
              </a:ext>
            </a:extLst>
          </p:cNvPr>
          <p:cNvSpPr txBox="1"/>
          <p:nvPr/>
        </p:nvSpPr>
        <p:spPr>
          <a:xfrm>
            <a:off x="4823638" y="1534767"/>
            <a:ext cx="2188164"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Figure 4</a:t>
            </a:r>
          </a:p>
          <a:p>
            <a:r>
              <a:rPr lang="en-US" sz="800" dirty="0">
                <a:latin typeface="Arial" panose="020B0604020202020204" pitchFamily="34" charset="0"/>
                <a:cs typeface="Arial" panose="020B0604020202020204" pitchFamily="34" charset="0"/>
              </a:rPr>
              <a:t>Age Priority for COVID-19 Vaccine</a:t>
            </a:r>
          </a:p>
        </p:txBody>
      </p:sp>
    </p:spTree>
    <p:extLst>
      <p:ext uri="{BB962C8B-B14F-4D97-AF65-F5344CB8AC3E}">
        <p14:creationId xmlns:p14="http://schemas.microsoft.com/office/powerpoint/2010/main" val="292373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CE01435CFB7A429967810154FABD16" ma:contentTypeVersion="11" ma:contentTypeDescription="Create a new document." ma:contentTypeScope="" ma:versionID="834d721d27c604c2ce450094e1f67062">
  <xsd:schema xmlns:xsd="http://www.w3.org/2001/XMLSchema" xmlns:xs="http://www.w3.org/2001/XMLSchema" xmlns:p="http://schemas.microsoft.com/office/2006/metadata/properties" xmlns:ns3="f7080a03-6c12-457a-a40c-dd106f64d244" xmlns:ns4="93acbcea-a934-4dcd-a50a-cde81d3b1be5" targetNamespace="http://schemas.microsoft.com/office/2006/metadata/properties" ma:root="true" ma:fieldsID="13a4342fab575bbd563ae6e48953938f" ns3:_="" ns4:_="">
    <xsd:import namespace="f7080a03-6c12-457a-a40c-dd106f64d244"/>
    <xsd:import namespace="93acbcea-a934-4dcd-a50a-cde81d3b1be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080a03-6c12-457a-a40c-dd106f64d2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acbcea-a934-4dcd-a50a-cde81d3b1be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625FC2-3B8E-46FA-B3D7-A5965A8099D1}">
  <ds:schemaRefs>
    <ds:schemaRef ds:uri="93acbcea-a934-4dcd-a50a-cde81d3b1be5"/>
    <ds:schemaRef ds:uri="f7080a03-6c12-457a-a40c-dd106f64d2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CD98CF-4D81-4248-AE1E-08615DE06348}">
  <ds:schemaRefs>
    <ds:schemaRef ds:uri="http://schemas.microsoft.com/office/infopath/2007/PartnerControls"/>
    <ds:schemaRef ds:uri="http://purl.org/dc/dcmitype/"/>
    <ds:schemaRef ds:uri="http://www.w3.org/XML/1998/namespace"/>
    <ds:schemaRef ds:uri="http://schemas.openxmlformats.org/package/2006/metadata/core-properties"/>
    <ds:schemaRef ds:uri="93acbcea-a934-4dcd-a50a-cde81d3b1be5"/>
    <ds:schemaRef ds:uri="http://schemas.microsoft.com/office/2006/metadata/properties"/>
    <ds:schemaRef ds:uri="http://schemas.microsoft.com/office/2006/documentManagement/types"/>
    <ds:schemaRef ds:uri="f7080a03-6c12-457a-a40c-dd106f64d244"/>
    <ds:schemaRef ds:uri="http://purl.org/dc/terms/"/>
    <ds:schemaRef ds:uri="http://purl.org/dc/elements/1.1/"/>
  </ds:schemaRefs>
</ds:datastoreItem>
</file>

<file path=customXml/itemProps3.xml><?xml version="1.0" encoding="utf-8"?>
<ds:datastoreItem xmlns:ds="http://schemas.openxmlformats.org/officeDocument/2006/customXml" ds:itemID="{4EB3AA87-69D5-41FE-9692-C796F74455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2448</TotalTime>
  <Words>2635</Words>
  <Application>Microsoft Office PowerPoint</Application>
  <PresentationFormat>On-screen Show (16:9)</PresentationFormat>
  <Paragraphs>189</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Wingdings</vt:lpstr>
      <vt:lpstr>Office Theme</vt:lpstr>
      <vt:lpstr>Comparing COVID-19 Post Vaccination Symptoms Experienced by Young College-Age Adults with Long COVID Symptoms</vt:lpstr>
      <vt:lpstr>Background</vt:lpstr>
      <vt:lpstr>Background</vt:lpstr>
      <vt:lpstr>Background</vt:lpstr>
      <vt:lpstr>Background</vt:lpstr>
      <vt:lpstr>PowerPoint Presentation</vt:lpstr>
      <vt:lpstr>Methods</vt:lpstr>
      <vt:lpstr>Methods</vt:lpstr>
      <vt:lpstr>Results</vt:lpstr>
      <vt:lpstr>Results</vt:lpstr>
      <vt:lpstr>Long COVID-19 </vt:lpstr>
      <vt:lpstr>Long COVID-19 </vt:lpstr>
      <vt:lpstr>Long COVID-19 Symptoms</vt:lpstr>
      <vt:lpstr>Myocarditis in Young People</vt:lpstr>
      <vt:lpstr>Myocarditis in Young People</vt:lpstr>
      <vt:lpstr>Comparing Symptoms of Vaccination vs. Coronavirus Infection</vt:lpstr>
      <vt:lpstr>Christian Worldview</vt:lpstr>
      <vt:lpstr>PowerPoint Presentation</vt:lpstr>
      <vt:lpstr>Reference</vt:lpstr>
      <vt:lpstr>Reference</vt:lpstr>
      <vt:lpstr>Reference</vt:lpstr>
      <vt:lpstr>References</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Symptoms Experienced Post-Vaccination with Symptoms of Long COVID-19 in Young College-Age Adults</dc:title>
  <dc:creator>Inglis, Julia (Public &amp; Community Health)</dc:creator>
  <cp:lastModifiedBy>Fathima, Yasmeen</cp:lastModifiedBy>
  <cp:revision>33</cp:revision>
  <dcterms:created xsi:type="dcterms:W3CDTF">2022-03-13T19:34:49Z</dcterms:created>
  <dcterms:modified xsi:type="dcterms:W3CDTF">2022-03-22T23:45:13Z</dcterms:modified>
</cp:coreProperties>
</file>