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6579" autoAdjust="0"/>
  </p:normalViewPr>
  <p:slideViewPr>
    <p:cSldViewPr snapToGrid="0">
      <p:cViewPr varScale="1">
        <p:scale>
          <a:sx n="55" d="100"/>
          <a:sy n="55" d="100"/>
        </p:scale>
        <p:origin x="1742" y="34"/>
      </p:cViewPr>
      <p:guideLst/>
    </p:cSldViewPr>
  </p:slideViewPr>
  <p:notesTextViewPr>
    <p:cViewPr>
      <p:scale>
        <a:sx n="1" d="1"/>
        <a:sy n="1" d="1"/>
      </p:scale>
      <p:origin x="0" y="-315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BE137-3BC0-4A45-B061-143D31E192BD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1254D-7D68-41E0-8B95-F845262E8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Note: Images are self-created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- $150 billion global industry — more profitable than drugs or white collar crime. </a:t>
            </a:r>
          </a:p>
          <a:p>
            <a:r>
              <a:rPr lang="en-US" dirty="0">
                <a:solidFill>
                  <a:schemeClr val="tx1"/>
                </a:solidFill>
              </a:rPr>
              <a:t>- More than 40.3 million victims today—1 out of every 185 people in the world.</a:t>
            </a:r>
          </a:p>
          <a:p>
            <a:r>
              <a:rPr lang="en-US" dirty="0">
                <a:solidFill>
                  <a:schemeClr val="tx1"/>
                </a:solidFill>
              </a:rPr>
              <a:t>- About 50,000 people are trafficked into the United States each year, most often from Mexico and the Philippines.</a:t>
            </a:r>
          </a:p>
          <a:p>
            <a:r>
              <a:rPr lang="en-US" dirty="0">
                <a:solidFill>
                  <a:schemeClr val="tx1"/>
                </a:solidFill>
              </a:rPr>
              <a:t>- Occurs in every region of the world, with the highest concentration in Asia and the Pacific region.</a:t>
            </a:r>
          </a:p>
          <a:p>
            <a:endParaRPr lang="en-US" dirty="0"/>
          </a:p>
          <a:p>
            <a:pPr>
              <a:lnSpc>
                <a:spcPct val="100000"/>
              </a:lnSpc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C1D1E"/>
                </a:solidFill>
                <a:effectLst/>
                <a:cs typeface="Open Sans" panose="020B0606030504020204" pitchFamily="34" charset="0"/>
              </a:rPr>
              <a:t>- 87.7% of the federal sex trafficking cases active in 2018 were facilitated by the use of the Internet (Currier and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1C1D1E"/>
                </a:solidFill>
                <a:effectLst/>
                <a:cs typeface="Open Sans" panose="020B0606030504020204" pitchFamily="34" charset="0"/>
              </a:rPr>
              <a:t>Feehs</a:t>
            </a:r>
            <a:r>
              <a:rPr lang="en-US" altLang="en-US" sz="1200" dirty="0">
                <a:solidFill>
                  <a:srgbClr val="1C1D1E"/>
                </a:solidFill>
                <a:cs typeface="Open Sans" panose="020B0606030504020204" pitchFamily="34" charset="0"/>
              </a:rPr>
              <a:t>, 2019).</a:t>
            </a:r>
          </a:p>
          <a:p>
            <a:pPr>
              <a:lnSpc>
                <a:spcPct val="100000"/>
              </a:lnSpc>
            </a:pPr>
            <a:r>
              <a:rPr lang="en-US" altLang="en-US" sz="1200" dirty="0">
                <a:solidFill>
                  <a:srgbClr val="1C1D1E"/>
                </a:solidFill>
                <a:cs typeface="Open Sans" panose="020B0606030504020204" pitchFamily="34" charset="0"/>
              </a:rPr>
              <a:t>- Various websites provide means to advertise sexual services, including Craigslist, Backpage, and Skip the Games.</a:t>
            </a:r>
          </a:p>
          <a:p>
            <a:pPr marL="171450" indent="-171450">
              <a:lnSpc>
                <a:spcPct val="100000"/>
              </a:lnSpc>
              <a:buFontTx/>
              <a:buChar char="-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C1D1E"/>
                </a:solidFill>
                <a:effectLst/>
                <a:cs typeface="Open Sans" panose="020B0606030504020204" pitchFamily="34" charset="0"/>
              </a:rPr>
              <a:t>How can law enforcement discern between prostitution and trafficking?</a:t>
            </a:r>
          </a:p>
          <a:p>
            <a:pPr marL="171450" indent="-171450">
              <a:lnSpc>
                <a:spcPct val="100000"/>
              </a:lnSpc>
              <a:buFontTx/>
              <a:buChar char="-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1C1D1E"/>
              </a:solidFill>
              <a:effectLst/>
              <a:cs typeface="Open Sans" panose="020B060603050402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- Refers to the practice of giving computers the ability to understand text in a similar way as a human.</a:t>
            </a:r>
          </a:p>
          <a:p>
            <a:r>
              <a:rPr lang="en-US" sz="1200" dirty="0">
                <a:solidFill>
                  <a:schemeClr val="tx1"/>
                </a:solidFill>
              </a:rPr>
              <a:t>- Combines computational linguistics, statistics, machine learning, and deep learning models.</a:t>
            </a:r>
          </a:p>
          <a:p>
            <a:r>
              <a:rPr lang="en-US" sz="1200" dirty="0">
                <a:solidFill>
                  <a:schemeClr val="tx1"/>
                </a:solidFill>
              </a:rPr>
              <a:t>- Examples include voice-operated GPS systems, speech-to-text dictation, and translating text from one language to another.</a:t>
            </a:r>
          </a:p>
          <a:p>
            <a:pPr marL="0" indent="0">
              <a:lnSpc>
                <a:spcPct val="100000"/>
              </a:lnSpc>
              <a:buFont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1C1D1E"/>
              </a:solidFill>
              <a:effectLst/>
              <a:cs typeface="Open Sans" panose="020B060603050402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Replace foreign characters</a:t>
            </a:r>
          </a:p>
          <a:p>
            <a:r>
              <a:rPr lang="en-US" sz="1200" dirty="0">
                <a:solidFill>
                  <a:schemeClr val="tx1"/>
                </a:solidFill>
              </a:rPr>
              <a:t>Lowercase all words</a:t>
            </a:r>
          </a:p>
          <a:p>
            <a:r>
              <a:rPr lang="en-US" sz="1200" dirty="0">
                <a:solidFill>
                  <a:schemeClr val="tx1"/>
                </a:solidFill>
              </a:rPr>
              <a:t>Remove excess whitespace and punctuation </a:t>
            </a:r>
          </a:p>
          <a:p>
            <a:r>
              <a:rPr lang="en-US" sz="1200" dirty="0">
                <a:solidFill>
                  <a:schemeClr val="tx1"/>
                </a:solidFill>
              </a:rPr>
              <a:t>Remove “leftover” HTML (ex. &lt;</a:t>
            </a:r>
            <a:r>
              <a:rPr lang="en-US" sz="1200" dirty="0" err="1">
                <a:solidFill>
                  <a:schemeClr val="tx1"/>
                </a:solidFill>
              </a:rPr>
              <a:t>br</a:t>
            </a:r>
            <a:r>
              <a:rPr lang="en-US" sz="1200" dirty="0">
                <a:solidFill>
                  <a:schemeClr val="tx1"/>
                </a:solidFill>
              </a:rPr>
              <a:t>&gt;)</a:t>
            </a:r>
          </a:p>
          <a:p>
            <a:r>
              <a:rPr lang="en-US" sz="1200" dirty="0">
                <a:solidFill>
                  <a:schemeClr val="tx1"/>
                </a:solidFill>
              </a:rPr>
              <a:t>Separate words that are combined (ex. </a:t>
            </a:r>
            <a:r>
              <a:rPr lang="en-US" sz="1200" dirty="0" err="1">
                <a:solidFill>
                  <a:schemeClr val="tx1"/>
                </a:solidFill>
              </a:rPr>
              <a:t>hellomynameis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</a:rPr>
              <a:t>Correct misspelled words</a:t>
            </a:r>
          </a:p>
          <a:p>
            <a:r>
              <a:rPr lang="en-US" sz="1200" dirty="0">
                <a:solidFill>
                  <a:schemeClr val="tx1"/>
                </a:solidFill>
              </a:rPr>
              <a:t>Remove stop words</a:t>
            </a:r>
          </a:p>
          <a:p>
            <a:pPr marL="0" indent="0">
              <a:lnSpc>
                <a:spcPct val="100000"/>
              </a:lnSpc>
              <a:buFont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1C1D1E"/>
              </a:solidFill>
              <a:effectLst/>
              <a:cs typeface="Open Sans" panose="020B0606030504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We don’t want to remove an accented “a” that is part of the word “cat.” Similarly, wouldn’t want to remove an @ from “</a:t>
            </a:r>
            <a:r>
              <a:rPr lang="en-US" dirty="0" err="1"/>
              <a:t>c@t</a:t>
            </a:r>
            <a:r>
              <a:rPr lang="en-US" dirty="0"/>
              <a:t>.”</a:t>
            </a:r>
          </a:p>
          <a:p>
            <a:endParaRPr lang="en-US" dirty="0"/>
          </a:p>
          <a:p>
            <a:r>
              <a:rPr lang="en-US" dirty="0"/>
              <a:t>Aggregate = collect messages</a:t>
            </a:r>
          </a:p>
          <a:p>
            <a:r>
              <a:rPr lang="en-US" dirty="0"/>
              <a:t>Update = update each node’s features based on the message</a:t>
            </a:r>
          </a:p>
          <a:p>
            <a:endParaRPr lang="en-US" dirty="0"/>
          </a:p>
          <a:p>
            <a:r>
              <a:rPr lang="en-US" u="sng" dirty="0"/>
              <a:t>Why graphs?</a:t>
            </a:r>
          </a:p>
          <a:p>
            <a:pPr lvl="0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Used to model entities and connections between them</a:t>
            </a:r>
          </a:p>
          <a:p>
            <a:pPr lvl="0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 Can be used to increase model structure </a:t>
            </a:r>
          </a:p>
          <a:p>
            <a:pPr lvl="0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Lots of options!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Edges: directed vs. undirected, weighted vs. binary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Features: none, node-based, edge-based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Temporal aspects: none, features </a:t>
            </a:r>
          </a:p>
          <a:p>
            <a:pPr lvl="0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Combine strong relational inductive bias and generalized feature extraction</a:t>
            </a:r>
          </a:p>
          <a:p>
            <a:pPr lvl="0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  <a:cs typeface="Open Sans" panose="020B0606030504020204" pitchFamily="34" charset="0"/>
              </a:rPr>
              <a:t>May be faster and more accurate</a:t>
            </a:r>
          </a:p>
          <a:p>
            <a:endParaRPr lang="en-US" dirty="0"/>
          </a:p>
          <a:p>
            <a:r>
              <a:rPr lang="en-US" dirty="0"/>
              <a:t>Human analysts have accuracy of 84%. State of the art for this data set is roughly 80%.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buFont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1C1D1E"/>
              </a:solidFill>
              <a:effectLst/>
              <a:cs typeface="Open Sans" panose="020B0606030504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D1254D-7D68-41E0-8B95-F845262E89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7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EC281-A93B-4157-B7B6-AACDBC1F2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122C9-FCCD-47AF-8D43-1A341B081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97C61-4A52-4A2D-9E2A-649B182BD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B695-2444-4A01-8B8E-450478A36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00016-4710-4DFA-8F2B-0C577BBB9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2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2A04F-39BF-4ED6-BCA0-56DD543C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4245E-5F97-4E3A-8859-469259B1B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8DA3F-6951-45E7-8400-70D598E0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D6BF5-4E42-455A-B76F-5BD103B0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1BAA2-A6A7-435E-B27A-48715A382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6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03DD43-F37B-4617-A107-27C10A8E2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F3B1E-1925-4C2C-A33B-F2FF72FC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CAD00-4A19-4278-BBFA-60FB72244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D32B9-5BEE-42BF-8CE1-5C0CD7C54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0A241-80CA-41D2-87B8-8C5D7567D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3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A6956-7E31-4FDF-A923-037B6EA43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DE2A1-069F-44C3-AF95-2ACC9DFDD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1FB42-AB27-40CD-BB09-754166E9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C5E24-832E-42AB-A8C5-230C0388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76980-40CE-439C-A92C-D50C8C8E7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9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BAE21-0F19-4C69-8F8D-2318CC86C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ECCA4-144F-453F-8842-E80547245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0150B-87EF-422D-A774-B2838BB09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7433-6DE9-4F58-A3D5-F055B10A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253AC-1393-4BC3-8F15-C82C69F4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1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BDDCC-B986-40EF-910B-77EF07E9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60663-2CA1-48D4-A32D-5CDD9F28F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C901FE-7DC7-4DB0-AFB3-29CBFBB2D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5CD24-1809-4893-9EB3-EB1921939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9D3DE-838D-4D30-9EA2-83759513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66385-B4CE-4CD2-B718-03E077E6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6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1870A-79AC-4700-A7E1-2D3AC62EF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07874-1DD0-430D-8744-BFFBC674D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EAAA3-CF2E-422E-8512-A860B407F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6831D-49B7-415C-8399-76FE8F4F2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FC067F-8BF4-4345-91CA-7316F8040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E36543-F6AF-4BEB-BD5E-99A4FE50C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54EC5-CCA3-4BF0-90AE-5A4FD9AE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4EC73-BE50-480D-A761-0D7A1D15D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1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72C90-C9D4-49C4-B8C6-83581ED73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B95CB6-F89E-43A3-9F1A-2199A5BDB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283313-D80F-40CD-A151-A9F35DEA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C2A471-6103-4925-A579-9628CBF6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8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AA7B92-BCAF-4B3A-91CB-18A999A4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BC6880-69F0-4D79-AE1A-3294B050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22A2-1CD6-4C09-AF3D-504443BCF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7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0B430-EE73-438D-B030-66860353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6AAF0-2EF3-4EAF-BA65-90D67E692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1A740-2FC2-47B3-8E82-F2DA06DFE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3E4B8-86BD-45E7-BE6B-4644EAAAE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DC06B-9299-4413-93DF-A69DBFEDC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F35E6-AE18-4134-822A-63BC531B5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1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C955-1422-4BA1-989A-2E2905A4B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CA314B-5F4B-47D3-B2CC-A0C2B34A1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C7201-BE96-4089-9CEC-81A7CB730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904C0A-4B1C-4A31-B9F2-052C781E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F76CB-D247-4C4A-9F89-84E90D89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8FCE5-A9B6-4B03-A681-D3C6AA2C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8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B85841-9C49-4B95-A6B0-A07492AE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26FAA-B96A-4F9B-A441-63513A2C9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73E99-FA4A-4D56-BB04-CB4EC8D5A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64FE-8B27-4F3F-BD06-728349BA38E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A6A5C-623D-4508-975A-7D1640F12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E737D-6CDC-428B-B16F-40A1E694AE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002A8-B4F8-4C5C-9DCB-C380B7C8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9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2E5D02-4003-4C1E-A4AF-3FB45436C695}"/>
              </a:ext>
            </a:extLst>
          </p:cNvPr>
          <p:cNvSpPr txBox="1"/>
          <p:nvPr/>
        </p:nvSpPr>
        <p:spPr>
          <a:xfrm>
            <a:off x="-139200" y="224817"/>
            <a:ext cx="124703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i="0" dirty="0">
                <a:solidFill>
                  <a:schemeClr val="accent1"/>
                </a:solidFill>
                <a:effectLst/>
                <a:latin typeface="Microsoft GothicNeo" panose="020B0503020000020004" pitchFamily="34" charset="-127"/>
                <a:ea typeface="Microsoft GothicNeo" panose="020B0503020000020004" pitchFamily="34" charset="-127"/>
                <a:cs typeface="Microsoft GothicNeo" panose="020B0503020000020004" pitchFamily="34" charset="-127"/>
              </a:rPr>
              <a:t>Detecting Human Trafficking Using Graph Neural Networks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D9C1C8-CB21-4F10-824E-971986C94784}"/>
              </a:ext>
            </a:extLst>
          </p:cNvPr>
          <p:cNvSpPr txBox="1"/>
          <p:nvPr/>
        </p:nvSpPr>
        <p:spPr>
          <a:xfrm>
            <a:off x="4405107" y="836269"/>
            <a:ext cx="3381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1"/>
                </a:solidFill>
                <a:latin typeface="Microsoft GothicNeo" panose="020B0500000101010101" pitchFamily="34" charset="-127"/>
                <a:ea typeface="Microsoft GothicNeo" panose="020B0500000101010101" pitchFamily="34" charset="-127"/>
                <a:cs typeface="Microsoft GothicNeo" panose="020B0500000101010101" pitchFamily="34" charset="-127"/>
              </a:rPr>
              <a:t>Bethany Matsick</a:t>
            </a:r>
          </a:p>
        </p:txBody>
      </p:sp>
      <p:pic>
        <p:nvPicPr>
          <p:cNvPr id="9" name="Picture 8" descr="A picture containing arrow&#10;&#10;Description automatically generated">
            <a:extLst>
              <a:ext uri="{FF2B5EF4-FFF2-40B4-BE49-F238E27FC236}">
                <a16:creationId xmlns:a16="http://schemas.microsoft.com/office/drawing/2014/main" id="{EA2D19AB-3BE8-4859-9594-16AAD2197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41" y="-1300761"/>
            <a:ext cx="1039170" cy="1018515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F6FD7EE-38CD-4879-AD8C-660EF81BA392}"/>
              </a:ext>
            </a:extLst>
          </p:cNvPr>
          <p:cNvCxnSpPr>
            <a:cxnSpLocks/>
          </p:cNvCxnSpPr>
          <p:nvPr/>
        </p:nvCxnSpPr>
        <p:spPr>
          <a:xfrm>
            <a:off x="382495" y="1033282"/>
            <a:ext cx="45527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929575-B1BC-478D-B1CD-25FC88744032}"/>
              </a:ext>
            </a:extLst>
          </p:cNvPr>
          <p:cNvCxnSpPr>
            <a:cxnSpLocks/>
          </p:cNvCxnSpPr>
          <p:nvPr/>
        </p:nvCxnSpPr>
        <p:spPr>
          <a:xfrm>
            <a:off x="7236319" y="1033282"/>
            <a:ext cx="455067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xt, letter&#10;&#10;Description automatically generated">
            <a:extLst>
              <a:ext uri="{FF2B5EF4-FFF2-40B4-BE49-F238E27FC236}">
                <a16:creationId xmlns:a16="http://schemas.microsoft.com/office/drawing/2014/main" id="{9431B988-C210-4FE6-9F1B-4C144ED346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584" y="1280355"/>
            <a:ext cx="4674348" cy="1941788"/>
          </a:xfrm>
          <a:prstGeom prst="rect">
            <a:avLst/>
          </a:prstGeom>
        </p:spPr>
      </p:pic>
      <p:pic>
        <p:nvPicPr>
          <p:cNvPr id="16" name="Picture 15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F88CF357-1058-4A0D-AB97-0088D54DA10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776"/>
          <a:stretch/>
        </p:blipFill>
        <p:spPr>
          <a:xfrm>
            <a:off x="765420" y="4220987"/>
            <a:ext cx="4552760" cy="2026858"/>
          </a:xfrm>
          <a:prstGeom prst="rect">
            <a:avLst/>
          </a:prstGeom>
        </p:spPr>
      </p:pic>
      <p:sp>
        <p:nvSpPr>
          <p:cNvPr id="17" name="Arrow: Down 16">
            <a:extLst>
              <a:ext uri="{FF2B5EF4-FFF2-40B4-BE49-F238E27FC236}">
                <a16:creationId xmlns:a16="http://schemas.microsoft.com/office/drawing/2014/main" id="{406A4FD4-B3F2-42C5-9278-43EB8C889824}"/>
              </a:ext>
            </a:extLst>
          </p:cNvPr>
          <p:cNvSpPr/>
          <p:nvPr/>
        </p:nvSpPr>
        <p:spPr>
          <a:xfrm>
            <a:off x="2874111" y="3460822"/>
            <a:ext cx="335377" cy="561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9E598E1-B87C-4D0B-ABBE-1F9A91B7EAC4}"/>
              </a:ext>
            </a:extLst>
          </p:cNvPr>
          <p:cNvCxnSpPr>
            <a:cxnSpLocks/>
          </p:cNvCxnSpPr>
          <p:nvPr/>
        </p:nvCxnSpPr>
        <p:spPr>
          <a:xfrm flipH="1">
            <a:off x="382495" y="1033282"/>
            <a:ext cx="22511" cy="54532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2D70ADD-5C69-42F2-B365-9D933856F661}"/>
              </a:ext>
            </a:extLst>
          </p:cNvPr>
          <p:cNvCxnSpPr>
            <a:cxnSpLocks/>
          </p:cNvCxnSpPr>
          <p:nvPr/>
        </p:nvCxnSpPr>
        <p:spPr>
          <a:xfrm flipH="1">
            <a:off x="11764481" y="1033281"/>
            <a:ext cx="22511" cy="54532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0EC749E-9A80-4EAC-AF8D-30407947A40A}"/>
              </a:ext>
            </a:extLst>
          </p:cNvPr>
          <p:cNvCxnSpPr>
            <a:cxnSpLocks/>
          </p:cNvCxnSpPr>
          <p:nvPr/>
        </p:nvCxnSpPr>
        <p:spPr>
          <a:xfrm>
            <a:off x="382495" y="6486524"/>
            <a:ext cx="1138198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EC814E4-1901-405E-B527-4E0E673AB897}"/>
              </a:ext>
            </a:extLst>
          </p:cNvPr>
          <p:cNvCxnSpPr>
            <a:cxnSpLocks/>
          </p:cNvCxnSpPr>
          <p:nvPr/>
        </p:nvCxnSpPr>
        <p:spPr>
          <a:xfrm>
            <a:off x="6118510" y="1296859"/>
            <a:ext cx="0" cy="518966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id="{29E71FA8-6752-49FF-8C2D-5DD21475B46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07" t="2025" r="5886" b="13328"/>
          <a:stretch/>
        </p:blipFill>
        <p:spPr>
          <a:xfrm>
            <a:off x="6141687" y="1457074"/>
            <a:ext cx="5427542" cy="4591334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EAB358A3-1A92-44D1-93ED-096C3A3F320F}"/>
              </a:ext>
            </a:extLst>
          </p:cNvPr>
          <p:cNvSpPr/>
          <p:nvPr/>
        </p:nvSpPr>
        <p:spPr>
          <a:xfrm>
            <a:off x="6141687" y="1593273"/>
            <a:ext cx="2885843" cy="540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4D0C26F-3B97-4DE9-9CB0-593BE3352584}"/>
              </a:ext>
            </a:extLst>
          </p:cNvPr>
          <p:cNvSpPr/>
          <p:nvPr/>
        </p:nvSpPr>
        <p:spPr>
          <a:xfrm rot="5400000">
            <a:off x="7366945" y="2351263"/>
            <a:ext cx="778226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C17857D-0806-4A05-B093-046C096409B1}"/>
              </a:ext>
            </a:extLst>
          </p:cNvPr>
          <p:cNvSpPr/>
          <p:nvPr/>
        </p:nvSpPr>
        <p:spPr>
          <a:xfrm>
            <a:off x="10096101" y="3110644"/>
            <a:ext cx="772126" cy="7686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8B8944FB-BA34-4C65-B007-030D3109551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20439" b="2424"/>
          <a:stretch/>
        </p:blipFill>
        <p:spPr>
          <a:xfrm>
            <a:off x="8425083" y="5337856"/>
            <a:ext cx="513248" cy="45110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290C21E-B17B-47CA-8033-7A0B0409663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20439" b="2424"/>
          <a:stretch/>
        </p:blipFill>
        <p:spPr>
          <a:xfrm>
            <a:off x="8938331" y="1701232"/>
            <a:ext cx="513248" cy="45110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767341D-E830-46E6-BCD2-6DD3DEFAFB7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20439" b="2424"/>
          <a:stretch/>
        </p:blipFill>
        <p:spPr>
          <a:xfrm>
            <a:off x="7234229" y="2522713"/>
            <a:ext cx="513248" cy="4511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628EC2A-CCFD-449B-B131-36ACC656193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20439" b="2424"/>
          <a:stretch/>
        </p:blipFill>
        <p:spPr>
          <a:xfrm>
            <a:off x="10775060" y="4711409"/>
            <a:ext cx="513248" cy="451107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B19A5FF-6851-4C79-A87D-299AB107D2BD}"/>
              </a:ext>
            </a:extLst>
          </p:cNvPr>
          <p:cNvCxnSpPr>
            <a:cxnSpLocks/>
          </p:cNvCxnSpPr>
          <p:nvPr/>
        </p:nvCxnSpPr>
        <p:spPr>
          <a:xfrm>
            <a:off x="10096101" y="2174909"/>
            <a:ext cx="386063" cy="8593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3C3F29D-7AE1-4036-9066-A1F31E674BB6}"/>
              </a:ext>
            </a:extLst>
          </p:cNvPr>
          <p:cNvCxnSpPr>
            <a:cxnSpLocks/>
          </p:cNvCxnSpPr>
          <p:nvPr/>
        </p:nvCxnSpPr>
        <p:spPr>
          <a:xfrm>
            <a:off x="8059857" y="3186704"/>
            <a:ext cx="1955216" cy="1383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FEA0F2E-85F1-46CC-A83A-240600B9D65F}"/>
              </a:ext>
            </a:extLst>
          </p:cNvPr>
          <p:cNvCxnSpPr>
            <a:cxnSpLocks/>
          </p:cNvCxnSpPr>
          <p:nvPr/>
        </p:nvCxnSpPr>
        <p:spPr>
          <a:xfrm flipV="1">
            <a:off x="9318623" y="3879274"/>
            <a:ext cx="777478" cy="111802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46D1803-646D-4D69-B738-73344F627A09}"/>
              </a:ext>
            </a:extLst>
          </p:cNvPr>
          <p:cNvCxnSpPr>
            <a:cxnSpLocks/>
          </p:cNvCxnSpPr>
          <p:nvPr/>
        </p:nvCxnSpPr>
        <p:spPr>
          <a:xfrm flipH="1" flipV="1">
            <a:off x="10849021" y="3759902"/>
            <a:ext cx="155249" cy="3551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19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2750</TotalTime>
  <Words>368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Microsoft GothicNeo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Matsick, Bethany Leah</dc:creator>
  <cp:lastModifiedBy>Matsick, Bethany Leah</cp:lastModifiedBy>
  <cp:revision>17</cp:revision>
  <dcterms:created xsi:type="dcterms:W3CDTF">2022-03-08T16:38:03Z</dcterms:created>
  <dcterms:modified xsi:type="dcterms:W3CDTF">2022-03-10T14:28:07Z</dcterms:modified>
</cp:coreProperties>
</file>