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321"/>
  </p:normalViewPr>
  <p:slideViewPr>
    <p:cSldViewPr snapToGrid="0" snapToObjects="1">
      <p:cViewPr varScale="1">
        <p:scale>
          <a:sx n="125" d="100"/>
          <a:sy n="125" d="100"/>
        </p:scale>
        <p:origin x="124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21573-AF02-F446-9242-9C27DCF6CEFE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F5C37-78B3-8644-8A03-5912B258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8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Left figure: Depiction of conjugation adapted from ”</a:t>
            </a:r>
            <a:r>
              <a:rPr lang="en-US" i="0" dirty="0"/>
              <a:t>Plasmid Driven Evolution of Bacteria”</a:t>
            </a:r>
            <a:r>
              <a:rPr lang="en-US" dirty="0"/>
              <a:t> in </a:t>
            </a:r>
            <a:r>
              <a:rPr lang="en-US" i="1" u="none" dirty="0"/>
              <a:t>Encyclopedia of Evolutionary Biology </a:t>
            </a:r>
            <a:r>
              <a:rPr lang="en-US" dirty="0"/>
              <a:t>by </a:t>
            </a:r>
            <a:r>
              <a:rPr lang="en-US" dirty="0" err="1"/>
              <a:t>Ridenhour</a:t>
            </a:r>
            <a:r>
              <a:rPr lang="en-US" dirty="0"/>
              <a:t> and Top (2016). https://</a:t>
            </a:r>
            <a:r>
              <a:rPr lang="en-US" dirty="0" err="1"/>
              <a:t>doi.org</a:t>
            </a:r>
            <a:r>
              <a:rPr lang="en-US" dirty="0"/>
              <a:t>/10.1016/B978-0-12-800049-6.00237-7 </a:t>
            </a:r>
          </a:p>
          <a:p>
            <a:endParaRPr lang="en-US" dirty="0"/>
          </a:p>
          <a:p>
            <a:r>
              <a:rPr lang="en-US" dirty="0"/>
              <a:t>Right figure: Neuropsychiatric symptoms portion adapted from </a:t>
            </a:r>
            <a:r>
              <a:rPr lang="en-US" i="1" dirty="0"/>
              <a:t>From Research Subgroup to Clinical Syndrome: Modifying the PANDAS Criteria to Describe PANS (Pediatric Acute-onset Neuropsychiatric Syndrome)</a:t>
            </a:r>
            <a:r>
              <a:rPr lang="en-US" dirty="0"/>
              <a:t> by </a:t>
            </a:r>
            <a:r>
              <a:rPr lang="en-US" dirty="0" err="1"/>
              <a:t>Swedo</a:t>
            </a:r>
            <a:r>
              <a:rPr lang="en-US" dirty="0"/>
              <a:t>, </a:t>
            </a:r>
            <a:r>
              <a:rPr lang="en-US" dirty="0" err="1"/>
              <a:t>Leckman</a:t>
            </a:r>
            <a:r>
              <a:rPr lang="en-US" dirty="0"/>
              <a:t>, and Rose (2012).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F5C37-78B3-8644-8A03-5912B258A4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239" y="1"/>
            <a:ext cx="8537520" cy="742278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  <a:cs typeface="Times New Roman" panose="02020603050405020304" pitchFamily="18" charset="0"/>
              </a:rPr>
              <a:t>Shifting the Paradigm on Neuropsychiatric Impacts of Infections and Appropriate Treatments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1099" y="4759741"/>
            <a:ext cx="1539659" cy="394517"/>
          </a:xfrm>
        </p:spPr>
        <p:txBody>
          <a:bodyPr>
            <a:normAutofit fontScale="92500"/>
          </a:bodyPr>
          <a:lstStyle/>
          <a:p>
            <a:r>
              <a:rPr lang="en-US" sz="2000" dirty="0">
                <a:solidFill>
                  <a:srgbClr val="A3A7A8"/>
                </a:solidFill>
              </a:rPr>
              <a:t>Nicholas Hill</a:t>
            </a:r>
          </a:p>
        </p:txBody>
      </p:sp>
      <p:pic>
        <p:nvPicPr>
          <p:cNvPr id="5" name="Picture 4" descr="Schematic&#10;&#10;Description automatically generated with low confidence">
            <a:extLst>
              <a:ext uri="{FF2B5EF4-FFF2-40B4-BE49-F238E27FC236}">
                <a16:creationId xmlns:a16="http://schemas.microsoft.com/office/drawing/2014/main" id="{35BA207A-E14F-C642-AAD9-124521596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969" y="666974"/>
            <a:ext cx="4269147" cy="3925267"/>
          </a:xfrm>
          <a:prstGeom prst="rect">
            <a:avLst/>
          </a:prstGeom>
        </p:spPr>
      </p:pic>
      <p:pic>
        <p:nvPicPr>
          <p:cNvPr id="7" name="Picture 6" descr="Shape, arrow&#10;&#10;Description automatically generated">
            <a:extLst>
              <a:ext uri="{FF2B5EF4-FFF2-40B4-BE49-F238E27FC236}">
                <a16:creationId xmlns:a16="http://schemas.microsoft.com/office/drawing/2014/main" id="{C95310E2-5E49-FA46-B429-3EC538E34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315" y="742279"/>
            <a:ext cx="4869395" cy="431775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5D88CA-9686-8E4E-A438-E917D5F0C95B}"/>
              </a:ext>
            </a:extLst>
          </p:cNvPr>
          <p:cNvCxnSpPr/>
          <p:nvPr/>
        </p:nvCxnSpPr>
        <p:spPr>
          <a:xfrm>
            <a:off x="4572000" y="774553"/>
            <a:ext cx="0" cy="4173966"/>
          </a:xfrm>
          <a:prstGeom prst="line">
            <a:avLst/>
          </a:prstGeom>
          <a:ln w="28575">
            <a:solidFill>
              <a:srgbClr val="A3A7A8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88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Shifting the Paradigm on Neuropsychiatric Impacts of Infections and Appropriate Treatments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Hill, Nicholas Chandler</cp:lastModifiedBy>
  <cp:revision>36</cp:revision>
  <dcterms:created xsi:type="dcterms:W3CDTF">2014-11-10T20:35:24Z</dcterms:created>
  <dcterms:modified xsi:type="dcterms:W3CDTF">2022-03-17T00:05:17Z</dcterms:modified>
</cp:coreProperties>
</file>