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63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301B3-B65F-0739-F5D7-817D2E1B5AA0}" v="237" dt="2022-03-15T12:18:04.139"/>
    <p1510:client id="{521F2AB1-F4DB-8EA1-F0CB-3F7EC559D93D}" v="97" dt="2022-03-10T15:50:05.929"/>
    <p1510:client id="{7B831A56-2225-584C-0FAB-A54C6AEEB718}" v="39" dt="2022-03-08T17:00:02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8F01D-EBA7-4156-9557-DD65BF19D6D4}" type="datetimeFigureOut"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5EA28-0722-407D-9A18-8033242D19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5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cyl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cs typeface="Calibri"/>
              </a:rPr>
              <a:t>Figure 1.</a:t>
            </a:r>
            <a:endParaRPr lang="en-US" dirty="0">
              <a:cs typeface="Calibri"/>
            </a:endParaRPr>
          </a:p>
          <a:p>
            <a:r>
              <a:rPr lang="en-US" i="1" dirty="0">
                <a:cs typeface="Calibri"/>
              </a:rPr>
              <a:t>Note</a:t>
            </a:r>
            <a:r>
              <a:rPr lang="en-US" dirty="0">
                <a:cs typeface="Calibri"/>
              </a:rPr>
              <a:t>. From "Life of a Rotating Cylinder" by Nancy Hall, 2021, retrieved from </a:t>
            </a:r>
            <a:r>
              <a:rPr lang="en-US" dirty="0">
                <a:hlinkClick r:id="rId3"/>
              </a:rPr>
              <a:t>https://www.grc.nasa.gov/www/k-12/airplane/cyl.html</a:t>
            </a:r>
            <a:r>
              <a:rPr lang="en-US" dirty="0"/>
              <a:t>. </a:t>
            </a:r>
            <a:endParaRPr lang="en-US">
              <a:cs typeface="Calibri"/>
            </a:endParaRPr>
          </a:p>
          <a:p>
            <a:r>
              <a:rPr lang="en-US" i="1" dirty="0">
                <a:cs typeface="Calibri"/>
              </a:rPr>
              <a:t>Figure 2.</a:t>
            </a:r>
            <a:endParaRPr lang="en-US" dirty="0">
              <a:cs typeface="Calibri"/>
            </a:endParaRPr>
          </a:p>
          <a:p>
            <a:r>
              <a:rPr lang="en-US" i="1" dirty="0">
                <a:cs typeface="Calibri"/>
              </a:rPr>
              <a:t>Note. </a:t>
            </a:r>
            <a:r>
              <a:rPr lang="en-US" dirty="0">
                <a:cs typeface="Calibri"/>
              </a:rPr>
              <a:t>From "</a:t>
            </a:r>
            <a:r>
              <a:rPr lang="en-US" dirty="0"/>
              <a:t>Magnus Wind Turbine: Finite Element Analysis and Control System" by Galina Demidova et al., retrieved from https://www.researchgate.net/figure/3D-vizualization-of-the-Magnus-Wind-Turbine_fig2_342410847.</a:t>
            </a:r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5EA28-0722-407D-9A18-8033242D198D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8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868A9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F539B8-959B-9F40-A9B4-335D47313F70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A193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A193E"/>
                </a:solidFill>
              </a:defRPr>
            </a:lvl1pPr>
          </a:lstStyle>
          <a:p>
            <a:fld id="{6E8E2560-1547-9E46-9222-AB130F27E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E1F2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012"/>
            <a:ext cx="7772400" cy="32320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Cambria"/>
                <a:ea typeface="+mj-lt"/>
                <a:cs typeface="+mj-lt"/>
              </a:rPr>
              <a:t>A</a:t>
            </a:r>
            <a:r>
              <a:rPr lang="en-US" sz="3100" b="1" dirty="0">
                <a:latin typeface="Cambria"/>
                <a:ea typeface="+mj-lt"/>
                <a:cs typeface="+mj-lt"/>
              </a:rPr>
              <a:t>IRFOIL</a:t>
            </a:r>
            <a:r>
              <a:rPr lang="en-US" b="1" dirty="0">
                <a:latin typeface="Cambria"/>
                <a:ea typeface="+mj-lt"/>
                <a:cs typeface="+mj-lt"/>
              </a:rPr>
              <a:t> </a:t>
            </a:r>
            <a:r>
              <a:rPr lang="en-US" sz="4000" b="1" dirty="0">
                <a:latin typeface="Cambria"/>
                <a:ea typeface="+mj-lt"/>
                <a:cs typeface="+mj-lt"/>
              </a:rPr>
              <a:t>A</a:t>
            </a:r>
            <a:r>
              <a:rPr lang="en-US" sz="3100" b="1" dirty="0">
                <a:latin typeface="Cambria"/>
                <a:ea typeface="+mj-lt"/>
                <a:cs typeface="+mj-lt"/>
              </a:rPr>
              <a:t>LTERNATIVE:</a:t>
            </a:r>
            <a:endParaRPr lang="en-US" sz="3100" b="1" dirty="0">
              <a:latin typeface="Cambria"/>
              <a:ea typeface="Cambria"/>
              <a:cs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8A0CC5-7FB8-480E-9F21-9741619E6F29}"/>
              </a:ext>
            </a:extLst>
          </p:cNvPr>
          <p:cNvSpPr txBox="1">
            <a:spLocks/>
          </p:cNvSpPr>
          <p:nvPr/>
        </p:nvSpPr>
        <p:spPr>
          <a:xfrm>
            <a:off x="838200" y="386412"/>
            <a:ext cx="7772400" cy="323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latin typeface="Calibri"/>
              <a:ea typeface="Cambria"/>
              <a:cs typeface="Calibri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0F7AAA1-3AE0-48DE-8EA2-FE0018694FA7}"/>
              </a:ext>
            </a:extLst>
          </p:cNvPr>
          <p:cNvSpPr>
            <a:spLocks noGrp="1"/>
          </p:cNvSpPr>
          <p:nvPr/>
        </p:nvSpPr>
        <p:spPr>
          <a:xfrm>
            <a:off x="833003" y="502444"/>
            <a:ext cx="7768071" cy="639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mbria"/>
                <a:ea typeface="+mj-lt"/>
                <a:cs typeface="+mj-lt"/>
              </a:rPr>
              <a:t>M</a:t>
            </a:r>
            <a:r>
              <a:rPr lang="en-US" sz="3100" dirty="0">
                <a:latin typeface="Cambria"/>
                <a:ea typeface="+mj-lt"/>
                <a:cs typeface="+mj-lt"/>
              </a:rPr>
              <a:t>AGNUS</a:t>
            </a:r>
            <a:r>
              <a:rPr lang="en-US" dirty="0">
                <a:latin typeface="Cambria"/>
                <a:ea typeface="+mj-lt"/>
                <a:cs typeface="+mj-lt"/>
              </a:rPr>
              <a:t> </a:t>
            </a:r>
            <a:r>
              <a:rPr lang="en-US" sz="4000" dirty="0">
                <a:latin typeface="Cambria"/>
                <a:ea typeface="+mj-lt"/>
                <a:cs typeface="+mj-lt"/>
              </a:rPr>
              <a:t>E</a:t>
            </a:r>
            <a:r>
              <a:rPr lang="en-US" sz="3100" dirty="0">
                <a:latin typeface="Cambria"/>
                <a:ea typeface="+mj-lt"/>
                <a:cs typeface="+mj-lt"/>
              </a:rPr>
              <a:t>FFECT</a:t>
            </a:r>
            <a:r>
              <a:rPr lang="en-US" dirty="0">
                <a:latin typeface="Cambria"/>
                <a:ea typeface="+mj-lt"/>
                <a:cs typeface="+mj-lt"/>
              </a:rPr>
              <a:t> </a:t>
            </a:r>
            <a:r>
              <a:rPr lang="en-US" sz="4000" dirty="0">
                <a:latin typeface="Cambria"/>
                <a:ea typeface="+mj-lt"/>
                <a:cs typeface="+mj-lt"/>
              </a:rPr>
              <a:t>F</a:t>
            </a:r>
            <a:r>
              <a:rPr lang="en-US" sz="3100" dirty="0">
                <a:latin typeface="Cambria"/>
                <a:ea typeface="+mj-lt"/>
                <a:cs typeface="+mj-lt"/>
              </a:rPr>
              <a:t>LETTNER</a:t>
            </a:r>
            <a:r>
              <a:rPr lang="en-US" dirty="0">
                <a:latin typeface="Cambria"/>
                <a:ea typeface="+mj-lt"/>
                <a:cs typeface="+mj-lt"/>
              </a:rPr>
              <a:t> </a:t>
            </a:r>
            <a:r>
              <a:rPr lang="en-US" sz="4000" dirty="0">
                <a:latin typeface="Cambria"/>
                <a:ea typeface="+mj-lt"/>
                <a:cs typeface="+mj-lt"/>
              </a:rPr>
              <a:t>R</a:t>
            </a:r>
            <a:r>
              <a:rPr lang="en-US" sz="3100" dirty="0">
                <a:latin typeface="Cambria"/>
                <a:ea typeface="+mj-lt"/>
                <a:cs typeface="+mj-lt"/>
              </a:rPr>
              <a:t>OTORCRAFT</a:t>
            </a:r>
            <a:endParaRPr lang="en-US" sz="3100">
              <a:latin typeface="Cambria"/>
              <a:ea typeface="Cambria"/>
            </a:endParaRPr>
          </a:p>
        </p:txBody>
      </p:sp>
      <p:pic>
        <p:nvPicPr>
          <p:cNvPr id="26" name="Picture 26" descr="Diagram&#10;&#10;Description automatically generated">
            <a:extLst>
              <a:ext uri="{FF2B5EF4-FFF2-40B4-BE49-F238E27FC236}">
                <a16:creationId xmlns:a16="http://schemas.microsoft.com/office/drawing/2014/main" id="{928781E6-9442-485A-8D5F-460FCE465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58" y="1177867"/>
            <a:ext cx="5185062" cy="3742429"/>
          </a:xfrm>
          <a:prstGeom prst="rect">
            <a:avLst/>
          </a:prstGeom>
        </p:spPr>
      </p:pic>
      <p:pic>
        <p:nvPicPr>
          <p:cNvPr id="27" name="Picture 27" descr="Diagram&#10;&#10;Description automatically generated">
            <a:extLst>
              <a:ext uri="{FF2B5EF4-FFF2-40B4-BE49-F238E27FC236}">
                <a16:creationId xmlns:a16="http://schemas.microsoft.com/office/drawing/2014/main" id="{62E42CE7-1F12-461B-A3EE-E49BF4814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355" y="1176632"/>
            <a:ext cx="3347171" cy="31084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3006514-359C-43D2-B2FE-5CBA17B7E6D6}"/>
              </a:ext>
            </a:extLst>
          </p:cNvPr>
          <p:cNvSpPr txBox="1"/>
          <p:nvPr/>
        </p:nvSpPr>
        <p:spPr>
          <a:xfrm>
            <a:off x="186496" y="4882428"/>
            <a:ext cx="2743200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Figure</a:t>
            </a:r>
            <a:r>
              <a:rPr lang="en-US" sz="600">
                <a:solidFill>
                  <a:schemeClr val="bg2"/>
                </a:solidFill>
              </a:rPr>
              <a:t> 1. Lift of a Rotating Cylinder</a:t>
            </a:r>
            <a:endParaRPr lang="en-US" sz="600">
              <a:solidFill>
                <a:schemeClr val="bg2"/>
              </a:solidFill>
              <a:ea typeface="Cambri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497E14-4CB4-4BB9-A5C0-9D84C428263E}"/>
              </a:ext>
            </a:extLst>
          </p:cNvPr>
          <p:cNvSpPr txBox="1"/>
          <p:nvPr/>
        </p:nvSpPr>
        <p:spPr>
          <a:xfrm>
            <a:off x="5459882" y="4220008"/>
            <a:ext cx="4470688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Figure 2. </a:t>
            </a:r>
            <a:r>
              <a:rPr lang="en-US" sz="600" dirty="0">
                <a:solidFill>
                  <a:schemeClr val="bg2"/>
                </a:solidFill>
                <a:ea typeface="+mn-lt"/>
                <a:cs typeface="+mn-lt"/>
              </a:rPr>
              <a:t>Magnus Wind Turbine: Finite Element Analysis and Control System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67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21539816B50A4A950123621AECBF3E" ma:contentTypeVersion="13" ma:contentTypeDescription="Create a new document." ma:contentTypeScope="" ma:versionID="a1bf091cae3ba9dad4f5fd5de14be3bd">
  <xsd:schema xmlns:xsd="http://www.w3.org/2001/XMLSchema" xmlns:xs="http://www.w3.org/2001/XMLSchema" xmlns:p="http://schemas.microsoft.com/office/2006/metadata/properties" xmlns:ns3="534da4c2-7ce3-4c75-ad91-e7241a1e6c55" xmlns:ns4="042ad0e0-e173-4605-9824-9a5e3209a397" targetNamespace="http://schemas.microsoft.com/office/2006/metadata/properties" ma:root="true" ma:fieldsID="5e79a840197894f2612f10f9435a3c56" ns3:_="" ns4:_="">
    <xsd:import namespace="534da4c2-7ce3-4c75-ad91-e7241a1e6c55"/>
    <xsd:import namespace="042ad0e0-e173-4605-9824-9a5e3209a3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da4c2-7ce3-4c75-ad91-e7241a1e6c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ad0e0-e173-4605-9824-9a5e3209a39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450926-B6FB-47F5-B0FE-4D696B8894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D028C5-E07C-4C91-AA3D-E848EC8736B2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042ad0e0-e173-4605-9824-9a5e3209a397"/>
    <ds:schemaRef ds:uri="534da4c2-7ce3-4c75-ad91-e7241a1e6c5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B7E6860-AE56-44D1-B37A-C88673B7E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4da4c2-7ce3-4c75-ad91-e7241a1e6c55"/>
    <ds:schemaRef ds:uri="042ad0e0-e173-4605-9824-9a5e3209a3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127</Words>
  <Application>Microsoft Office PowerPoint</Application>
  <PresentationFormat>On-screen Show (16:9)</PresentationFormat>
  <Paragraphs>19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AIRFOIL ALTERNATIVE: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Dugan</dc:creator>
  <cp:lastModifiedBy>Nutter, Jim (English)</cp:lastModifiedBy>
  <cp:revision>277</cp:revision>
  <dcterms:created xsi:type="dcterms:W3CDTF">2014-11-10T20:35:24Z</dcterms:created>
  <dcterms:modified xsi:type="dcterms:W3CDTF">2022-03-17T15:36:22Z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0x010100A121539816B50A4A950123621AECBF3E</vt:lpwstr>
  </property>
</Properties>
</file>