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Lst>
  <p:sldSz cx="9144000" cy="5143500" type="screen16x9"/>
  <p:notesSz cx="6858000" cy="9144000"/>
  <p:embeddedFontLst>
    <p:embeddedFont>
      <p:font typeface="Amatic SC" panose="00000500000000000000" pitchFamily="2" charset="-79"/>
      <p:regular r:id="rId28"/>
      <p:bold r:id="rId29"/>
    </p:embeddedFont>
    <p:embeddedFont>
      <p:font typeface="Arial Black" panose="020B0A04020102020204" pitchFamily="34" charset="0"/>
      <p:bold r:id="rId30"/>
    </p:embeddedFont>
    <p:embeddedFont>
      <p:font typeface="Calibri" panose="020F0502020204030204" pitchFamily="34" charset="0"/>
      <p:regular r:id="rId31"/>
      <p:bold r:id="rId32"/>
      <p:italic r:id="rId33"/>
      <p:boldItalic r:id="rId34"/>
    </p:embeddedFont>
    <p:embeddedFont>
      <p:font typeface="Cambria" panose="02040503050406030204" pitchFamily="18" charset="0"/>
      <p:regular r:id="rId35"/>
      <p:bold r:id="rId36"/>
      <p:italic r:id="rId37"/>
      <p:boldItalic r:id="rId38"/>
    </p:embeddedFont>
    <p:embeddedFont>
      <p:font typeface="Montserrat Light" panose="00000400000000000000" pitchFamily="2" charset="0"/>
      <p:regular r:id="rId39"/>
      <p:bold r:id="rId40"/>
      <p:italic r:id="rId41"/>
      <p:boldItalic r:id="rId4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3" roundtripDataSignature="AMtx7mjk7BQan/0cGWt0CImXOSiyYERLk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A37B17D-BB92-4487-99F0-0AEE120EA748}">
  <a:tblStyle styleId="{2A37B17D-BB92-4487-99F0-0AEE120EA748}" styleName="Table_0">
    <a:wholeTbl>
      <a:tcTxStyle b="off" i="off">
        <a:font>
          <a:latin typeface="Cambria"/>
          <a:ea typeface="Cambria"/>
          <a:cs typeface="Cambria"/>
        </a:font>
        <a:schemeClr val="dk1"/>
      </a:tcTxStyle>
      <a:tcStyle>
        <a:tcBdr>
          <a:left>
            <a:ln w="12700" cap="flat" cmpd="sng">
              <a:solidFill>
                <a:schemeClr val="accent6"/>
              </a:solidFill>
              <a:prstDash val="solid"/>
              <a:round/>
              <a:headEnd type="none" w="sm" len="sm"/>
              <a:tailEnd type="none" w="sm" len="sm"/>
            </a:ln>
          </a:left>
          <a:right>
            <a:ln w="12700" cap="flat" cmpd="sng">
              <a:solidFill>
                <a:schemeClr val="accent6"/>
              </a:solidFill>
              <a:prstDash val="solid"/>
              <a:round/>
              <a:headEnd type="none" w="sm" len="sm"/>
              <a:tailEnd type="none" w="sm" len="sm"/>
            </a:ln>
          </a:right>
          <a:top>
            <a:ln w="12700" cap="flat" cmpd="sng">
              <a:solidFill>
                <a:schemeClr val="accent6"/>
              </a:solidFill>
              <a:prstDash val="solid"/>
              <a:round/>
              <a:headEnd type="none" w="sm" len="sm"/>
              <a:tailEnd type="none" w="sm" len="sm"/>
            </a:ln>
          </a:top>
          <a:bottom>
            <a:ln w="12700" cap="flat" cmpd="sng">
              <a:solidFill>
                <a:schemeClr val="accent6"/>
              </a:solidFill>
              <a:prstDash val="solid"/>
              <a:round/>
              <a:headEnd type="none" w="sm" len="sm"/>
              <a:tailEnd type="none" w="sm" len="sm"/>
            </a:ln>
          </a:bottom>
          <a:insideH>
            <a:ln w="12700" cap="flat" cmpd="sng">
              <a:solidFill>
                <a:schemeClr val="accent6"/>
              </a:solidFill>
              <a:prstDash val="solid"/>
              <a:round/>
              <a:headEnd type="none" w="sm" len="sm"/>
              <a:tailEnd type="none" w="sm" len="sm"/>
            </a:ln>
          </a:insideH>
          <a:insideV>
            <a:ln w="12700" cap="flat" cmpd="sng">
              <a:solidFill>
                <a:schemeClr val="accent6"/>
              </a:solidFill>
              <a:prstDash val="solid"/>
              <a:round/>
              <a:headEnd type="none" w="sm" len="sm"/>
              <a:tailEnd type="none" w="sm" len="sm"/>
            </a:ln>
          </a:insideV>
        </a:tcBdr>
        <a:fill>
          <a:solidFill>
            <a:srgbClr val="FFFFFF">
              <a:alpha val="0"/>
            </a:srgbClr>
          </a:solidFill>
        </a:fill>
      </a:tcStyle>
    </a:wholeTbl>
    <a:band1H>
      <a:tcTxStyle b="off" i="off"/>
      <a:tcStyle>
        <a:tcBdr/>
        <a:fill>
          <a:solidFill>
            <a:schemeClr val="accent6">
              <a:alpha val="20000"/>
            </a:schemeClr>
          </a:solidFill>
        </a:fill>
      </a:tcStyle>
    </a:band1H>
    <a:band2H>
      <a:tcTxStyle b="off" i="off"/>
      <a:tcStyle>
        <a:tcBdr/>
      </a:tcStyle>
    </a:band2H>
    <a:band1V>
      <a:tcTxStyle b="off" i="off"/>
      <a:tcStyle>
        <a:tcBdr/>
        <a:fill>
          <a:solidFill>
            <a:schemeClr val="accent6">
              <a:alpha val="20000"/>
            </a:schemeClr>
          </a:solidFill>
        </a:fill>
      </a:tcStyle>
    </a:band1V>
    <a:band2V>
      <a:tcTxStyle b="off" i="off"/>
      <a:tcStyle>
        <a:tcBdr/>
      </a:tcStyle>
    </a:band2V>
    <a:lastCol>
      <a:tcTxStyle b="on" i="off"/>
      <a:tcStyle>
        <a:tcBdr/>
      </a:tcStyle>
    </a:lastCol>
    <a:firstCol>
      <a:tcTxStyle b="on" i="off"/>
      <a:tcStyle>
        <a:tcBdr/>
      </a:tcStyle>
    </a:firstCol>
    <a:lastRow>
      <a:tcTxStyle b="on" i="off"/>
      <a:tcStyle>
        <a:tcBdr>
          <a:top>
            <a:ln w="50800" cap="flat" cmpd="sng">
              <a:solidFill>
                <a:schemeClr val="accent6"/>
              </a:solidFill>
              <a:prstDash val="solid"/>
              <a:round/>
              <a:headEnd type="none" w="sm" len="sm"/>
              <a:tailEnd type="none" w="sm" len="sm"/>
            </a:ln>
          </a:top>
        </a:tcBdr>
        <a:fill>
          <a:solidFill>
            <a:srgbClr val="FFFFFF">
              <a:alpha val="0"/>
            </a:srgbClr>
          </a:solidFill>
        </a:fill>
      </a:tcStyle>
    </a:lastRow>
    <a:seCell>
      <a:tcTxStyle b="off" i="off"/>
      <a:tcStyle>
        <a:tcBdr/>
      </a:tcStyle>
    </a:seCell>
    <a:swCell>
      <a:tcTxStyle b="off" i="off"/>
      <a:tcStyle>
        <a:tcBdr/>
      </a:tcStyle>
    </a:swCell>
    <a:firstRow>
      <a:tcTxStyle b="on" i="off"/>
      <a:tcStyle>
        <a:tcBdr>
          <a:bottom>
            <a:ln w="25400" cap="flat" cmpd="sng">
              <a:solidFill>
                <a:schemeClr val="accent6"/>
              </a:solidFill>
              <a:prstDash val="solid"/>
              <a:round/>
              <a:headEnd type="none" w="sm" len="sm"/>
              <a:tailEnd type="none" w="sm" len="sm"/>
            </a:ln>
          </a:bottom>
        </a:tcBdr>
        <a:fill>
          <a:solidFill>
            <a:srgbClr val="FFFFFF">
              <a:alpha val="0"/>
            </a:srgbClr>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800" y="5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2.fntdata"/><Relationship Id="rId21" Type="http://schemas.openxmlformats.org/officeDocument/2006/relationships/slide" Target="slides/slide20.xml"/><Relationship Id="rId34" Type="http://schemas.openxmlformats.org/officeDocument/2006/relationships/font" Target="fonts/font7.fntdata"/><Relationship Id="rId42" Type="http://schemas.openxmlformats.org/officeDocument/2006/relationships/font" Target="fonts/font15.fntdata"/><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font" Target="fonts/font13.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43" Type="http://customschemas.google.com/relationships/presentationmetadata" Target="meta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font" Target="fonts/font11.fntdata"/><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font" Target="fonts/font1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4" name="Google Shape;94;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9: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192" name="Google Shape;192;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11ef1c27385_0_23: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203" name="Google Shape;203;g11ef1c27385_0_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10: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152400" algn="l" rtl="0">
              <a:lnSpc>
                <a:spcPct val="100000"/>
              </a:lnSpc>
              <a:spcBef>
                <a:spcPts val="0"/>
              </a:spcBef>
              <a:spcAft>
                <a:spcPts val="0"/>
              </a:spcAft>
              <a:buClr>
                <a:schemeClr val="lt1"/>
              </a:buClr>
              <a:buSzPts val="2400"/>
              <a:buFont typeface="Calibri"/>
              <a:buChar char="•"/>
            </a:pPr>
            <a:r>
              <a:rPr lang="en" sz="2400">
                <a:solidFill>
                  <a:schemeClr val="lt1"/>
                </a:solidFill>
              </a:rPr>
              <a:t>GO TO strategies &amp; SDAIE – Marzano’s research-based strategies. </a:t>
            </a:r>
            <a:endParaRPr/>
          </a:p>
        </p:txBody>
      </p:sp>
      <p:sp>
        <p:nvSpPr>
          <p:cNvPr id="210" name="Google Shape;210;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11ef1c27385_0_39: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218" name="Google Shape;218;g11ef1c27385_0_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11: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225" name="Google Shape;225;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11ef1c27385_0_31: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232" name="Google Shape;232;g11ef1c27385_0_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12: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239" name="Google Shape;239;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11ef1c27385_0_47: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247" name="Google Shape;247;g11ef1c27385_0_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5" name="Google Shape;255;p1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256" name="Google Shape;256;p1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g11da60e988e_0_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6" name="Google Shape;276;g11da60e988e_0_2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277" name="Google Shape;277;g11da60e988e_0_2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 name="Google Shape;100;p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101" name="Google Shape;101;p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8" name="Google Shape;288;p1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289" name="Google Shape;289;p1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p15: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303" name="Google Shape;303;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p16: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342900" lvl="0" indent="-342900" algn="l" rtl="0">
              <a:lnSpc>
                <a:spcPct val="100000"/>
              </a:lnSpc>
              <a:spcBef>
                <a:spcPts val="1200"/>
              </a:spcBef>
              <a:spcAft>
                <a:spcPts val="0"/>
              </a:spcAft>
              <a:buClr>
                <a:schemeClr val="lt1"/>
              </a:buClr>
              <a:buSzPts val="2400"/>
              <a:buFont typeface="Calibri"/>
              <a:buChar char="•"/>
            </a:pPr>
            <a:r>
              <a:rPr lang="en" sz="2400">
                <a:solidFill>
                  <a:schemeClr val="lt1"/>
                </a:solidFill>
              </a:rPr>
              <a:t>ThesThese findings provide regular classroom and ESOL teachers firsthand experiences of choosing, implementing, and evaluating multiple strategies as they juggle the instructional practices needed to facilitate learning during ELA to ESOL learners.e findings provide regular classroom and ESOL teachers firsthand experiences of choosing, implementing, and evaluating multiple strategies as they juggle the instructional practices needed to facilitate learning during ELA to ESOL learners.</a:t>
            </a:r>
            <a:endParaRPr/>
          </a:p>
        </p:txBody>
      </p:sp>
      <p:sp>
        <p:nvSpPr>
          <p:cNvPr id="310" name="Google Shape;310;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7" name="Google Shape;317;p1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318" name="Google Shape;318;p1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6" name="Google Shape;326;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p19: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333" name="Google Shape;333;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8" name="Google Shape;118;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5" name="Google Shape;125;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2" name="Google Shape;132;p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133" name="Google Shape;133;p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0" name="Google Shape;150;p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151" name="Google Shape;151;p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7: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170" name="Google Shape;170;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8: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177" name="Google Shape;177;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11ef1c27385_0_15: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185" name="Google Shape;185;g11ef1c27385_0_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1"/>
          <p:cNvSpPr txBox="1">
            <a:spLocks noGrp="1"/>
          </p:cNvSpPr>
          <p:nvPr>
            <p:ph type="ctrTitle"/>
          </p:nvPr>
        </p:nvSpPr>
        <p:spPr>
          <a:xfrm>
            <a:off x="685800" y="1597819"/>
            <a:ext cx="7772400" cy="1102519"/>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1"/>
          <p:cNvSpPr txBox="1">
            <a:spLocks noGrp="1"/>
          </p:cNvSpPr>
          <p:nvPr>
            <p:ph type="subTitle" idx="1"/>
          </p:nvPr>
        </p:nvSpPr>
        <p:spPr>
          <a:xfrm>
            <a:off x="1371600" y="2914650"/>
            <a:ext cx="6400800" cy="131445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chemeClr val="accent2"/>
              </a:buClr>
              <a:buSzPts val="3200"/>
              <a:buNone/>
              <a:defRPr>
                <a:solidFill>
                  <a:schemeClr val="accent2"/>
                </a:solidFill>
              </a:defRPr>
            </a:lvl1pPr>
            <a:lvl2pPr lvl="1" algn="ctr">
              <a:lnSpc>
                <a:spcPct val="100000"/>
              </a:lnSpc>
              <a:spcBef>
                <a:spcPts val="560"/>
              </a:spcBef>
              <a:spcAft>
                <a:spcPts val="0"/>
              </a:spcAft>
              <a:buClr>
                <a:schemeClr val="dk1"/>
              </a:buClr>
              <a:buSzPts val="2800"/>
              <a:buNone/>
              <a:defRPr>
                <a:solidFill>
                  <a:schemeClr val="dk1"/>
                </a:solidFill>
              </a:defRPr>
            </a:lvl2pPr>
            <a:lvl3pPr lvl="2" algn="ctr">
              <a:lnSpc>
                <a:spcPct val="100000"/>
              </a:lnSpc>
              <a:spcBef>
                <a:spcPts val="480"/>
              </a:spcBef>
              <a:spcAft>
                <a:spcPts val="0"/>
              </a:spcAft>
              <a:buClr>
                <a:schemeClr val="dk1"/>
              </a:buClr>
              <a:buSzPts val="2400"/>
              <a:buNone/>
              <a:defRPr>
                <a:solidFill>
                  <a:schemeClr val="dk1"/>
                </a:solidFill>
              </a:defRPr>
            </a:lvl3pPr>
            <a:lvl4pPr lvl="3" algn="ctr">
              <a:lnSpc>
                <a:spcPct val="100000"/>
              </a:lnSpc>
              <a:spcBef>
                <a:spcPts val="400"/>
              </a:spcBef>
              <a:spcAft>
                <a:spcPts val="0"/>
              </a:spcAft>
              <a:buClr>
                <a:schemeClr val="dk1"/>
              </a:buClr>
              <a:buSzPts val="2000"/>
              <a:buNone/>
              <a:defRPr>
                <a:solidFill>
                  <a:schemeClr val="dk1"/>
                </a:solidFill>
              </a:defRPr>
            </a:lvl4pPr>
            <a:lvl5pPr lvl="4" algn="ctr">
              <a:lnSpc>
                <a:spcPct val="100000"/>
              </a:lnSpc>
              <a:spcBef>
                <a:spcPts val="400"/>
              </a:spcBef>
              <a:spcAft>
                <a:spcPts val="0"/>
              </a:spcAft>
              <a:buClr>
                <a:schemeClr val="dk1"/>
              </a:buClr>
              <a:buSzPts val="2000"/>
              <a:buNone/>
              <a:defRPr>
                <a:solidFill>
                  <a:schemeClr val="dk1"/>
                </a:solidFill>
              </a:defRPr>
            </a:lvl5pPr>
            <a:lvl6pPr lvl="5" algn="ctr">
              <a:lnSpc>
                <a:spcPct val="100000"/>
              </a:lnSpc>
              <a:spcBef>
                <a:spcPts val="400"/>
              </a:spcBef>
              <a:spcAft>
                <a:spcPts val="0"/>
              </a:spcAft>
              <a:buClr>
                <a:schemeClr val="dk1"/>
              </a:buClr>
              <a:buSzPts val="2000"/>
              <a:buNone/>
              <a:defRPr>
                <a:solidFill>
                  <a:schemeClr val="dk1"/>
                </a:solidFill>
              </a:defRPr>
            </a:lvl6pPr>
            <a:lvl7pPr lvl="6" algn="ctr">
              <a:lnSpc>
                <a:spcPct val="100000"/>
              </a:lnSpc>
              <a:spcBef>
                <a:spcPts val="400"/>
              </a:spcBef>
              <a:spcAft>
                <a:spcPts val="0"/>
              </a:spcAft>
              <a:buClr>
                <a:schemeClr val="dk1"/>
              </a:buClr>
              <a:buSzPts val="2000"/>
              <a:buNone/>
              <a:defRPr>
                <a:solidFill>
                  <a:schemeClr val="dk1"/>
                </a:solidFill>
              </a:defRPr>
            </a:lvl7pPr>
            <a:lvl8pPr lvl="7" algn="ctr">
              <a:lnSpc>
                <a:spcPct val="100000"/>
              </a:lnSpc>
              <a:spcBef>
                <a:spcPts val="400"/>
              </a:spcBef>
              <a:spcAft>
                <a:spcPts val="0"/>
              </a:spcAft>
              <a:buClr>
                <a:schemeClr val="dk1"/>
              </a:buClr>
              <a:buSzPts val="2000"/>
              <a:buNone/>
              <a:defRPr>
                <a:solidFill>
                  <a:schemeClr val="dk1"/>
                </a:solidFill>
              </a:defRPr>
            </a:lvl8pPr>
            <a:lvl9pPr lvl="8" algn="ctr">
              <a:lnSpc>
                <a:spcPct val="100000"/>
              </a:lnSpc>
              <a:spcBef>
                <a:spcPts val="400"/>
              </a:spcBef>
              <a:spcAft>
                <a:spcPts val="0"/>
              </a:spcAft>
              <a:buClr>
                <a:schemeClr val="dk1"/>
              </a:buClr>
              <a:buSzPts val="2000"/>
              <a:buNone/>
              <a:defRPr>
                <a:solidFill>
                  <a:schemeClr val="dk1"/>
                </a:solidFill>
              </a:defRPr>
            </a:lvl9pPr>
          </a:lstStyle>
          <a:p>
            <a:endParaRPr/>
          </a:p>
        </p:txBody>
      </p:sp>
      <p:sp>
        <p:nvSpPr>
          <p:cNvPr id="18" name="Google Shape;18;p21"/>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1"/>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21"/>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ambria"/>
                <a:ea typeface="Cambria"/>
                <a:cs typeface="Cambria"/>
                <a:sym typeface="Cambri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ambria"/>
                <a:ea typeface="Cambria"/>
                <a:cs typeface="Cambria"/>
                <a:sym typeface="Cambri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ambria"/>
                <a:ea typeface="Cambria"/>
                <a:cs typeface="Cambria"/>
                <a:sym typeface="Cambri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ambria"/>
                <a:ea typeface="Cambria"/>
                <a:cs typeface="Cambria"/>
                <a:sym typeface="Cambri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ambria"/>
                <a:ea typeface="Cambria"/>
                <a:cs typeface="Cambria"/>
                <a:sym typeface="Cambri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ambria"/>
                <a:ea typeface="Cambria"/>
                <a:cs typeface="Cambria"/>
                <a:sym typeface="Cambri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ambria"/>
                <a:ea typeface="Cambria"/>
                <a:cs typeface="Cambria"/>
                <a:sym typeface="Cambri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ambria"/>
                <a:ea typeface="Cambria"/>
                <a:cs typeface="Cambria"/>
                <a:sym typeface="Cambri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ambria"/>
                <a:ea typeface="Cambria"/>
                <a:cs typeface="Cambria"/>
                <a:sym typeface="Cambri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1"/>
        <p:cNvGrpSpPr/>
        <p:nvPr/>
      </p:nvGrpSpPr>
      <p:grpSpPr>
        <a:xfrm>
          <a:off x="0" y="0"/>
          <a:ext cx="0" cy="0"/>
          <a:chOff x="0" y="0"/>
          <a:chExt cx="0" cy="0"/>
        </a:xfrm>
      </p:grpSpPr>
      <p:sp>
        <p:nvSpPr>
          <p:cNvPr id="62" name="Google Shape;62;p30"/>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30"/>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30"/>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30"/>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ambria"/>
                <a:ea typeface="Cambria"/>
                <a:cs typeface="Cambria"/>
                <a:sym typeface="Cambri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ambria"/>
                <a:ea typeface="Cambria"/>
                <a:cs typeface="Cambria"/>
                <a:sym typeface="Cambri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ambria"/>
                <a:ea typeface="Cambria"/>
                <a:cs typeface="Cambria"/>
                <a:sym typeface="Cambri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ambria"/>
                <a:ea typeface="Cambria"/>
                <a:cs typeface="Cambria"/>
                <a:sym typeface="Cambri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ambria"/>
                <a:ea typeface="Cambria"/>
                <a:cs typeface="Cambria"/>
                <a:sym typeface="Cambri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ambria"/>
                <a:ea typeface="Cambria"/>
                <a:cs typeface="Cambria"/>
                <a:sym typeface="Cambri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ambria"/>
                <a:ea typeface="Cambria"/>
                <a:cs typeface="Cambria"/>
                <a:sym typeface="Cambri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ambria"/>
                <a:ea typeface="Cambria"/>
                <a:cs typeface="Cambria"/>
                <a:sym typeface="Cambri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ambria"/>
                <a:ea typeface="Cambria"/>
                <a:cs typeface="Cambria"/>
                <a:sym typeface="Cambri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6"/>
        <p:cNvGrpSpPr/>
        <p:nvPr/>
      </p:nvGrpSpPr>
      <p:grpSpPr>
        <a:xfrm>
          <a:off x="0" y="0"/>
          <a:ext cx="0" cy="0"/>
          <a:chOff x="0" y="0"/>
          <a:chExt cx="0" cy="0"/>
        </a:xfrm>
      </p:grpSpPr>
      <p:sp>
        <p:nvSpPr>
          <p:cNvPr id="67" name="Google Shape;67;p31"/>
          <p:cNvSpPr txBox="1">
            <a:spLocks noGrp="1"/>
          </p:cNvSpPr>
          <p:nvPr>
            <p:ph type="title"/>
          </p:nvPr>
        </p:nvSpPr>
        <p:spPr>
          <a:xfrm>
            <a:off x="457201" y="204787"/>
            <a:ext cx="3008313" cy="8715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31"/>
          <p:cNvSpPr txBox="1">
            <a:spLocks noGrp="1"/>
          </p:cNvSpPr>
          <p:nvPr>
            <p:ph type="body" idx="1"/>
          </p:nvPr>
        </p:nvSpPr>
        <p:spPr>
          <a:xfrm>
            <a:off x="3575050" y="204788"/>
            <a:ext cx="5111750" cy="4389835"/>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accent2"/>
              </a:buClr>
              <a:buSzPts val="2800"/>
              <a:buChar char="–"/>
              <a:defRPr sz="2800"/>
            </a:lvl2pPr>
            <a:lvl3pPr marL="1371600" lvl="2" indent="-381000" algn="l">
              <a:lnSpc>
                <a:spcPct val="100000"/>
              </a:lnSpc>
              <a:spcBef>
                <a:spcPts val="480"/>
              </a:spcBef>
              <a:spcAft>
                <a:spcPts val="0"/>
              </a:spcAft>
              <a:buClr>
                <a:srgbClr val="D6D6D8"/>
              </a:buClr>
              <a:buSzPts val="2400"/>
              <a:buChar char="•"/>
              <a:defRPr sz="2400"/>
            </a:lvl3pPr>
            <a:lvl4pPr marL="1828800" lvl="3" indent="-355600" algn="l">
              <a:lnSpc>
                <a:spcPct val="100000"/>
              </a:lnSpc>
              <a:spcBef>
                <a:spcPts val="400"/>
              </a:spcBef>
              <a:spcAft>
                <a:spcPts val="0"/>
              </a:spcAft>
              <a:buClr>
                <a:srgbClr val="E3E4E5"/>
              </a:buClr>
              <a:buSzPts val="2000"/>
              <a:buChar char="–"/>
              <a:defRPr sz="2000"/>
            </a:lvl4pPr>
            <a:lvl5pPr marL="2286000" lvl="4" indent="-355600" algn="l">
              <a:lnSpc>
                <a:spcPct val="100000"/>
              </a:lnSpc>
              <a:spcBef>
                <a:spcPts val="400"/>
              </a:spcBef>
              <a:spcAft>
                <a:spcPts val="0"/>
              </a:spcAft>
              <a:buClr>
                <a:srgbClr val="F1F1F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69" name="Google Shape;69;p31"/>
          <p:cNvSpPr txBox="1">
            <a:spLocks noGrp="1"/>
          </p:cNvSpPr>
          <p:nvPr>
            <p:ph type="body" idx="2"/>
          </p:nvPr>
        </p:nvSpPr>
        <p:spPr>
          <a:xfrm>
            <a:off x="457201" y="1076326"/>
            <a:ext cx="3008313" cy="3518297"/>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rgbClr val="F1F1F1"/>
              </a:buClr>
              <a:buSzPts val="1400"/>
              <a:buNone/>
              <a:defRPr sz="1400">
                <a:solidFill>
                  <a:srgbClr val="F1F1F1"/>
                </a:solidFill>
              </a:defRPr>
            </a:lvl1pPr>
            <a:lvl2pPr marL="914400" lvl="1" indent="-228600" algn="l">
              <a:lnSpc>
                <a:spcPct val="100000"/>
              </a:lnSpc>
              <a:spcBef>
                <a:spcPts val="240"/>
              </a:spcBef>
              <a:spcAft>
                <a:spcPts val="0"/>
              </a:spcAft>
              <a:buClr>
                <a:schemeClr val="accent2"/>
              </a:buClr>
              <a:buSzPts val="1200"/>
              <a:buNone/>
              <a:defRPr sz="1200"/>
            </a:lvl2pPr>
            <a:lvl3pPr marL="1371600" lvl="2" indent="-228600" algn="l">
              <a:lnSpc>
                <a:spcPct val="100000"/>
              </a:lnSpc>
              <a:spcBef>
                <a:spcPts val="200"/>
              </a:spcBef>
              <a:spcAft>
                <a:spcPts val="0"/>
              </a:spcAft>
              <a:buClr>
                <a:srgbClr val="D6D6D8"/>
              </a:buClr>
              <a:buSzPts val="1000"/>
              <a:buNone/>
              <a:defRPr sz="1000"/>
            </a:lvl3pPr>
            <a:lvl4pPr marL="1828800" lvl="3" indent="-228600" algn="l">
              <a:lnSpc>
                <a:spcPct val="100000"/>
              </a:lnSpc>
              <a:spcBef>
                <a:spcPts val="180"/>
              </a:spcBef>
              <a:spcAft>
                <a:spcPts val="0"/>
              </a:spcAft>
              <a:buClr>
                <a:srgbClr val="E3E4E5"/>
              </a:buClr>
              <a:buSzPts val="900"/>
              <a:buNone/>
              <a:defRPr sz="900"/>
            </a:lvl4pPr>
            <a:lvl5pPr marL="2286000" lvl="4" indent="-228600" algn="l">
              <a:lnSpc>
                <a:spcPct val="100000"/>
              </a:lnSpc>
              <a:spcBef>
                <a:spcPts val="180"/>
              </a:spcBef>
              <a:spcAft>
                <a:spcPts val="0"/>
              </a:spcAft>
              <a:buClr>
                <a:srgbClr val="F1F1F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70" name="Google Shape;70;p31"/>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31"/>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31"/>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ambria"/>
                <a:ea typeface="Cambria"/>
                <a:cs typeface="Cambria"/>
                <a:sym typeface="Cambri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ambria"/>
                <a:ea typeface="Cambria"/>
                <a:cs typeface="Cambria"/>
                <a:sym typeface="Cambri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ambria"/>
                <a:ea typeface="Cambria"/>
                <a:cs typeface="Cambria"/>
                <a:sym typeface="Cambri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ambria"/>
                <a:ea typeface="Cambria"/>
                <a:cs typeface="Cambria"/>
                <a:sym typeface="Cambri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ambria"/>
                <a:ea typeface="Cambria"/>
                <a:cs typeface="Cambria"/>
                <a:sym typeface="Cambri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ambria"/>
                <a:ea typeface="Cambria"/>
                <a:cs typeface="Cambria"/>
                <a:sym typeface="Cambri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ambria"/>
                <a:ea typeface="Cambria"/>
                <a:cs typeface="Cambria"/>
                <a:sym typeface="Cambri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ambria"/>
                <a:ea typeface="Cambria"/>
                <a:cs typeface="Cambria"/>
                <a:sym typeface="Cambri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ambria"/>
                <a:ea typeface="Cambria"/>
                <a:cs typeface="Cambria"/>
                <a:sym typeface="Cambri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3"/>
        <p:cNvGrpSpPr/>
        <p:nvPr/>
      </p:nvGrpSpPr>
      <p:grpSpPr>
        <a:xfrm>
          <a:off x="0" y="0"/>
          <a:ext cx="0" cy="0"/>
          <a:chOff x="0" y="0"/>
          <a:chExt cx="0" cy="0"/>
        </a:xfrm>
      </p:grpSpPr>
      <p:sp>
        <p:nvSpPr>
          <p:cNvPr id="74" name="Google Shape;74;p32"/>
          <p:cNvSpPr txBox="1">
            <a:spLocks noGrp="1"/>
          </p:cNvSpPr>
          <p:nvPr>
            <p:ph type="title"/>
          </p:nvPr>
        </p:nvSpPr>
        <p:spPr>
          <a:xfrm>
            <a:off x="1792288" y="3600450"/>
            <a:ext cx="5486400" cy="425054"/>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32"/>
          <p:cNvSpPr>
            <a:spLocks noGrp="1"/>
          </p:cNvSpPr>
          <p:nvPr>
            <p:ph type="pic" idx="2"/>
          </p:nvPr>
        </p:nvSpPr>
        <p:spPr>
          <a:xfrm>
            <a:off x="1792288" y="459581"/>
            <a:ext cx="5486400" cy="3086100"/>
          </a:xfrm>
          <a:prstGeom prst="rect">
            <a:avLst/>
          </a:prstGeom>
          <a:noFill/>
          <a:ln>
            <a:noFill/>
          </a:ln>
        </p:spPr>
      </p:sp>
      <p:sp>
        <p:nvSpPr>
          <p:cNvPr id="76" name="Google Shape;76;p32"/>
          <p:cNvSpPr txBox="1">
            <a:spLocks noGrp="1"/>
          </p:cNvSpPr>
          <p:nvPr>
            <p:ph type="body" idx="1"/>
          </p:nvPr>
        </p:nvSpPr>
        <p:spPr>
          <a:xfrm>
            <a:off x="1792288" y="4025503"/>
            <a:ext cx="5486400" cy="603647"/>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accent2"/>
              </a:buClr>
              <a:buSzPts val="1200"/>
              <a:buNone/>
              <a:defRPr sz="1200"/>
            </a:lvl2pPr>
            <a:lvl3pPr marL="1371600" lvl="2" indent="-228600" algn="l">
              <a:lnSpc>
                <a:spcPct val="100000"/>
              </a:lnSpc>
              <a:spcBef>
                <a:spcPts val="200"/>
              </a:spcBef>
              <a:spcAft>
                <a:spcPts val="0"/>
              </a:spcAft>
              <a:buClr>
                <a:srgbClr val="D6D6D8"/>
              </a:buClr>
              <a:buSzPts val="1000"/>
              <a:buNone/>
              <a:defRPr sz="1000"/>
            </a:lvl3pPr>
            <a:lvl4pPr marL="1828800" lvl="3" indent="-228600" algn="l">
              <a:lnSpc>
                <a:spcPct val="100000"/>
              </a:lnSpc>
              <a:spcBef>
                <a:spcPts val="180"/>
              </a:spcBef>
              <a:spcAft>
                <a:spcPts val="0"/>
              </a:spcAft>
              <a:buClr>
                <a:srgbClr val="E3E4E5"/>
              </a:buClr>
              <a:buSzPts val="900"/>
              <a:buNone/>
              <a:defRPr sz="900"/>
            </a:lvl4pPr>
            <a:lvl5pPr marL="2286000" lvl="4" indent="-228600" algn="l">
              <a:lnSpc>
                <a:spcPct val="100000"/>
              </a:lnSpc>
              <a:spcBef>
                <a:spcPts val="180"/>
              </a:spcBef>
              <a:spcAft>
                <a:spcPts val="0"/>
              </a:spcAft>
              <a:buClr>
                <a:srgbClr val="F1F1F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77" name="Google Shape;77;p32"/>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32"/>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32"/>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ambria"/>
                <a:ea typeface="Cambria"/>
                <a:cs typeface="Cambria"/>
                <a:sym typeface="Cambri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ambria"/>
                <a:ea typeface="Cambria"/>
                <a:cs typeface="Cambria"/>
                <a:sym typeface="Cambri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ambria"/>
                <a:ea typeface="Cambria"/>
                <a:cs typeface="Cambria"/>
                <a:sym typeface="Cambri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ambria"/>
                <a:ea typeface="Cambria"/>
                <a:cs typeface="Cambria"/>
                <a:sym typeface="Cambri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ambria"/>
                <a:ea typeface="Cambria"/>
                <a:cs typeface="Cambria"/>
                <a:sym typeface="Cambri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ambria"/>
                <a:ea typeface="Cambria"/>
                <a:cs typeface="Cambria"/>
                <a:sym typeface="Cambri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ambria"/>
                <a:ea typeface="Cambria"/>
                <a:cs typeface="Cambria"/>
                <a:sym typeface="Cambri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ambria"/>
                <a:ea typeface="Cambria"/>
                <a:cs typeface="Cambria"/>
                <a:sym typeface="Cambri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ambria"/>
                <a:ea typeface="Cambria"/>
                <a:cs typeface="Cambria"/>
                <a:sym typeface="Cambri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0"/>
        <p:cNvGrpSpPr/>
        <p:nvPr/>
      </p:nvGrpSpPr>
      <p:grpSpPr>
        <a:xfrm>
          <a:off x="0" y="0"/>
          <a:ext cx="0" cy="0"/>
          <a:chOff x="0" y="0"/>
          <a:chExt cx="0" cy="0"/>
        </a:xfrm>
      </p:grpSpPr>
      <p:sp>
        <p:nvSpPr>
          <p:cNvPr id="81" name="Google Shape;81;p33"/>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33"/>
          <p:cNvSpPr txBox="1">
            <a:spLocks noGrp="1"/>
          </p:cNvSpPr>
          <p:nvPr>
            <p:ph type="body" idx="1"/>
          </p:nvPr>
        </p:nvSpPr>
        <p:spPr>
          <a:xfrm rot="5400000">
            <a:off x="2874764" y="-1217413"/>
            <a:ext cx="3394472"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accent2"/>
              </a:buClr>
              <a:buSzPts val="1800"/>
              <a:buChar char="–"/>
              <a:defRPr/>
            </a:lvl2pPr>
            <a:lvl3pPr marL="1371600" lvl="2" indent="-342900" algn="l">
              <a:lnSpc>
                <a:spcPct val="100000"/>
              </a:lnSpc>
              <a:spcBef>
                <a:spcPts val="360"/>
              </a:spcBef>
              <a:spcAft>
                <a:spcPts val="0"/>
              </a:spcAft>
              <a:buClr>
                <a:srgbClr val="D6D6D8"/>
              </a:buClr>
              <a:buSzPts val="1800"/>
              <a:buChar char="•"/>
              <a:defRPr/>
            </a:lvl3pPr>
            <a:lvl4pPr marL="1828800" lvl="3" indent="-342900" algn="l">
              <a:lnSpc>
                <a:spcPct val="100000"/>
              </a:lnSpc>
              <a:spcBef>
                <a:spcPts val="360"/>
              </a:spcBef>
              <a:spcAft>
                <a:spcPts val="0"/>
              </a:spcAft>
              <a:buClr>
                <a:srgbClr val="E3E4E5"/>
              </a:buClr>
              <a:buSzPts val="1800"/>
              <a:buChar char="–"/>
              <a:defRPr/>
            </a:lvl4pPr>
            <a:lvl5pPr marL="2286000" lvl="4" indent="-342900" algn="l">
              <a:lnSpc>
                <a:spcPct val="100000"/>
              </a:lnSpc>
              <a:spcBef>
                <a:spcPts val="360"/>
              </a:spcBef>
              <a:spcAft>
                <a:spcPts val="0"/>
              </a:spcAft>
              <a:buClr>
                <a:srgbClr val="F1F1F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3" name="Google Shape;83;p33"/>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33"/>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5" name="Google Shape;85;p33"/>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ambria"/>
                <a:ea typeface="Cambria"/>
                <a:cs typeface="Cambria"/>
                <a:sym typeface="Cambri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ambria"/>
                <a:ea typeface="Cambria"/>
                <a:cs typeface="Cambria"/>
                <a:sym typeface="Cambri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ambria"/>
                <a:ea typeface="Cambria"/>
                <a:cs typeface="Cambria"/>
                <a:sym typeface="Cambri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ambria"/>
                <a:ea typeface="Cambria"/>
                <a:cs typeface="Cambria"/>
                <a:sym typeface="Cambri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ambria"/>
                <a:ea typeface="Cambria"/>
                <a:cs typeface="Cambria"/>
                <a:sym typeface="Cambri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ambria"/>
                <a:ea typeface="Cambria"/>
                <a:cs typeface="Cambria"/>
                <a:sym typeface="Cambri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ambria"/>
                <a:ea typeface="Cambria"/>
                <a:cs typeface="Cambria"/>
                <a:sym typeface="Cambri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ambria"/>
                <a:ea typeface="Cambria"/>
                <a:cs typeface="Cambria"/>
                <a:sym typeface="Cambri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ambria"/>
                <a:ea typeface="Cambria"/>
                <a:cs typeface="Cambria"/>
                <a:sym typeface="Cambri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6"/>
        <p:cNvGrpSpPr/>
        <p:nvPr/>
      </p:nvGrpSpPr>
      <p:grpSpPr>
        <a:xfrm>
          <a:off x="0" y="0"/>
          <a:ext cx="0" cy="0"/>
          <a:chOff x="0" y="0"/>
          <a:chExt cx="0" cy="0"/>
        </a:xfrm>
      </p:grpSpPr>
      <p:sp>
        <p:nvSpPr>
          <p:cNvPr id="87" name="Google Shape;87;p34"/>
          <p:cNvSpPr txBox="1">
            <a:spLocks noGrp="1"/>
          </p:cNvSpPr>
          <p:nvPr>
            <p:ph type="title"/>
          </p:nvPr>
        </p:nvSpPr>
        <p:spPr>
          <a:xfrm rot="5400000">
            <a:off x="6012656" y="771525"/>
            <a:ext cx="3290888"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8" name="Google Shape;88;p34"/>
          <p:cNvSpPr txBox="1">
            <a:spLocks noGrp="1"/>
          </p:cNvSpPr>
          <p:nvPr>
            <p:ph type="body" idx="1"/>
          </p:nvPr>
        </p:nvSpPr>
        <p:spPr>
          <a:xfrm rot="5400000">
            <a:off x="1821656" y="-1209675"/>
            <a:ext cx="3290888"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accent2"/>
              </a:buClr>
              <a:buSzPts val="1800"/>
              <a:buChar char="–"/>
              <a:defRPr/>
            </a:lvl2pPr>
            <a:lvl3pPr marL="1371600" lvl="2" indent="-342900" algn="l">
              <a:lnSpc>
                <a:spcPct val="100000"/>
              </a:lnSpc>
              <a:spcBef>
                <a:spcPts val="360"/>
              </a:spcBef>
              <a:spcAft>
                <a:spcPts val="0"/>
              </a:spcAft>
              <a:buClr>
                <a:srgbClr val="D6D6D8"/>
              </a:buClr>
              <a:buSzPts val="1800"/>
              <a:buChar char="•"/>
              <a:defRPr/>
            </a:lvl3pPr>
            <a:lvl4pPr marL="1828800" lvl="3" indent="-342900" algn="l">
              <a:lnSpc>
                <a:spcPct val="100000"/>
              </a:lnSpc>
              <a:spcBef>
                <a:spcPts val="360"/>
              </a:spcBef>
              <a:spcAft>
                <a:spcPts val="0"/>
              </a:spcAft>
              <a:buClr>
                <a:srgbClr val="E3E4E5"/>
              </a:buClr>
              <a:buSzPts val="1800"/>
              <a:buChar char="–"/>
              <a:defRPr/>
            </a:lvl4pPr>
            <a:lvl5pPr marL="2286000" lvl="4" indent="-342900" algn="l">
              <a:lnSpc>
                <a:spcPct val="100000"/>
              </a:lnSpc>
              <a:spcBef>
                <a:spcPts val="360"/>
              </a:spcBef>
              <a:spcAft>
                <a:spcPts val="0"/>
              </a:spcAft>
              <a:buClr>
                <a:srgbClr val="F1F1F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9" name="Google Shape;89;p34"/>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p34"/>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 name="Google Shape;91;p34"/>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ambria"/>
                <a:ea typeface="Cambria"/>
                <a:cs typeface="Cambria"/>
                <a:sym typeface="Cambri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ambria"/>
                <a:ea typeface="Cambria"/>
                <a:cs typeface="Cambria"/>
                <a:sym typeface="Cambri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ambria"/>
                <a:ea typeface="Cambria"/>
                <a:cs typeface="Cambria"/>
                <a:sym typeface="Cambri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ambria"/>
                <a:ea typeface="Cambria"/>
                <a:cs typeface="Cambria"/>
                <a:sym typeface="Cambri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ambria"/>
                <a:ea typeface="Cambria"/>
                <a:cs typeface="Cambria"/>
                <a:sym typeface="Cambri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ambria"/>
                <a:ea typeface="Cambria"/>
                <a:cs typeface="Cambria"/>
                <a:sym typeface="Cambri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ambria"/>
                <a:ea typeface="Cambria"/>
                <a:cs typeface="Cambria"/>
                <a:sym typeface="Cambri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ambria"/>
                <a:ea typeface="Cambria"/>
                <a:cs typeface="Cambria"/>
                <a:sym typeface="Cambri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ambria"/>
                <a:ea typeface="Cambria"/>
                <a:cs typeface="Cambria"/>
                <a:sym typeface="Cambri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7_Title Slide">
  <p:cSld name="7_Title Slide">
    <p:spTree>
      <p:nvGrpSpPr>
        <p:cNvPr id="1" name="Shape 21"/>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2_Title Slide">
  <p:cSld name="12_Title Slide">
    <p:spTree>
      <p:nvGrpSpPr>
        <p:cNvPr id="1" name="Shape 22"/>
        <p:cNvGrpSpPr/>
        <p:nvPr/>
      </p:nvGrpSpPr>
      <p:grpSpPr>
        <a:xfrm>
          <a:off x="0" y="0"/>
          <a:ext cx="0" cy="0"/>
          <a:chOff x="0" y="0"/>
          <a:chExt cx="0" cy="0"/>
        </a:xfrm>
      </p:grpSpPr>
      <p:sp>
        <p:nvSpPr>
          <p:cNvPr id="23" name="Google Shape;23;p23"/>
          <p:cNvSpPr>
            <a:spLocks noGrp="1"/>
          </p:cNvSpPr>
          <p:nvPr>
            <p:ph type="pic" idx="2"/>
          </p:nvPr>
        </p:nvSpPr>
        <p:spPr>
          <a:xfrm>
            <a:off x="763089" y="1268765"/>
            <a:ext cx="1277100" cy="1370400"/>
          </a:xfrm>
          <a:prstGeom prst="rect">
            <a:avLst/>
          </a:prstGeom>
          <a:noFill/>
          <a:ln>
            <a:noFill/>
          </a:ln>
        </p:spPr>
      </p:sp>
      <p:sp>
        <p:nvSpPr>
          <p:cNvPr id="24" name="Google Shape;24;p23"/>
          <p:cNvSpPr>
            <a:spLocks noGrp="1"/>
          </p:cNvSpPr>
          <p:nvPr>
            <p:ph type="pic" idx="3"/>
          </p:nvPr>
        </p:nvSpPr>
        <p:spPr>
          <a:xfrm>
            <a:off x="4750607" y="1268765"/>
            <a:ext cx="1277100" cy="1370400"/>
          </a:xfrm>
          <a:prstGeom prst="rect">
            <a:avLst/>
          </a:prstGeom>
          <a:noFill/>
          <a:ln>
            <a:noFill/>
          </a:ln>
        </p:spPr>
      </p:sp>
      <p:sp>
        <p:nvSpPr>
          <p:cNvPr id="25" name="Google Shape;25;p23"/>
          <p:cNvSpPr>
            <a:spLocks noGrp="1"/>
          </p:cNvSpPr>
          <p:nvPr>
            <p:ph type="pic" idx="4"/>
          </p:nvPr>
        </p:nvSpPr>
        <p:spPr>
          <a:xfrm>
            <a:off x="763089" y="2993526"/>
            <a:ext cx="1277100" cy="1370400"/>
          </a:xfrm>
          <a:prstGeom prst="rect">
            <a:avLst/>
          </a:prstGeom>
          <a:noFill/>
          <a:ln>
            <a:noFill/>
          </a:ln>
        </p:spPr>
      </p:sp>
      <p:sp>
        <p:nvSpPr>
          <p:cNvPr id="26" name="Google Shape;26;p23"/>
          <p:cNvSpPr>
            <a:spLocks noGrp="1"/>
          </p:cNvSpPr>
          <p:nvPr>
            <p:ph type="pic" idx="5"/>
          </p:nvPr>
        </p:nvSpPr>
        <p:spPr>
          <a:xfrm>
            <a:off x="4750607" y="2993526"/>
            <a:ext cx="1277100" cy="1370400"/>
          </a:xfrm>
          <a:prstGeom prst="rect">
            <a:avLst/>
          </a:prstGeom>
          <a:noFill/>
          <a:ln>
            <a:no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0_Title Slide">
  <p:cSld name="10_Title Slide">
    <p:spTree>
      <p:nvGrpSpPr>
        <p:cNvPr id="1" name="Shape 27"/>
        <p:cNvGrpSpPr/>
        <p:nvPr/>
      </p:nvGrpSpPr>
      <p:grpSpPr>
        <a:xfrm>
          <a:off x="0" y="0"/>
          <a:ext cx="0" cy="0"/>
          <a:chOff x="0" y="0"/>
          <a:chExt cx="0" cy="0"/>
        </a:xfrm>
      </p:grpSpPr>
      <p:sp>
        <p:nvSpPr>
          <p:cNvPr id="28" name="Google Shape;28;p24"/>
          <p:cNvSpPr>
            <a:spLocks noGrp="1"/>
          </p:cNvSpPr>
          <p:nvPr>
            <p:ph type="pic" idx="2"/>
          </p:nvPr>
        </p:nvSpPr>
        <p:spPr>
          <a:xfrm>
            <a:off x="3162300" y="1042988"/>
            <a:ext cx="2819400" cy="3338400"/>
          </a:xfrm>
          <a:prstGeom prst="rect">
            <a:avLst/>
          </a:prstGeom>
          <a:noFill/>
          <a:ln>
            <a:noFill/>
          </a:ln>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0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7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9"/>
        <p:cNvGrpSpPr/>
        <p:nvPr/>
      </p:nvGrpSpPr>
      <p:grpSpPr>
        <a:xfrm>
          <a:off x="0" y="0"/>
          <a:ext cx="0" cy="0"/>
          <a:chOff x="0" y="0"/>
          <a:chExt cx="0" cy="0"/>
        </a:xfrm>
      </p:grpSpPr>
      <p:sp>
        <p:nvSpPr>
          <p:cNvPr id="30" name="Google Shape;30;p25"/>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25"/>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25"/>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ambria"/>
                <a:ea typeface="Cambria"/>
                <a:cs typeface="Cambria"/>
                <a:sym typeface="Cambri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ambria"/>
                <a:ea typeface="Cambria"/>
                <a:cs typeface="Cambria"/>
                <a:sym typeface="Cambri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ambria"/>
                <a:ea typeface="Cambria"/>
                <a:cs typeface="Cambria"/>
                <a:sym typeface="Cambri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ambria"/>
                <a:ea typeface="Cambria"/>
                <a:cs typeface="Cambria"/>
                <a:sym typeface="Cambri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ambria"/>
                <a:ea typeface="Cambria"/>
                <a:cs typeface="Cambria"/>
                <a:sym typeface="Cambri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ambria"/>
                <a:ea typeface="Cambria"/>
                <a:cs typeface="Cambria"/>
                <a:sym typeface="Cambri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ambria"/>
                <a:ea typeface="Cambria"/>
                <a:cs typeface="Cambria"/>
                <a:sym typeface="Cambri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ambria"/>
                <a:ea typeface="Cambria"/>
                <a:cs typeface="Cambria"/>
                <a:sym typeface="Cambri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ambria"/>
                <a:ea typeface="Cambria"/>
                <a:cs typeface="Cambria"/>
                <a:sym typeface="Cambri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3"/>
        <p:cNvGrpSpPr/>
        <p:nvPr/>
      </p:nvGrpSpPr>
      <p:grpSpPr>
        <a:xfrm>
          <a:off x="0" y="0"/>
          <a:ext cx="0" cy="0"/>
          <a:chOff x="0" y="0"/>
          <a:chExt cx="0" cy="0"/>
        </a:xfrm>
      </p:grpSpPr>
      <p:sp>
        <p:nvSpPr>
          <p:cNvPr id="34" name="Google Shape;34;p26"/>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26"/>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accent2"/>
              </a:buClr>
              <a:buSzPts val="1800"/>
              <a:buChar char="–"/>
              <a:defRPr/>
            </a:lvl2pPr>
            <a:lvl3pPr marL="1371600" lvl="2" indent="-342900" algn="l">
              <a:lnSpc>
                <a:spcPct val="100000"/>
              </a:lnSpc>
              <a:spcBef>
                <a:spcPts val="360"/>
              </a:spcBef>
              <a:spcAft>
                <a:spcPts val="0"/>
              </a:spcAft>
              <a:buClr>
                <a:srgbClr val="D6D6D8"/>
              </a:buClr>
              <a:buSzPts val="1800"/>
              <a:buChar char="•"/>
              <a:defRPr/>
            </a:lvl3pPr>
            <a:lvl4pPr marL="1828800" lvl="3" indent="-342900" algn="l">
              <a:lnSpc>
                <a:spcPct val="100000"/>
              </a:lnSpc>
              <a:spcBef>
                <a:spcPts val="360"/>
              </a:spcBef>
              <a:spcAft>
                <a:spcPts val="0"/>
              </a:spcAft>
              <a:buClr>
                <a:srgbClr val="E3E4E5"/>
              </a:buClr>
              <a:buSzPts val="1800"/>
              <a:buChar char="–"/>
              <a:defRPr/>
            </a:lvl4pPr>
            <a:lvl5pPr marL="2286000" lvl="4" indent="-342900" algn="l">
              <a:lnSpc>
                <a:spcPct val="100000"/>
              </a:lnSpc>
              <a:spcBef>
                <a:spcPts val="360"/>
              </a:spcBef>
              <a:spcAft>
                <a:spcPts val="0"/>
              </a:spcAft>
              <a:buClr>
                <a:srgbClr val="F1F1F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6" name="Google Shape;36;p26"/>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26"/>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26"/>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ambria"/>
                <a:ea typeface="Cambria"/>
                <a:cs typeface="Cambria"/>
                <a:sym typeface="Cambri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ambria"/>
                <a:ea typeface="Cambria"/>
                <a:cs typeface="Cambria"/>
                <a:sym typeface="Cambri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ambria"/>
                <a:ea typeface="Cambria"/>
                <a:cs typeface="Cambria"/>
                <a:sym typeface="Cambri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ambria"/>
                <a:ea typeface="Cambria"/>
                <a:cs typeface="Cambria"/>
                <a:sym typeface="Cambri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ambria"/>
                <a:ea typeface="Cambria"/>
                <a:cs typeface="Cambria"/>
                <a:sym typeface="Cambri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ambria"/>
                <a:ea typeface="Cambria"/>
                <a:cs typeface="Cambria"/>
                <a:sym typeface="Cambri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ambria"/>
                <a:ea typeface="Cambria"/>
                <a:cs typeface="Cambria"/>
                <a:sym typeface="Cambri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ambria"/>
                <a:ea typeface="Cambria"/>
                <a:cs typeface="Cambria"/>
                <a:sym typeface="Cambri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ambria"/>
                <a:ea typeface="Cambria"/>
                <a:cs typeface="Cambria"/>
                <a:sym typeface="Cambri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9"/>
        <p:cNvGrpSpPr/>
        <p:nvPr/>
      </p:nvGrpSpPr>
      <p:grpSpPr>
        <a:xfrm>
          <a:off x="0" y="0"/>
          <a:ext cx="0" cy="0"/>
          <a:chOff x="0" y="0"/>
          <a:chExt cx="0" cy="0"/>
        </a:xfrm>
      </p:grpSpPr>
      <p:sp>
        <p:nvSpPr>
          <p:cNvPr id="40" name="Google Shape;40;p27"/>
          <p:cNvSpPr txBox="1">
            <a:spLocks noGrp="1"/>
          </p:cNvSpPr>
          <p:nvPr>
            <p:ph type="title"/>
          </p:nvPr>
        </p:nvSpPr>
        <p:spPr>
          <a:xfrm>
            <a:off x="722313" y="3305176"/>
            <a:ext cx="7772400" cy="1021556"/>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27"/>
          <p:cNvSpPr txBox="1">
            <a:spLocks noGrp="1"/>
          </p:cNvSpPr>
          <p:nvPr>
            <p:ph type="body" idx="1"/>
          </p:nvPr>
        </p:nvSpPr>
        <p:spPr>
          <a:xfrm>
            <a:off x="722313" y="2180035"/>
            <a:ext cx="7772400" cy="1125140"/>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chemeClr val="accent2"/>
              </a:buClr>
              <a:buSzPts val="2000"/>
              <a:buNone/>
              <a:defRPr sz="2000">
                <a:solidFill>
                  <a:schemeClr val="accent2"/>
                </a:solidFill>
              </a:defRPr>
            </a:lvl1pPr>
            <a:lvl2pPr marL="914400" lvl="1" indent="-228600" algn="l">
              <a:lnSpc>
                <a:spcPct val="100000"/>
              </a:lnSpc>
              <a:spcBef>
                <a:spcPts val="360"/>
              </a:spcBef>
              <a:spcAft>
                <a:spcPts val="0"/>
              </a:spcAft>
              <a:buClr>
                <a:schemeClr val="dk1"/>
              </a:buClr>
              <a:buSzPts val="1800"/>
              <a:buNone/>
              <a:defRPr sz="1800">
                <a:solidFill>
                  <a:schemeClr val="dk1"/>
                </a:solidFill>
              </a:defRPr>
            </a:lvl2pPr>
            <a:lvl3pPr marL="1371600" lvl="2" indent="-228600" algn="l">
              <a:lnSpc>
                <a:spcPct val="100000"/>
              </a:lnSpc>
              <a:spcBef>
                <a:spcPts val="320"/>
              </a:spcBef>
              <a:spcAft>
                <a:spcPts val="0"/>
              </a:spcAft>
              <a:buClr>
                <a:schemeClr val="dk1"/>
              </a:buClr>
              <a:buSzPts val="1600"/>
              <a:buNone/>
              <a:defRPr sz="1600">
                <a:solidFill>
                  <a:schemeClr val="dk1"/>
                </a:solidFill>
              </a:defRPr>
            </a:lvl3pPr>
            <a:lvl4pPr marL="1828800" lvl="3" indent="-228600" algn="l">
              <a:lnSpc>
                <a:spcPct val="100000"/>
              </a:lnSpc>
              <a:spcBef>
                <a:spcPts val="280"/>
              </a:spcBef>
              <a:spcAft>
                <a:spcPts val="0"/>
              </a:spcAft>
              <a:buClr>
                <a:schemeClr val="dk1"/>
              </a:buClr>
              <a:buSzPts val="1400"/>
              <a:buNone/>
              <a:defRPr sz="1400">
                <a:solidFill>
                  <a:schemeClr val="dk1"/>
                </a:solidFill>
              </a:defRPr>
            </a:lvl4pPr>
            <a:lvl5pPr marL="2286000" lvl="4" indent="-228600" algn="l">
              <a:lnSpc>
                <a:spcPct val="100000"/>
              </a:lnSpc>
              <a:spcBef>
                <a:spcPts val="280"/>
              </a:spcBef>
              <a:spcAft>
                <a:spcPts val="0"/>
              </a:spcAft>
              <a:buClr>
                <a:schemeClr val="dk1"/>
              </a:buClr>
              <a:buSzPts val="1400"/>
              <a:buNone/>
              <a:defRPr sz="1400">
                <a:solidFill>
                  <a:schemeClr val="dk1"/>
                </a:solidFill>
              </a:defRPr>
            </a:lvl5pPr>
            <a:lvl6pPr marL="2743200" lvl="5" indent="-228600" algn="l">
              <a:lnSpc>
                <a:spcPct val="100000"/>
              </a:lnSpc>
              <a:spcBef>
                <a:spcPts val="280"/>
              </a:spcBef>
              <a:spcAft>
                <a:spcPts val="0"/>
              </a:spcAft>
              <a:buClr>
                <a:schemeClr val="dk1"/>
              </a:buClr>
              <a:buSzPts val="1400"/>
              <a:buNone/>
              <a:defRPr sz="1400">
                <a:solidFill>
                  <a:schemeClr val="dk1"/>
                </a:solidFill>
              </a:defRPr>
            </a:lvl6pPr>
            <a:lvl7pPr marL="3200400" lvl="6" indent="-228600" algn="l">
              <a:lnSpc>
                <a:spcPct val="100000"/>
              </a:lnSpc>
              <a:spcBef>
                <a:spcPts val="280"/>
              </a:spcBef>
              <a:spcAft>
                <a:spcPts val="0"/>
              </a:spcAft>
              <a:buClr>
                <a:schemeClr val="dk1"/>
              </a:buClr>
              <a:buSzPts val="1400"/>
              <a:buNone/>
              <a:defRPr sz="1400">
                <a:solidFill>
                  <a:schemeClr val="dk1"/>
                </a:solidFill>
              </a:defRPr>
            </a:lvl7pPr>
            <a:lvl8pPr marL="3657600" lvl="7" indent="-228600" algn="l">
              <a:lnSpc>
                <a:spcPct val="100000"/>
              </a:lnSpc>
              <a:spcBef>
                <a:spcPts val="280"/>
              </a:spcBef>
              <a:spcAft>
                <a:spcPts val="0"/>
              </a:spcAft>
              <a:buClr>
                <a:schemeClr val="dk1"/>
              </a:buClr>
              <a:buSzPts val="1400"/>
              <a:buNone/>
              <a:defRPr sz="1400">
                <a:solidFill>
                  <a:schemeClr val="dk1"/>
                </a:solidFill>
              </a:defRPr>
            </a:lvl8pPr>
            <a:lvl9pPr marL="4114800" lvl="8" indent="-228600" algn="l">
              <a:lnSpc>
                <a:spcPct val="100000"/>
              </a:lnSpc>
              <a:spcBef>
                <a:spcPts val="280"/>
              </a:spcBef>
              <a:spcAft>
                <a:spcPts val="0"/>
              </a:spcAft>
              <a:buClr>
                <a:schemeClr val="dk1"/>
              </a:buClr>
              <a:buSzPts val="1400"/>
              <a:buNone/>
              <a:defRPr sz="1400">
                <a:solidFill>
                  <a:schemeClr val="dk1"/>
                </a:solidFill>
              </a:defRPr>
            </a:lvl9pPr>
          </a:lstStyle>
          <a:p>
            <a:endParaRPr/>
          </a:p>
        </p:txBody>
      </p:sp>
      <p:sp>
        <p:nvSpPr>
          <p:cNvPr id="42" name="Google Shape;42;p27"/>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27"/>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27"/>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ambria"/>
                <a:ea typeface="Cambria"/>
                <a:cs typeface="Cambria"/>
                <a:sym typeface="Cambri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ambria"/>
                <a:ea typeface="Cambria"/>
                <a:cs typeface="Cambria"/>
                <a:sym typeface="Cambri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ambria"/>
                <a:ea typeface="Cambria"/>
                <a:cs typeface="Cambria"/>
                <a:sym typeface="Cambri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ambria"/>
                <a:ea typeface="Cambria"/>
                <a:cs typeface="Cambria"/>
                <a:sym typeface="Cambri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ambria"/>
                <a:ea typeface="Cambria"/>
                <a:cs typeface="Cambria"/>
                <a:sym typeface="Cambri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ambria"/>
                <a:ea typeface="Cambria"/>
                <a:cs typeface="Cambria"/>
                <a:sym typeface="Cambri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ambria"/>
                <a:ea typeface="Cambria"/>
                <a:cs typeface="Cambria"/>
                <a:sym typeface="Cambri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ambria"/>
                <a:ea typeface="Cambria"/>
                <a:cs typeface="Cambria"/>
                <a:sym typeface="Cambri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ambria"/>
                <a:ea typeface="Cambria"/>
                <a:cs typeface="Cambria"/>
                <a:sym typeface="Cambri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5"/>
        <p:cNvGrpSpPr/>
        <p:nvPr/>
      </p:nvGrpSpPr>
      <p:grpSpPr>
        <a:xfrm>
          <a:off x="0" y="0"/>
          <a:ext cx="0" cy="0"/>
          <a:chOff x="0" y="0"/>
          <a:chExt cx="0" cy="0"/>
        </a:xfrm>
      </p:grpSpPr>
      <p:sp>
        <p:nvSpPr>
          <p:cNvPr id="46" name="Google Shape;46;p28"/>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28"/>
          <p:cNvSpPr txBox="1">
            <a:spLocks noGrp="1"/>
          </p:cNvSpPr>
          <p:nvPr>
            <p:ph type="body" idx="1"/>
          </p:nvPr>
        </p:nvSpPr>
        <p:spPr>
          <a:xfrm>
            <a:off x="457200" y="900113"/>
            <a:ext cx="4038600" cy="2545556"/>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accent2"/>
              </a:buClr>
              <a:buSzPts val="2400"/>
              <a:buChar char="–"/>
              <a:defRPr sz="2400"/>
            </a:lvl2pPr>
            <a:lvl3pPr marL="1371600" lvl="2" indent="-355600" algn="l">
              <a:lnSpc>
                <a:spcPct val="100000"/>
              </a:lnSpc>
              <a:spcBef>
                <a:spcPts val="400"/>
              </a:spcBef>
              <a:spcAft>
                <a:spcPts val="0"/>
              </a:spcAft>
              <a:buClr>
                <a:srgbClr val="D6D6D8"/>
              </a:buClr>
              <a:buSzPts val="2000"/>
              <a:buChar char="•"/>
              <a:defRPr sz="2000"/>
            </a:lvl3pPr>
            <a:lvl4pPr marL="1828800" lvl="3" indent="-342900" algn="l">
              <a:lnSpc>
                <a:spcPct val="100000"/>
              </a:lnSpc>
              <a:spcBef>
                <a:spcPts val="360"/>
              </a:spcBef>
              <a:spcAft>
                <a:spcPts val="0"/>
              </a:spcAft>
              <a:buClr>
                <a:srgbClr val="E3E4E5"/>
              </a:buClr>
              <a:buSzPts val="1800"/>
              <a:buChar char="–"/>
              <a:defRPr sz="1800"/>
            </a:lvl4pPr>
            <a:lvl5pPr marL="2286000" lvl="4" indent="-342900" algn="l">
              <a:lnSpc>
                <a:spcPct val="100000"/>
              </a:lnSpc>
              <a:spcBef>
                <a:spcPts val="360"/>
              </a:spcBef>
              <a:spcAft>
                <a:spcPts val="0"/>
              </a:spcAft>
              <a:buClr>
                <a:srgbClr val="F1F1F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48" name="Google Shape;48;p28"/>
          <p:cNvSpPr txBox="1">
            <a:spLocks noGrp="1"/>
          </p:cNvSpPr>
          <p:nvPr>
            <p:ph type="body" idx="2"/>
          </p:nvPr>
        </p:nvSpPr>
        <p:spPr>
          <a:xfrm>
            <a:off x="4648200" y="900113"/>
            <a:ext cx="4038600" cy="2545556"/>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accent2"/>
              </a:buClr>
              <a:buSzPts val="2400"/>
              <a:buChar char="–"/>
              <a:defRPr sz="2400"/>
            </a:lvl2pPr>
            <a:lvl3pPr marL="1371600" lvl="2" indent="-355600" algn="l">
              <a:lnSpc>
                <a:spcPct val="100000"/>
              </a:lnSpc>
              <a:spcBef>
                <a:spcPts val="400"/>
              </a:spcBef>
              <a:spcAft>
                <a:spcPts val="0"/>
              </a:spcAft>
              <a:buClr>
                <a:srgbClr val="D6D6D8"/>
              </a:buClr>
              <a:buSzPts val="2000"/>
              <a:buChar char="•"/>
              <a:defRPr sz="2000"/>
            </a:lvl3pPr>
            <a:lvl4pPr marL="1828800" lvl="3" indent="-342900" algn="l">
              <a:lnSpc>
                <a:spcPct val="100000"/>
              </a:lnSpc>
              <a:spcBef>
                <a:spcPts val="360"/>
              </a:spcBef>
              <a:spcAft>
                <a:spcPts val="0"/>
              </a:spcAft>
              <a:buClr>
                <a:srgbClr val="E3E4E5"/>
              </a:buClr>
              <a:buSzPts val="1800"/>
              <a:buChar char="–"/>
              <a:defRPr sz="1800"/>
            </a:lvl4pPr>
            <a:lvl5pPr marL="2286000" lvl="4" indent="-342900" algn="l">
              <a:lnSpc>
                <a:spcPct val="100000"/>
              </a:lnSpc>
              <a:spcBef>
                <a:spcPts val="360"/>
              </a:spcBef>
              <a:spcAft>
                <a:spcPts val="0"/>
              </a:spcAft>
              <a:buClr>
                <a:srgbClr val="F1F1F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49" name="Google Shape;49;p28"/>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28"/>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28"/>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ambria"/>
                <a:ea typeface="Cambria"/>
                <a:cs typeface="Cambria"/>
                <a:sym typeface="Cambri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ambria"/>
                <a:ea typeface="Cambria"/>
                <a:cs typeface="Cambria"/>
                <a:sym typeface="Cambri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ambria"/>
                <a:ea typeface="Cambria"/>
                <a:cs typeface="Cambria"/>
                <a:sym typeface="Cambri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ambria"/>
                <a:ea typeface="Cambria"/>
                <a:cs typeface="Cambria"/>
                <a:sym typeface="Cambri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ambria"/>
                <a:ea typeface="Cambria"/>
                <a:cs typeface="Cambria"/>
                <a:sym typeface="Cambri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ambria"/>
                <a:ea typeface="Cambria"/>
                <a:cs typeface="Cambria"/>
                <a:sym typeface="Cambri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ambria"/>
                <a:ea typeface="Cambria"/>
                <a:cs typeface="Cambria"/>
                <a:sym typeface="Cambri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ambria"/>
                <a:ea typeface="Cambria"/>
                <a:cs typeface="Cambria"/>
                <a:sym typeface="Cambri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ambria"/>
                <a:ea typeface="Cambria"/>
                <a:cs typeface="Cambria"/>
                <a:sym typeface="Cambri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2"/>
        <p:cNvGrpSpPr/>
        <p:nvPr/>
      </p:nvGrpSpPr>
      <p:grpSpPr>
        <a:xfrm>
          <a:off x="0" y="0"/>
          <a:ext cx="0" cy="0"/>
          <a:chOff x="0" y="0"/>
          <a:chExt cx="0" cy="0"/>
        </a:xfrm>
      </p:grpSpPr>
      <p:sp>
        <p:nvSpPr>
          <p:cNvPr id="53" name="Google Shape;53;p29"/>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29"/>
          <p:cNvSpPr txBox="1">
            <a:spLocks noGrp="1"/>
          </p:cNvSpPr>
          <p:nvPr>
            <p:ph type="body" idx="1"/>
          </p:nvPr>
        </p:nvSpPr>
        <p:spPr>
          <a:xfrm>
            <a:off x="457200" y="1151335"/>
            <a:ext cx="4040188" cy="47982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accent2"/>
              </a:buClr>
              <a:buSzPts val="2000"/>
              <a:buNone/>
              <a:defRPr sz="2000" b="1"/>
            </a:lvl2pPr>
            <a:lvl3pPr marL="1371600" lvl="2" indent="-228600" algn="l">
              <a:lnSpc>
                <a:spcPct val="100000"/>
              </a:lnSpc>
              <a:spcBef>
                <a:spcPts val="360"/>
              </a:spcBef>
              <a:spcAft>
                <a:spcPts val="0"/>
              </a:spcAft>
              <a:buClr>
                <a:srgbClr val="D6D6D8"/>
              </a:buClr>
              <a:buSzPts val="1800"/>
              <a:buNone/>
              <a:defRPr sz="1800" b="1"/>
            </a:lvl3pPr>
            <a:lvl4pPr marL="1828800" lvl="3" indent="-228600" algn="l">
              <a:lnSpc>
                <a:spcPct val="100000"/>
              </a:lnSpc>
              <a:spcBef>
                <a:spcPts val="320"/>
              </a:spcBef>
              <a:spcAft>
                <a:spcPts val="0"/>
              </a:spcAft>
              <a:buClr>
                <a:srgbClr val="E3E4E5"/>
              </a:buClr>
              <a:buSzPts val="1600"/>
              <a:buNone/>
              <a:defRPr sz="1600" b="1"/>
            </a:lvl4pPr>
            <a:lvl5pPr marL="2286000" lvl="4" indent="-228600" algn="l">
              <a:lnSpc>
                <a:spcPct val="100000"/>
              </a:lnSpc>
              <a:spcBef>
                <a:spcPts val="320"/>
              </a:spcBef>
              <a:spcAft>
                <a:spcPts val="0"/>
              </a:spcAft>
              <a:buClr>
                <a:srgbClr val="F1F1F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55" name="Google Shape;55;p29"/>
          <p:cNvSpPr txBox="1">
            <a:spLocks noGrp="1"/>
          </p:cNvSpPr>
          <p:nvPr>
            <p:ph type="body" idx="2"/>
          </p:nvPr>
        </p:nvSpPr>
        <p:spPr>
          <a:xfrm>
            <a:off x="457200" y="1631156"/>
            <a:ext cx="4040188" cy="2963466"/>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accent2"/>
              </a:buClr>
              <a:buSzPts val="2000"/>
              <a:buChar char="–"/>
              <a:defRPr sz="2000"/>
            </a:lvl2pPr>
            <a:lvl3pPr marL="1371600" lvl="2" indent="-342900" algn="l">
              <a:lnSpc>
                <a:spcPct val="100000"/>
              </a:lnSpc>
              <a:spcBef>
                <a:spcPts val="360"/>
              </a:spcBef>
              <a:spcAft>
                <a:spcPts val="0"/>
              </a:spcAft>
              <a:buClr>
                <a:srgbClr val="D6D6D8"/>
              </a:buClr>
              <a:buSzPts val="1800"/>
              <a:buChar char="•"/>
              <a:defRPr sz="1800"/>
            </a:lvl3pPr>
            <a:lvl4pPr marL="1828800" lvl="3" indent="-330200" algn="l">
              <a:lnSpc>
                <a:spcPct val="100000"/>
              </a:lnSpc>
              <a:spcBef>
                <a:spcPts val="320"/>
              </a:spcBef>
              <a:spcAft>
                <a:spcPts val="0"/>
              </a:spcAft>
              <a:buClr>
                <a:srgbClr val="E3E4E5"/>
              </a:buClr>
              <a:buSzPts val="1600"/>
              <a:buChar char="–"/>
              <a:defRPr sz="1600"/>
            </a:lvl4pPr>
            <a:lvl5pPr marL="2286000" lvl="4" indent="-330200" algn="l">
              <a:lnSpc>
                <a:spcPct val="100000"/>
              </a:lnSpc>
              <a:spcBef>
                <a:spcPts val="320"/>
              </a:spcBef>
              <a:spcAft>
                <a:spcPts val="0"/>
              </a:spcAft>
              <a:buClr>
                <a:srgbClr val="F1F1F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56" name="Google Shape;56;p29"/>
          <p:cNvSpPr txBox="1">
            <a:spLocks noGrp="1"/>
          </p:cNvSpPr>
          <p:nvPr>
            <p:ph type="body" idx="3"/>
          </p:nvPr>
        </p:nvSpPr>
        <p:spPr>
          <a:xfrm>
            <a:off x="4645026" y="1151335"/>
            <a:ext cx="4041775" cy="47982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accent2"/>
              </a:buClr>
              <a:buSzPts val="2000"/>
              <a:buNone/>
              <a:defRPr sz="2000" b="1"/>
            </a:lvl2pPr>
            <a:lvl3pPr marL="1371600" lvl="2" indent="-228600" algn="l">
              <a:lnSpc>
                <a:spcPct val="100000"/>
              </a:lnSpc>
              <a:spcBef>
                <a:spcPts val="360"/>
              </a:spcBef>
              <a:spcAft>
                <a:spcPts val="0"/>
              </a:spcAft>
              <a:buClr>
                <a:srgbClr val="D6D6D8"/>
              </a:buClr>
              <a:buSzPts val="1800"/>
              <a:buNone/>
              <a:defRPr sz="1800" b="1"/>
            </a:lvl3pPr>
            <a:lvl4pPr marL="1828800" lvl="3" indent="-228600" algn="l">
              <a:lnSpc>
                <a:spcPct val="100000"/>
              </a:lnSpc>
              <a:spcBef>
                <a:spcPts val="320"/>
              </a:spcBef>
              <a:spcAft>
                <a:spcPts val="0"/>
              </a:spcAft>
              <a:buClr>
                <a:srgbClr val="E3E4E5"/>
              </a:buClr>
              <a:buSzPts val="1600"/>
              <a:buNone/>
              <a:defRPr sz="1600" b="1"/>
            </a:lvl4pPr>
            <a:lvl5pPr marL="2286000" lvl="4" indent="-228600" algn="l">
              <a:lnSpc>
                <a:spcPct val="100000"/>
              </a:lnSpc>
              <a:spcBef>
                <a:spcPts val="320"/>
              </a:spcBef>
              <a:spcAft>
                <a:spcPts val="0"/>
              </a:spcAft>
              <a:buClr>
                <a:srgbClr val="F1F1F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57" name="Google Shape;57;p29"/>
          <p:cNvSpPr txBox="1">
            <a:spLocks noGrp="1"/>
          </p:cNvSpPr>
          <p:nvPr>
            <p:ph type="body" idx="4"/>
          </p:nvPr>
        </p:nvSpPr>
        <p:spPr>
          <a:xfrm>
            <a:off x="4645026" y="1631156"/>
            <a:ext cx="4041775" cy="2963466"/>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accent2"/>
              </a:buClr>
              <a:buSzPts val="2000"/>
              <a:buChar char="–"/>
              <a:defRPr sz="2000"/>
            </a:lvl2pPr>
            <a:lvl3pPr marL="1371600" lvl="2" indent="-342900" algn="l">
              <a:lnSpc>
                <a:spcPct val="100000"/>
              </a:lnSpc>
              <a:spcBef>
                <a:spcPts val="360"/>
              </a:spcBef>
              <a:spcAft>
                <a:spcPts val="0"/>
              </a:spcAft>
              <a:buClr>
                <a:srgbClr val="D6D6D8"/>
              </a:buClr>
              <a:buSzPts val="1800"/>
              <a:buChar char="•"/>
              <a:defRPr sz="1800"/>
            </a:lvl3pPr>
            <a:lvl4pPr marL="1828800" lvl="3" indent="-330200" algn="l">
              <a:lnSpc>
                <a:spcPct val="100000"/>
              </a:lnSpc>
              <a:spcBef>
                <a:spcPts val="320"/>
              </a:spcBef>
              <a:spcAft>
                <a:spcPts val="0"/>
              </a:spcAft>
              <a:buClr>
                <a:srgbClr val="E3E4E5"/>
              </a:buClr>
              <a:buSzPts val="1600"/>
              <a:buChar char="–"/>
              <a:defRPr sz="1600"/>
            </a:lvl4pPr>
            <a:lvl5pPr marL="2286000" lvl="4" indent="-330200" algn="l">
              <a:lnSpc>
                <a:spcPct val="100000"/>
              </a:lnSpc>
              <a:spcBef>
                <a:spcPts val="320"/>
              </a:spcBef>
              <a:spcAft>
                <a:spcPts val="0"/>
              </a:spcAft>
              <a:buClr>
                <a:srgbClr val="F1F1F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58" name="Google Shape;58;p29"/>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29"/>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29"/>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ambria"/>
                <a:ea typeface="Cambria"/>
                <a:cs typeface="Cambria"/>
                <a:sym typeface="Cambri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ambria"/>
                <a:ea typeface="Cambria"/>
                <a:cs typeface="Cambria"/>
                <a:sym typeface="Cambri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ambria"/>
                <a:ea typeface="Cambria"/>
                <a:cs typeface="Cambria"/>
                <a:sym typeface="Cambri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ambria"/>
                <a:ea typeface="Cambria"/>
                <a:cs typeface="Cambria"/>
                <a:sym typeface="Cambri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ambria"/>
                <a:ea typeface="Cambria"/>
                <a:cs typeface="Cambria"/>
                <a:sym typeface="Cambri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ambria"/>
                <a:ea typeface="Cambria"/>
                <a:cs typeface="Cambria"/>
                <a:sym typeface="Cambri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ambria"/>
                <a:ea typeface="Cambria"/>
                <a:cs typeface="Cambria"/>
                <a:sym typeface="Cambri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ambria"/>
                <a:ea typeface="Cambria"/>
                <a:cs typeface="Cambria"/>
                <a:sym typeface="Cambri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ambria"/>
                <a:ea typeface="Cambria"/>
                <a:cs typeface="Cambria"/>
                <a:sym typeface="Cambri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6">
            <a:alphaModFix/>
          </a:blip>
          <a:stretch>
            <a:fillRect/>
          </a:stretch>
        </a:blipFill>
        <a:effectLst/>
      </p:bgPr>
    </p:bg>
    <p:spTree>
      <p:nvGrpSpPr>
        <p:cNvPr id="1" name="Shape 9"/>
        <p:cNvGrpSpPr/>
        <p:nvPr/>
      </p:nvGrpSpPr>
      <p:grpSpPr>
        <a:xfrm>
          <a:off x="0" y="0"/>
          <a:ext cx="0" cy="0"/>
          <a:chOff x="0" y="0"/>
          <a:chExt cx="0" cy="0"/>
        </a:xfrm>
      </p:grpSpPr>
      <p:sp>
        <p:nvSpPr>
          <p:cNvPr id="10" name="Google Shape;10;p20"/>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20"/>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mbria"/>
                <a:ea typeface="Cambria"/>
                <a:cs typeface="Cambria"/>
                <a:sym typeface="Cambria"/>
              </a:defRPr>
            </a:lvl1pPr>
            <a:lvl2pPr marL="914400" marR="0" lvl="1" indent="-406400" algn="l" rtl="0">
              <a:lnSpc>
                <a:spcPct val="100000"/>
              </a:lnSpc>
              <a:spcBef>
                <a:spcPts val="560"/>
              </a:spcBef>
              <a:spcAft>
                <a:spcPts val="0"/>
              </a:spcAft>
              <a:buClr>
                <a:schemeClr val="accent2"/>
              </a:buClr>
              <a:buSzPts val="2800"/>
              <a:buFont typeface="Arial"/>
              <a:buChar char="–"/>
              <a:defRPr sz="2800" b="0" i="0" u="none" strike="noStrike" cap="none">
                <a:solidFill>
                  <a:schemeClr val="accent2"/>
                </a:solidFill>
                <a:latin typeface="Cambria"/>
                <a:ea typeface="Cambria"/>
                <a:cs typeface="Cambria"/>
                <a:sym typeface="Cambria"/>
              </a:defRPr>
            </a:lvl2pPr>
            <a:lvl3pPr marL="1371600" marR="0" lvl="2" indent="-381000" algn="l" rtl="0">
              <a:lnSpc>
                <a:spcPct val="100000"/>
              </a:lnSpc>
              <a:spcBef>
                <a:spcPts val="480"/>
              </a:spcBef>
              <a:spcAft>
                <a:spcPts val="0"/>
              </a:spcAft>
              <a:buClr>
                <a:srgbClr val="D6D6D8"/>
              </a:buClr>
              <a:buSzPts val="2400"/>
              <a:buFont typeface="Arial"/>
              <a:buChar char="•"/>
              <a:defRPr sz="2400" b="0" i="0" u="none" strike="noStrike" cap="none">
                <a:solidFill>
                  <a:srgbClr val="D6D6D8"/>
                </a:solidFill>
                <a:latin typeface="Cambria"/>
                <a:ea typeface="Cambria"/>
                <a:cs typeface="Cambria"/>
                <a:sym typeface="Cambria"/>
              </a:defRPr>
            </a:lvl3pPr>
            <a:lvl4pPr marL="1828800" marR="0" lvl="3" indent="-355600" algn="l" rtl="0">
              <a:lnSpc>
                <a:spcPct val="100000"/>
              </a:lnSpc>
              <a:spcBef>
                <a:spcPts val="400"/>
              </a:spcBef>
              <a:spcAft>
                <a:spcPts val="0"/>
              </a:spcAft>
              <a:buClr>
                <a:srgbClr val="E3E4E5"/>
              </a:buClr>
              <a:buSzPts val="2000"/>
              <a:buFont typeface="Arial"/>
              <a:buChar char="–"/>
              <a:defRPr sz="2000" b="0" i="0" u="none" strike="noStrike" cap="none">
                <a:solidFill>
                  <a:srgbClr val="E3E4E5"/>
                </a:solidFill>
                <a:latin typeface="Cambria"/>
                <a:ea typeface="Cambria"/>
                <a:cs typeface="Cambria"/>
                <a:sym typeface="Cambria"/>
              </a:defRPr>
            </a:lvl4pPr>
            <a:lvl5pPr marL="2286000" marR="0" lvl="4" indent="-355600" algn="l" rtl="0">
              <a:lnSpc>
                <a:spcPct val="100000"/>
              </a:lnSpc>
              <a:spcBef>
                <a:spcPts val="400"/>
              </a:spcBef>
              <a:spcAft>
                <a:spcPts val="0"/>
              </a:spcAft>
              <a:buClr>
                <a:srgbClr val="F1F1F1"/>
              </a:buClr>
              <a:buSzPts val="2000"/>
              <a:buFont typeface="Arial"/>
              <a:buChar char="»"/>
              <a:defRPr sz="2000" b="0" i="0" u="none" strike="noStrike" cap="none">
                <a:solidFill>
                  <a:srgbClr val="F1F1F1"/>
                </a:solidFill>
                <a:latin typeface="Cambria"/>
                <a:ea typeface="Cambria"/>
                <a:cs typeface="Cambria"/>
                <a:sym typeface="Cambr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mbria"/>
                <a:ea typeface="Cambria"/>
                <a:cs typeface="Cambria"/>
                <a:sym typeface="Cambri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mbria"/>
                <a:ea typeface="Cambria"/>
                <a:cs typeface="Cambria"/>
                <a:sym typeface="Cambri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mbria"/>
                <a:ea typeface="Cambria"/>
                <a:cs typeface="Cambria"/>
                <a:sym typeface="Cambri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mbria"/>
                <a:ea typeface="Cambria"/>
                <a:cs typeface="Cambria"/>
                <a:sym typeface="Cambria"/>
              </a:defRPr>
            </a:lvl9pPr>
          </a:lstStyle>
          <a:p>
            <a:endParaRPr/>
          </a:p>
        </p:txBody>
      </p:sp>
      <p:sp>
        <p:nvSpPr>
          <p:cNvPr id="12" name="Google Shape;12;p20"/>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mbria"/>
                <a:ea typeface="Cambria"/>
                <a:cs typeface="Cambria"/>
                <a:sym typeface="Cambr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mbria"/>
                <a:ea typeface="Cambria"/>
                <a:cs typeface="Cambria"/>
                <a:sym typeface="Cambri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mbria"/>
                <a:ea typeface="Cambria"/>
                <a:cs typeface="Cambria"/>
                <a:sym typeface="Cambri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mbria"/>
                <a:ea typeface="Cambria"/>
                <a:cs typeface="Cambria"/>
                <a:sym typeface="Cambri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mbria"/>
                <a:ea typeface="Cambria"/>
                <a:cs typeface="Cambria"/>
                <a:sym typeface="Cambri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mbria"/>
                <a:ea typeface="Cambria"/>
                <a:cs typeface="Cambria"/>
                <a:sym typeface="Cambri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mbria"/>
                <a:ea typeface="Cambria"/>
                <a:cs typeface="Cambria"/>
                <a:sym typeface="Cambri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mbria"/>
                <a:ea typeface="Cambria"/>
                <a:cs typeface="Cambria"/>
                <a:sym typeface="Cambri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mbria"/>
                <a:ea typeface="Cambria"/>
                <a:cs typeface="Cambria"/>
                <a:sym typeface="Cambria"/>
              </a:defRPr>
            </a:lvl9pPr>
          </a:lstStyle>
          <a:p>
            <a:endParaRPr/>
          </a:p>
        </p:txBody>
      </p:sp>
      <p:sp>
        <p:nvSpPr>
          <p:cNvPr id="13" name="Google Shape;13;p20"/>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mbria"/>
                <a:ea typeface="Cambria"/>
                <a:cs typeface="Cambria"/>
                <a:sym typeface="Cambr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mbria"/>
                <a:ea typeface="Cambria"/>
                <a:cs typeface="Cambria"/>
                <a:sym typeface="Cambri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mbria"/>
                <a:ea typeface="Cambria"/>
                <a:cs typeface="Cambria"/>
                <a:sym typeface="Cambri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mbria"/>
                <a:ea typeface="Cambria"/>
                <a:cs typeface="Cambria"/>
                <a:sym typeface="Cambri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mbria"/>
                <a:ea typeface="Cambria"/>
                <a:cs typeface="Cambria"/>
                <a:sym typeface="Cambri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mbria"/>
                <a:ea typeface="Cambria"/>
                <a:cs typeface="Cambria"/>
                <a:sym typeface="Cambri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mbria"/>
                <a:ea typeface="Cambria"/>
                <a:cs typeface="Cambria"/>
                <a:sym typeface="Cambri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mbria"/>
                <a:ea typeface="Cambria"/>
                <a:cs typeface="Cambria"/>
                <a:sym typeface="Cambri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mbria"/>
                <a:ea typeface="Cambria"/>
                <a:cs typeface="Cambria"/>
                <a:sym typeface="Cambria"/>
              </a:defRPr>
            </a:lvl9pPr>
          </a:lstStyle>
          <a:p>
            <a:endParaRPr/>
          </a:p>
        </p:txBody>
      </p:sp>
      <p:sp>
        <p:nvSpPr>
          <p:cNvPr id="14" name="Google Shape;14;p20"/>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Cambria"/>
                <a:ea typeface="Cambria"/>
                <a:cs typeface="Cambria"/>
                <a:sym typeface="Cambria"/>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Cambria"/>
                <a:ea typeface="Cambria"/>
                <a:cs typeface="Cambria"/>
                <a:sym typeface="Cambria"/>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Cambria"/>
                <a:ea typeface="Cambria"/>
                <a:cs typeface="Cambria"/>
                <a:sym typeface="Cambria"/>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Cambria"/>
                <a:ea typeface="Cambria"/>
                <a:cs typeface="Cambria"/>
                <a:sym typeface="Cambria"/>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Cambria"/>
                <a:ea typeface="Cambria"/>
                <a:cs typeface="Cambria"/>
                <a:sym typeface="Cambria"/>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Cambria"/>
                <a:ea typeface="Cambria"/>
                <a:cs typeface="Cambria"/>
                <a:sym typeface="Cambria"/>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Cambria"/>
                <a:ea typeface="Cambria"/>
                <a:cs typeface="Cambria"/>
                <a:sym typeface="Cambria"/>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Cambria"/>
                <a:ea typeface="Cambria"/>
                <a:cs typeface="Cambria"/>
                <a:sym typeface="Cambria"/>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Cambria"/>
                <a:ea typeface="Cambria"/>
                <a:cs typeface="Cambria"/>
                <a:sym typeface="Cambria"/>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8" Type="http://schemas.openxmlformats.org/officeDocument/2006/relationships/hyperlink" Target="https://nces.ed.gov/programs/coe/pdf/Indicator_CGF/coe_cgf_2018_05.pdf" TargetMode="External"/><Relationship Id="rId3" Type="http://schemas.openxmlformats.org/officeDocument/2006/relationships/hyperlink" Target="https://www.socialstudies.org/social-studies-and-young-learner/21/2/social-studies-all-esol-strategies-elementary-classroom" TargetMode="External"/><Relationship Id="rId7" Type="http://schemas.openxmlformats.org/officeDocument/2006/relationships/hyperlink" Target="https://www.acps.k12.va.us/cms/lib/VA01918616/Centricity/Domain/801/Teaching%20Tips%20for%20Teachers%20Vol.%204.pdf" TargetMode="External"/><Relationship Id="rId2" Type="http://schemas.openxmlformats.org/officeDocument/2006/relationships/notesSlide" Target="../notesSlides/notesSlide25.xml"/><Relationship Id="rId1" Type="http://schemas.openxmlformats.org/officeDocument/2006/relationships/slideLayout" Target="../slideLayouts/slideLayout5.xml"/><Relationship Id="rId6" Type="http://schemas.openxmlformats.org/officeDocument/2006/relationships/hyperlink" Target="https://apiar.org.au/wp-content/uploads/2017/02/13_APJCECT_Feb_BRR798_EDU-126-131.pdf" TargetMode="External"/><Relationship Id="rId5" Type="http://schemas.openxmlformats.org/officeDocument/2006/relationships/hyperlink" Target="http://www.cal.org/excell" TargetMode="External"/><Relationship Id="rId4" Type="http://schemas.openxmlformats.org/officeDocument/2006/relationships/hyperlink" Target="https://web-a-ebscohost-com.ezproxy.liberty.edu/ehost/ebookviewer/ebook/bmxlYmtfXzc5NTc2X19BTg2?sid=fadb888e-9d80-453d-a33c-d6f50dccc491@sdc-v-sessmgr02&amp;vid=0&amp;format=EB&amp;rid=1" TargetMode="External"/><Relationship Id="rId9" Type="http://schemas.openxmlformats.org/officeDocument/2006/relationships/hyperlink" Target="https://k12teacherstaffdevelopment.com/tlb/what-are-sdaie-strategies/"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
          <p:cNvSpPr txBox="1">
            <a:spLocks noGrp="1"/>
          </p:cNvSpPr>
          <p:nvPr>
            <p:ph type="ctrTitle"/>
          </p:nvPr>
        </p:nvSpPr>
        <p:spPr>
          <a:xfrm>
            <a:off x="311708" y="1842255"/>
            <a:ext cx="8520600" cy="1490938"/>
          </a:xfrm>
          <a:prstGeom prst="rect">
            <a:avLst/>
          </a:prstGeom>
          <a:noFill/>
          <a:ln>
            <a:noFill/>
          </a:ln>
        </p:spPr>
        <p:txBody>
          <a:bodyPr spcFirstLastPara="1" wrap="square" lIns="91425" tIns="91425" rIns="91425" bIns="91425" anchor="b" anchorCtr="0">
            <a:normAutofit fontScale="90000"/>
          </a:bodyPr>
          <a:lstStyle/>
          <a:p>
            <a:pPr marL="0" lvl="0" indent="0" algn="ctr" rtl="0">
              <a:lnSpc>
                <a:spcPct val="100000"/>
              </a:lnSpc>
              <a:spcBef>
                <a:spcPts val="0"/>
              </a:spcBef>
              <a:spcAft>
                <a:spcPts val="0"/>
              </a:spcAft>
              <a:buClr>
                <a:schemeClr val="dk1"/>
              </a:buClr>
              <a:buSzPct val="100000"/>
              <a:buFont typeface="Arial"/>
              <a:buNone/>
            </a:pPr>
            <a:r>
              <a:rPr lang="en" sz="3288" b="1">
                <a:solidFill>
                  <a:srgbClr val="FFCE55"/>
                </a:solidFill>
                <a:latin typeface="Calibri"/>
                <a:ea typeface="Calibri"/>
                <a:cs typeface="Calibri"/>
                <a:sym typeface="Calibri"/>
              </a:rPr>
              <a:t>Exploring Elementary School Teachers’ Instructional Decisions on English Language Arts Strategies for English Language Learners: A Case Study </a:t>
            </a:r>
            <a:endParaRPr sz="3288" b="1">
              <a:solidFill>
                <a:srgbClr val="FFCE55"/>
              </a:solidFill>
              <a:latin typeface="Calibri"/>
              <a:ea typeface="Calibri"/>
              <a:cs typeface="Calibri"/>
              <a:sym typeface="Calibri"/>
            </a:endParaRPr>
          </a:p>
          <a:p>
            <a:pPr marL="0" lvl="0" indent="0" algn="ctr" rtl="0">
              <a:lnSpc>
                <a:spcPct val="100000"/>
              </a:lnSpc>
              <a:spcBef>
                <a:spcPts val="0"/>
              </a:spcBef>
              <a:spcAft>
                <a:spcPts val="0"/>
              </a:spcAft>
              <a:buClr>
                <a:schemeClr val="dk1"/>
              </a:buClr>
              <a:buSzPct val="100000"/>
              <a:buFont typeface="Calibri"/>
              <a:buNone/>
            </a:pPr>
            <a:endParaRPr/>
          </a:p>
        </p:txBody>
      </p:sp>
      <p:sp>
        <p:nvSpPr>
          <p:cNvPr id="97" name="Google Shape;97;p1"/>
          <p:cNvSpPr txBox="1">
            <a:spLocks noGrp="1"/>
          </p:cNvSpPr>
          <p:nvPr>
            <p:ph type="subTitle" idx="1"/>
          </p:nvPr>
        </p:nvSpPr>
        <p:spPr>
          <a:xfrm>
            <a:off x="311700" y="3054130"/>
            <a:ext cx="8520600" cy="792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Clr>
                <a:schemeClr val="dk1"/>
              </a:buClr>
              <a:buSzPts val="1800"/>
              <a:buNone/>
            </a:pPr>
            <a:r>
              <a:rPr lang="en" sz="1800" b="1">
                <a:solidFill>
                  <a:schemeClr val="dk1"/>
                </a:solidFill>
                <a:latin typeface="Calibri"/>
                <a:ea typeface="Calibri"/>
                <a:cs typeface="Calibri"/>
                <a:sym typeface="Calibri"/>
              </a:rPr>
              <a:t>Tameika Hairston-Thomas Ed.D</a:t>
            </a:r>
            <a:endParaRPr sz="1800" b="1">
              <a:solidFill>
                <a:schemeClr val="dk1"/>
              </a:solidFill>
              <a:latin typeface="Calibri"/>
              <a:ea typeface="Calibri"/>
              <a:cs typeface="Calibri"/>
              <a:sym typeface="Calibri"/>
            </a:endParaRPr>
          </a:p>
          <a:p>
            <a:pPr marL="0" lvl="0" indent="0" algn="ctr" rtl="0">
              <a:lnSpc>
                <a:spcPct val="100000"/>
              </a:lnSpc>
              <a:spcBef>
                <a:spcPts val="1200"/>
              </a:spcBef>
              <a:spcAft>
                <a:spcPts val="0"/>
              </a:spcAft>
              <a:buClr>
                <a:schemeClr val="dk1"/>
              </a:buClr>
              <a:buSzPts val="1800"/>
              <a:buFont typeface="Arial"/>
              <a:buNone/>
            </a:pPr>
            <a:r>
              <a:rPr lang="en" sz="1600" b="1">
                <a:solidFill>
                  <a:schemeClr val="lt1"/>
                </a:solidFill>
                <a:latin typeface="Calibri"/>
                <a:ea typeface="Calibri"/>
                <a:cs typeface="Calibri"/>
                <a:sym typeface="Calibri"/>
              </a:rPr>
              <a:t>Liberty University</a:t>
            </a:r>
            <a:endParaRPr sz="1600" b="1">
              <a:solidFill>
                <a:schemeClr val="lt1"/>
              </a:solidFill>
              <a:latin typeface="Calibri"/>
              <a:ea typeface="Calibri"/>
              <a:cs typeface="Calibri"/>
              <a:sym typeface="Calibri"/>
            </a:endParaRPr>
          </a:p>
          <a:p>
            <a:pPr marL="0" lvl="0" indent="0" algn="ctr" rtl="0">
              <a:lnSpc>
                <a:spcPct val="100000"/>
              </a:lnSpc>
              <a:spcBef>
                <a:spcPts val="1200"/>
              </a:spcBef>
              <a:spcAft>
                <a:spcPts val="1200"/>
              </a:spcAft>
              <a:buClr>
                <a:schemeClr val="dk1"/>
              </a:buClr>
              <a:buSzPts val="1800"/>
              <a:buFont typeface="Arial"/>
              <a:buNone/>
            </a:pPr>
            <a:endParaRPr sz="1800" b="1">
              <a:solidFill>
                <a:schemeClr val="lt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9"/>
          <p:cNvSpPr/>
          <p:nvPr/>
        </p:nvSpPr>
        <p:spPr>
          <a:xfrm>
            <a:off x="598715" y="1009047"/>
            <a:ext cx="1082100" cy="1112700"/>
          </a:xfrm>
          <a:prstGeom prst="ellipse">
            <a:avLst/>
          </a:prstGeom>
          <a:solidFill>
            <a:srgbClr val="9DB7F2"/>
          </a:solidFill>
          <a:ln w="12700" cap="flat" cmpd="sng">
            <a:solidFill>
              <a:srgbClr val="9DB7F2"/>
            </a:solidFill>
            <a:prstDash val="solid"/>
            <a:miter lim="800000"/>
            <a:headEnd type="none" w="sm" len="sm"/>
            <a:tailEnd type="none" w="sm" len="sm"/>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Clr>
                <a:schemeClr val="dk1"/>
              </a:buClr>
              <a:buSzPts val="900"/>
              <a:buFont typeface="Cambria"/>
              <a:buNone/>
            </a:pPr>
            <a:endParaRPr sz="900" b="0" i="0" u="none" strike="noStrike" cap="none">
              <a:solidFill>
                <a:schemeClr val="lt1"/>
              </a:solidFill>
              <a:latin typeface="Calibri"/>
              <a:ea typeface="Calibri"/>
              <a:cs typeface="Calibri"/>
              <a:sym typeface="Calibri"/>
            </a:endParaRPr>
          </a:p>
        </p:txBody>
      </p:sp>
      <p:sp>
        <p:nvSpPr>
          <p:cNvPr id="195" name="Google Shape;195;p9"/>
          <p:cNvSpPr txBox="1">
            <a:spLocks noGrp="1"/>
          </p:cNvSpPr>
          <p:nvPr>
            <p:ph type="sldNum" idx="12"/>
          </p:nvPr>
        </p:nvSpPr>
        <p:spPr>
          <a:xfrm>
            <a:off x="6457950" y="4767263"/>
            <a:ext cx="2057400" cy="273900"/>
          </a:xfrm>
          <a:prstGeom prst="rect">
            <a:avLst/>
          </a:prstGeom>
          <a:noFill/>
          <a:ln>
            <a:noFill/>
          </a:ln>
        </p:spPr>
        <p:txBody>
          <a:bodyPr spcFirstLastPara="1" wrap="square" lIns="45725" tIns="22850" rIns="45725" bIns="22850" anchor="ctr" anchorCtr="0">
            <a:noAutofit/>
          </a:bodyPr>
          <a:lstStyle/>
          <a:p>
            <a:pPr marL="0" lvl="0" indent="0" algn="r" rtl="0">
              <a:lnSpc>
                <a:spcPct val="100000"/>
              </a:lnSpc>
              <a:spcBef>
                <a:spcPts val="0"/>
              </a:spcBef>
              <a:spcAft>
                <a:spcPts val="0"/>
              </a:spcAft>
              <a:buClr>
                <a:schemeClr val="dk1"/>
              </a:buClr>
              <a:buSzPts val="1200"/>
              <a:buFont typeface="Cambria"/>
              <a:buNone/>
            </a:pPr>
            <a:fld id="{00000000-1234-1234-1234-123412341234}" type="slidenum">
              <a:rPr lang="en"/>
              <a:t>10</a:t>
            </a:fld>
            <a:endParaRPr/>
          </a:p>
        </p:txBody>
      </p:sp>
      <p:sp>
        <p:nvSpPr>
          <p:cNvPr id="196" name="Google Shape;196;p9"/>
          <p:cNvSpPr txBox="1"/>
          <p:nvPr/>
        </p:nvSpPr>
        <p:spPr>
          <a:xfrm>
            <a:off x="598715" y="240526"/>
            <a:ext cx="8172000" cy="477000"/>
          </a:xfrm>
          <a:prstGeom prst="rect">
            <a:avLst/>
          </a:prstGeom>
          <a:noFill/>
          <a:ln>
            <a:noFill/>
          </a:ln>
        </p:spPr>
        <p:txBody>
          <a:bodyPr spcFirstLastPara="1" wrap="square" lIns="45725" tIns="22850" rIns="45725" bIns="22850" anchor="t" anchorCtr="0">
            <a:spAutoFit/>
          </a:bodyPr>
          <a:lstStyle/>
          <a:p>
            <a:pPr marL="0" marR="0" lvl="0" indent="0" algn="ctr" rtl="0">
              <a:lnSpc>
                <a:spcPct val="100000"/>
              </a:lnSpc>
              <a:spcBef>
                <a:spcPts val="0"/>
              </a:spcBef>
              <a:spcAft>
                <a:spcPts val="0"/>
              </a:spcAft>
              <a:buClr>
                <a:srgbClr val="FFCE55"/>
              </a:buClr>
              <a:buSzPts val="2800"/>
              <a:buFont typeface="Calibri"/>
              <a:buNone/>
            </a:pPr>
            <a:r>
              <a:rPr lang="en" sz="2800" b="1" i="0" u="none" strike="noStrike" cap="none">
                <a:solidFill>
                  <a:srgbClr val="FFCE55"/>
                </a:solidFill>
                <a:latin typeface="Calibri"/>
                <a:ea typeface="Calibri"/>
                <a:cs typeface="Calibri"/>
                <a:sym typeface="Calibri"/>
              </a:rPr>
              <a:t>Theme 2: Multiple Strategies</a:t>
            </a:r>
            <a:endParaRPr sz="700" b="0" i="0" u="none" strike="noStrike" cap="none">
              <a:solidFill>
                <a:srgbClr val="FFCE55"/>
              </a:solidFill>
              <a:latin typeface="Cambria"/>
              <a:ea typeface="Cambria"/>
              <a:cs typeface="Cambria"/>
              <a:sym typeface="Cambria"/>
            </a:endParaRPr>
          </a:p>
        </p:txBody>
      </p:sp>
      <p:sp>
        <p:nvSpPr>
          <p:cNvPr id="197" name="Google Shape;197;p9"/>
          <p:cNvSpPr txBox="1"/>
          <p:nvPr/>
        </p:nvSpPr>
        <p:spPr>
          <a:xfrm>
            <a:off x="1680815" y="1050204"/>
            <a:ext cx="7089900" cy="1615807"/>
          </a:xfrm>
          <a:prstGeom prst="rect">
            <a:avLst/>
          </a:prstGeom>
          <a:noFill/>
          <a:ln>
            <a:noFill/>
          </a:ln>
        </p:spPr>
        <p:txBody>
          <a:bodyPr spcFirstLastPara="1" wrap="square" lIns="45725" tIns="22850" rIns="45725" bIns="22850" anchor="t" anchorCtr="0">
            <a:spAutoFit/>
          </a:bodyPr>
          <a:lstStyle/>
          <a:p>
            <a:pPr marL="254000" marR="0" lvl="0" indent="-177800" algn="l" rtl="0">
              <a:lnSpc>
                <a:spcPct val="100000"/>
              </a:lnSpc>
              <a:spcBef>
                <a:spcPts val="0"/>
              </a:spcBef>
              <a:spcAft>
                <a:spcPts val="0"/>
              </a:spcAft>
              <a:buClr>
                <a:schemeClr val="lt1"/>
              </a:buClr>
              <a:buSzPts val="1200"/>
              <a:buFont typeface="Arial"/>
              <a:buChar char="•"/>
            </a:pPr>
            <a:r>
              <a:rPr lang="en" sz="1200" b="0" i="0" u="none" strike="noStrike" cap="none">
                <a:solidFill>
                  <a:schemeClr val="lt1"/>
                </a:solidFill>
                <a:latin typeface="Calibri"/>
                <a:ea typeface="Calibri"/>
                <a:cs typeface="Calibri"/>
                <a:sym typeface="Calibri"/>
              </a:rPr>
              <a:t>There has been no previous  research encompassing 25 strategies identified by Marzano’s (2009) high yield outcomes for ELLs along with SDAIE &amp; GO TO Strategies (Professional Learning Board, 2020) within ELA. </a:t>
            </a:r>
            <a:endParaRPr sz="1200" b="0" i="0" u="none" strike="noStrike" cap="none">
              <a:solidFill>
                <a:schemeClr val="lt1"/>
              </a:solidFill>
              <a:latin typeface="Calibri"/>
              <a:ea typeface="Calibri"/>
              <a:cs typeface="Calibri"/>
              <a:sym typeface="Calibri"/>
            </a:endParaRPr>
          </a:p>
          <a:p>
            <a:pPr marL="254000" marR="0" lvl="0" indent="-177800" algn="l" rtl="0">
              <a:lnSpc>
                <a:spcPct val="100000"/>
              </a:lnSpc>
              <a:spcBef>
                <a:spcPts val="1200"/>
              </a:spcBef>
              <a:spcAft>
                <a:spcPts val="0"/>
              </a:spcAft>
              <a:buClr>
                <a:schemeClr val="lt1"/>
              </a:buClr>
              <a:buSzPts val="1200"/>
              <a:buFont typeface="Arial"/>
              <a:buChar char="•"/>
            </a:pPr>
            <a:r>
              <a:rPr lang="en" sz="1200" b="0" i="0" u="none" strike="noStrike" cap="none">
                <a:solidFill>
                  <a:schemeClr val="lt1"/>
                </a:solidFill>
                <a:latin typeface="Calibri"/>
                <a:ea typeface="Calibri"/>
                <a:cs typeface="Calibri"/>
                <a:sym typeface="Calibri"/>
              </a:rPr>
              <a:t>Throughout all the observations, it was evident that teachers were diligently dedicated to utilizing multiple strategies to assist students with their educational barriers during ELA.</a:t>
            </a:r>
            <a:endParaRPr sz="1200" b="0" i="0" u="none" strike="noStrike" cap="none">
              <a:solidFill>
                <a:schemeClr val="lt1"/>
              </a:solidFill>
              <a:latin typeface="Calibri"/>
              <a:ea typeface="Calibri"/>
              <a:cs typeface="Calibri"/>
              <a:sym typeface="Calibri"/>
            </a:endParaRPr>
          </a:p>
          <a:p>
            <a:pPr marL="254000" marR="0" lvl="0" indent="-177800" algn="l" rtl="0">
              <a:lnSpc>
                <a:spcPct val="100000"/>
              </a:lnSpc>
              <a:spcBef>
                <a:spcPts val="1200"/>
              </a:spcBef>
              <a:spcAft>
                <a:spcPts val="1200"/>
              </a:spcAft>
              <a:buClr>
                <a:schemeClr val="lt1"/>
              </a:buClr>
              <a:buSzPts val="1200"/>
              <a:buFont typeface="Arial"/>
              <a:buChar char="•"/>
            </a:pPr>
            <a:r>
              <a:rPr lang="en" sz="1200" b="0" i="0" u="none" strike="noStrike" cap="none">
                <a:solidFill>
                  <a:schemeClr val="lt1"/>
                </a:solidFill>
                <a:latin typeface="Calibri"/>
                <a:ea typeface="Calibri"/>
                <a:cs typeface="Calibri"/>
                <a:sym typeface="Calibri"/>
              </a:rPr>
              <a:t>Each teacher was eager to work with students and have students display their knowledge and passion for ELA through listening, reading, writing, and speaking English. </a:t>
            </a:r>
            <a:endParaRPr sz="700" b="0" i="0" u="none" strike="noStrike" cap="none">
              <a:solidFill>
                <a:schemeClr val="dk1"/>
              </a:solidFill>
              <a:latin typeface="Cambria"/>
              <a:ea typeface="Cambria"/>
              <a:cs typeface="Cambria"/>
              <a:sym typeface="Cambria"/>
            </a:endParaRPr>
          </a:p>
        </p:txBody>
      </p:sp>
      <p:pic>
        <p:nvPicPr>
          <p:cNvPr id="198" name="Google Shape;198;p9"/>
          <p:cNvPicPr preferRelativeResize="0"/>
          <p:nvPr/>
        </p:nvPicPr>
        <p:blipFill rotWithShape="1">
          <a:blip r:embed="rId3">
            <a:alphaModFix/>
          </a:blip>
          <a:srcRect/>
          <a:stretch/>
        </p:blipFill>
        <p:spPr>
          <a:xfrm>
            <a:off x="302611" y="2903219"/>
            <a:ext cx="3409514" cy="2057401"/>
          </a:xfrm>
          <a:prstGeom prst="rect">
            <a:avLst/>
          </a:prstGeom>
          <a:noFill/>
          <a:ln w="38100" cap="flat" cmpd="sng">
            <a:solidFill>
              <a:srgbClr val="FFCE55"/>
            </a:solidFill>
            <a:prstDash val="solid"/>
            <a:round/>
            <a:headEnd type="none" w="sm" len="sm"/>
            <a:tailEnd type="none" w="sm" len="sm"/>
          </a:ln>
        </p:spPr>
      </p:pic>
      <p:pic>
        <p:nvPicPr>
          <p:cNvPr id="199" name="Google Shape;199;p9"/>
          <p:cNvPicPr preferRelativeResize="0"/>
          <p:nvPr/>
        </p:nvPicPr>
        <p:blipFill rotWithShape="1">
          <a:blip r:embed="rId4">
            <a:alphaModFix/>
          </a:blip>
          <a:srcRect/>
          <a:stretch/>
        </p:blipFill>
        <p:spPr>
          <a:xfrm>
            <a:off x="4222450" y="2903225"/>
            <a:ext cx="3409525" cy="2057401"/>
          </a:xfrm>
          <a:prstGeom prst="rect">
            <a:avLst/>
          </a:prstGeom>
          <a:noFill/>
          <a:ln w="38100" cap="flat" cmpd="sng">
            <a:solidFill>
              <a:srgbClr val="FFCE55"/>
            </a:solidFill>
            <a:prstDash val="solid"/>
            <a:round/>
            <a:headEnd type="none" w="sm" len="sm"/>
            <a:tailEnd type="none" w="sm" len="sm"/>
          </a:ln>
        </p:spPr>
      </p:pic>
      <p:sp>
        <p:nvSpPr>
          <p:cNvPr id="200" name="Google Shape;200;p9"/>
          <p:cNvSpPr txBox="1"/>
          <p:nvPr/>
        </p:nvSpPr>
        <p:spPr>
          <a:xfrm>
            <a:off x="2936288" y="4900750"/>
            <a:ext cx="3246000" cy="369300"/>
          </a:xfrm>
          <a:prstGeom prst="rect">
            <a:avLst/>
          </a:prstGeom>
          <a:noFill/>
          <a:ln>
            <a:noFill/>
          </a:ln>
        </p:spPr>
        <p:txBody>
          <a:bodyPr spcFirstLastPara="1" wrap="square" lIns="45725" tIns="45725" rIns="45725" bIns="45725" anchor="t" anchorCtr="0">
            <a:spAutoFit/>
          </a:bodyPr>
          <a:lstStyle/>
          <a:p>
            <a:pPr marL="0" marR="0" lvl="0" indent="0" algn="l" rtl="0">
              <a:lnSpc>
                <a:spcPct val="100000"/>
              </a:lnSpc>
              <a:spcBef>
                <a:spcPts val="0"/>
              </a:spcBef>
              <a:spcAft>
                <a:spcPts val="0"/>
              </a:spcAft>
              <a:buClr>
                <a:schemeClr val="lt2"/>
              </a:buClr>
              <a:buSzPts val="900"/>
              <a:buFont typeface="Calibri"/>
              <a:buNone/>
            </a:pPr>
            <a:r>
              <a:rPr lang="en" sz="900" b="0" i="0" u="none" strike="noStrike" cap="none">
                <a:solidFill>
                  <a:schemeClr val="lt2"/>
                </a:solidFill>
                <a:latin typeface="Calibri"/>
                <a:ea typeface="Calibri"/>
                <a:cs typeface="Calibri"/>
                <a:sym typeface="Calibri"/>
              </a:rPr>
              <a:t>Checklist of 25 research based strategies used during observations</a:t>
            </a:r>
            <a:endParaRPr sz="900" b="0" i="0" u="none" strike="noStrike" cap="none">
              <a:solidFill>
                <a:schemeClr val="lt2"/>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900"/>
              <a:buFont typeface="Cambria"/>
              <a:buNone/>
            </a:pPr>
            <a:endParaRPr sz="900" b="0" i="0" u="none" strike="noStrike" cap="none">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4"/>
                                        </p:tgtEl>
                                        <p:attrNameLst>
                                          <p:attrName>style.visibility</p:attrName>
                                        </p:attrNameLst>
                                      </p:cBhvr>
                                      <p:to>
                                        <p:strVal val="visible"/>
                                      </p:to>
                                    </p:set>
                                    <p:anim calcmode="lin" valueType="num">
                                      <p:cBhvr additive="base">
                                        <p:cTn id="7" dur="500"/>
                                        <p:tgtEl>
                                          <p:spTgt spid="194"/>
                                        </p:tgtEl>
                                        <p:attrNameLst>
                                          <p:attrName>ppt_y</p:attrName>
                                        </p:attrNameLst>
                                      </p:cBhvr>
                                      <p:tavLst>
                                        <p:tav tm="0">
                                          <p:val>
                                            <p:strVal val="#ppt_y+1"/>
                                          </p:val>
                                        </p:tav>
                                        <p:tav tm="100000">
                                          <p:val>
                                            <p:strVal val="#ppt_y"/>
                                          </p:val>
                                        </p:tav>
                                      </p:tavLst>
                                    </p:anim>
                                  </p:childTnLst>
                                </p:cTn>
                              </p:par>
                              <p:par>
                                <p:cTn id="8" presetID="2" presetClass="entr" presetSubtype="4" fill="hold" nodeType="withEffect">
                                  <p:stCondLst>
                                    <p:cond delay="0"/>
                                  </p:stCondLst>
                                  <p:childTnLst>
                                    <p:set>
                                      <p:cBhvr>
                                        <p:cTn id="9" dur="1" fill="hold">
                                          <p:stCondLst>
                                            <p:cond delay="0"/>
                                          </p:stCondLst>
                                        </p:cTn>
                                        <p:tgtEl>
                                          <p:spTgt spid="197"/>
                                        </p:tgtEl>
                                        <p:attrNameLst>
                                          <p:attrName>style.visibility</p:attrName>
                                        </p:attrNameLst>
                                      </p:cBhvr>
                                      <p:to>
                                        <p:strVal val="visible"/>
                                      </p:to>
                                    </p:set>
                                    <p:anim calcmode="lin" valueType="num">
                                      <p:cBhvr additive="base">
                                        <p:cTn id="10" dur="500"/>
                                        <p:tgtEl>
                                          <p:spTgt spid="197"/>
                                        </p:tgtEl>
                                        <p:attrNameLst>
                                          <p:attrName>ppt_y</p:attrName>
                                        </p:attrNameLst>
                                      </p:cBhvr>
                                      <p:tavLst>
                                        <p:tav tm="0">
                                          <p:val>
                                            <p:strVal val="#ppt_y+1"/>
                                          </p:val>
                                        </p:tav>
                                        <p:tav tm="100000">
                                          <p:val>
                                            <p:strVal val="#ppt_y"/>
                                          </p:val>
                                        </p:tav>
                                      </p:tavLst>
                                    </p:anim>
                                  </p:childTnLst>
                                </p:cTn>
                              </p:par>
                              <p:par>
                                <p:cTn id="11" presetID="2" presetClass="entr" presetSubtype="4" fill="hold" nodeType="withEffect">
                                  <p:stCondLst>
                                    <p:cond delay="0"/>
                                  </p:stCondLst>
                                  <p:childTnLst>
                                    <p:set>
                                      <p:cBhvr>
                                        <p:cTn id="12" dur="1" fill="hold">
                                          <p:stCondLst>
                                            <p:cond delay="0"/>
                                          </p:stCondLst>
                                        </p:cTn>
                                        <p:tgtEl>
                                          <p:spTgt spid="198"/>
                                        </p:tgtEl>
                                        <p:attrNameLst>
                                          <p:attrName>style.visibility</p:attrName>
                                        </p:attrNameLst>
                                      </p:cBhvr>
                                      <p:to>
                                        <p:strVal val="visible"/>
                                      </p:to>
                                    </p:set>
                                    <p:anim calcmode="lin" valueType="num">
                                      <p:cBhvr additive="base">
                                        <p:cTn id="13" dur="500"/>
                                        <p:tgtEl>
                                          <p:spTgt spid="198"/>
                                        </p:tgtEl>
                                        <p:attrNameLst>
                                          <p:attrName>ppt_y</p:attrName>
                                        </p:attrNameLst>
                                      </p:cBhvr>
                                      <p:tavLst>
                                        <p:tav tm="0">
                                          <p:val>
                                            <p:strVal val="#ppt_y+1"/>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199"/>
                                        </p:tgtEl>
                                        <p:attrNameLst>
                                          <p:attrName>style.visibility</p:attrName>
                                        </p:attrNameLst>
                                      </p:cBhvr>
                                      <p:to>
                                        <p:strVal val="visible"/>
                                      </p:to>
                                    </p:set>
                                    <p:anim calcmode="lin" valueType="num">
                                      <p:cBhvr additive="base">
                                        <p:cTn id="16" dur="500"/>
                                        <p:tgtEl>
                                          <p:spTgt spid="19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g11ef1c27385_0_23"/>
          <p:cNvSpPr txBox="1"/>
          <p:nvPr/>
        </p:nvSpPr>
        <p:spPr>
          <a:xfrm>
            <a:off x="598731" y="240525"/>
            <a:ext cx="8082600" cy="477000"/>
          </a:xfrm>
          <a:prstGeom prst="rect">
            <a:avLst/>
          </a:prstGeom>
          <a:noFill/>
          <a:ln>
            <a:noFill/>
          </a:ln>
        </p:spPr>
        <p:txBody>
          <a:bodyPr spcFirstLastPara="1" wrap="square" lIns="45725" tIns="22850" rIns="45725" bIns="22850" anchor="t" anchorCtr="0">
            <a:spAutoFit/>
          </a:bodyPr>
          <a:lstStyle/>
          <a:p>
            <a:pPr marL="0" marR="0" lvl="0" indent="0" algn="ctr" rtl="0">
              <a:lnSpc>
                <a:spcPct val="100000"/>
              </a:lnSpc>
              <a:spcBef>
                <a:spcPts val="0"/>
              </a:spcBef>
              <a:spcAft>
                <a:spcPts val="0"/>
              </a:spcAft>
              <a:buClr>
                <a:srgbClr val="FFCE55"/>
              </a:buClr>
              <a:buSzPts val="2800"/>
              <a:buFont typeface="Calibri"/>
              <a:buNone/>
            </a:pPr>
            <a:r>
              <a:rPr lang="en" sz="2800" b="1">
                <a:solidFill>
                  <a:srgbClr val="FFCE55"/>
                </a:solidFill>
                <a:latin typeface="Calibri"/>
                <a:ea typeface="Calibri"/>
                <a:cs typeface="Calibri"/>
                <a:sym typeface="Calibri"/>
              </a:rPr>
              <a:t>Theme 2: Development </a:t>
            </a:r>
            <a:endParaRPr sz="700" b="0" i="0" u="none" strike="noStrike" cap="none">
              <a:solidFill>
                <a:srgbClr val="FFCE55"/>
              </a:solidFill>
              <a:latin typeface="Cambria"/>
              <a:ea typeface="Cambria"/>
              <a:cs typeface="Cambria"/>
              <a:sym typeface="Cambria"/>
            </a:endParaRPr>
          </a:p>
        </p:txBody>
      </p:sp>
      <p:sp>
        <p:nvSpPr>
          <p:cNvPr id="206" name="Google Shape;206;g11ef1c27385_0_23"/>
          <p:cNvSpPr txBox="1"/>
          <p:nvPr/>
        </p:nvSpPr>
        <p:spPr>
          <a:xfrm>
            <a:off x="530690" y="638591"/>
            <a:ext cx="8082600" cy="231000"/>
          </a:xfrm>
          <a:prstGeom prst="rect">
            <a:avLst/>
          </a:prstGeom>
          <a:noFill/>
          <a:ln>
            <a:noFill/>
          </a:ln>
        </p:spPr>
        <p:txBody>
          <a:bodyPr spcFirstLastPara="1" wrap="square" lIns="45725" tIns="22850" rIns="45725" bIns="22850" anchor="t" anchorCtr="0">
            <a:spAutoFit/>
          </a:bodyPr>
          <a:lstStyle/>
          <a:p>
            <a:pPr marL="0" marR="0" lvl="0" indent="0" algn="l" rtl="0">
              <a:lnSpc>
                <a:spcPct val="150000"/>
              </a:lnSpc>
              <a:spcBef>
                <a:spcPts val="0"/>
              </a:spcBef>
              <a:spcAft>
                <a:spcPts val="0"/>
              </a:spcAft>
              <a:buClr>
                <a:schemeClr val="lt1"/>
              </a:buClr>
              <a:buSzPts val="1200"/>
              <a:buFont typeface="Calibri"/>
              <a:buNone/>
            </a:pPr>
            <a:endParaRPr sz="1200" b="1" i="0" u="none" strike="noStrike" cap="none">
              <a:solidFill>
                <a:schemeClr val="lt1"/>
              </a:solidFill>
              <a:latin typeface="Calibri"/>
              <a:ea typeface="Calibri"/>
              <a:cs typeface="Calibri"/>
              <a:sym typeface="Calibri"/>
            </a:endParaRPr>
          </a:p>
        </p:txBody>
      </p:sp>
      <p:pic>
        <p:nvPicPr>
          <p:cNvPr id="207" name="Google Shape;207;g11ef1c27385_0_23"/>
          <p:cNvPicPr preferRelativeResize="0"/>
          <p:nvPr/>
        </p:nvPicPr>
        <p:blipFill>
          <a:blip r:embed="rId3">
            <a:alphaModFix/>
          </a:blip>
          <a:stretch>
            <a:fillRect/>
          </a:stretch>
        </p:blipFill>
        <p:spPr>
          <a:xfrm>
            <a:off x="538163" y="1246241"/>
            <a:ext cx="8067675" cy="2295525"/>
          </a:xfrm>
          <a:prstGeom prst="rect">
            <a:avLst/>
          </a:prstGeom>
          <a:noFill/>
          <a:ln w="76200" cap="flat" cmpd="sng">
            <a:solidFill>
              <a:srgbClr val="FFCE55"/>
            </a:solidFill>
            <a:prstDash val="solid"/>
            <a:round/>
            <a:headEnd type="none" w="sm" len="sm"/>
            <a:tailEnd type="none" w="sm" len="sm"/>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10"/>
          <p:cNvSpPr/>
          <p:nvPr/>
        </p:nvSpPr>
        <p:spPr>
          <a:xfrm>
            <a:off x="598715" y="1009047"/>
            <a:ext cx="1082100" cy="1112700"/>
          </a:xfrm>
          <a:prstGeom prst="ellipse">
            <a:avLst/>
          </a:prstGeom>
          <a:solidFill>
            <a:srgbClr val="3C6EE5"/>
          </a:solidFill>
          <a:ln w="12700" cap="flat" cmpd="sng">
            <a:solidFill>
              <a:srgbClr val="3C6EE5"/>
            </a:solidFill>
            <a:prstDash val="solid"/>
            <a:miter lim="800000"/>
            <a:headEnd type="none" w="sm" len="sm"/>
            <a:tailEnd type="none" w="sm" len="sm"/>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Clr>
                <a:schemeClr val="dk1"/>
              </a:buClr>
              <a:buSzPts val="900"/>
              <a:buFont typeface="Cambria"/>
              <a:buNone/>
            </a:pPr>
            <a:endParaRPr sz="900" b="0" i="0" u="none" strike="noStrike" cap="none">
              <a:solidFill>
                <a:schemeClr val="lt1"/>
              </a:solidFill>
              <a:latin typeface="Calibri"/>
              <a:ea typeface="Calibri"/>
              <a:cs typeface="Calibri"/>
              <a:sym typeface="Calibri"/>
            </a:endParaRPr>
          </a:p>
        </p:txBody>
      </p:sp>
      <p:sp>
        <p:nvSpPr>
          <p:cNvPr id="213" name="Google Shape;213;p10"/>
          <p:cNvSpPr txBox="1">
            <a:spLocks noGrp="1"/>
          </p:cNvSpPr>
          <p:nvPr>
            <p:ph type="sldNum" idx="12"/>
          </p:nvPr>
        </p:nvSpPr>
        <p:spPr>
          <a:xfrm>
            <a:off x="6457950" y="4767263"/>
            <a:ext cx="2057400" cy="273900"/>
          </a:xfrm>
          <a:prstGeom prst="rect">
            <a:avLst/>
          </a:prstGeom>
          <a:noFill/>
          <a:ln>
            <a:noFill/>
          </a:ln>
        </p:spPr>
        <p:txBody>
          <a:bodyPr spcFirstLastPara="1" wrap="square" lIns="45725" tIns="22850" rIns="45725" bIns="22850" anchor="ctr" anchorCtr="0">
            <a:noAutofit/>
          </a:bodyPr>
          <a:lstStyle/>
          <a:p>
            <a:pPr marL="0" lvl="0" indent="0" algn="r" rtl="0">
              <a:lnSpc>
                <a:spcPct val="100000"/>
              </a:lnSpc>
              <a:spcBef>
                <a:spcPts val="0"/>
              </a:spcBef>
              <a:spcAft>
                <a:spcPts val="0"/>
              </a:spcAft>
              <a:buClr>
                <a:schemeClr val="dk1"/>
              </a:buClr>
              <a:buSzPts val="1200"/>
              <a:buFont typeface="Cambria"/>
              <a:buNone/>
            </a:pPr>
            <a:fld id="{00000000-1234-1234-1234-123412341234}" type="slidenum">
              <a:rPr lang="en"/>
              <a:t>12</a:t>
            </a:fld>
            <a:endParaRPr/>
          </a:p>
        </p:txBody>
      </p:sp>
      <p:sp>
        <p:nvSpPr>
          <p:cNvPr id="214" name="Google Shape;214;p10"/>
          <p:cNvSpPr txBox="1"/>
          <p:nvPr/>
        </p:nvSpPr>
        <p:spPr>
          <a:xfrm>
            <a:off x="598715" y="240526"/>
            <a:ext cx="8172000" cy="477000"/>
          </a:xfrm>
          <a:prstGeom prst="rect">
            <a:avLst/>
          </a:prstGeom>
          <a:noFill/>
          <a:ln>
            <a:noFill/>
          </a:ln>
        </p:spPr>
        <p:txBody>
          <a:bodyPr spcFirstLastPara="1" wrap="square" lIns="45725" tIns="22850" rIns="45725" bIns="22850" anchor="t" anchorCtr="0">
            <a:spAutoFit/>
          </a:bodyPr>
          <a:lstStyle/>
          <a:p>
            <a:pPr marL="0" marR="0" lvl="0" indent="0" algn="ctr" rtl="0">
              <a:lnSpc>
                <a:spcPct val="100000"/>
              </a:lnSpc>
              <a:spcBef>
                <a:spcPts val="0"/>
              </a:spcBef>
              <a:spcAft>
                <a:spcPts val="0"/>
              </a:spcAft>
              <a:buClr>
                <a:srgbClr val="FFCE55"/>
              </a:buClr>
              <a:buSzPts val="2800"/>
              <a:buFont typeface="Calibri"/>
              <a:buNone/>
            </a:pPr>
            <a:r>
              <a:rPr lang="en" sz="2800" b="1" i="0" u="none" strike="noStrike" cap="none">
                <a:solidFill>
                  <a:srgbClr val="FFCE55"/>
                </a:solidFill>
                <a:latin typeface="Calibri"/>
                <a:ea typeface="Calibri"/>
                <a:cs typeface="Calibri"/>
                <a:sym typeface="Calibri"/>
              </a:rPr>
              <a:t>Theme 3: Need for ESOL Professional Development</a:t>
            </a:r>
            <a:endParaRPr sz="700" b="0" i="0" u="none" strike="noStrike" cap="none">
              <a:solidFill>
                <a:srgbClr val="FFCE55"/>
              </a:solidFill>
              <a:latin typeface="Cambria"/>
              <a:ea typeface="Cambria"/>
              <a:cs typeface="Cambria"/>
              <a:sym typeface="Cambria"/>
            </a:endParaRPr>
          </a:p>
        </p:txBody>
      </p:sp>
      <p:sp>
        <p:nvSpPr>
          <p:cNvPr id="215" name="Google Shape;215;p10"/>
          <p:cNvSpPr txBox="1"/>
          <p:nvPr/>
        </p:nvSpPr>
        <p:spPr>
          <a:xfrm>
            <a:off x="1787738" y="1066800"/>
            <a:ext cx="6982800" cy="2924400"/>
          </a:xfrm>
          <a:prstGeom prst="rect">
            <a:avLst/>
          </a:prstGeom>
          <a:noFill/>
          <a:ln>
            <a:noFill/>
          </a:ln>
        </p:spPr>
        <p:txBody>
          <a:bodyPr spcFirstLastPara="1" wrap="square" lIns="45725" tIns="22850" rIns="45725" bIns="22850" anchor="t" anchorCtr="0">
            <a:spAutoFit/>
          </a:bodyPr>
          <a:lstStyle/>
          <a:p>
            <a:pPr marL="0" marR="0" lvl="0" indent="0" algn="l" rtl="0">
              <a:lnSpc>
                <a:spcPct val="100000"/>
              </a:lnSpc>
              <a:spcBef>
                <a:spcPts val="0"/>
              </a:spcBef>
              <a:spcAft>
                <a:spcPts val="0"/>
              </a:spcAft>
              <a:buClr>
                <a:schemeClr val="dk1"/>
              </a:buClr>
              <a:buSzPts val="700"/>
              <a:buFont typeface="Cambria"/>
              <a:buNone/>
            </a:pPr>
            <a:endParaRPr sz="900" b="0" i="0" u="none" strike="noStrike" cap="none">
              <a:solidFill>
                <a:schemeClr val="dk1"/>
              </a:solidFill>
              <a:latin typeface="Cambria"/>
              <a:ea typeface="Cambria"/>
              <a:cs typeface="Cambria"/>
              <a:sym typeface="Cambria"/>
            </a:endParaRPr>
          </a:p>
          <a:p>
            <a:pPr marL="171450" marR="0" lvl="0" indent="-171450" algn="l" rtl="0">
              <a:lnSpc>
                <a:spcPct val="100000"/>
              </a:lnSpc>
              <a:spcBef>
                <a:spcPts val="0"/>
              </a:spcBef>
              <a:spcAft>
                <a:spcPts val="0"/>
              </a:spcAft>
              <a:buClr>
                <a:schemeClr val="lt1"/>
              </a:buClr>
              <a:buSzPts val="1400"/>
              <a:buFont typeface="Arial"/>
              <a:buChar char="•"/>
            </a:pPr>
            <a:r>
              <a:rPr lang="en" sz="1400" b="0" i="0" u="none" strike="noStrike" cap="none">
                <a:solidFill>
                  <a:schemeClr val="lt1"/>
                </a:solidFill>
                <a:latin typeface="Calibri"/>
                <a:ea typeface="Calibri"/>
                <a:cs typeface="Calibri"/>
                <a:sym typeface="Calibri"/>
              </a:rPr>
              <a:t>Massey stated: “At our school, there's a large ESOL population, so I think that professional development should be something that is continuous but also innovative.”</a:t>
            </a:r>
            <a:endParaRPr sz="1400" b="0" i="0" u="none" strike="noStrike" cap="none">
              <a:solidFill>
                <a:schemeClr val="lt1"/>
              </a:solidFill>
              <a:latin typeface="Calibri"/>
              <a:ea typeface="Calibri"/>
              <a:cs typeface="Calibri"/>
              <a:sym typeface="Calibri"/>
            </a:endParaRPr>
          </a:p>
          <a:p>
            <a:pPr marL="171450" marR="0" lvl="0" indent="-171450" algn="l" rtl="0">
              <a:lnSpc>
                <a:spcPct val="100000"/>
              </a:lnSpc>
              <a:spcBef>
                <a:spcPts val="1200"/>
              </a:spcBef>
              <a:spcAft>
                <a:spcPts val="0"/>
              </a:spcAft>
              <a:buClr>
                <a:schemeClr val="lt1"/>
              </a:buClr>
              <a:buSzPts val="1400"/>
              <a:buFont typeface="Arial"/>
              <a:buChar char="•"/>
            </a:pPr>
            <a:r>
              <a:rPr lang="en" sz="1400" b="0" i="0" u="none" strike="noStrike" cap="none">
                <a:solidFill>
                  <a:schemeClr val="lt1"/>
                </a:solidFill>
                <a:latin typeface="Calibri"/>
                <a:ea typeface="Calibri"/>
                <a:cs typeface="Calibri"/>
                <a:sym typeface="Calibri"/>
              </a:rPr>
              <a:t>Chell indicated how she has gained ESOL knowledge as an educator at FES: ”I guess just by attending different county professional developments, just going back to school, reading more and I guess the best one that would say was just in the classroom experience, the kiddos will let you know what they need just by observing your kiddos.”</a:t>
            </a:r>
            <a:endParaRPr sz="1400" b="0" i="0" u="none" strike="noStrike" cap="none">
              <a:solidFill>
                <a:schemeClr val="lt1"/>
              </a:solidFill>
              <a:latin typeface="Calibri"/>
              <a:ea typeface="Calibri"/>
              <a:cs typeface="Calibri"/>
              <a:sym typeface="Calibri"/>
            </a:endParaRPr>
          </a:p>
          <a:p>
            <a:pPr marL="171450" marR="0" lvl="0" indent="-171450" algn="l" rtl="0">
              <a:lnSpc>
                <a:spcPct val="100000"/>
              </a:lnSpc>
              <a:spcBef>
                <a:spcPts val="1200"/>
              </a:spcBef>
              <a:spcAft>
                <a:spcPts val="0"/>
              </a:spcAft>
              <a:buClr>
                <a:schemeClr val="lt1"/>
              </a:buClr>
              <a:buSzPts val="1400"/>
              <a:buFont typeface="Arial"/>
              <a:buChar char="•"/>
            </a:pPr>
            <a:r>
              <a:rPr lang="en" sz="1400" b="0" i="0" u="none" strike="noStrike" cap="none">
                <a:solidFill>
                  <a:schemeClr val="lt1"/>
                </a:solidFill>
                <a:latin typeface="Calibri"/>
                <a:ea typeface="Calibri"/>
                <a:cs typeface="Calibri"/>
                <a:sym typeface="Calibri"/>
              </a:rPr>
              <a:t>Teachers at FES has a desire to receive a solutions-based curriculum or innovative training that precisely reaches the needs of the diverse learners they are teaching. </a:t>
            </a:r>
            <a:endParaRPr sz="1400" b="0" i="0" u="none" strike="noStrike" cap="none">
              <a:solidFill>
                <a:schemeClr val="lt1"/>
              </a:solidFill>
              <a:latin typeface="Calibri"/>
              <a:ea typeface="Calibri"/>
              <a:cs typeface="Calibri"/>
              <a:sym typeface="Calibri"/>
            </a:endParaRPr>
          </a:p>
          <a:p>
            <a:pPr marL="171450" marR="0" lvl="0" indent="-171450" algn="l" rtl="0">
              <a:lnSpc>
                <a:spcPct val="100000"/>
              </a:lnSpc>
              <a:spcBef>
                <a:spcPts val="1200"/>
              </a:spcBef>
              <a:spcAft>
                <a:spcPts val="0"/>
              </a:spcAft>
              <a:buClr>
                <a:schemeClr val="lt1"/>
              </a:buClr>
              <a:buSzPts val="1200"/>
              <a:buFont typeface="Arial"/>
              <a:buChar char="•"/>
            </a:pPr>
            <a:r>
              <a:rPr lang="en" sz="1400" b="0" i="0" u="none" strike="noStrike" cap="none">
                <a:solidFill>
                  <a:schemeClr val="lt1"/>
                </a:solidFill>
                <a:latin typeface="Calibri"/>
                <a:ea typeface="Calibri"/>
                <a:cs typeface="Calibri"/>
                <a:sym typeface="Calibri"/>
              </a:rPr>
              <a:t>SDAIE &amp; GO TO Strategies – Marzano’s research-based strategie</a:t>
            </a:r>
            <a:r>
              <a:rPr lang="en" sz="1200" b="0" i="0" u="none" strike="noStrike" cap="none">
                <a:solidFill>
                  <a:schemeClr val="lt1"/>
                </a:solidFill>
                <a:latin typeface="Calibri"/>
                <a:ea typeface="Calibri"/>
                <a:cs typeface="Calibri"/>
                <a:sym typeface="Calibri"/>
              </a:rPr>
              <a:t>s. </a:t>
            </a:r>
            <a:endParaRPr sz="1200" b="0" i="0" u="none" strike="noStrike" cap="none">
              <a:solidFill>
                <a:schemeClr val="lt1"/>
              </a:solidFill>
              <a:latin typeface="Calibri"/>
              <a:ea typeface="Calibri"/>
              <a:cs typeface="Calibri"/>
              <a:sym typeface="Calibri"/>
            </a:endParaRPr>
          </a:p>
          <a:p>
            <a:pPr marL="228600" marR="0" lvl="0" indent="0" algn="l" rtl="0">
              <a:lnSpc>
                <a:spcPct val="100000"/>
              </a:lnSpc>
              <a:spcBef>
                <a:spcPts val="1200"/>
              </a:spcBef>
              <a:spcAft>
                <a:spcPts val="0"/>
              </a:spcAft>
              <a:buClr>
                <a:schemeClr val="dk1"/>
              </a:buClr>
              <a:buSzPts val="1200"/>
              <a:buFont typeface="Cambria"/>
              <a:buNone/>
            </a:pPr>
            <a:endParaRPr sz="1200" b="0" i="0" u="none" strike="noStrike" cap="none">
              <a:solidFill>
                <a:schemeClr val="lt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2"/>
                                        </p:tgtEl>
                                        <p:attrNameLst>
                                          <p:attrName>style.visibility</p:attrName>
                                        </p:attrNameLst>
                                      </p:cBhvr>
                                      <p:to>
                                        <p:strVal val="visible"/>
                                      </p:to>
                                    </p:set>
                                    <p:anim calcmode="lin" valueType="num">
                                      <p:cBhvr additive="base">
                                        <p:cTn id="7" dur="500"/>
                                        <p:tgtEl>
                                          <p:spTgt spid="212"/>
                                        </p:tgtEl>
                                        <p:attrNameLst>
                                          <p:attrName>ppt_y</p:attrName>
                                        </p:attrNameLst>
                                      </p:cBhvr>
                                      <p:tavLst>
                                        <p:tav tm="0">
                                          <p:val>
                                            <p:strVal val="#ppt_y+1"/>
                                          </p:val>
                                        </p:tav>
                                        <p:tav tm="100000">
                                          <p:val>
                                            <p:strVal val="#ppt_y"/>
                                          </p:val>
                                        </p:tav>
                                      </p:tavLst>
                                    </p:anim>
                                  </p:childTnLst>
                                </p:cTn>
                              </p:par>
                              <p:par>
                                <p:cTn id="8" presetID="2" presetClass="entr" presetSubtype="4" fill="hold" nodeType="withEffect">
                                  <p:stCondLst>
                                    <p:cond delay="0"/>
                                  </p:stCondLst>
                                  <p:childTnLst>
                                    <p:set>
                                      <p:cBhvr>
                                        <p:cTn id="9" dur="1" fill="hold">
                                          <p:stCondLst>
                                            <p:cond delay="0"/>
                                          </p:stCondLst>
                                        </p:cTn>
                                        <p:tgtEl>
                                          <p:spTgt spid="215"/>
                                        </p:tgtEl>
                                        <p:attrNameLst>
                                          <p:attrName>style.visibility</p:attrName>
                                        </p:attrNameLst>
                                      </p:cBhvr>
                                      <p:to>
                                        <p:strVal val="visible"/>
                                      </p:to>
                                    </p:set>
                                    <p:anim calcmode="lin" valueType="num">
                                      <p:cBhvr additive="base">
                                        <p:cTn id="10" dur="500"/>
                                        <p:tgtEl>
                                          <p:spTgt spid="2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g11ef1c27385_0_39"/>
          <p:cNvSpPr txBox="1"/>
          <p:nvPr/>
        </p:nvSpPr>
        <p:spPr>
          <a:xfrm>
            <a:off x="1611725" y="240525"/>
            <a:ext cx="5746200" cy="477000"/>
          </a:xfrm>
          <a:prstGeom prst="rect">
            <a:avLst/>
          </a:prstGeom>
          <a:noFill/>
          <a:ln>
            <a:noFill/>
          </a:ln>
        </p:spPr>
        <p:txBody>
          <a:bodyPr spcFirstLastPara="1" wrap="square" lIns="45725" tIns="22850" rIns="45725" bIns="22850" anchor="t" anchorCtr="0">
            <a:spAutoFit/>
          </a:bodyPr>
          <a:lstStyle/>
          <a:p>
            <a:pPr marL="0" marR="0" lvl="0" indent="0" algn="ctr" rtl="0">
              <a:lnSpc>
                <a:spcPct val="100000"/>
              </a:lnSpc>
              <a:spcBef>
                <a:spcPts val="0"/>
              </a:spcBef>
              <a:spcAft>
                <a:spcPts val="0"/>
              </a:spcAft>
              <a:buClr>
                <a:srgbClr val="FFCE55"/>
              </a:buClr>
              <a:buSzPts val="2800"/>
              <a:buFont typeface="Calibri"/>
              <a:buNone/>
            </a:pPr>
            <a:r>
              <a:rPr lang="en" sz="2800" b="1">
                <a:solidFill>
                  <a:srgbClr val="FFCE55"/>
                </a:solidFill>
                <a:latin typeface="Calibri"/>
                <a:ea typeface="Calibri"/>
                <a:cs typeface="Calibri"/>
                <a:sym typeface="Calibri"/>
              </a:rPr>
              <a:t>Theme 3: Development </a:t>
            </a:r>
            <a:endParaRPr sz="700" b="0" i="0" u="none" strike="noStrike" cap="none">
              <a:solidFill>
                <a:srgbClr val="FFCE55"/>
              </a:solidFill>
              <a:latin typeface="Cambria"/>
              <a:ea typeface="Cambria"/>
              <a:cs typeface="Cambria"/>
              <a:sym typeface="Cambria"/>
            </a:endParaRPr>
          </a:p>
        </p:txBody>
      </p:sp>
      <p:sp>
        <p:nvSpPr>
          <p:cNvPr id="221" name="Google Shape;221;g11ef1c27385_0_39"/>
          <p:cNvSpPr txBox="1"/>
          <p:nvPr/>
        </p:nvSpPr>
        <p:spPr>
          <a:xfrm>
            <a:off x="839015" y="579066"/>
            <a:ext cx="8082600" cy="231000"/>
          </a:xfrm>
          <a:prstGeom prst="rect">
            <a:avLst/>
          </a:prstGeom>
          <a:noFill/>
          <a:ln>
            <a:noFill/>
          </a:ln>
        </p:spPr>
        <p:txBody>
          <a:bodyPr spcFirstLastPara="1" wrap="square" lIns="45725" tIns="22850" rIns="45725" bIns="22850" anchor="t" anchorCtr="0">
            <a:spAutoFit/>
          </a:bodyPr>
          <a:lstStyle/>
          <a:p>
            <a:pPr marL="0" marR="0" lvl="0" indent="0" algn="l" rtl="0">
              <a:lnSpc>
                <a:spcPct val="150000"/>
              </a:lnSpc>
              <a:spcBef>
                <a:spcPts val="0"/>
              </a:spcBef>
              <a:spcAft>
                <a:spcPts val="0"/>
              </a:spcAft>
              <a:buClr>
                <a:schemeClr val="lt1"/>
              </a:buClr>
              <a:buSzPts val="1200"/>
              <a:buFont typeface="Calibri"/>
              <a:buNone/>
            </a:pPr>
            <a:endParaRPr sz="1200" b="1" i="0" u="none" strike="noStrike" cap="none">
              <a:solidFill>
                <a:schemeClr val="lt1"/>
              </a:solidFill>
              <a:latin typeface="Calibri"/>
              <a:ea typeface="Calibri"/>
              <a:cs typeface="Calibri"/>
              <a:sym typeface="Calibri"/>
            </a:endParaRPr>
          </a:p>
        </p:txBody>
      </p:sp>
      <p:pic>
        <p:nvPicPr>
          <p:cNvPr id="222" name="Google Shape;222;g11ef1c27385_0_39"/>
          <p:cNvPicPr preferRelativeResize="0"/>
          <p:nvPr/>
        </p:nvPicPr>
        <p:blipFill>
          <a:blip r:embed="rId3">
            <a:alphaModFix/>
          </a:blip>
          <a:stretch>
            <a:fillRect/>
          </a:stretch>
        </p:blipFill>
        <p:spPr>
          <a:xfrm>
            <a:off x="598725" y="1372341"/>
            <a:ext cx="8124825" cy="1752600"/>
          </a:xfrm>
          <a:prstGeom prst="rect">
            <a:avLst/>
          </a:prstGeom>
          <a:noFill/>
          <a:ln w="76200" cap="flat" cmpd="sng">
            <a:solidFill>
              <a:srgbClr val="FFCE55"/>
            </a:solidFill>
            <a:prstDash val="solid"/>
            <a:round/>
            <a:headEnd type="none" w="sm" len="sm"/>
            <a:tailEnd type="none" w="sm" len="sm"/>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11"/>
          <p:cNvSpPr txBox="1">
            <a:spLocks noGrp="1"/>
          </p:cNvSpPr>
          <p:nvPr>
            <p:ph type="sldNum" idx="12"/>
          </p:nvPr>
        </p:nvSpPr>
        <p:spPr>
          <a:xfrm>
            <a:off x="6457950" y="4767263"/>
            <a:ext cx="2057400" cy="273900"/>
          </a:xfrm>
          <a:prstGeom prst="rect">
            <a:avLst/>
          </a:prstGeom>
          <a:noFill/>
          <a:ln>
            <a:noFill/>
          </a:ln>
        </p:spPr>
        <p:txBody>
          <a:bodyPr spcFirstLastPara="1" wrap="square" lIns="45725" tIns="22850" rIns="45725" bIns="22850" anchor="ctr" anchorCtr="0">
            <a:noAutofit/>
          </a:bodyPr>
          <a:lstStyle/>
          <a:p>
            <a:pPr marL="0" lvl="0" indent="0" algn="r" rtl="0">
              <a:lnSpc>
                <a:spcPct val="100000"/>
              </a:lnSpc>
              <a:spcBef>
                <a:spcPts val="0"/>
              </a:spcBef>
              <a:spcAft>
                <a:spcPts val="0"/>
              </a:spcAft>
              <a:buClr>
                <a:schemeClr val="dk1"/>
              </a:buClr>
              <a:buSzPts val="1200"/>
              <a:buFont typeface="Cambria"/>
              <a:buNone/>
            </a:pPr>
            <a:fld id="{00000000-1234-1234-1234-123412341234}" type="slidenum">
              <a:rPr lang="en"/>
              <a:t>14</a:t>
            </a:fld>
            <a:endParaRPr/>
          </a:p>
        </p:txBody>
      </p:sp>
      <p:sp>
        <p:nvSpPr>
          <p:cNvPr id="228" name="Google Shape;228;p11"/>
          <p:cNvSpPr txBox="1"/>
          <p:nvPr/>
        </p:nvSpPr>
        <p:spPr>
          <a:xfrm>
            <a:off x="598715" y="240526"/>
            <a:ext cx="8172000" cy="908100"/>
          </a:xfrm>
          <a:prstGeom prst="rect">
            <a:avLst/>
          </a:prstGeom>
          <a:noFill/>
          <a:ln>
            <a:noFill/>
          </a:ln>
        </p:spPr>
        <p:txBody>
          <a:bodyPr spcFirstLastPara="1" wrap="square" lIns="45725" tIns="22850" rIns="45725" bIns="22850" anchor="t" anchorCtr="0">
            <a:spAutoFit/>
          </a:bodyPr>
          <a:lstStyle/>
          <a:p>
            <a:pPr marL="0" marR="0" lvl="0" indent="0" algn="ctr" rtl="0">
              <a:lnSpc>
                <a:spcPct val="100000"/>
              </a:lnSpc>
              <a:spcBef>
                <a:spcPts val="0"/>
              </a:spcBef>
              <a:spcAft>
                <a:spcPts val="0"/>
              </a:spcAft>
              <a:buClr>
                <a:srgbClr val="FFCE55"/>
              </a:buClr>
              <a:buSzPts val="2800"/>
              <a:buFont typeface="Calibri"/>
              <a:buNone/>
            </a:pPr>
            <a:r>
              <a:rPr lang="en" sz="2800" b="1" i="0" u="none" strike="noStrike" cap="none">
                <a:solidFill>
                  <a:srgbClr val="FFCE55"/>
                </a:solidFill>
                <a:latin typeface="Calibri"/>
                <a:ea typeface="Calibri"/>
                <a:cs typeface="Calibri"/>
                <a:sym typeface="Calibri"/>
              </a:rPr>
              <a:t>Theme 4: Regular Classroom Teacher Experience vs. ESOL Teacher Experience</a:t>
            </a:r>
            <a:endParaRPr sz="700" b="0" i="0" u="none" strike="noStrike" cap="none">
              <a:solidFill>
                <a:srgbClr val="FFCE55"/>
              </a:solidFill>
              <a:latin typeface="Cambria"/>
              <a:ea typeface="Cambria"/>
              <a:cs typeface="Cambria"/>
              <a:sym typeface="Cambria"/>
            </a:endParaRPr>
          </a:p>
        </p:txBody>
      </p:sp>
      <p:pic>
        <p:nvPicPr>
          <p:cNvPr id="229" name="Google Shape;229;p11" descr="Chart, bar chart&#10;&#10;Description automatically generated"/>
          <p:cNvPicPr preferRelativeResize="0"/>
          <p:nvPr/>
        </p:nvPicPr>
        <p:blipFill rotWithShape="1">
          <a:blip r:embed="rId3">
            <a:alphaModFix/>
          </a:blip>
          <a:srcRect/>
          <a:stretch/>
        </p:blipFill>
        <p:spPr>
          <a:xfrm>
            <a:off x="1323452" y="1429044"/>
            <a:ext cx="6187576" cy="2745224"/>
          </a:xfrm>
          <a:prstGeom prst="rect">
            <a:avLst/>
          </a:prstGeom>
          <a:noFill/>
          <a:ln w="76200" cap="flat" cmpd="sng">
            <a:solidFill>
              <a:srgbClr val="FFCE55"/>
            </a:solidFill>
            <a:prstDash val="solid"/>
            <a:round/>
            <a:headEnd type="none" w="sm" len="sm"/>
            <a:tailEnd type="none" w="sm" len="sm"/>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29"/>
                                        </p:tgtEl>
                                        <p:attrNameLst>
                                          <p:attrName>style.visibility</p:attrName>
                                        </p:attrNameLst>
                                      </p:cBhvr>
                                      <p:to>
                                        <p:strVal val="visible"/>
                                      </p:to>
                                    </p:set>
                                    <p:anim calcmode="lin" valueType="num">
                                      <p:cBhvr additive="base">
                                        <p:cTn id="7" dur="500"/>
                                        <p:tgtEl>
                                          <p:spTgt spid="2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g11ef1c27385_0_31"/>
          <p:cNvSpPr txBox="1"/>
          <p:nvPr/>
        </p:nvSpPr>
        <p:spPr>
          <a:xfrm>
            <a:off x="598731" y="240525"/>
            <a:ext cx="8082600" cy="477000"/>
          </a:xfrm>
          <a:prstGeom prst="rect">
            <a:avLst/>
          </a:prstGeom>
          <a:noFill/>
          <a:ln>
            <a:noFill/>
          </a:ln>
        </p:spPr>
        <p:txBody>
          <a:bodyPr spcFirstLastPara="1" wrap="square" lIns="45725" tIns="22850" rIns="45725" bIns="22850" anchor="t" anchorCtr="0">
            <a:spAutoFit/>
          </a:bodyPr>
          <a:lstStyle/>
          <a:p>
            <a:pPr marL="0" marR="0" lvl="0" indent="0" algn="ctr" rtl="0">
              <a:lnSpc>
                <a:spcPct val="100000"/>
              </a:lnSpc>
              <a:spcBef>
                <a:spcPts val="0"/>
              </a:spcBef>
              <a:spcAft>
                <a:spcPts val="0"/>
              </a:spcAft>
              <a:buClr>
                <a:srgbClr val="FFCE55"/>
              </a:buClr>
              <a:buSzPts val="2800"/>
              <a:buFont typeface="Calibri"/>
              <a:buNone/>
            </a:pPr>
            <a:r>
              <a:rPr lang="en" sz="2800" b="1">
                <a:solidFill>
                  <a:srgbClr val="FFCE55"/>
                </a:solidFill>
                <a:latin typeface="Calibri"/>
                <a:ea typeface="Calibri"/>
                <a:cs typeface="Calibri"/>
                <a:sym typeface="Calibri"/>
              </a:rPr>
              <a:t>Theme 4: Development </a:t>
            </a:r>
            <a:endParaRPr sz="700" b="0" i="0" u="none" strike="noStrike" cap="none">
              <a:solidFill>
                <a:srgbClr val="FFCE55"/>
              </a:solidFill>
              <a:latin typeface="Cambria"/>
              <a:ea typeface="Cambria"/>
              <a:cs typeface="Cambria"/>
              <a:sym typeface="Cambria"/>
            </a:endParaRPr>
          </a:p>
        </p:txBody>
      </p:sp>
      <p:sp>
        <p:nvSpPr>
          <p:cNvPr id="235" name="Google Shape;235;g11ef1c27385_0_31"/>
          <p:cNvSpPr txBox="1"/>
          <p:nvPr/>
        </p:nvSpPr>
        <p:spPr>
          <a:xfrm>
            <a:off x="530690" y="638591"/>
            <a:ext cx="8082600" cy="231000"/>
          </a:xfrm>
          <a:prstGeom prst="rect">
            <a:avLst/>
          </a:prstGeom>
          <a:noFill/>
          <a:ln>
            <a:noFill/>
          </a:ln>
        </p:spPr>
        <p:txBody>
          <a:bodyPr spcFirstLastPara="1" wrap="square" lIns="45725" tIns="22850" rIns="45725" bIns="22850" anchor="t" anchorCtr="0">
            <a:spAutoFit/>
          </a:bodyPr>
          <a:lstStyle/>
          <a:p>
            <a:pPr marL="0" marR="0" lvl="0" indent="0" algn="l" rtl="0">
              <a:lnSpc>
                <a:spcPct val="150000"/>
              </a:lnSpc>
              <a:spcBef>
                <a:spcPts val="0"/>
              </a:spcBef>
              <a:spcAft>
                <a:spcPts val="0"/>
              </a:spcAft>
              <a:buClr>
                <a:schemeClr val="lt1"/>
              </a:buClr>
              <a:buSzPts val="1200"/>
              <a:buFont typeface="Calibri"/>
              <a:buNone/>
            </a:pPr>
            <a:endParaRPr sz="1200" b="1" i="0" u="none" strike="noStrike" cap="none">
              <a:solidFill>
                <a:schemeClr val="lt1"/>
              </a:solidFill>
              <a:latin typeface="Calibri"/>
              <a:ea typeface="Calibri"/>
              <a:cs typeface="Calibri"/>
              <a:sym typeface="Calibri"/>
            </a:endParaRPr>
          </a:p>
        </p:txBody>
      </p:sp>
      <p:pic>
        <p:nvPicPr>
          <p:cNvPr id="236" name="Google Shape;236;g11ef1c27385_0_31"/>
          <p:cNvPicPr preferRelativeResize="0"/>
          <p:nvPr/>
        </p:nvPicPr>
        <p:blipFill>
          <a:blip r:embed="rId3">
            <a:alphaModFix/>
          </a:blip>
          <a:stretch>
            <a:fillRect/>
          </a:stretch>
        </p:blipFill>
        <p:spPr>
          <a:xfrm>
            <a:off x="317025" y="813525"/>
            <a:ext cx="8296275" cy="3084400"/>
          </a:xfrm>
          <a:prstGeom prst="rect">
            <a:avLst/>
          </a:prstGeom>
          <a:noFill/>
          <a:ln w="76200" cap="flat" cmpd="sng">
            <a:solidFill>
              <a:srgbClr val="FFCE55"/>
            </a:solidFill>
            <a:prstDash val="solid"/>
            <a:round/>
            <a:headEnd type="none" w="sm" len="sm"/>
            <a:tailEnd type="none" w="sm" len="sm"/>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12"/>
          <p:cNvSpPr/>
          <p:nvPr/>
        </p:nvSpPr>
        <p:spPr>
          <a:xfrm>
            <a:off x="598715" y="1009047"/>
            <a:ext cx="1082100" cy="1112700"/>
          </a:xfrm>
          <a:prstGeom prst="ellipse">
            <a:avLst/>
          </a:prstGeom>
          <a:solidFill>
            <a:srgbClr val="D2E1FE"/>
          </a:solidFill>
          <a:ln w="12700" cap="flat" cmpd="sng">
            <a:solidFill>
              <a:srgbClr val="D2E1FE"/>
            </a:solidFill>
            <a:prstDash val="solid"/>
            <a:miter lim="800000"/>
            <a:headEnd type="none" w="sm" len="sm"/>
            <a:tailEnd type="none" w="sm" len="sm"/>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Clr>
                <a:schemeClr val="dk1"/>
              </a:buClr>
              <a:buSzPts val="900"/>
              <a:buFont typeface="Cambria"/>
              <a:buNone/>
            </a:pPr>
            <a:endParaRPr sz="900" b="0" i="0" u="none" strike="noStrike" cap="none">
              <a:solidFill>
                <a:schemeClr val="lt1"/>
              </a:solidFill>
              <a:latin typeface="Calibri"/>
              <a:ea typeface="Calibri"/>
              <a:cs typeface="Calibri"/>
              <a:sym typeface="Calibri"/>
            </a:endParaRPr>
          </a:p>
        </p:txBody>
      </p:sp>
      <p:sp>
        <p:nvSpPr>
          <p:cNvPr id="242" name="Google Shape;242;p12"/>
          <p:cNvSpPr txBox="1">
            <a:spLocks noGrp="1"/>
          </p:cNvSpPr>
          <p:nvPr>
            <p:ph type="sldNum" idx="12"/>
          </p:nvPr>
        </p:nvSpPr>
        <p:spPr>
          <a:xfrm>
            <a:off x="8114675" y="4781275"/>
            <a:ext cx="428700" cy="273900"/>
          </a:xfrm>
          <a:prstGeom prst="rect">
            <a:avLst/>
          </a:prstGeom>
          <a:noFill/>
          <a:ln>
            <a:noFill/>
          </a:ln>
        </p:spPr>
        <p:txBody>
          <a:bodyPr spcFirstLastPara="1" wrap="square" lIns="45725" tIns="22850" rIns="45725" bIns="22850" anchor="ctr" anchorCtr="0">
            <a:noAutofit/>
          </a:bodyPr>
          <a:lstStyle/>
          <a:p>
            <a:pPr marL="0" lvl="0" indent="0" algn="r" rtl="0">
              <a:lnSpc>
                <a:spcPct val="100000"/>
              </a:lnSpc>
              <a:spcBef>
                <a:spcPts val="0"/>
              </a:spcBef>
              <a:spcAft>
                <a:spcPts val="0"/>
              </a:spcAft>
              <a:buClr>
                <a:schemeClr val="dk1"/>
              </a:buClr>
              <a:buSzPts val="1200"/>
              <a:buFont typeface="Cambria"/>
              <a:buNone/>
            </a:pPr>
            <a:r>
              <a:rPr lang="en"/>
              <a:t>16</a:t>
            </a:r>
            <a:endParaRPr/>
          </a:p>
        </p:txBody>
      </p:sp>
      <p:sp>
        <p:nvSpPr>
          <p:cNvPr id="243" name="Google Shape;243;p12"/>
          <p:cNvSpPr txBox="1"/>
          <p:nvPr/>
        </p:nvSpPr>
        <p:spPr>
          <a:xfrm>
            <a:off x="598715" y="240526"/>
            <a:ext cx="8172000" cy="477000"/>
          </a:xfrm>
          <a:prstGeom prst="rect">
            <a:avLst/>
          </a:prstGeom>
          <a:noFill/>
          <a:ln>
            <a:noFill/>
          </a:ln>
        </p:spPr>
        <p:txBody>
          <a:bodyPr spcFirstLastPara="1" wrap="square" lIns="45725" tIns="22850" rIns="45725" bIns="22850" anchor="t" anchorCtr="0">
            <a:spAutoFit/>
          </a:bodyPr>
          <a:lstStyle/>
          <a:p>
            <a:pPr marL="0" marR="0" lvl="0" indent="0" algn="ctr" rtl="0">
              <a:lnSpc>
                <a:spcPct val="100000"/>
              </a:lnSpc>
              <a:spcBef>
                <a:spcPts val="0"/>
              </a:spcBef>
              <a:spcAft>
                <a:spcPts val="0"/>
              </a:spcAft>
              <a:buClr>
                <a:srgbClr val="FFCE55"/>
              </a:buClr>
              <a:buSzPts val="2800"/>
              <a:buFont typeface="Calibri"/>
              <a:buNone/>
            </a:pPr>
            <a:r>
              <a:rPr lang="en" sz="2800" b="1" i="0" u="none" strike="noStrike" cap="none">
                <a:solidFill>
                  <a:srgbClr val="FFCE55"/>
                </a:solidFill>
                <a:latin typeface="Calibri"/>
                <a:ea typeface="Calibri"/>
                <a:cs typeface="Calibri"/>
                <a:sym typeface="Calibri"/>
              </a:rPr>
              <a:t>Theme 5: Diverse Learning Needs of ESOL Students</a:t>
            </a:r>
            <a:endParaRPr sz="700" b="0" i="0" u="none" strike="noStrike" cap="none">
              <a:solidFill>
                <a:srgbClr val="FFCE55"/>
              </a:solidFill>
              <a:latin typeface="Cambria"/>
              <a:ea typeface="Cambria"/>
              <a:cs typeface="Cambria"/>
              <a:sym typeface="Cambria"/>
            </a:endParaRPr>
          </a:p>
        </p:txBody>
      </p:sp>
      <p:sp>
        <p:nvSpPr>
          <p:cNvPr id="244" name="Google Shape;244;p12"/>
          <p:cNvSpPr txBox="1"/>
          <p:nvPr/>
        </p:nvSpPr>
        <p:spPr>
          <a:xfrm>
            <a:off x="1853308" y="1066800"/>
            <a:ext cx="6917400" cy="3247800"/>
          </a:xfrm>
          <a:prstGeom prst="rect">
            <a:avLst/>
          </a:prstGeom>
          <a:noFill/>
          <a:ln>
            <a:noFill/>
          </a:ln>
        </p:spPr>
        <p:txBody>
          <a:bodyPr spcFirstLastPara="1" wrap="square" lIns="45725" tIns="22850" rIns="45725" bIns="22850" anchor="t" anchorCtr="0">
            <a:spAutoFit/>
          </a:bodyPr>
          <a:lstStyle/>
          <a:p>
            <a:pPr marL="304800" marR="0" lvl="0" indent="-241300" algn="l" rtl="0">
              <a:lnSpc>
                <a:spcPct val="100000"/>
              </a:lnSpc>
              <a:spcBef>
                <a:spcPts val="0"/>
              </a:spcBef>
              <a:spcAft>
                <a:spcPts val="0"/>
              </a:spcAft>
              <a:buClr>
                <a:schemeClr val="lt1"/>
              </a:buClr>
              <a:buSzPts val="1400"/>
              <a:buFont typeface="Arial"/>
              <a:buChar char="•"/>
            </a:pPr>
            <a:r>
              <a:rPr lang="en" sz="1400" b="0" i="0" u="none" strike="noStrike" cap="none">
                <a:solidFill>
                  <a:schemeClr val="lt1"/>
                </a:solidFill>
                <a:latin typeface="Calibri"/>
                <a:ea typeface="Calibri"/>
                <a:cs typeface="Calibri"/>
                <a:sym typeface="Calibri"/>
              </a:rPr>
              <a:t>Teachers indicated that though they have a high commitment, the various needs of the learners are often overwhelming.</a:t>
            </a:r>
            <a:endParaRPr sz="1400" b="0" i="0" u="none" strike="noStrike" cap="none">
              <a:solidFill>
                <a:schemeClr val="lt1"/>
              </a:solidFill>
              <a:latin typeface="Calibri"/>
              <a:ea typeface="Calibri"/>
              <a:cs typeface="Calibri"/>
              <a:sym typeface="Calibri"/>
            </a:endParaRPr>
          </a:p>
          <a:p>
            <a:pPr marL="304800" marR="0" lvl="0" indent="-241300" algn="l" rtl="0">
              <a:lnSpc>
                <a:spcPct val="100000"/>
              </a:lnSpc>
              <a:spcBef>
                <a:spcPts val="1200"/>
              </a:spcBef>
              <a:spcAft>
                <a:spcPts val="0"/>
              </a:spcAft>
              <a:buClr>
                <a:schemeClr val="lt1"/>
              </a:buClr>
              <a:buSzPts val="1400"/>
              <a:buFont typeface="Arial"/>
              <a:buChar char="•"/>
            </a:pPr>
            <a:r>
              <a:rPr lang="en" sz="1400" b="0" i="0" u="none" strike="noStrike" cap="none">
                <a:solidFill>
                  <a:schemeClr val="lt1"/>
                </a:solidFill>
                <a:latin typeface="Calibri"/>
                <a:ea typeface="Calibri"/>
                <a:cs typeface="Calibri"/>
                <a:sym typeface="Calibri"/>
              </a:rPr>
              <a:t>Several teachers observed, appeared to be juggling the many needs of the learners while taking anecdotal notes. While trying to maintain focus then considering the next steps for each learner.</a:t>
            </a:r>
            <a:endParaRPr sz="1400" b="0" i="0" u="none" strike="noStrike" cap="none">
              <a:solidFill>
                <a:schemeClr val="lt1"/>
              </a:solidFill>
              <a:latin typeface="Calibri"/>
              <a:ea typeface="Calibri"/>
              <a:cs typeface="Calibri"/>
              <a:sym typeface="Calibri"/>
            </a:endParaRPr>
          </a:p>
          <a:p>
            <a:pPr marL="304800" marR="0" lvl="0" indent="-241300" algn="l" rtl="0">
              <a:lnSpc>
                <a:spcPct val="100000"/>
              </a:lnSpc>
              <a:spcBef>
                <a:spcPts val="1200"/>
              </a:spcBef>
              <a:spcAft>
                <a:spcPts val="0"/>
              </a:spcAft>
              <a:buClr>
                <a:schemeClr val="lt1"/>
              </a:buClr>
              <a:buSzPts val="1400"/>
              <a:buFont typeface="Arial"/>
              <a:buChar char="•"/>
            </a:pPr>
            <a:r>
              <a:rPr lang="en" sz="1400" b="0" i="0" u="none" strike="noStrike" cap="none">
                <a:solidFill>
                  <a:schemeClr val="lt1"/>
                </a:solidFill>
                <a:latin typeface="Calibri"/>
                <a:ea typeface="Calibri"/>
                <a:cs typeface="Calibri"/>
                <a:sym typeface="Calibri"/>
              </a:rPr>
              <a:t>While conducting the observations of the ten teachers. It was observed various, differentiated small groups were observed.</a:t>
            </a:r>
            <a:endParaRPr sz="1400" b="0" i="0" u="none" strike="noStrike" cap="none">
              <a:solidFill>
                <a:schemeClr val="lt1"/>
              </a:solidFill>
              <a:latin typeface="Calibri"/>
              <a:ea typeface="Calibri"/>
              <a:cs typeface="Calibri"/>
              <a:sym typeface="Calibri"/>
            </a:endParaRPr>
          </a:p>
          <a:p>
            <a:pPr marL="304800" marR="0" lvl="0" indent="-241300" algn="l" rtl="0">
              <a:lnSpc>
                <a:spcPct val="100000"/>
              </a:lnSpc>
              <a:spcBef>
                <a:spcPts val="1200"/>
              </a:spcBef>
              <a:spcAft>
                <a:spcPts val="0"/>
              </a:spcAft>
              <a:buClr>
                <a:schemeClr val="lt1"/>
              </a:buClr>
              <a:buSzPts val="1400"/>
              <a:buFont typeface="Arial"/>
              <a:buChar char="•"/>
            </a:pPr>
            <a:r>
              <a:rPr lang="en" sz="1400" b="0" i="0" u="none" strike="noStrike" cap="none">
                <a:solidFill>
                  <a:schemeClr val="lt1"/>
                </a:solidFill>
                <a:latin typeface="Calibri"/>
                <a:ea typeface="Calibri"/>
                <a:cs typeface="Calibri"/>
                <a:sym typeface="Calibri"/>
              </a:rPr>
              <a:t>Zola stated, “Well, you have to know what each child can do. You have to know the students already.”</a:t>
            </a:r>
            <a:endParaRPr sz="1400" b="0" i="0" u="none" strike="noStrike" cap="none">
              <a:solidFill>
                <a:schemeClr val="lt1"/>
              </a:solidFill>
              <a:latin typeface="Calibri"/>
              <a:ea typeface="Calibri"/>
              <a:cs typeface="Calibri"/>
              <a:sym typeface="Calibri"/>
            </a:endParaRPr>
          </a:p>
          <a:p>
            <a:pPr marL="304800" marR="0" lvl="0" indent="-241300" algn="l" rtl="0">
              <a:lnSpc>
                <a:spcPct val="100000"/>
              </a:lnSpc>
              <a:spcBef>
                <a:spcPts val="1200"/>
              </a:spcBef>
              <a:spcAft>
                <a:spcPts val="1200"/>
              </a:spcAft>
              <a:buClr>
                <a:schemeClr val="lt1"/>
              </a:buClr>
              <a:buSzPts val="1400"/>
              <a:buFont typeface="Arial"/>
              <a:buChar char="•"/>
            </a:pPr>
            <a:r>
              <a:rPr lang="en" sz="1400" b="0" i="0" u="none" strike="noStrike" cap="none">
                <a:solidFill>
                  <a:schemeClr val="lt1"/>
                </a:solidFill>
                <a:latin typeface="Calibri"/>
                <a:ea typeface="Calibri"/>
                <a:cs typeface="Calibri"/>
                <a:sym typeface="Calibri"/>
              </a:rPr>
              <a:t>Teachers continually indicated how they manage the diverse needs : personal knowledge of the students' academic needs, WIDA scores, being culturally responsive and supporting confidence building with each learner.</a:t>
            </a:r>
            <a:endParaRPr sz="900" b="0" i="0" u="none" strike="noStrike" cap="none">
              <a:solidFill>
                <a:schemeClr val="dk1"/>
              </a:solidFill>
              <a:latin typeface="Cambria"/>
              <a:ea typeface="Cambria"/>
              <a:cs typeface="Cambria"/>
              <a:sym typeface="Cambri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41"/>
                                        </p:tgtEl>
                                        <p:attrNameLst>
                                          <p:attrName>style.visibility</p:attrName>
                                        </p:attrNameLst>
                                      </p:cBhvr>
                                      <p:to>
                                        <p:strVal val="visible"/>
                                      </p:to>
                                    </p:set>
                                    <p:anim calcmode="lin" valueType="num">
                                      <p:cBhvr additive="base">
                                        <p:cTn id="7" dur="500"/>
                                        <p:tgtEl>
                                          <p:spTgt spid="241"/>
                                        </p:tgtEl>
                                        <p:attrNameLst>
                                          <p:attrName>ppt_y</p:attrName>
                                        </p:attrNameLst>
                                      </p:cBhvr>
                                      <p:tavLst>
                                        <p:tav tm="0">
                                          <p:val>
                                            <p:strVal val="#ppt_y+1"/>
                                          </p:val>
                                        </p:tav>
                                        <p:tav tm="100000">
                                          <p:val>
                                            <p:strVal val="#ppt_y"/>
                                          </p:val>
                                        </p:tav>
                                      </p:tavLst>
                                    </p:anim>
                                  </p:childTnLst>
                                </p:cTn>
                              </p:par>
                              <p:par>
                                <p:cTn id="8" presetID="2" presetClass="entr" presetSubtype="4" fill="hold" nodeType="withEffect">
                                  <p:stCondLst>
                                    <p:cond delay="0"/>
                                  </p:stCondLst>
                                  <p:childTnLst>
                                    <p:set>
                                      <p:cBhvr>
                                        <p:cTn id="9" dur="1" fill="hold">
                                          <p:stCondLst>
                                            <p:cond delay="0"/>
                                          </p:stCondLst>
                                        </p:cTn>
                                        <p:tgtEl>
                                          <p:spTgt spid="244"/>
                                        </p:tgtEl>
                                        <p:attrNameLst>
                                          <p:attrName>style.visibility</p:attrName>
                                        </p:attrNameLst>
                                      </p:cBhvr>
                                      <p:to>
                                        <p:strVal val="visible"/>
                                      </p:to>
                                    </p:set>
                                    <p:anim calcmode="lin" valueType="num">
                                      <p:cBhvr additive="base">
                                        <p:cTn id="10" dur="500"/>
                                        <p:tgtEl>
                                          <p:spTgt spid="2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g11ef1c27385_0_47"/>
          <p:cNvSpPr txBox="1"/>
          <p:nvPr/>
        </p:nvSpPr>
        <p:spPr>
          <a:xfrm>
            <a:off x="2760950" y="240525"/>
            <a:ext cx="3896100" cy="477000"/>
          </a:xfrm>
          <a:prstGeom prst="rect">
            <a:avLst/>
          </a:prstGeom>
          <a:noFill/>
          <a:ln>
            <a:noFill/>
          </a:ln>
        </p:spPr>
        <p:txBody>
          <a:bodyPr spcFirstLastPara="1" wrap="square" lIns="45725" tIns="22850" rIns="45725" bIns="22850" anchor="t" anchorCtr="0">
            <a:spAutoFit/>
          </a:bodyPr>
          <a:lstStyle/>
          <a:p>
            <a:pPr marL="0" marR="0" lvl="0" indent="0" algn="l" rtl="0">
              <a:lnSpc>
                <a:spcPct val="100000"/>
              </a:lnSpc>
              <a:spcBef>
                <a:spcPts val="0"/>
              </a:spcBef>
              <a:spcAft>
                <a:spcPts val="0"/>
              </a:spcAft>
              <a:buClr>
                <a:srgbClr val="FFCE55"/>
              </a:buClr>
              <a:buSzPts val="2800"/>
              <a:buFont typeface="Calibri"/>
              <a:buNone/>
            </a:pPr>
            <a:r>
              <a:rPr lang="en" sz="2800" b="1">
                <a:solidFill>
                  <a:srgbClr val="FFCE55"/>
                </a:solidFill>
                <a:latin typeface="Calibri"/>
                <a:ea typeface="Calibri"/>
                <a:cs typeface="Calibri"/>
                <a:sym typeface="Calibri"/>
              </a:rPr>
              <a:t>Theme 5: Development </a:t>
            </a:r>
            <a:endParaRPr sz="700" b="0" i="0" u="none" strike="noStrike" cap="none">
              <a:solidFill>
                <a:srgbClr val="FFCE55"/>
              </a:solidFill>
              <a:latin typeface="Cambria"/>
              <a:ea typeface="Cambria"/>
              <a:cs typeface="Cambria"/>
              <a:sym typeface="Cambria"/>
            </a:endParaRPr>
          </a:p>
        </p:txBody>
      </p:sp>
      <p:sp>
        <p:nvSpPr>
          <p:cNvPr id="250" name="Google Shape;250;g11ef1c27385_0_47"/>
          <p:cNvSpPr txBox="1"/>
          <p:nvPr/>
        </p:nvSpPr>
        <p:spPr>
          <a:xfrm>
            <a:off x="530690" y="638591"/>
            <a:ext cx="8082600" cy="231000"/>
          </a:xfrm>
          <a:prstGeom prst="rect">
            <a:avLst/>
          </a:prstGeom>
          <a:noFill/>
          <a:ln>
            <a:noFill/>
          </a:ln>
        </p:spPr>
        <p:txBody>
          <a:bodyPr spcFirstLastPara="1" wrap="square" lIns="45725" tIns="22850" rIns="45725" bIns="22850" anchor="t" anchorCtr="0">
            <a:spAutoFit/>
          </a:bodyPr>
          <a:lstStyle/>
          <a:p>
            <a:pPr marL="0" marR="0" lvl="0" indent="0" algn="l" rtl="0">
              <a:lnSpc>
                <a:spcPct val="150000"/>
              </a:lnSpc>
              <a:spcBef>
                <a:spcPts val="0"/>
              </a:spcBef>
              <a:spcAft>
                <a:spcPts val="0"/>
              </a:spcAft>
              <a:buClr>
                <a:schemeClr val="lt1"/>
              </a:buClr>
              <a:buSzPts val="1200"/>
              <a:buFont typeface="Calibri"/>
              <a:buNone/>
            </a:pPr>
            <a:endParaRPr sz="1200" b="1" i="0" u="none" strike="noStrike" cap="none">
              <a:solidFill>
                <a:schemeClr val="lt1"/>
              </a:solidFill>
              <a:latin typeface="Calibri"/>
              <a:ea typeface="Calibri"/>
              <a:cs typeface="Calibri"/>
              <a:sym typeface="Calibri"/>
            </a:endParaRPr>
          </a:p>
        </p:txBody>
      </p:sp>
      <p:pic>
        <p:nvPicPr>
          <p:cNvPr id="251" name="Google Shape;251;g11ef1c27385_0_47"/>
          <p:cNvPicPr preferRelativeResize="0"/>
          <p:nvPr/>
        </p:nvPicPr>
        <p:blipFill>
          <a:blip r:embed="rId3">
            <a:alphaModFix/>
          </a:blip>
          <a:stretch>
            <a:fillRect/>
          </a:stretch>
        </p:blipFill>
        <p:spPr>
          <a:xfrm>
            <a:off x="552450" y="1134091"/>
            <a:ext cx="8039100" cy="552450"/>
          </a:xfrm>
          <a:prstGeom prst="rect">
            <a:avLst/>
          </a:prstGeom>
          <a:noFill/>
          <a:ln w="76200" cap="flat" cmpd="sng">
            <a:solidFill>
              <a:srgbClr val="FFCE55"/>
            </a:solidFill>
            <a:prstDash val="solid"/>
            <a:round/>
            <a:headEnd type="none" w="sm" len="sm"/>
            <a:tailEnd type="none" w="sm" len="sm"/>
          </a:ln>
        </p:spPr>
      </p:pic>
      <p:pic>
        <p:nvPicPr>
          <p:cNvPr id="252" name="Google Shape;252;g11ef1c27385_0_47"/>
          <p:cNvPicPr preferRelativeResize="0"/>
          <p:nvPr/>
        </p:nvPicPr>
        <p:blipFill>
          <a:blip r:embed="rId4">
            <a:alphaModFix/>
          </a:blip>
          <a:stretch>
            <a:fillRect/>
          </a:stretch>
        </p:blipFill>
        <p:spPr>
          <a:xfrm>
            <a:off x="552450" y="1625750"/>
            <a:ext cx="8039101" cy="1836600"/>
          </a:xfrm>
          <a:prstGeom prst="rect">
            <a:avLst/>
          </a:prstGeom>
          <a:noFill/>
          <a:ln w="76200" cap="flat" cmpd="sng">
            <a:solidFill>
              <a:srgbClr val="FFCE55"/>
            </a:solidFill>
            <a:prstDash val="solid"/>
            <a:round/>
            <a:headEnd type="none" w="sm" len="sm"/>
            <a:tailEnd type="none" w="sm" len="sm"/>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13"/>
          <p:cNvSpPr txBox="1"/>
          <p:nvPr/>
        </p:nvSpPr>
        <p:spPr>
          <a:xfrm>
            <a:off x="598733" y="240525"/>
            <a:ext cx="8036700" cy="477000"/>
          </a:xfrm>
          <a:prstGeom prst="rect">
            <a:avLst/>
          </a:prstGeom>
          <a:noFill/>
          <a:ln>
            <a:noFill/>
          </a:ln>
        </p:spPr>
        <p:txBody>
          <a:bodyPr spcFirstLastPara="1" wrap="square" lIns="45725" tIns="22850" rIns="45725" bIns="22850" anchor="t" anchorCtr="0">
            <a:spAutoFit/>
          </a:bodyPr>
          <a:lstStyle/>
          <a:p>
            <a:pPr marL="0" marR="0" lvl="0" indent="0" algn="ctr" rtl="0">
              <a:lnSpc>
                <a:spcPct val="100000"/>
              </a:lnSpc>
              <a:spcBef>
                <a:spcPts val="0"/>
              </a:spcBef>
              <a:spcAft>
                <a:spcPts val="0"/>
              </a:spcAft>
              <a:buClr>
                <a:srgbClr val="FFCE55"/>
              </a:buClr>
              <a:buSzPts val="2800"/>
              <a:buFont typeface="Calibri"/>
              <a:buNone/>
            </a:pPr>
            <a:r>
              <a:rPr lang="en" sz="2800" b="1" i="0" u="none" strike="noStrike" cap="none">
                <a:solidFill>
                  <a:srgbClr val="FFCE55"/>
                </a:solidFill>
                <a:latin typeface="Calibri"/>
                <a:ea typeface="Calibri"/>
                <a:cs typeface="Calibri"/>
                <a:sym typeface="Calibri"/>
              </a:rPr>
              <a:t>The Central Question</a:t>
            </a:r>
            <a:endParaRPr sz="700" b="0" i="0" u="none" strike="noStrike" cap="none">
              <a:solidFill>
                <a:srgbClr val="FFCE55"/>
              </a:solidFill>
              <a:latin typeface="Cambria"/>
              <a:ea typeface="Cambria"/>
              <a:cs typeface="Cambria"/>
              <a:sym typeface="Cambria"/>
            </a:endParaRPr>
          </a:p>
        </p:txBody>
      </p:sp>
      <p:grpSp>
        <p:nvGrpSpPr>
          <p:cNvPr id="259" name="Google Shape;259;p13"/>
          <p:cNvGrpSpPr/>
          <p:nvPr/>
        </p:nvGrpSpPr>
        <p:grpSpPr>
          <a:xfrm>
            <a:off x="598725" y="857147"/>
            <a:ext cx="4464277" cy="871698"/>
            <a:chOff x="1059298" y="1566874"/>
            <a:chExt cx="5952369" cy="1162264"/>
          </a:xfrm>
        </p:grpSpPr>
        <p:sp>
          <p:nvSpPr>
            <p:cNvPr id="260" name="Google Shape;260;p13"/>
            <p:cNvSpPr/>
            <p:nvPr/>
          </p:nvSpPr>
          <p:spPr>
            <a:xfrm>
              <a:off x="1059298" y="1615946"/>
              <a:ext cx="1085700" cy="1085700"/>
            </a:xfrm>
            <a:prstGeom prst="roundRect">
              <a:avLst>
                <a:gd name="adj" fmla="val 16667"/>
              </a:avLst>
            </a:prstGeom>
            <a:solidFill>
              <a:srgbClr val="9DB7F2"/>
            </a:solidFill>
            <a:ln w="38100" cap="flat" cmpd="sng">
              <a:solidFill>
                <a:srgbClr val="FFCE55"/>
              </a:solidFill>
              <a:prstDash val="solid"/>
              <a:round/>
              <a:headEnd type="none" w="sm" len="sm"/>
              <a:tailEnd type="none" w="sm" len="sm"/>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Clr>
                  <a:schemeClr val="dk1"/>
                </a:buClr>
                <a:buSzPts val="2000"/>
                <a:buFont typeface="Cambria"/>
                <a:buNone/>
              </a:pPr>
              <a:endParaRPr sz="2000" b="0" i="0" u="none" strike="noStrike" cap="none">
                <a:solidFill>
                  <a:schemeClr val="lt1"/>
                </a:solidFill>
                <a:latin typeface="Calibri"/>
                <a:ea typeface="Calibri"/>
                <a:cs typeface="Calibri"/>
                <a:sym typeface="Calibri"/>
              </a:endParaRPr>
            </a:p>
          </p:txBody>
        </p:sp>
        <p:grpSp>
          <p:nvGrpSpPr>
            <p:cNvPr id="261" name="Google Shape;261;p13"/>
            <p:cNvGrpSpPr/>
            <p:nvPr/>
          </p:nvGrpSpPr>
          <p:grpSpPr>
            <a:xfrm>
              <a:off x="2290547" y="1566874"/>
              <a:ext cx="4721120" cy="1162264"/>
              <a:chOff x="6864908" y="4746930"/>
              <a:chExt cx="4805700" cy="1162264"/>
            </a:xfrm>
          </p:grpSpPr>
          <p:sp>
            <p:nvSpPr>
              <p:cNvPr id="262" name="Google Shape;262;p13"/>
              <p:cNvSpPr txBox="1"/>
              <p:nvPr/>
            </p:nvSpPr>
            <p:spPr>
              <a:xfrm>
                <a:off x="6864908" y="4746930"/>
                <a:ext cx="3758100" cy="397800"/>
              </a:xfrm>
              <a:prstGeom prst="rect">
                <a:avLst/>
              </a:prstGeom>
              <a:noFill/>
              <a:ln>
                <a:noFill/>
              </a:ln>
            </p:spPr>
            <p:txBody>
              <a:bodyPr spcFirstLastPara="1" wrap="square" lIns="68575" tIns="34300" rIns="68575" bIns="34300" anchor="t" anchorCtr="0">
                <a:noAutofit/>
              </a:bodyPr>
              <a:lstStyle/>
              <a:p>
                <a:pPr marL="0" marR="0" lvl="0" indent="0" algn="l" rtl="0">
                  <a:lnSpc>
                    <a:spcPct val="100000"/>
                  </a:lnSpc>
                  <a:spcBef>
                    <a:spcPts val="0"/>
                  </a:spcBef>
                  <a:spcAft>
                    <a:spcPts val="0"/>
                  </a:spcAft>
                  <a:buClr>
                    <a:schemeClr val="accent1"/>
                  </a:buClr>
                  <a:buSzPts val="1700"/>
                  <a:buFont typeface="Arial"/>
                  <a:buNone/>
                </a:pPr>
                <a:r>
                  <a:rPr lang="en" sz="1700" b="1" i="0" u="none" strike="noStrike" cap="none">
                    <a:solidFill>
                      <a:srgbClr val="9DB7F2"/>
                    </a:solidFill>
                    <a:latin typeface="Calibri"/>
                    <a:ea typeface="Calibri"/>
                    <a:cs typeface="Calibri"/>
                    <a:sym typeface="Calibri"/>
                  </a:rPr>
                  <a:t>Central Question</a:t>
                </a:r>
                <a:endParaRPr sz="700" b="0" i="0" u="none" strike="noStrike" cap="none">
                  <a:solidFill>
                    <a:srgbClr val="9DB7F2"/>
                  </a:solidFill>
                  <a:latin typeface="Cambria"/>
                  <a:ea typeface="Cambria"/>
                  <a:cs typeface="Cambria"/>
                  <a:sym typeface="Cambria"/>
                </a:endParaRPr>
              </a:p>
            </p:txBody>
          </p:sp>
          <p:sp>
            <p:nvSpPr>
              <p:cNvPr id="263" name="Google Shape;263;p13"/>
              <p:cNvSpPr txBox="1"/>
              <p:nvPr/>
            </p:nvSpPr>
            <p:spPr>
              <a:xfrm>
                <a:off x="6864908" y="5124694"/>
                <a:ext cx="4805700" cy="784500"/>
              </a:xfrm>
              <a:prstGeom prst="rect">
                <a:avLst/>
              </a:prstGeom>
              <a:noFill/>
              <a:ln>
                <a:noFill/>
              </a:ln>
            </p:spPr>
            <p:txBody>
              <a:bodyPr spcFirstLastPara="1" wrap="square" lIns="68575" tIns="34300" rIns="68575" bIns="34300" anchor="t" anchorCtr="0">
                <a:noAutofit/>
              </a:bodyPr>
              <a:lstStyle/>
              <a:p>
                <a:pPr marL="0" marR="0" lvl="0" indent="0" algn="l" rtl="0">
                  <a:lnSpc>
                    <a:spcPct val="118750"/>
                  </a:lnSpc>
                  <a:spcBef>
                    <a:spcPts val="0"/>
                  </a:spcBef>
                  <a:spcAft>
                    <a:spcPts val="0"/>
                  </a:spcAft>
                  <a:buClr>
                    <a:schemeClr val="lt1"/>
                  </a:buClr>
                  <a:buSzPts val="1200"/>
                  <a:buFont typeface="Arial"/>
                  <a:buNone/>
                </a:pPr>
                <a:r>
                  <a:rPr lang="en" sz="1300" b="0" i="0" u="none" strike="noStrike" cap="none">
                    <a:solidFill>
                      <a:schemeClr val="lt1"/>
                    </a:solidFill>
                    <a:latin typeface="Calibri"/>
                    <a:ea typeface="Calibri"/>
                    <a:cs typeface="Calibri"/>
                    <a:sym typeface="Calibri"/>
                  </a:rPr>
                  <a:t>How do elementary teachers at FES choose, implement, and evaluate instructional strategies during ELA with ELL students?</a:t>
                </a:r>
                <a:endParaRPr sz="1300" b="0" i="0" u="none" strike="noStrike" cap="none">
                  <a:solidFill>
                    <a:schemeClr val="lt1"/>
                  </a:solidFill>
                  <a:latin typeface="Calibri"/>
                  <a:ea typeface="Calibri"/>
                  <a:cs typeface="Calibri"/>
                  <a:sym typeface="Calibri"/>
                </a:endParaRPr>
              </a:p>
            </p:txBody>
          </p:sp>
        </p:grpSp>
      </p:grpSp>
      <p:grpSp>
        <p:nvGrpSpPr>
          <p:cNvPr id="264" name="Google Shape;264;p13"/>
          <p:cNvGrpSpPr/>
          <p:nvPr/>
        </p:nvGrpSpPr>
        <p:grpSpPr>
          <a:xfrm>
            <a:off x="598725" y="1934010"/>
            <a:ext cx="8051976" cy="955076"/>
            <a:chOff x="1059298" y="3110365"/>
            <a:chExt cx="10735968" cy="1165864"/>
          </a:xfrm>
        </p:grpSpPr>
        <p:sp>
          <p:nvSpPr>
            <p:cNvPr id="265" name="Google Shape;265;p13"/>
            <p:cNvSpPr/>
            <p:nvPr/>
          </p:nvSpPr>
          <p:spPr>
            <a:xfrm>
              <a:off x="1059298" y="3186408"/>
              <a:ext cx="1085700" cy="1085701"/>
            </a:xfrm>
            <a:prstGeom prst="roundRect">
              <a:avLst>
                <a:gd name="adj" fmla="val 16667"/>
              </a:avLst>
            </a:prstGeom>
            <a:solidFill>
              <a:srgbClr val="3C6EE5"/>
            </a:solidFill>
            <a:ln w="38100" cap="flat" cmpd="sng">
              <a:solidFill>
                <a:srgbClr val="FFCE55"/>
              </a:solidFill>
              <a:prstDash val="solid"/>
              <a:round/>
              <a:headEnd type="none" w="sm" len="sm"/>
              <a:tailEnd type="none" w="sm" len="sm"/>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Clr>
                  <a:schemeClr val="dk1"/>
                </a:buClr>
                <a:buSzPts val="2000"/>
                <a:buFont typeface="Cambria"/>
                <a:buNone/>
              </a:pPr>
              <a:endParaRPr sz="2000" b="0" i="0" u="none" strike="noStrike" cap="none">
                <a:solidFill>
                  <a:schemeClr val="lt1"/>
                </a:solidFill>
                <a:latin typeface="Calibri"/>
                <a:ea typeface="Calibri"/>
                <a:cs typeface="Calibri"/>
                <a:sym typeface="Calibri"/>
              </a:endParaRPr>
            </a:p>
          </p:txBody>
        </p:sp>
        <p:grpSp>
          <p:nvGrpSpPr>
            <p:cNvPr id="266" name="Google Shape;266;p13"/>
            <p:cNvGrpSpPr/>
            <p:nvPr/>
          </p:nvGrpSpPr>
          <p:grpSpPr>
            <a:xfrm>
              <a:off x="2290546" y="3110365"/>
              <a:ext cx="9504720" cy="1165864"/>
              <a:chOff x="6864908" y="4746930"/>
              <a:chExt cx="9675000" cy="1165864"/>
            </a:xfrm>
          </p:grpSpPr>
          <p:sp>
            <p:nvSpPr>
              <p:cNvPr id="267" name="Google Shape;267;p13"/>
              <p:cNvSpPr txBox="1"/>
              <p:nvPr/>
            </p:nvSpPr>
            <p:spPr>
              <a:xfrm>
                <a:off x="6864908" y="4746930"/>
                <a:ext cx="3758100" cy="397800"/>
              </a:xfrm>
              <a:prstGeom prst="rect">
                <a:avLst/>
              </a:prstGeom>
              <a:noFill/>
              <a:ln>
                <a:noFill/>
              </a:ln>
            </p:spPr>
            <p:txBody>
              <a:bodyPr spcFirstLastPara="1" wrap="square" lIns="68575" tIns="34300" rIns="68575" bIns="34300" anchor="t" anchorCtr="0">
                <a:noAutofit/>
              </a:bodyPr>
              <a:lstStyle/>
              <a:p>
                <a:pPr marL="0" marR="0" lvl="0" indent="0" algn="l" rtl="0">
                  <a:lnSpc>
                    <a:spcPct val="100000"/>
                  </a:lnSpc>
                  <a:spcBef>
                    <a:spcPts val="0"/>
                  </a:spcBef>
                  <a:spcAft>
                    <a:spcPts val="0"/>
                  </a:spcAft>
                  <a:buClr>
                    <a:schemeClr val="accent2"/>
                  </a:buClr>
                  <a:buSzPts val="1700"/>
                  <a:buFont typeface="Arial"/>
                  <a:buNone/>
                </a:pPr>
                <a:r>
                  <a:rPr lang="en" sz="1700" b="1" i="0" u="none" strike="noStrike" cap="none">
                    <a:solidFill>
                      <a:srgbClr val="3C6EE5"/>
                    </a:solidFill>
                    <a:latin typeface="Calibri"/>
                    <a:ea typeface="Calibri"/>
                    <a:cs typeface="Calibri"/>
                    <a:sym typeface="Calibri"/>
                  </a:rPr>
                  <a:t>Findings</a:t>
                </a:r>
                <a:endParaRPr sz="700" b="0" i="0" u="none" strike="noStrike" cap="none">
                  <a:solidFill>
                    <a:srgbClr val="3C6EE5"/>
                  </a:solidFill>
                  <a:latin typeface="Cambria"/>
                  <a:ea typeface="Cambria"/>
                  <a:cs typeface="Cambria"/>
                  <a:sym typeface="Cambria"/>
                </a:endParaRPr>
              </a:p>
            </p:txBody>
          </p:sp>
          <p:sp>
            <p:nvSpPr>
              <p:cNvPr id="268" name="Google Shape;268;p13"/>
              <p:cNvSpPr txBox="1"/>
              <p:nvPr/>
            </p:nvSpPr>
            <p:spPr>
              <a:xfrm>
                <a:off x="6864908" y="5124694"/>
                <a:ext cx="9675000" cy="788100"/>
              </a:xfrm>
              <a:prstGeom prst="rect">
                <a:avLst/>
              </a:prstGeom>
              <a:noFill/>
              <a:ln>
                <a:noFill/>
              </a:ln>
            </p:spPr>
            <p:txBody>
              <a:bodyPr spcFirstLastPara="1" wrap="square" lIns="68575" tIns="34300" rIns="68575" bIns="34300" anchor="t" anchorCtr="0">
                <a:noAutofit/>
              </a:bodyPr>
              <a:lstStyle/>
              <a:p>
                <a:pPr marL="254000" marR="0" lvl="0" indent="-184150" algn="l" rtl="0">
                  <a:lnSpc>
                    <a:spcPct val="100000"/>
                  </a:lnSpc>
                  <a:spcBef>
                    <a:spcPts val="0"/>
                  </a:spcBef>
                  <a:spcAft>
                    <a:spcPts val="0"/>
                  </a:spcAft>
                  <a:buClr>
                    <a:schemeClr val="lt1"/>
                  </a:buClr>
                  <a:buSzPts val="1300"/>
                  <a:buFont typeface="Arial"/>
                  <a:buChar char="•"/>
                </a:pPr>
                <a:r>
                  <a:rPr lang="en" sz="1300" b="0" i="0" u="none" strike="noStrike" cap="none">
                    <a:solidFill>
                      <a:schemeClr val="lt1"/>
                    </a:solidFill>
                    <a:latin typeface="Calibri"/>
                    <a:ea typeface="Calibri"/>
                    <a:cs typeface="Calibri"/>
                    <a:sym typeface="Calibri"/>
                  </a:rPr>
                  <a:t>Teachers at FES choose their instructional strategies in various ways during ELA. </a:t>
                </a:r>
                <a:endParaRPr sz="800" b="0" i="0" u="none" strike="noStrike" cap="none">
                  <a:solidFill>
                    <a:schemeClr val="dk1"/>
                  </a:solidFill>
                  <a:latin typeface="Cambria"/>
                  <a:ea typeface="Cambria"/>
                  <a:cs typeface="Cambria"/>
                  <a:sym typeface="Cambria"/>
                </a:endParaRPr>
              </a:p>
              <a:p>
                <a:pPr marL="254000" marR="0" lvl="0" indent="-184150" algn="l" rtl="0">
                  <a:lnSpc>
                    <a:spcPct val="100000"/>
                  </a:lnSpc>
                  <a:spcBef>
                    <a:spcPts val="600"/>
                  </a:spcBef>
                  <a:spcAft>
                    <a:spcPts val="0"/>
                  </a:spcAft>
                  <a:buClr>
                    <a:schemeClr val="lt1"/>
                  </a:buClr>
                  <a:buSzPts val="1300"/>
                  <a:buFont typeface="Arial"/>
                  <a:buChar char="•"/>
                </a:pPr>
                <a:r>
                  <a:rPr lang="en" sz="1300" b="0" i="0" u="none" strike="noStrike" cap="none">
                    <a:solidFill>
                      <a:schemeClr val="lt1"/>
                    </a:solidFill>
                    <a:latin typeface="Calibri"/>
                    <a:ea typeface="Calibri"/>
                    <a:cs typeface="Calibri"/>
                    <a:sym typeface="Calibri"/>
                  </a:rPr>
                  <a:t>When teachers implement their chosen strategies, they use their professional judgment, previous professional development, along with the guidance of their lesson plans to implement the chosen strategies.</a:t>
                </a:r>
                <a:endParaRPr sz="800" b="0" i="0" u="none" strike="noStrike" cap="none">
                  <a:solidFill>
                    <a:schemeClr val="dk1"/>
                  </a:solidFill>
                  <a:latin typeface="Cambria"/>
                  <a:ea typeface="Cambria"/>
                  <a:cs typeface="Cambria"/>
                  <a:sym typeface="Cambria"/>
                </a:endParaRPr>
              </a:p>
              <a:p>
                <a:pPr marL="254000" marR="0" lvl="0" indent="-184150" algn="l" rtl="0">
                  <a:lnSpc>
                    <a:spcPct val="100000"/>
                  </a:lnSpc>
                  <a:spcBef>
                    <a:spcPts val="600"/>
                  </a:spcBef>
                  <a:spcAft>
                    <a:spcPts val="0"/>
                  </a:spcAft>
                  <a:buClr>
                    <a:schemeClr val="lt1"/>
                  </a:buClr>
                  <a:buSzPts val="1300"/>
                  <a:buFont typeface="Arial"/>
                  <a:buChar char="•"/>
                </a:pPr>
                <a:r>
                  <a:rPr lang="en" sz="1300" b="0" i="0" u="none" strike="noStrike" cap="none">
                    <a:solidFill>
                      <a:schemeClr val="lt1"/>
                    </a:solidFill>
                    <a:latin typeface="Calibri"/>
                    <a:ea typeface="Calibri"/>
                    <a:cs typeface="Calibri"/>
                    <a:sym typeface="Calibri"/>
                  </a:rPr>
                  <a:t>After implementation, teachers are less strategic in evaluating the efficacy of their chosen strategies.</a:t>
                </a:r>
                <a:endParaRPr sz="800" b="0" i="0" u="none" strike="noStrike" cap="none">
                  <a:solidFill>
                    <a:schemeClr val="dk1"/>
                  </a:solidFill>
                  <a:latin typeface="Cambria"/>
                  <a:ea typeface="Cambria"/>
                  <a:cs typeface="Cambria"/>
                  <a:sym typeface="Cambria"/>
                </a:endParaRPr>
              </a:p>
            </p:txBody>
          </p:sp>
        </p:grpSp>
      </p:grpSp>
      <p:grpSp>
        <p:nvGrpSpPr>
          <p:cNvPr id="269" name="Google Shape;269;p13"/>
          <p:cNvGrpSpPr/>
          <p:nvPr/>
        </p:nvGrpSpPr>
        <p:grpSpPr>
          <a:xfrm>
            <a:off x="598725" y="3411554"/>
            <a:ext cx="8036725" cy="814239"/>
            <a:chOff x="1059298" y="3110365"/>
            <a:chExt cx="10715633" cy="1165864"/>
          </a:xfrm>
        </p:grpSpPr>
        <p:sp>
          <p:nvSpPr>
            <p:cNvPr id="270" name="Google Shape;270;p13"/>
            <p:cNvSpPr/>
            <p:nvPr/>
          </p:nvSpPr>
          <p:spPr>
            <a:xfrm>
              <a:off x="1059298" y="3186410"/>
              <a:ext cx="1085700" cy="1085700"/>
            </a:xfrm>
            <a:prstGeom prst="roundRect">
              <a:avLst>
                <a:gd name="adj" fmla="val 16667"/>
              </a:avLst>
            </a:prstGeom>
            <a:solidFill>
              <a:srgbClr val="173D9C"/>
            </a:solidFill>
            <a:ln w="38100" cap="flat" cmpd="sng">
              <a:solidFill>
                <a:srgbClr val="FFCE55"/>
              </a:solidFill>
              <a:prstDash val="solid"/>
              <a:round/>
              <a:headEnd type="none" w="sm" len="sm"/>
              <a:tailEnd type="none" w="sm" len="sm"/>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Clr>
                  <a:schemeClr val="dk1"/>
                </a:buClr>
                <a:buSzPts val="2000"/>
                <a:buFont typeface="Cambria"/>
                <a:buNone/>
              </a:pPr>
              <a:endParaRPr sz="2000" b="0" i="0" u="none" strike="noStrike" cap="none">
                <a:solidFill>
                  <a:schemeClr val="lt1"/>
                </a:solidFill>
                <a:latin typeface="Calibri"/>
                <a:ea typeface="Calibri"/>
                <a:cs typeface="Calibri"/>
                <a:sym typeface="Calibri"/>
              </a:endParaRPr>
            </a:p>
          </p:txBody>
        </p:sp>
        <p:grpSp>
          <p:nvGrpSpPr>
            <p:cNvPr id="271" name="Google Shape;271;p13"/>
            <p:cNvGrpSpPr/>
            <p:nvPr/>
          </p:nvGrpSpPr>
          <p:grpSpPr>
            <a:xfrm>
              <a:off x="2290547" y="3110365"/>
              <a:ext cx="9484384" cy="1165864"/>
              <a:chOff x="6864908" y="4746930"/>
              <a:chExt cx="9654300" cy="1165864"/>
            </a:xfrm>
          </p:grpSpPr>
          <p:sp>
            <p:nvSpPr>
              <p:cNvPr id="272" name="Google Shape;272;p13"/>
              <p:cNvSpPr txBox="1"/>
              <p:nvPr/>
            </p:nvSpPr>
            <p:spPr>
              <a:xfrm>
                <a:off x="6864908" y="4746930"/>
                <a:ext cx="3758100" cy="397800"/>
              </a:xfrm>
              <a:prstGeom prst="rect">
                <a:avLst/>
              </a:prstGeom>
              <a:noFill/>
              <a:ln>
                <a:noFill/>
              </a:ln>
            </p:spPr>
            <p:txBody>
              <a:bodyPr spcFirstLastPara="1" wrap="square" lIns="68575" tIns="34300" rIns="68575" bIns="34300" anchor="t" anchorCtr="0">
                <a:noAutofit/>
              </a:bodyPr>
              <a:lstStyle/>
              <a:p>
                <a:pPr marL="0" marR="0" lvl="0" indent="0" algn="l" rtl="0">
                  <a:lnSpc>
                    <a:spcPct val="100000"/>
                  </a:lnSpc>
                  <a:spcBef>
                    <a:spcPts val="0"/>
                  </a:spcBef>
                  <a:spcAft>
                    <a:spcPts val="0"/>
                  </a:spcAft>
                  <a:buClr>
                    <a:schemeClr val="accent3"/>
                  </a:buClr>
                  <a:buSzPts val="1700"/>
                  <a:buFont typeface="Arial"/>
                  <a:buNone/>
                </a:pPr>
                <a:r>
                  <a:rPr lang="en" sz="1700" b="1" i="0" u="none" strike="noStrike" cap="none">
                    <a:solidFill>
                      <a:srgbClr val="173D9C"/>
                    </a:solidFill>
                    <a:latin typeface="Calibri"/>
                    <a:ea typeface="Calibri"/>
                    <a:cs typeface="Calibri"/>
                    <a:sym typeface="Calibri"/>
                  </a:rPr>
                  <a:t>Research Sub Questions</a:t>
                </a:r>
                <a:endParaRPr sz="700" b="0" i="0" u="none" strike="noStrike" cap="none">
                  <a:solidFill>
                    <a:srgbClr val="173D9C"/>
                  </a:solidFill>
                  <a:latin typeface="Cambria"/>
                  <a:ea typeface="Cambria"/>
                  <a:cs typeface="Cambria"/>
                  <a:sym typeface="Cambria"/>
                </a:endParaRPr>
              </a:p>
            </p:txBody>
          </p:sp>
          <p:sp>
            <p:nvSpPr>
              <p:cNvPr id="273" name="Google Shape;273;p13"/>
              <p:cNvSpPr txBox="1"/>
              <p:nvPr/>
            </p:nvSpPr>
            <p:spPr>
              <a:xfrm>
                <a:off x="6864908" y="5124694"/>
                <a:ext cx="9654300" cy="788100"/>
              </a:xfrm>
              <a:prstGeom prst="rect">
                <a:avLst/>
              </a:prstGeom>
              <a:noFill/>
              <a:ln>
                <a:noFill/>
              </a:ln>
            </p:spPr>
            <p:txBody>
              <a:bodyPr spcFirstLastPara="1" wrap="square" lIns="68575" tIns="34300" rIns="68575" bIns="34300" anchor="t" anchorCtr="0">
                <a:noAutofit/>
              </a:bodyPr>
              <a:lstStyle/>
              <a:p>
                <a:pPr marL="228600" marR="0" lvl="0" indent="-228600" algn="l" rtl="0">
                  <a:lnSpc>
                    <a:spcPct val="90000"/>
                  </a:lnSpc>
                  <a:spcBef>
                    <a:spcPts val="0"/>
                  </a:spcBef>
                  <a:spcAft>
                    <a:spcPts val="0"/>
                  </a:spcAft>
                  <a:buClr>
                    <a:schemeClr val="lt1"/>
                  </a:buClr>
                  <a:buSzPts val="1300"/>
                  <a:buFont typeface="Calibri"/>
                  <a:buAutoNum type="arabicPeriod"/>
                </a:pPr>
                <a:r>
                  <a:rPr lang="en" sz="1300" b="0" i="0" u="none" strike="noStrike" cap="none">
                    <a:solidFill>
                      <a:schemeClr val="lt1"/>
                    </a:solidFill>
                    <a:latin typeface="Calibri"/>
                    <a:ea typeface="Calibri"/>
                    <a:cs typeface="Calibri"/>
                    <a:sym typeface="Calibri"/>
                  </a:rPr>
                  <a:t>How do FES teachers choose instructional strategies during ELA while teaching ELL students? </a:t>
                </a:r>
                <a:endParaRPr sz="800" b="0" i="0" u="none" strike="noStrike" cap="none">
                  <a:solidFill>
                    <a:schemeClr val="dk1"/>
                  </a:solidFill>
                  <a:latin typeface="Cambria"/>
                  <a:ea typeface="Cambria"/>
                  <a:cs typeface="Cambria"/>
                  <a:sym typeface="Cambria"/>
                </a:endParaRPr>
              </a:p>
              <a:p>
                <a:pPr marL="228600" marR="0" lvl="0" indent="-228600" algn="l" rtl="0">
                  <a:lnSpc>
                    <a:spcPct val="90000"/>
                  </a:lnSpc>
                  <a:spcBef>
                    <a:spcPts val="500"/>
                  </a:spcBef>
                  <a:spcAft>
                    <a:spcPts val="0"/>
                  </a:spcAft>
                  <a:buClr>
                    <a:schemeClr val="lt1"/>
                  </a:buClr>
                  <a:buSzPts val="1300"/>
                  <a:buFont typeface="Calibri"/>
                  <a:buAutoNum type="arabicPeriod"/>
                </a:pPr>
                <a:r>
                  <a:rPr lang="en" sz="1300" b="0" i="0" u="none" strike="noStrike" cap="none">
                    <a:solidFill>
                      <a:schemeClr val="lt1"/>
                    </a:solidFill>
                    <a:latin typeface="Calibri"/>
                    <a:ea typeface="Calibri"/>
                    <a:cs typeface="Calibri"/>
                    <a:sym typeface="Calibri"/>
                  </a:rPr>
                  <a:t>How do FES teachers implement instructional strategies during ELA while teaching ELL students? </a:t>
                </a:r>
                <a:endParaRPr sz="800" b="0" i="0" u="none" strike="noStrike" cap="none">
                  <a:solidFill>
                    <a:schemeClr val="dk1"/>
                  </a:solidFill>
                  <a:latin typeface="Cambria"/>
                  <a:ea typeface="Cambria"/>
                  <a:cs typeface="Cambria"/>
                  <a:sym typeface="Cambria"/>
                </a:endParaRPr>
              </a:p>
              <a:p>
                <a:pPr marL="228600" marR="0" lvl="0" indent="-228600" algn="l" rtl="0">
                  <a:lnSpc>
                    <a:spcPct val="90000"/>
                  </a:lnSpc>
                  <a:spcBef>
                    <a:spcPts val="500"/>
                  </a:spcBef>
                  <a:spcAft>
                    <a:spcPts val="0"/>
                  </a:spcAft>
                  <a:buClr>
                    <a:schemeClr val="lt1"/>
                  </a:buClr>
                  <a:buSzPts val="1300"/>
                  <a:buFont typeface="Calibri"/>
                  <a:buAutoNum type="arabicPeriod"/>
                </a:pPr>
                <a:r>
                  <a:rPr lang="en" sz="1300" b="0" i="0" u="none" strike="noStrike" cap="none">
                    <a:solidFill>
                      <a:schemeClr val="lt1"/>
                    </a:solidFill>
                    <a:latin typeface="Calibri"/>
                    <a:ea typeface="Calibri"/>
                    <a:cs typeface="Calibri"/>
                    <a:sym typeface="Calibri"/>
                  </a:rPr>
                  <a:t>How do FES teachers evaluate the instructional strategies used for instructing ELL students? </a:t>
                </a:r>
                <a:endParaRPr sz="800" b="0" i="0" u="none" strike="noStrike" cap="none">
                  <a:solidFill>
                    <a:schemeClr val="dk1"/>
                  </a:solidFill>
                  <a:latin typeface="Cambria"/>
                  <a:ea typeface="Cambria"/>
                  <a:cs typeface="Cambria"/>
                  <a:sym typeface="Cambria"/>
                </a:endParaRPr>
              </a:p>
              <a:p>
                <a:pPr marL="304800" marR="0" lvl="0" indent="-228600" algn="l" rtl="0">
                  <a:lnSpc>
                    <a:spcPct val="90000"/>
                  </a:lnSpc>
                  <a:spcBef>
                    <a:spcPts val="500"/>
                  </a:spcBef>
                  <a:spcAft>
                    <a:spcPts val="0"/>
                  </a:spcAft>
                  <a:buClr>
                    <a:schemeClr val="accent1"/>
                  </a:buClr>
                  <a:buSzPts val="1200"/>
                  <a:buFont typeface="Arial"/>
                  <a:buNone/>
                </a:pPr>
                <a:endParaRPr sz="1200" b="0" i="0" u="none" strike="noStrike" cap="none">
                  <a:solidFill>
                    <a:schemeClr val="dk1"/>
                  </a:solidFill>
                  <a:latin typeface="Calibri"/>
                  <a:ea typeface="Calibri"/>
                  <a:cs typeface="Calibri"/>
                  <a:sym typeface="Calibri"/>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900"/>
                                  </p:stCondLst>
                                  <p:childTnLst>
                                    <p:set>
                                      <p:cBhvr>
                                        <p:cTn id="6" dur="1" fill="hold">
                                          <p:stCondLst>
                                            <p:cond delay="0"/>
                                          </p:stCondLst>
                                        </p:cTn>
                                        <p:tgtEl>
                                          <p:spTgt spid="259"/>
                                        </p:tgtEl>
                                        <p:attrNameLst>
                                          <p:attrName>style.visibility</p:attrName>
                                        </p:attrNameLst>
                                      </p:cBhvr>
                                      <p:to>
                                        <p:strVal val="visible"/>
                                      </p:to>
                                    </p:set>
                                    <p:anim calcmode="lin" valueType="num">
                                      <p:cBhvr additive="base">
                                        <p:cTn id="7" dur="500"/>
                                        <p:tgtEl>
                                          <p:spTgt spid="259"/>
                                        </p:tgtEl>
                                        <p:attrNameLst>
                                          <p:attrName>ppt_x</p:attrName>
                                        </p:attrNameLst>
                                      </p:cBhvr>
                                      <p:tavLst>
                                        <p:tav tm="0">
                                          <p:val>
                                            <p:strVal val="#ppt_x-1"/>
                                          </p:val>
                                        </p:tav>
                                        <p:tav tm="100000">
                                          <p:val>
                                            <p:strVal val="#ppt_x"/>
                                          </p:val>
                                        </p:tav>
                                      </p:tavLst>
                                    </p:anim>
                                  </p:childTnLst>
                                </p:cTn>
                              </p:par>
                              <p:par>
                                <p:cTn id="8" presetID="2" presetClass="entr" presetSubtype="8" fill="hold" nodeType="withEffect">
                                  <p:stCondLst>
                                    <p:cond delay="900"/>
                                  </p:stCondLst>
                                  <p:childTnLst>
                                    <p:set>
                                      <p:cBhvr>
                                        <p:cTn id="9" dur="1" fill="hold">
                                          <p:stCondLst>
                                            <p:cond delay="0"/>
                                          </p:stCondLst>
                                        </p:cTn>
                                        <p:tgtEl>
                                          <p:spTgt spid="264"/>
                                        </p:tgtEl>
                                        <p:attrNameLst>
                                          <p:attrName>style.visibility</p:attrName>
                                        </p:attrNameLst>
                                      </p:cBhvr>
                                      <p:to>
                                        <p:strVal val="visible"/>
                                      </p:to>
                                    </p:set>
                                    <p:anim calcmode="lin" valueType="num">
                                      <p:cBhvr additive="base">
                                        <p:cTn id="10" dur="500"/>
                                        <p:tgtEl>
                                          <p:spTgt spid="264"/>
                                        </p:tgtEl>
                                        <p:attrNameLst>
                                          <p:attrName>ppt_x</p:attrName>
                                        </p:attrNameLst>
                                      </p:cBhvr>
                                      <p:tavLst>
                                        <p:tav tm="0">
                                          <p:val>
                                            <p:strVal val="#ppt_x-1"/>
                                          </p:val>
                                        </p:tav>
                                        <p:tav tm="100000">
                                          <p:val>
                                            <p:strVal val="#ppt_x"/>
                                          </p:val>
                                        </p:tav>
                                      </p:tavLst>
                                    </p:anim>
                                  </p:childTnLst>
                                </p:cTn>
                              </p:par>
                              <p:par>
                                <p:cTn id="11" presetID="2" presetClass="entr" presetSubtype="8" fill="hold" nodeType="withEffect">
                                  <p:stCondLst>
                                    <p:cond delay="900"/>
                                  </p:stCondLst>
                                  <p:childTnLst>
                                    <p:set>
                                      <p:cBhvr>
                                        <p:cTn id="12" dur="1" fill="hold">
                                          <p:stCondLst>
                                            <p:cond delay="0"/>
                                          </p:stCondLst>
                                        </p:cTn>
                                        <p:tgtEl>
                                          <p:spTgt spid="269"/>
                                        </p:tgtEl>
                                        <p:attrNameLst>
                                          <p:attrName>style.visibility</p:attrName>
                                        </p:attrNameLst>
                                      </p:cBhvr>
                                      <p:to>
                                        <p:strVal val="visible"/>
                                      </p:to>
                                    </p:set>
                                    <p:anim calcmode="lin" valueType="num">
                                      <p:cBhvr additive="base">
                                        <p:cTn id="13" dur="500"/>
                                        <p:tgtEl>
                                          <p:spTgt spid="269"/>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g11da60e988e_0_27"/>
          <p:cNvSpPr txBox="1"/>
          <p:nvPr/>
        </p:nvSpPr>
        <p:spPr>
          <a:xfrm>
            <a:off x="598733" y="240525"/>
            <a:ext cx="7979400" cy="477000"/>
          </a:xfrm>
          <a:prstGeom prst="rect">
            <a:avLst/>
          </a:prstGeom>
          <a:noFill/>
          <a:ln>
            <a:noFill/>
          </a:ln>
        </p:spPr>
        <p:txBody>
          <a:bodyPr spcFirstLastPara="1" wrap="square" lIns="45725" tIns="22850" rIns="45725" bIns="2285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n" sz="2800" b="1" i="0" u="none" strike="noStrike" cap="none">
                <a:solidFill>
                  <a:srgbClr val="FFCE55"/>
                </a:solidFill>
                <a:latin typeface="Calibri"/>
                <a:ea typeface="Calibri"/>
                <a:cs typeface="Calibri"/>
                <a:sym typeface="Calibri"/>
              </a:rPr>
              <a:t>Empirical Implications</a:t>
            </a:r>
            <a:endParaRPr sz="700" b="0" i="0" u="none" strike="noStrike" cap="none">
              <a:solidFill>
                <a:srgbClr val="FFCE55"/>
              </a:solidFill>
              <a:latin typeface="Cambria"/>
              <a:ea typeface="Cambria"/>
              <a:cs typeface="Cambria"/>
              <a:sym typeface="Cambria"/>
            </a:endParaRPr>
          </a:p>
        </p:txBody>
      </p:sp>
      <p:grpSp>
        <p:nvGrpSpPr>
          <p:cNvPr id="280" name="Google Shape;280;g11da60e988e_0_27"/>
          <p:cNvGrpSpPr/>
          <p:nvPr/>
        </p:nvGrpSpPr>
        <p:grpSpPr>
          <a:xfrm>
            <a:off x="598715" y="857159"/>
            <a:ext cx="4464277" cy="871698"/>
            <a:chOff x="1059298" y="1566874"/>
            <a:chExt cx="5952369" cy="1162264"/>
          </a:xfrm>
        </p:grpSpPr>
        <p:sp>
          <p:nvSpPr>
            <p:cNvPr id="281" name="Google Shape;281;g11da60e988e_0_27"/>
            <p:cNvSpPr/>
            <p:nvPr/>
          </p:nvSpPr>
          <p:spPr>
            <a:xfrm>
              <a:off x="1059298" y="1615946"/>
              <a:ext cx="1085700" cy="1085700"/>
            </a:xfrm>
            <a:prstGeom prst="roundRect">
              <a:avLst>
                <a:gd name="adj" fmla="val 16667"/>
              </a:avLst>
            </a:prstGeom>
            <a:solidFill>
              <a:srgbClr val="9DB7F2"/>
            </a:solidFill>
            <a:ln w="38100" cap="flat" cmpd="sng">
              <a:solidFill>
                <a:srgbClr val="FFCE55"/>
              </a:solidFill>
              <a:prstDash val="solid"/>
              <a:round/>
              <a:headEnd type="none" w="sm" len="sm"/>
              <a:tailEnd type="none" w="sm" len="sm"/>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Clr>
                  <a:schemeClr val="dk1"/>
                </a:buClr>
                <a:buSzPts val="2000"/>
                <a:buFont typeface="Cambria"/>
                <a:buNone/>
              </a:pPr>
              <a:endParaRPr sz="2000" b="0" i="0" u="none" strike="noStrike" cap="none">
                <a:solidFill>
                  <a:schemeClr val="lt1"/>
                </a:solidFill>
                <a:latin typeface="Calibri"/>
                <a:ea typeface="Calibri"/>
                <a:cs typeface="Calibri"/>
                <a:sym typeface="Calibri"/>
              </a:endParaRPr>
            </a:p>
          </p:txBody>
        </p:sp>
        <p:grpSp>
          <p:nvGrpSpPr>
            <p:cNvPr id="282" name="Google Shape;282;g11da60e988e_0_27"/>
            <p:cNvGrpSpPr/>
            <p:nvPr/>
          </p:nvGrpSpPr>
          <p:grpSpPr>
            <a:xfrm>
              <a:off x="2290547" y="1566874"/>
              <a:ext cx="4721120" cy="1162264"/>
              <a:chOff x="6864908" y="4746930"/>
              <a:chExt cx="4805700" cy="1162264"/>
            </a:xfrm>
          </p:grpSpPr>
          <p:sp>
            <p:nvSpPr>
              <p:cNvPr id="283" name="Google Shape;283;g11da60e988e_0_27"/>
              <p:cNvSpPr txBox="1"/>
              <p:nvPr/>
            </p:nvSpPr>
            <p:spPr>
              <a:xfrm>
                <a:off x="6864908" y="4746930"/>
                <a:ext cx="3758100" cy="397800"/>
              </a:xfrm>
              <a:prstGeom prst="rect">
                <a:avLst/>
              </a:prstGeom>
              <a:noFill/>
              <a:ln>
                <a:noFill/>
              </a:ln>
            </p:spPr>
            <p:txBody>
              <a:bodyPr spcFirstLastPara="1" wrap="square" lIns="68575" tIns="34300" rIns="68575" bIns="34300" anchor="t" anchorCtr="0">
                <a:noAutofit/>
              </a:bodyPr>
              <a:lstStyle/>
              <a:p>
                <a:pPr marL="0" marR="0" lvl="0" indent="0" algn="l" rtl="0">
                  <a:lnSpc>
                    <a:spcPct val="100000"/>
                  </a:lnSpc>
                  <a:spcBef>
                    <a:spcPts val="0"/>
                  </a:spcBef>
                  <a:spcAft>
                    <a:spcPts val="0"/>
                  </a:spcAft>
                  <a:buClr>
                    <a:schemeClr val="accent1"/>
                  </a:buClr>
                  <a:buSzPts val="1700"/>
                  <a:buFont typeface="Arial"/>
                  <a:buNone/>
                </a:pPr>
                <a:endParaRPr sz="700" b="0" i="0" u="none" strike="noStrike" cap="none">
                  <a:solidFill>
                    <a:srgbClr val="9DB7F2"/>
                  </a:solidFill>
                  <a:latin typeface="Cambria"/>
                  <a:ea typeface="Cambria"/>
                  <a:cs typeface="Cambria"/>
                  <a:sym typeface="Cambria"/>
                </a:endParaRPr>
              </a:p>
            </p:txBody>
          </p:sp>
          <p:sp>
            <p:nvSpPr>
              <p:cNvPr id="284" name="Google Shape;284;g11da60e988e_0_27"/>
              <p:cNvSpPr txBox="1"/>
              <p:nvPr/>
            </p:nvSpPr>
            <p:spPr>
              <a:xfrm>
                <a:off x="6864908" y="5124694"/>
                <a:ext cx="4805700" cy="784500"/>
              </a:xfrm>
              <a:prstGeom prst="rect">
                <a:avLst/>
              </a:prstGeom>
              <a:noFill/>
              <a:ln>
                <a:noFill/>
              </a:ln>
            </p:spPr>
            <p:txBody>
              <a:bodyPr spcFirstLastPara="1" wrap="square" lIns="68575" tIns="34300" rIns="68575" bIns="34300" anchor="t" anchorCtr="0">
                <a:noAutofit/>
              </a:bodyPr>
              <a:lstStyle/>
              <a:p>
                <a:pPr marL="0" marR="0" lvl="0" indent="0" algn="l" rtl="0">
                  <a:lnSpc>
                    <a:spcPct val="118750"/>
                  </a:lnSpc>
                  <a:spcBef>
                    <a:spcPts val="0"/>
                  </a:spcBef>
                  <a:spcAft>
                    <a:spcPts val="0"/>
                  </a:spcAft>
                  <a:buClr>
                    <a:schemeClr val="lt1"/>
                  </a:buClr>
                  <a:buSzPts val="1200"/>
                  <a:buFont typeface="Arial"/>
                  <a:buNone/>
                </a:pPr>
                <a:endParaRPr sz="1200" b="0" i="0" u="none" strike="noStrike" cap="none">
                  <a:solidFill>
                    <a:schemeClr val="lt1"/>
                  </a:solidFill>
                  <a:latin typeface="Calibri"/>
                  <a:ea typeface="Calibri"/>
                  <a:cs typeface="Calibri"/>
                  <a:sym typeface="Calibri"/>
                </a:endParaRPr>
              </a:p>
            </p:txBody>
          </p:sp>
        </p:grpSp>
      </p:grpSp>
      <p:sp>
        <p:nvSpPr>
          <p:cNvPr id="285" name="Google Shape;285;g11da60e988e_0_27"/>
          <p:cNvSpPr txBox="1"/>
          <p:nvPr/>
        </p:nvSpPr>
        <p:spPr>
          <a:xfrm>
            <a:off x="1642600" y="1148800"/>
            <a:ext cx="6935400" cy="3078300"/>
          </a:xfrm>
          <a:prstGeom prst="rect">
            <a:avLst/>
          </a:prstGeom>
          <a:noFill/>
          <a:ln>
            <a:noFill/>
          </a:ln>
        </p:spPr>
        <p:txBody>
          <a:bodyPr spcFirstLastPara="1" wrap="square" lIns="91425" tIns="91425" rIns="91425" bIns="91425" anchor="t" anchorCtr="0">
            <a:spAutoFit/>
          </a:bodyPr>
          <a:lstStyle/>
          <a:p>
            <a:pPr marL="177800" marR="0" lvl="0" indent="-177800" algn="l" rtl="0">
              <a:lnSpc>
                <a:spcPct val="100000"/>
              </a:lnSpc>
              <a:spcBef>
                <a:spcPts val="0"/>
              </a:spcBef>
              <a:spcAft>
                <a:spcPts val="0"/>
              </a:spcAft>
              <a:buClr>
                <a:schemeClr val="dk1"/>
              </a:buClr>
              <a:buSzPts val="1400"/>
              <a:buFont typeface="Arial"/>
              <a:buChar char="•"/>
            </a:pPr>
            <a:r>
              <a:rPr lang="en" sz="1400" b="0" i="0" u="none" strike="noStrike" cap="none">
                <a:solidFill>
                  <a:schemeClr val="dk1"/>
                </a:solidFill>
                <a:latin typeface="Calibri"/>
                <a:ea typeface="Calibri"/>
                <a:cs typeface="Calibri"/>
                <a:sym typeface="Calibri"/>
              </a:rPr>
              <a:t>The empirical implications of this study are that teachers are challenged with choosing and employing too many strategies during ELA to teach ELL students (Robertson, 2019).</a:t>
            </a:r>
            <a:endParaRPr sz="1400" b="0" i="0" u="none" strike="noStrike" cap="none">
              <a:solidFill>
                <a:srgbClr val="000000"/>
              </a:solidFill>
              <a:latin typeface="Arial"/>
              <a:ea typeface="Arial"/>
              <a:cs typeface="Arial"/>
              <a:sym typeface="Arial"/>
            </a:endParaRPr>
          </a:p>
          <a:p>
            <a:pPr marL="177800" marR="0" lvl="0" indent="-177800" algn="l" rtl="0">
              <a:lnSpc>
                <a:spcPct val="100000"/>
              </a:lnSpc>
              <a:spcBef>
                <a:spcPts val="600"/>
              </a:spcBef>
              <a:spcAft>
                <a:spcPts val="0"/>
              </a:spcAft>
              <a:buClr>
                <a:schemeClr val="dk1"/>
              </a:buClr>
              <a:buSzPts val="1400"/>
              <a:buFont typeface="Arial"/>
              <a:buChar char="•"/>
            </a:pPr>
            <a:r>
              <a:rPr lang="en" sz="1400" b="0" i="0" u="none" strike="noStrike" cap="none">
                <a:solidFill>
                  <a:schemeClr val="dk1"/>
                </a:solidFill>
                <a:latin typeface="Calibri"/>
                <a:ea typeface="Calibri"/>
                <a:cs typeface="Calibri"/>
                <a:sym typeface="Calibri"/>
              </a:rPr>
              <a:t>My research confirms the related literature and therefore supports previous findings and expands the researchers' conclusions confirming the use of multiple strategies. (Mozingo, 2017).</a:t>
            </a:r>
            <a:endParaRPr sz="1400" b="0" i="0" u="none" strike="noStrike" cap="none">
              <a:solidFill>
                <a:srgbClr val="000000"/>
              </a:solidFill>
              <a:latin typeface="Arial"/>
              <a:ea typeface="Arial"/>
              <a:cs typeface="Arial"/>
              <a:sym typeface="Arial"/>
            </a:endParaRPr>
          </a:p>
          <a:p>
            <a:pPr marL="177800" marR="0" lvl="0" indent="-177800" algn="l" rtl="0">
              <a:lnSpc>
                <a:spcPct val="100000"/>
              </a:lnSpc>
              <a:spcBef>
                <a:spcPts val="600"/>
              </a:spcBef>
              <a:spcAft>
                <a:spcPts val="0"/>
              </a:spcAft>
              <a:buClr>
                <a:schemeClr val="dk1"/>
              </a:buClr>
              <a:buSzPts val="1400"/>
              <a:buFont typeface="Arial"/>
              <a:buChar char="•"/>
            </a:pPr>
            <a:r>
              <a:rPr lang="en" sz="1400" b="0" i="0" u="none" strike="noStrike" cap="none">
                <a:solidFill>
                  <a:schemeClr val="dk1"/>
                </a:solidFill>
                <a:latin typeface="Calibri"/>
                <a:ea typeface="Calibri"/>
                <a:cs typeface="Calibri"/>
                <a:sym typeface="Calibri"/>
              </a:rPr>
              <a:t>My research fills a gap in the related literature as no previous research has focused on ELA teachers instructing ELLs while using Marzano's (2009) 25 high yielding strategies and SDAIE &amp; GO TO Strategies (Professional Learning Board, 2020). </a:t>
            </a:r>
            <a:endParaRPr sz="1400" b="0" i="0" u="none" strike="noStrike" cap="none">
              <a:solidFill>
                <a:srgbClr val="000000"/>
              </a:solidFill>
              <a:latin typeface="Arial"/>
              <a:ea typeface="Arial"/>
              <a:cs typeface="Arial"/>
              <a:sym typeface="Arial"/>
            </a:endParaRPr>
          </a:p>
          <a:p>
            <a:pPr marL="177800" marR="0" lvl="0" indent="-177800" algn="l" rtl="0">
              <a:lnSpc>
                <a:spcPct val="100000"/>
              </a:lnSpc>
              <a:spcBef>
                <a:spcPts val="600"/>
              </a:spcBef>
              <a:spcAft>
                <a:spcPts val="0"/>
              </a:spcAft>
              <a:buClr>
                <a:schemeClr val="dk1"/>
              </a:buClr>
              <a:buSzPts val="1400"/>
              <a:buFont typeface="Arial"/>
              <a:buChar char="•"/>
            </a:pPr>
            <a:r>
              <a:rPr lang="en" sz="1400" b="0" i="0" u="none" strike="noStrike" cap="none">
                <a:solidFill>
                  <a:schemeClr val="dk1"/>
                </a:solidFill>
                <a:latin typeface="Calibri"/>
                <a:ea typeface="Calibri"/>
                <a:cs typeface="Calibri"/>
                <a:sym typeface="Calibri"/>
              </a:rPr>
              <a:t>My research contradicts three findings from the related literature (Cruz &amp; Thornton, 2008; </a:t>
            </a:r>
            <a:r>
              <a:rPr lang="en">
                <a:solidFill>
                  <a:schemeClr val="dk1"/>
                </a:solidFill>
                <a:latin typeface="Calibri"/>
                <a:ea typeface="Calibri"/>
                <a:cs typeface="Calibri"/>
                <a:sym typeface="Calibri"/>
              </a:rPr>
              <a:t>Akuma &amp; Callaghan, 2018; </a:t>
            </a:r>
            <a:r>
              <a:rPr lang="en" b="0" i="0" u="none" strike="noStrike" cap="none">
                <a:solidFill>
                  <a:schemeClr val="dk1"/>
                </a:solidFill>
                <a:latin typeface="Calibri"/>
                <a:ea typeface="Calibri"/>
                <a:cs typeface="Calibri"/>
                <a:sym typeface="Calibri"/>
              </a:rPr>
              <a:t>Levine et al., 2013</a:t>
            </a:r>
            <a:r>
              <a:rPr lang="en" sz="1400" b="0" i="0" u="none" strike="noStrike" cap="none">
                <a:solidFill>
                  <a:schemeClr val="dk1"/>
                </a:solidFill>
                <a:latin typeface="Calibri"/>
                <a:ea typeface="Calibri"/>
                <a:cs typeface="Calibri"/>
                <a:sym typeface="Calibri"/>
              </a:rPr>
              <a:t>) The KWL, timelines, and rubrics.</a:t>
            </a:r>
            <a:endParaRPr sz="1400" b="0" i="0" u="none" strike="noStrike" cap="none">
              <a:solidFill>
                <a:srgbClr val="000000"/>
              </a:solidFill>
              <a:latin typeface="Arial"/>
              <a:ea typeface="Arial"/>
              <a:cs typeface="Arial"/>
              <a:sym typeface="Arial"/>
            </a:endParaRPr>
          </a:p>
          <a:p>
            <a:pPr marL="177800" marR="0" lvl="0" indent="-177800" algn="l" rtl="0">
              <a:lnSpc>
                <a:spcPct val="100000"/>
              </a:lnSpc>
              <a:spcBef>
                <a:spcPts val="600"/>
              </a:spcBef>
              <a:spcAft>
                <a:spcPts val="0"/>
              </a:spcAft>
              <a:buClr>
                <a:schemeClr val="dk1"/>
              </a:buClr>
              <a:buSzPts val="1400"/>
              <a:buFont typeface="Arial"/>
              <a:buChar char="•"/>
            </a:pPr>
            <a:r>
              <a:rPr lang="en" sz="1400" b="0" i="0" u="none" strike="noStrike" cap="none">
                <a:solidFill>
                  <a:schemeClr val="dk1"/>
                </a:solidFill>
                <a:latin typeface="Calibri"/>
                <a:ea typeface="Calibri"/>
                <a:cs typeface="Calibri"/>
                <a:sym typeface="Calibri"/>
              </a:rPr>
              <a:t>Further research needs to be conducted to determine why these strategies were not employed or to reconcile the contradictions of these findings. </a:t>
            </a: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900"/>
                                  </p:stCondLst>
                                  <p:childTnLst>
                                    <p:set>
                                      <p:cBhvr>
                                        <p:cTn id="6" dur="1" fill="hold">
                                          <p:stCondLst>
                                            <p:cond delay="0"/>
                                          </p:stCondLst>
                                        </p:cTn>
                                        <p:tgtEl>
                                          <p:spTgt spid="280"/>
                                        </p:tgtEl>
                                        <p:attrNameLst>
                                          <p:attrName>style.visibility</p:attrName>
                                        </p:attrNameLst>
                                      </p:cBhvr>
                                      <p:to>
                                        <p:strVal val="visible"/>
                                      </p:to>
                                    </p:set>
                                    <p:anim calcmode="lin" valueType="num">
                                      <p:cBhvr additive="base">
                                        <p:cTn id="7" dur="500"/>
                                        <p:tgtEl>
                                          <p:spTgt spid="280"/>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cxnSp>
        <p:nvCxnSpPr>
          <p:cNvPr id="103" name="Google Shape;103;p2"/>
          <p:cNvCxnSpPr>
            <a:stCxn id="104" idx="6"/>
            <a:endCxn id="105" idx="2"/>
          </p:cNvCxnSpPr>
          <p:nvPr/>
        </p:nvCxnSpPr>
        <p:spPr>
          <a:xfrm>
            <a:off x="1891443" y="1582374"/>
            <a:ext cx="865800" cy="0"/>
          </a:xfrm>
          <a:prstGeom prst="straightConnector1">
            <a:avLst/>
          </a:prstGeom>
          <a:noFill/>
          <a:ln w="25400" cap="rnd" cmpd="sng">
            <a:solidFill>
              <a:srgbClr val="F2F2F2"/>
            </a:solidFill>
            <a:prstDash val="dot"/>
            <a:miter lim="800000"/>
            <a:headEnd type="none" w="sm" len="sm"/>
            <a:tailEnd type="none" w="sm" len="sm"/>
          </a:ln>
        </p:spPr>
      </p:cxnSp>
      <p:cxnSp>
        <p:nvCxnSpPr>
          <p:cNvPr id="106" name="Google Shape;106;p2"/>
          <p:cNvCxnSpPr>
            <a:stCxn id="105" idx="6"/>
            <a:endCxn id="107" idx="2"/>
          </p:cNvCxnSpPr>
          <p:nvPr/>
        </p:nvCxnSpPr>
        <p:spPr>
          <a:xfrm>
            <a:off x="4011255" y="1582374"/>
            <a:ext cx="865800" cy="0"/>
          </a:xfrm>
          <a:prstGeom prst="straightConnector1">
            <a:avLst/>
          </a:prstGeom>
          <a:noFill/>
          <a:ln w="25400" cap="rnd" cmpd="sng">
            <a:solidFill>
              <a:srgbClr val="F2F2F2"/>
            </a:solidFill>
            <a:prstDash val="dot"/>
            <a:miter lim="800000"/>
            <a:headEnd type="none" w="sm" len="sm"/>
            <a:tailEnd type="none" w="sm" len="sm"/>
          </a:ln>
        </p:spPr>
      </p:cxnSp>
      <p:cxnSp>
        <p:nvCxnSpPr>
          <p:cNvPr id="108" name="Google Shape;108;p2"/>
          <p:cNvCxnSpPr>
            <a:stCxn id="107" idx="6"/>
            <a:endCxn id="109" idx="2"/>
          </p:cNvCxnSpPr>
          <p:nvPr/>
        </p:nvCxnSpPr>
        <p:spPr>
          <a:xfrm>
            <a:off x="6131067" y="1582374"/>
            <a:ext cx="865800" cy="0"/>
          </a:xfrm>
          <a:prstGeom prst="straightConnector1">
            <a:avLst/>
          </a:prstGeom>
          <a:noFill/>
          <a:ln w="25400" cap="rnd" cmpd="sng">
            <a:solidFill>
              <a:srgbClr val="878787"/>
            </a:solidFill>
            <a:prstDash val="dot"/>
            <a:miter lim="800000"/>
            <a:headEnd type="none" w="sm" len="sm"/>
            <a:tailEnd type="none" w="sm" len="sm"/>
          </a:ln>
        </p:spPr>
      </p:cxnSp>
      <p:sp>
        <p:nvSpPr>
          <p:cNvPr id="104" name="Google Shape;104;p2"/>
          <p:cNvSpPr/>
          <p:nvPr/>
        </p:nvSpPr>
        <p:spPr>
          <a:xfrm>
            <a:off x="637518" y="955411"/>
            <a:ext cx="1253925" cy="1253925"/>
          </a:xfrm>
          <a:prstGeom prst="ellipse">
            <a:avLst/>
          </a:prstGeom>
          <a:noFill/>
          <a:ln w="25400" cap="rnd" cmpd="sng">
            <a:solidFill>
              <a:srgbClr val="F2F2F2"/>
            </a:solidFill>
            <a:prstDash val="dot"/>
            <a:miter lim="800000"/>
            <a:headEnd type="none" w="sm" len="sm"/>
            <a:tailEnd type="none" w="sm" len="sm"/>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Clr>
                <a:schemeClr val="dk1"/>
              </a:buClr>
              <a:buSzPts val="2000"/>
              <a:buFont typeface="Cambria"/>
              <a:buNone/>
            </a:pPr>
            <a:endParaRPr sz="2000" b="0" i="0" u="none" strike="noStrike" cap="none">
              <a:solidFill>
                <a:schemeClr val="lt1"/>
              </a:solidFill>
              <a:latin typeface="Calibri"/>
              <a:ea typeface="Calibri"/>
              <a:cs typeface="Calibri"/>
              <a:sym typeface="Calibri"/>
            </a:endParaRPr>
          </a:p>
        </p:txBody>
      </p:sp>
      <p:sp>
        <p:nvSpPr>
          <p:cNvPr id="109" name="Google Shape;109;p2"/>
          <p:cNvSpPr/>
          <p:nvPr/>
        </p:nvSpPr>
        <p:spPr>
          <a:xfrm>
            <a:off x="6996954" y="955411"/>
            <a:ext cx="1253925" cy="1253925"/>
          </a:xfrm>
          <a:prstGeom prst="ellipse">
            <a:avLst/>
          </a:prstGeom>
          <a:noFill/>
          <a:ln w="25400" cap="rnd" cmpd="sng">
            <a:solidFill>
              <a:srgbClr val="F2F2F2"/>
            </a:solidFill>
            <a:prstDash val="dot"/>
            <a:miter lim="800000"/>
            <a:headEnd type="none" w="sm" len="sm"/>
            <a:tailEnd type="none" w="sm" len="sm"/>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Clr>
                <a:schemeClr val="dk1"/>
              </a:buClr>
              <a:buSzPts val="2000"/>
              <a:buFont typeface="Cambria"/>
              <a:buNone/>
            </a:pPr>
            <a:endParaRPr sz="2000" b="0" i="0" u="none" strike="noStrike" cap="none">
              <a:solidFill>
                <a:schemeClr val="lt1"/>
              </a:solidFill>
              <a:latin typeface="Calibri"/>
              <a:ea typeface="Calibri"/>
              <a:cs typeface="Calibri"/>
              <a:sym typeface="Calibri"/>
            </a:endParaRPr>
          </a:p>
        </p:txBody>
      </p:sp>
      <p:sp>
        <p:nvSpPr>
          <p:cNvPr id="107" name="Google Shape;107;p2"/>
          <p:cNvSpPr/>
          <p:nvPr/>
        </p:nvSpPr>
        <p:spPr>
          <a:xfrm>
            <a:off x="4877142" y="955411"/>
            <a:ext cx="1253925" cy="1253925"/>
          </a:xfrm>
          <a:prstGeom prst="ellipse">
            <a:avLst/>
          </a:prstGeom>
          <a:noFill/>
          <a:ln w="25400" cap="rnd" cmpd="sng">
            <a:solidFill>
              <a:srgbClr val="F2F2F2"/>
            </a:solidFill>
            <a:prstDash val="dot"/>
            <a:miter lim="800000"/>
            <a:headEnd type="none" w="sm" len="sm"/>
            <a:tailEnd type="none" w="sm" len="sm"/>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Clr>
                <a:schemeClr val="dk1"/>
              </a:buClr>
              <a:buSzPts val="2000"/>
              <a:buFont typeface="Cambria"/>
              <a:buNone/>
            </a:pPr>
            <a:endParaRPr sz="2000" b="0" i="0" u="none" strike="noStrike" cap="none">
              <a:solidFill>
                <a:schemeClr val="lt1"/>
              </a:solidFill>
              <a:latin typeface="Calibri"/>
              <a:ea typeface="Calibri"/>
              <a:cs typeface="Calibri"/>
              <a:sym typeface="Calibri"/>
            </a:endParaRPr>
          </a:p>
        </p:txBody>
      </p:sp>
      <p:sp>
        <p:nvSpPr>
          <p:cNvPr id="105" name="Google Shape;105;p2"/>
          <p:cNvSpPr/>
          <p:nvPr/>
        </p:nvSpPr>
        <p:spPr>
          <a:xfrm>
            <a:off x="2757330" y="955411"/>
            <a:ext cx="1253925" cy="1253925"/>
          </a:xfrm>
          <a:prstGeom prst="ellipse">
            <a:avLst/>
          </a:prstGeom>
          <a:solidFill>
            <a:srgbClr val="FFCE55"/>
          </a:soli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Clr>
                <a:schemeClr val="dk1"/>
              </a:buClr>
              <a:buSzPts val="2000"/>
              <a:buFont typeface="Cambria"/>
              <a:buNone/>
            </a:pPr>
            <a:endParaRPr sz="2000" b="0" i="0" u="none" strike="noStrike" cap="none">
              <a:solidFill>
                <a:schemeClr val="lt1"/>
              </a:solidFill>
              <a:latin typeface="Calibri"/>
              <a:ea typeface="Calibri"/>
              <a:cs typeface="Calibri"/>
              <a:sym typeface="Calibri"/>
            </a:endParaRPr>
          </a:p>
        </p:txBody>
      </p:sp>
      <p:sp>
        <p:nvSpPr>
          <p:cNvPr id="110" name="Google Shape;110;p2"/>
          <p:cNvSpPr txBox="1"/>
          <p:nvPr/>
        </p:nvSpPr>
        <p:spPr>
          <a:xfrm>
            <a:off x="222773" y="1582374"/>
            <a:ext cx="2074800" cy="2556819"/>
          </a:xfrm>
          <a:prstGeom prst="rect">
            <a:avLst/>
          </a:prstGeom>
          <a:noFill/>
          <a:ln>
            <a:noFill/>
          </a:ln>
        </p:spPr>
        <p:txBody>
          <a:bodyPr spcFirstLastPara="1" wrap="square" lIns="45725" tIns="22850" rIns="45725" bIns="22850" anchor="ctr" anchorCtr="0">
            <a:noAutofit/>
          </a:bodyPr>
          <a:lstStyle/>
          <a:p>
            <a:pPr marL="0" marR="0" lvl="0" indent="0" algn="ctr" rtl="0">
              <a:lnSpc>
                <a:spcPct val="90000"/>
              </a:lnSpc>
              <a:spcBef>
                <a:spcPts val="0"/>
              </a:spcBef>
              <a:spcAft>
                <a:spcPts val="0"/>
              </a:spcAft>
              <a:buClr>
                <a:schemeClr val="lt1"/>
              </a:buClr>
              <a:buSzPts val="1200"/>
              <a:buFont typeface="Calibri"/>
              <a:buNone/>
            </a:pPr>
            <a:r>
              <a:rPr lang="en" sz="1100" b="0" i="0" u="none" strike="noStrike" cap="none">
                <a:solidFill>
                  <a:schemeClr val="lt1"/>
                </a:solidFill>
                <a:latin typeface="Calibri"/>
                <a:ea typeface="Calibri"/>
                <a:cs typeface="Calibri"/>
                <a:sym typeface="Calibri"/>
              </a:rPr>
              <a:t>According to Jimenez-Castellanos &amp; Garcia (2017), “English Language Learners (ELLs) are one of the fastest-growing K–12 populations across the nation.” </a:t>
            </a:r>
            <a:endParaRPr sz="1100" b="0" i="0" u="none" strike="noStrike" cap="none">
              <a:solidFill>
                <a:schemeClr val="dk1"/>
              </a:solidFill>
              <a:latin typeface="Cambria"/>
              <a:ea typeface="Cambria"/>
              <a:cs typeface="Cambria"/>
              <a:sym typeface="Cambria"/>
            </a:endParaRPr>
          </a:p>
        </p:txBody>
      </p:sp>
      <p:sp>
        <p:nvSpPr>
          <p:cNvPr id="111" name="Google Shape;111;p2"/>
          <p:cNvSpPr txBox="1"/>
          <p:nvPr/>
        </p:nvSpPr>
        <p:spPr>
          <a:xfrm>
            <a:off x="2336896" y="1714504"/>
            <a:ext cx="2038800" cy="2424616"/>
          </a:xfrm>
          <a:prstGeom prst="rect">
            <a:avLst/>
          </a:prstGeom>
          <a:noFill/>
          <a:ln>
            <a:noFill/>
          </a:ln>
        </p:spPr>
        <p:txBody>
          <a:bodyPr spcFirstLastPara="1" wrap="square" lIns="45725" tIns="22850" rIns="45725" bIns="22850" anchor="ctr" anchorCtr="0">
            <a:noAutofit/>
          </a:bodyPr>
          <a:lstStyle/>
          <a:p>
            <a:pPr marL="0" marR="0" lvl="0" indent="0" algn="ctr" rtl="0">
              <a:lnSpc>
                <a:spcPct val="90000"/>
              </a:lnSpc>
              <a:spcBef>
                <a:spcPts val="0"/>
              </a:spcBef>
              <a:spcAft>
                <a:spcPts val="0"/>
              </a:spcAft>
              <a:buClr>
                <a:schemeClr val="lt1"/>
              </a:buClr>
              <a:buSzPts val="1200"/>
              <a:buFont typeface="Calibri"/>
              <a:buNone/>
            </a:pPr>
            <a:r>
              <a:rPr lang="en" sz="1100" b="0" i="0" u="none" strike="noStrike" cap="none">
                <a:solidFill>
                  <a:schemeClr val="lt1"/>
                </a:solidFill>
                <a:latin typeface="Calibri"/>
                <a:ea typeface="Calibri"/>
                <a:cs typeface="Calibri"/>
                <a:sym typeface="Calibri"/>
              </a:rPr>
              <a:t>More than 4.9 million students were classified as being eligible for ELL accommodations during the fall of 2016 (National Center for Education Statistics [NCES], 2016).</a:t>
            </a:r>
            <a:r>
              <a:rPr lang="en" sz="1100" b="1" i="0" u="none" strike="noStrike" cap="none">
                <a:solidFill>
                  <a:schemeClr val="lt1"/>
                </a:solidFill>
                <a:latin typeface="Calibri"/>
                <a:ea typeface="Calibri"/>
                <a:cs typeface="Calibri"/>
                <a:sym typeface="Calibri"/>
              </a:rPr>
              <a:t> </a:t>
            </a:r>
            <a:endParaRPr sz="1100" b="1" i="0" u="none" strike="noStrike" cap="none">
              <a:solidFill>
                <a:schemeClr val="lt1"/>
              </a:solidFill>
              <a:latin typeface="Calibri"/>
              <a:ea typeface="Calibri"/>
              <a:cs typeface="Calibri"/>
              <a:sym typeface="Calibri"/>
            </a:endParaRPr>
          </a:p>
        </p:txBody>
      </p:sp>
      <p:sp>
        <p:nvSpPr>
          <p:cNvPr id="112" name="Google Shape;112;p2"/>
          <p:cNvSpPr txBox="1"/>
          <p:nvPr/>
        </p:nvSpPr>
        <p:spPr>
          <a:xfrm>
            <a:off x="4414838" y="2326342"/>
            <a:ext cx="2263200" cy="1812616"/>
          </a:xfrm>
          <a:prstGeom prst="rect">
            <a:avLst/>
          </a:prstGeom>
          <a:noFill/>
          <a:ln>
            <a:noFill/>
          </a:ln>
        </p:spPr>
        <p:txBody>
          <a:bodyPr spcFirstLastPara="1" wrap="square" lIns="45725" tIns="22850" rIns="45725" bIns="22850" anchor="ctr" anchorCtr="0">
            <a:noAutofit/>
          </a:bodyPr>
          <a:lstStyle/>
          <a:p>
            <a:pPr marL="0" marR="0" lvl="0" indent="0" algn="ctr" rtl="0">
              <a:lnSpc>
                <a:spcPct val="90000"/>
              </a:lnSpc>
              <a:spcBef>
                <a:spcPts val="0"/>
              </a:spcBef>
              <a:spcAft>
                <a:spcPts val="0"/>
              </a:spcAft>
              <a:buClr>
                <a:schemeClr val="lt1"/>
              </a:buClr>
              <a:buSzPts val="1200"/>
              <a:buFont typeface="Calibri"/>
              <a:buNone/>
            </a:pPr>
            <a:r>
              <a:rPr lang="en" sz="1100" b="0" i="0" u="none" strike="noStrike" cap="none">
                <a:solidFill>
                  <a:schemeClr val="lt1"/>
                </a:solidFill>
                <a:latin typeface="Calibri"/>
                <a:ea typeface="Calibri"/>
                <a:cs typeface="Calibri"/>
                <a:sym typeface="Calibri"/>
              </a:rPr>
              <a:t>In 2015, the Education Department's office for civil rights issued a letter updating how districts should approach ELLs. Districts must use instructional practices and programs that are backed by scientific evidence and effective in helping students speak, listen, read, and write English and meet challenging state content standards. (Sparks,2016)</a:t>
            </a:r>
            <a:endParaRPr sz="1100" b="0" i="0" u="none" strike="noStrike" cap="none">
              <a:solidFill>
                <a:schemeClr val="dk1"/>
              </a:solidFill>
              <a:latin typeface="Cambria"/>
              <a:ea typeface="Cambria"/>
              <a:cs typeface="Cambria"/>
              <a:sym typeface="Cambria"/>
            </a:endParaRPr>
          </a:p>
        </p:txBody>
      </p:sp>
      <p:sp>
        <p:nvSpPr>
          <p:cNvPr id="113" name="Google Shape;113;p2"/>
          <p:cNvSpPr txBox="1"/>
          <p:nvPr/>
        </p:nvSpPr>
        <p:spPr>
          <a:xfrm>
            <a:off x="6677977" y="2199917"/>
            <a:ext cx="2263200" cy="1939040"/>
          </a:xfrm>
          <a:prstGeom prst="rect">
            <a:avLst/>
          </a:prstGeom>
          <a:noFill/>
          <a:ln>
            <a:noFill/>
          </a:ln>
        </p:spPr>
        <p:txBody>
          <a:bodyPr spcFirstLastPara="1" wrap="square" lIns="45725" tIns="22850" rIns="45725" bIns="22850" anchor="ctr" anchorCtr="0">
            <a:noAutofit/>
          </a:bodyPr>
          <a:lstStyle/>
          <a:p>
            <a:pPr marL="0" marR="0" lvl="0" indent="0" algn="ctr" rtl="0">
              <a:lnSpc>
                <a:spcPct val="90000"/>
              </a:lnSpc>
              <a:spcBef>
                <a:spcPts val="0"/>
              </a:spcBef>
              <a:spcAft>
                <a:spcPts val="0"/>
              </a:spcAft>
              <a:buClr>
                <a:schemeClr val="dk1"/>
              </a:buClr>
              <a:buSzPts val="1200"/>
              <a:buFont typeface="Amatic SC"/>
              <a:buNone/>
            </a:pPr>
            <a:r>
              <a:rPr lang="en" sz="1200" b="0" i="0" u="none" strike="noStrike" cap="none">
                <a:solidFill>
                  <a:schemeClr val="dk1"/>
                </a:solidFill>
                <a:latin typeface="Amatic SC"/>
                <a:ea typeface="Amatic SC"/>
                <a:cs typeface="Amatic SC"/>
                <a:sym typeface="Amatic SC"/>
              </a:rPr>
              <a:t> </a:t>
            </a:r>
            <a:r>
              <a:rPr lang="en" sz="1100" b="0" i="0" u="none" strike="noStrike" cap="none">
                <a:solidFill>
                  <a:schemeClr val="lt1"/>
                </a:solidFill>
                <a:latin typeface="Calibri"/>
                <a:ea typeface="Calibri"/>
                <a:cs typeface="Calibri"/>
                <a:sym typeface="Calibri"/>
              </a:rPr>
              <a:t>According to Boyd-Batstone, (2016), “The tremendous variation within and among ELL populations makes it impossible to approach the schooling of ELLs with a “one size fits all approach.” Therefore, many educators are hindered in that they do too many or too little strategies that effect students academically.”</a:t>
            </a:r>
            <a:endParaRPr sz="1100" b="0" i="0" u="none" strike="noStrike" cap="none">
              <a:solidFill>
                <a:schemeClr val="dk1"/>
              </a:solidFill>
              <a:latin typeface="Cambria"/>
              <a:ea typeface="Cambria"/>
              <a:cs typeface="Cambria"/>
              <a:sym typeface="Cambria"/>
            </a:endParaRPr>
          </a:p>
        </p:txBody>
      </p:sp>
      <p:sp>
        <p:nvSpPr>
          <p:cNvPr id="114" name="Google Shape;114;p2"/>
          <p:cNvSpPr txBox="1"/>
          <p:nvPr/>
        </p:nvSpPr>
        <p:spPr>
          <a:xfrm>
            <a:off x="1667775" y="240525"/>
            <a:ext cx="5970300" cy="477000"/>
          </a:xfrm>
          <a:prstGeom prst="rect">
            <a:avLst/>
          </a:prstGeom>
          <a:noFill/>
          <a:ln>
            <a:noFill/>
          </a:ln>
        </p:spPr>
        <p:txBody>
          <a:bodyPr spcFirstLastPara="1" wrap="square" lIns="45725" tIns="22850" rIns="45725" bIns="22850" anchor="t" anchorCtr="0">
            <a:spAutoFit/>
          </a:bodyPr>
          <a:lstStyle/>
          <a:p>
            <a:pPr marL="0" marR="0" lvl="0" indent="0" algn="ctr" rtl="0">
              <a:lnSpc>
                <a:spcPct val="100000"/>
              </a:lnSpc>
              <a:spcBef>
                <a:spcPts val="0"/>
              </a:spcBef>
              <a:spcAft>
                <a:spcPts val="0"/>
              </a:spcAft>
              <a:buClr>
                <a:srgbClr val="FFCE55"/>
              </a:buClr>
              <a:buSzPts val="2800"/>
              <a:buFont typeface="Calibri"/>
              <a:buNone/>
            </a:pPr>
            <a:r>
              <a:rPr lang="en" sz="2800" b="1" i="0" u="none" strike="noStrike" cap="none">
                <a:solidFill>
                  <a:srgbClr val="FFCE55"/>
                </a:solidFill>
                <a:latin typeface="Calibri"/>
                <a:ea typeface="Calibri"/>
                <a:cs typeface="Calibri"/>
                <a:sym typeface="Calibri"/>
              </a:rPr>
              <a:t>Background</a:t>
            </a:r>
            <a:endParaRPr sz="700" b="0" i="0" u="none" strike="noStrike" cap="none">
              <a:solidFill>
                <a:srgbClr val="FFCE55"/>
              </a:solidFill>
              <a:latin typeface="Cambria"/>
              <a:ea typeface="Cambria"/>
              <a:cs typeface="Cambria"/>
              <a:sym typeface="Cambria"/>
            </a:endParaRPr>
          </a:p>
        </p:txBody>
      </p:sp>
      <p:sp>
        <p:nvSpPr>
          <p:cNvPr id="115" name="Google Shape;115;p2"/>
          <p:cNvSpPr/>
          <p:nvPr/>
        </p:nvSpPr>
        <p:spPr>
          <a:xfrm>
            <a:off x="6996980" y="955386"/>
            <a:ext cx="1254000" cy="1254000"/>
          </a:xfrm>
          <a:prstGeom prst="ellipse">
            <a:avLst/>
          </a:prstGeom>
          <a:solidFill>
            <a:srgbClr val="FFCE55"/>
          </a:soli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Clr>
                <a:schemeClr val="dk1"/>
              </a:buClr>
              <a:buSzPts val="2000"/>
              <a:buFont typeface="Cambria"/>
              <a:buNone/>
            </a:pPr>
            <a:endParaRPr sz="2000" b="0" i="0" u="none" strike="noStrike" cap="none">
              <a:solidFill>
                <a:schemeClr val="lt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110"/>
                                        </p:tgtEl>
                                        <p:attrNameLst>
                                          <p:attrName>style.visibility</p:attrName>
                                        </p:attrNameLst>
                                      </p:cBhvr>
                                      <p:to>
                                        <p:strVal val="visible"/>
                                      </p:to>
                                    </p:set>
                                    <p:anim calcmode="lin" valueType="num">
                                      <p:cBhvr additive="base">
                                        <p:cTn id="7" dur="500"/>
                                        <p:tgtEl>
                                          <p:spTgt spid="110"/>
                                        </p:tgtEl>
                                        <p:attrNameLst>
                                          <p:attrName>ppt_w</p:attrName>
                                        </p:attrNameLst>
                                      </p:cBhvr>
                                      <p:tavLst>
                                        <p:tav tm="0">
                                          <p:val>
                                            <p:strVal val="0"/>
                                          </p:val>
                                        </p:tav>
                                        <p:tav tm="100000">
                                          <p:val>
                                            <p:strVal val="#ppt_w"/>
                                          </p:val>
                                        </p:tav>
                                      </p:tavLst>
                                    </p:anim>
                                    <p:anim calcmode="lin" valueType="num">
                                      <p:cBhvr additive="base">
                                        <p:cTn id="8" dur="500"/>
                                        <p:tgtEl>
                                          <p:spTgt spid="110"/>
                                        </p:tgtEl>
                                        <p:attrNameLst>
                                          <p:attrName>ppt_h</p:attrName>
                                        </p:attrNameLst>
                                      </p:cBhvr>
                                      <p:tavLst>
                                        <p:tav tm="0">
                                          <p:val>
                                            <p:str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03"/>
                                        </p:tgtEl>
                                        <p:attrNameLst>
                                          <p:attrName>style.visibility</p:attrName>
                                        </p:attrNameLst>
                                      </p:cBhvr>
                                      <p:to>
                                        <p:strVal val="visible"/>
                                      </p:to>
                                    </p:set>
                                    <p:animEffect transition="in" filter="fade">
                                      <p:cBhvr>
                                        <p:cTn id="13" dur="500"/>
                                        <p:tgtEl>
                                          <p:spTgt spid="103"/>
                                        </p:tgtEl>
                                      </p:cBhvr>
                                    </p:animEffect>
                                  </p:childTnLst>
                                </p:cTn>
                              </p:par>
                              <p:par>
                                <p:cTn id="14" presetID="23" presetClass="entr" presetSubtype="16" fill="hold" nodeType="withEffect">
                                  <p:stCondLst>
                                    <p:cond delay="0"/>
                                  </p:stCondLst>
                                  <p:childTnLst>
                                    <p:set>
                                      <p:cBhvr>
                                        <p:cTn id="15" dur="1" fill="hold">
                                          <p:stCondLst>
                                            <p:cond delay="0"/>
                                          </p:stCondLst>
                                        </p:cTn>
                                        <p:tgtEl>
                                          <p:spTgt spid="111"/>
                                        </p:tgtEl>
                                        <p:attrNameLst>
                                          <p:attrName>style.visibility</p:attrName>
                                        </p:attrNameLst>
                                      </p:cBhvr>
                                      <p:to>
                                        <p:strVal val="visible"/>
                                      </p:to>
                                    </p:set>
                                    <p:anim calcmode="lin" valueType="num">
                                      <p:cBhvr additive="base">
                                        <p:cTn id="16" dur="500"/>
                                        <p:tgtEl>
                                          <p:spTgt spid="111"/>
                                        </p:tgtEl>
                                        <p:attrNameLst>
                                          <p:attrName>ppt_w</p:attrName>
                                        </p:attrNameLst>
                                      </p:cBhvr>
                                      <p:tavLst>
                                        <p:tav tm="0">
                                          <p:val>
                                            <p:strVal val="0"/>
                                          </p:val>
                                        </p:tav>
                                        <p:tav tm="100000">
                                          <p:val>
                                            <p:strVal val="#ppt_w"/>
                                          </p:val>
                                        </p:tav>
                                      </p:tavLst>
                                    </p:anim>
                                    <p:anim calcmode="lin" valueType="num">
                                      <p:cBhvr additive="base">
                                        <p:cTn id="17" dur="500"/>
                                        <p:tgtEl>
                                          <p:spTgt spid="111"/>
                                        </p:tgtEl>
                                        <p:attrNameLst>
                                          <p:attrName>ppt_h</p:attrName>
                                        </p:attrNameLst>
                                      </p:cBhvr>
                                      <p:tavLst>
                                        <p:tav tm="0">
                                          <p:val>
                                            <p:strVal val="0"/>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6"/>
                                        </p:tgtEl>
                                        <p:attrNameLst>
                                          <p:attrName>style.visibility</p:attrName>
                                        </p:attrNameLst>
                                      </p:cBhvr>
                                      <p:to>
                                        <p:strVal val="visible"/>
                                      </p:to>
                                    </p:set>
                                    <p:animEffect transition="in" filter="fade">
                                      <p:cBhvr>
                                        <p:cTn id="22" dur="500"/>
                                        <p:tgtEl>
                                          <p:spTgt spid="106"/>
                                        </p:tgtEl>
                                      </p:cBhvr>
                                    </p:animEffect>
                                  </p:childTnLst>
                                </p:cTn>
                              </p:par>
                              <p:par>
                                <p:cTn id="23" presetID="23" presetClass="entr" presetSubtype="16" fill="hold" nodeType="withEffect">
                                  <p:stCondLst>
                                    <p:cond delay="0"/>
                                  </p:stCondLst>
                                  <p:childTnLst>
                                    <p:set>
                                      <p:cBhvr>
                                        <p:cTn id="24" dur="1" fill="hold">
                                          <p:stCondLst>
                                            <p:cond delay="0"/>
                                          </p:stCondLst>
                                        </p:cTn>
                                        <p:tgtEl>
                                          <p:spTgt spid="112"/>
                                        </p:tgtEl>
                                        <p:attrNameLst>
                                          <p:attrName>style.visibility</p:attrName>
                                        </p:attrNameLst>
                                      </p:cBhvr>
                                      <p:to>
                                        <p:strVal val="visible"/>
                                      </p:to>
                                    </p:set>
                                    <p:anim calcmode="lin" valueType="num">
                                      <p:cBhvr additive="base">
                                        <p:cTn id="25" dur="500"/>
                                        <p:tgtEl>
                                          <p:spTgt spid="112"/>
                                        </p:tgtEl>
                                        <p:attrNameLst>
                                          <p:attrName>ppt_w</p:attrName>
                                        </p:attrNameLst>
                                      </p:cBhvr>
                                      <p:tavLst>
                                        <p:tav tm="0">
                                          <p:val>
                                            <p:strVal val="0"/>
                                          </p:val>
                                        </p:tav>
                                        <p:tav tm="100000">
                                          <p:val>
                                            <p:strVal val="#ppt_w"/>
                                          </p:val>
                                        </p:tav>
                                      </p:tavLst>
                                    </p:anim>
                                    <p:anim calcmode="lin" valueType="num">
                                      <p:cBhvr additive="base">
                                        <p:cTn id="26" dur="500"/>
                                        <p:tgtEl>
                                          <p:spTgt spid="112"/>
                                        </p:tgtEl>
                                        <p:attrNameLst>
                                          <p:attrName>ppt_h</p:attrName>
                                        </p:attrNameLst>
                                      </p:cBhvr>
                                      <p:tavLst>
                                        <p:tav tm="0">
                                          <p:val>
                                            <p:str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08"/>
                                        </p:tgtEl>
                                        <p:attrNameLst>
                                          <p:attrName>style.visibility</p:attrName>
                                        </p:attrNameLst>
                                      </p:cBhvr>
                                      <p:to>
                                        <p:strVal val="visible"/>
                                      </p:to>
                                    </p:set>
                                    <p:animEffect transition="in" filter="fade">
                                      <p:cBhvr>
                                        <p:cTn id="31" dur="500"/>
                                        <p:tgtEl>
                                          <p:spTgt spid="108"/>
                                        </p:tgtEl>
                                      </p:cBhvr>
                                    </p:animEffect>
                                  </p:childTnLst>
                                </p:cTn>
                              </p:par>
                              <p:par>
                                <p:cTn id="32" presetID="23" presetClass="entr" presetSubtype="16" fill="hold" nodeType="withEffect">
                                  <p:stCondLst>
                                    <p:cond delay="0"/>
                                  </p:stCondLst>
                                  <p:childTnLst>
                                    <p:set>
                                      <p:cBhvr>
                                        <p:cTn id="33" dur="1" fill="hold">
                                          <p:stCondLst>
                                            <p:cond delay="0"/>
                                          </p:stCondLst>
                                        </p:cTn>
                                        <p:tgtEl>
                                          <p:spTgt spid="113"/>
                                        </p:tgtEl>
                                        <p:attrNameLst>
                                          <p:attrName>style.visibility</p:attrName>
                                        </p:attrNameLst>
                                      </p:cBhvr>
                                      <p:to>
                                        <p:strVal val="visible"/>
                                      </p:to>
                                    </p:set>
                                    <p:anim calcmode="lin" valueType="num">
                                      <p:cBhvr additive="base">
                                        <p:cTn id="34" dur="500"/>
                                        <p:tgtEl>
                                          <p:spTgt spid="113"/>
                                        </p:tgtEl>
                                        <p:attrNameLst>
                                          <p:attrName>ppt_w</p:attrName>
                                        </p:attrNameLst>
                                      </p:cBhvr>
                                      <p:tavLst>
                                        <p:tav tm="0">
                                          <p:val>
                                            <p:strVal val="0"/>
                                          </p:val>
                                        </p:tav>
                                        <p:tav tm="100000">
                                          <p:val>
                                            <p:strVal val="#ppt_w"/>
                                          </p:val>
                                        </p:tav>
                                      </p:tavLst>
                                    </p:anim>
                                    <p:anim calcmode="lin" valueType="num">
                                      <p:cBhvr additive="base">
                                        <p:cTn id="35" dur="500"/>
                                        <p:tgtEl>
                                          <p:spTgt spid="113"/>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14"/>
          <p:cNvSpPr txBox="1"/>
          <p:nvPr/>
        </p:nvSpPr>
        <p:spPr>
          <a:xfrm>
            <a:off x="196042" y="237212"/>
            <a:ext cx="4554900" cy="477000"/>
          </a:xfrm>
          <a:prstGeom prst="rect">
            <a:avLst/>
          </a:prstGeom>
          <a:noFill/>
          <a:ln>
            <a:noFill/>
          </a:ln>
        </p:spPr>
        <p:txBody>
          <a:bodyPr spcFirstLastPara="1" wrap="square" lIns="45725" tIns="22850" rIns="45725" bIns="22850" anchor="t" anchorCtr="0">
            <a:spAutoFit/>
          </a:bodyPr>
          <a:lstStyle/>
          <a:p>
            <a:pPr marL="0" marR="0" lvl="0" indent="0" algn="ctr" rtl="0">
              <a:lnSpc>
                <a:spcPct val="100000"/>
              </a:lnSpc>
              <a:spcBef>
                <a:spcPts val="0"/>
              </a:spcBef>
              <a:spcAft>
                <a:spcPts val="0"/>
              </a:spcAft>
              <a:buClr>
                <a:srgbClr val="FFCE55"/>
              </a:buClr>
              <a:buSzPts val="2800"/>
              <a:buFont typeface="Calibri"/>
              <a:buNone/>
            </a:pPr>
            <a:r>
              <a:rPr lang="en" sz="2800" b="1" i="0" u="none" strike="noStrike" cap="none">
                <a:solidFill>
                  <a:srgbClr val="FFCE55"/>
                </a:solidFill>
                <a:latin typeface="Calibri"/>
                <a:ea typeface="Calibri"/>
                <a:cs typeface="Calibri"/>
                <a:sym typeface="Calibri"/>
              </a:rPr>
              <a:t>Theoretical Discussion</a:t>
            </a:r>
            <a:endParaRPr sz="700" b="0" i="0" u="none" strike="noStrike" cap="none">
              <a:solidFill>
                <a:srgbClr val="FFCE55"/>
              </a:solidFill>
              <a:latin typeface="Cambria"/>
              <a:ea typeface="Cambria"/>
              <a:cs typeface="Cambria"/>
              <a:sym typeface="Cambria"/>
            </a:endParaRPr>
          </a:p>
        </p:txBody>
      </p:sp>
      <p:grpSp>
        <p:nvGrpSpPr>
          <p:cNvPr id="292" name="Google Shape;292;p14"/>
          <p:cNvGrpSpPr/>
          <p:nvPr/>
        </p:nvGrpSpPr>
        <p:grpSpPr>
          <a:xfrm>
            <a:off x="263958" y="717526"/>
            <a:ext cx="3881364" cy="4182091"/>
            <a:chOff x="1021845" y="1343273"/>
            <a:chExt cx="5175152" cy="5576121"/>
          </a:xfrm>
        </p:grpSpPr>
        <p:sp>
          <p:nvSpPr>
            <p:cNvPr id="293" name="Google Shape;293;p14"/>
            <p:cNvSpPr/>
            <p:nvPr/>
          </p:nvSpPr>
          <p:spPr>
            <a:xfrm>
              <a:off x="1021845" y="1593594"/>
              <a:ext cx="1085700" cy="1085700"/>
            </a:xfrm>
            <a:prstGeom prst="roundRect">
              <a:avLst>
                <a:gd name="adj" fmla="val 16667"/>
              </a:avLst>
            </a:prstGeom>
            <a:solidFill>
              <a:srgbClr val="9DB7F2"/>
            </a:solidFill>
            <a:ln w="38100" cap="flat" cmpd="sng">
              <a:solidFill>
                <a:srgbClr val="FFCE55"/>
              </a:solidFill>
              <a:prstDash val="solid"/>
              <a:round/>
              <a:headEnd type="none" w="sm" len="sm"/>
              <a:tailEnd type="none" w="sm" len="sm"/>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Clr>
                  <a:schemeClr val="dk1"/>
                </a:buClr>
                <a:buSzPts val="2000"/>
                <a:buFont typeface="Cambria"/>
                <a:buNone/>
              </a:pPr>
              <a:endParaRPr sz="2000" b="0" i="0" u="none" strike="noStrike" cap="none">
                <a:solidFill>
                  <a:schemeClr val="lt1"/>
                </a:solidFill>
                <a:latin typeface="Calibri"/>
                <a:ea typeface="Calibri"/>
                <a:cs typeface="Calibri"/>
                <a:sym typeface="Calibri"/>
              </a:endParaRPr>
            </a:p>
          </p:txBody>
        </p:sp>
        <p:sp>
          <p:nvSpPr>
            <p:cNvPr id="294" name="Google Shape;294;p14"/>
            <p:cNvSpPr txBox="1"/>
            <p:nvPr/>
          </p:nvSpPr>
          <p:spPr>
            <a:xfrm>
              <a:off x="2290397" y="1343273"/>
              <a:ext cx="3906600" cy="5576121"/>
            </a:xfrm>
            <a:prstGeom prst="rect">
              <a:avLst/>
            </a:prstGeom>
            <a:noFill/>
            <a:ln w="38100" cap="flat" cmpd="sng">
              <a:solidFill>
                <a:srgbClr val="FFCE55"/>
              </a:solidFill>
              <a:prstDash val="solid"/>
              <a:round/>
              <a:headEnd type="none" w="sm" len="sm"/>
              <a:tailEnd type="none" w="sm" len="sm"/>
            </a:ln>
          </p:spPr>
          <p:txBody>
            <a:bodyPr spcFirstLastPara="1" wrap="square" lIns="68575" tIns="34300" rIns="68575" bIns="34300" anchor="t" anchorCtr="0">
              <a:noAutofit/>
            </a:bodyPr>
            <a:lstStyle/>
            <a:p>
              <a:pPr marL="88900" marR="0" lvl="0" indent="-50800" algn="ctr" rtl="0">
                <a:lnSpc>
                  <a:spcPct val="90000"/>
                </a:lnSpc>
                <a:spcBef>
                  <a:spcPts val="0"/>
                </a:spcBef>
                <a:spcAft>
                  <a:spcPts val="0"/>
                </a:spcAft>
                <a:buClr>
                  <a:schemeClr val="accent1"/>
                </a:buClr>
                <a:buSzPts val="600"/>
                <a:buFont typeface="Arial"/>
                <a:buNone/>
              </a:pPr>
              <a:endParaRPr sz="1100" b="0" i="0" u="none" strike="noStrike" cap="none">
                <a:solidFill>
                  <a:schemeClr val="accent1"/>
                </a:solidFill>
                <a:latin typeface="Montserrat Light"/>
                <a:ea typeface="Montserrat Light"/>
                <a:cs typeface="Montserrat Light"/>
                <a:sym typeface="Montserrat Light"/>
              </a:endParaRPr>
            </a:p>
            <a:p>
              <a:pPr marL="177800" marR="0" lvl="0" indent="-177800" algn="l" rtl="0">
                <a:lnSpc>
                  <a:spcPct val="100000"/>
                </a:lnSpc>
                <a:spcBef>
                  <a:spcPts val="0"/>
                </a:spcBef>
                <a:spcAft>
                  <a:spcPts val="0"/>
                </a:spcAft>
                <a:buClr>
                  <a:schemeClr val="lt1"/>
                </a:buClr>
                <a:buSzPts val="1500"/>
                <a:buFont typeface="Arial"/>
                <a:buChar char="•"/>
              </a:pPr>
              <a:r>
                <a:rPr lang="en" sz="1400" b="0" i="0" u="none" strike="noStrike" cap="none">
                  <a:solidFill>
                    <a:schemeClr val="lt1"/>
                  </a:solidFill>
                  <a:latin typeface="Calibri"/>
                  <a:ea typeface="Calibri"/>
                  <a:cs typeface="Calibri"/>
                  <a:sym typeface="Calibri"/>
                </a:rPr>
                <a:t>Bruner’s (1986) constructivism theory grounded this study because it embodies learning as a methodical process facilitated through insightful instruction. </a:t>
              </a:r>
              <a:endParaRPr sz="1400" b="0" i="0" u="none" strike="noStrike" cap="none">
                <a:solidFill>
                  <a:schemeClr val="dk1"/>
                </a:solidFill>
                <a:latin typeface="Cambria"/>
                <a:ea typeface="Cambria"/>
                <a:cs typeface="Cambria"/>
                <a:sym typeface="Cambria"/>
              </a:endParaRPr>
            </a:p>
            <a:p>
              <a:pPr marL="177800" marR="0" lvl="0" indent="-177800" algn="l" rtl="0">
                <a:lnSpc>
                  <a:spcPct val="100000"/>
                </a:lnSpc>
                <a:spcBef>
                  <a:spcPts val="600"/>
                </a:spcBef>
                <a:spcAft>
                  <a:spcPts val="0"/>
                </a:spcAft>
                <a:buClr>
                  <a:schemeClr val="lt1"/>
                </a:buClr>
                <a:buSzPts val="1500"/>
                <a:buFont typeface="Arial"/>
                <a:buChar char="•"/>
              </a:pPr>
              <a:r>
                <a:rPr lang="en" sz="1400" b="0" i="0" u="none" strike="noStrike" cap="none">
                  <a:solidFill>
                    <a:schemeClr val="lt1"/>
                  </a:solidFill>
                  <a:latin typeface="Calibri"/>
                  <a:ea typeface="Calibri"/>
                  <a:cs typeface="Calibri"/>
                  <a:sym typeface="Calibri"/>
                </a:rPr>
                <a:t>A tenant of this theory is that instruction needs to be represented in three different modes actions, icons, and symbols (Bruner, 1986).</a:t>
              </a:r>
              <a:endParaRPr sz="1400" b="0" i="0" u="none" strike="noStrike" cap="none">
                <a:solidFill>
                  <a:schemeClr val="dk1"/>
                </a:solidFill>
                <a:latin typeface="Cambria"/>
                <a:ea typeface="Cambria"/>
                <a:cs typeface="Cambria"/>
                <a:sym typeface="Cambria"/>
              </a:endParaRPr>
            </a:p>
            <a:p>
              <a:pPr marL="177800" marR="0" lvl="0" indent="-177800" algn="l" rtl="0">
                <a:lnSpc>
                  <a:spcPct val="100000"/>
                </a:lnSpc>
                <a:spcBef>
                  <a:spcPts val="600"/>
                </a:spcBef>
                <a:spcAft>
                  <a:spcPts val="0"/>
                </a:spcAft>
                <a:buClr>
                  <a:schemeClr val="lt1"/>
                </a:buClr>
                <a:buSzPts val="1500"/>
                <a:buFont typeface="Arial"/>
                <a:buChar char="•"/>
              </a:pPr>
              <a:r>
                <a:rPr lang="en" sz="1400" b="0" i="0" u="none" strike="noStrike" cap="none">
                  <a:solidFill>
                    <a:schemeClr val="lt1"/>
                  </a:solidFill>
                  <a:latin typeface="Calibri"/>
                  <a:ea typeface="Calibri"/>
                  <a:cs typeface="Calibri"/>
                  <a:sym typeface="Calibri"/>
                </a:rPr>
                <a:t>Teachers used actions equivalent to instructing through engaging the senses, kinesthetic learning, and increased use of visuals, gestures, and body language.</a:t>
              </a:r>
              <a:endParaRPr sz="1400" b="0" i="0" u="none" strike="noStrike" cap="none">
                <a:solidFill>
                  <a:schemeClr val="dk1"/>
                </a:solidFill>
                <a:latin typeface="Cambria"/>
                <a:ea typeface="Cambria"/>
                <a:cs typeface="Cambria"/>
                <a:sym typeface="Cambria"/>
              </a:endParaRPr>
            </a:p>
            <a:p>
              <a:pPr marL="0" marR="0" lvl="0" indent="0" algn="l" rtl="0">
                <a:lnSpc>
                  <a:spcPct val="118750"/>
                </a:lnSpc>
                <a:spcBef>
                  <a:spcPts val="600"/>
                </a:spcBef>
                <a:spcAft>
                  <a:spcPts val="0"/>
                </a:spcAft>
                <a:buClr>
                  <a:schemeClr val="accent1"/>
                </a:buClr>
                <a:buSzPts val="1200"/>
                <a:buFont typeface="Arial"/>
                <a:buNone/>
              </a:pPr>
              <a:endParaRPr sz="1200" b="0" i="0" u="none" strike="noStrike" cap="none">
                <a:solidFill>
                  <a:schemeClr val="dk1"/>
                </a:solidFill>
                <a:latin typeface="Calibri"/>
                <a:ea typeface="Calibri"/>
                <a:cs typeface="Calibri"/>
                <a:sym typeface="Calibri"/>
              </a:endParaRPr>
            </a:p>
          </p:txBody>
        </p:sp>
      </p:grpSp>
      <p:sp>
        <p:nvSpPr>
          <p:cNvPr id="295" name="Google Shape;295;p14"/>
          <p:cNvSpPr txBox="1"/>
          <p:nvPr/>
        </p:nvSpPr>
        <p:spPr>
          <a:xfrm>
            <a:off x="4572000" y="240526"/>
            <a:ext cx="4554900" cy="477000"/>
          </a:xfrm>
          <a:prstGeom prst="rect">
            <a:avLst/>
          </a:prstGeom>
          <a:noFill/>
          <a:ln>
            <a:noFill/>
          </a:ln>
        </p:spPr>
        <p:txBody>
          <a:bodyPr spcFirstLastPara="1" wrap="square" lIns="45725" tIns="22850" rIns="45725" bIns="22850" anchor="t" anchorCtr="0">
            <a:spAutoFit/>
          </a:bodyPr>
          <a:lstStyle/>
          <a:p>
            <a:pPr marL="0" marR="0" lvl="0" indent="0" algn="ctr" rtl="0">
              <a:lnSpc>
                <a:spcPct val="100000"/>
              </a:lnSpc>
              <a:spcBef>
                <a:spcPts val="0"/>
              </a:spcBef>
              <a:spcAft>
                <a:spcPts val="0"/>
              </a:spcAft>
              <a:buClr>
                <a:srgbClr val="FFCE55"/>
              </a:buClr>
              <a:buSzPts val="2800"/>
              <a:buFont typeface="Calibri"/>
              <a:buNone/>
            </a:pPr>
            <a:r>
              <a:rPr lang="en" sz="2800" b="1" i="0" u="none" strike="noStrike" cap="none">
                <a:solidFill>
                  <a:srgbClr val="FFCE55"/>
                </a:solidFill>
                <a:latin typeface="Calibri"/>
                <a:ea typeface="Calibri"/>
                <a:cs typeface="Calibri"/>
                <a:sym typeface="Calibri"/>
              </a:rPr>
              <a:t>Empirical Discussion</a:t>
            </a:r>
            <a:endParaRPr sz="700" b="0" i="0" u="none" strike="noStrike" cap="none">
              <a:solidFill>
                <a:srgbClr val="FFCE55"/>
              </a:solidFill>
              <a:latin typeface="Cambria"/>
              <a:ea typeface="Cambria"/>
              <a:cs typeface="Cambria"/>
              <a:sym typeface="Cambria"/>
            </a:endParaRPr>
          </a:p>
        </p:txBody>
      </p:sp>
      <p:grpSp>
        <p:nvGrpSpPr>
          <p:cNvPr id="296" name="Google Shape;296;p14"/>
          <p:cNvGrpSpPr/>
          <p:nvPr/>
        </p:nvGrpSpPr>
        <p:grpSpPr>
          <a:xfrm>
            <a:off x="4572005" y="763200"/>
            <a:ext cx="4310845" cy="4090725"/>
            <a:chOff x="1059298" y="1347704"/>
            <a:chExt cx="5747793" cy="5454300"/>
          </a:xfrm>
        </p:grpSpPr>
        <p:sp>
          <p:nvSpPr>
            <p:cNvPr id="297" name="Google Shape;297;p14"/>
            <p:cNvSpPr/>
            <p:nvPr/>
          </p:nvSpPr>
          <p:spPr>
            <a:xfrm>
              <a:off x="1059298" y="1585839"/>
              <a:ext cx="1085700" cy="1085700"/>
            </a:xfrm>
            <a:prstGeom prst="roundRect">
              <a:avLst>
                <a:gd name="adj" fmla="val 16667"/>
              </a:avLst>
            </a:prstGeom>
            <a:solidFill>
              <a:srgbClr val="3C6EE5"/>
            </a:solidFill>
            <a:ln w="38100" cap="flat" cmpd="sng">
              <a:solidFill>
                <a:srgbClr val="FFCE55"/>
              </a:solidFill>
              <a:prstDash val="solid"/>
              <a:round/>
              <a:headEnd type="none" w="sm" len="sm"/>
              <a:tailEnd type="none" w="sm" len="sm"/>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Clr>
                  <a:schemeClr val="dk1"/>
                </a:buClr>
                <a:buSzPts val="2000"/>
                <a:buFont typeface="Cambria"/>
                <a:buNone/>
              </a:pPr>
              <a:endParaRPr sz="2000" b="0" i="0" u="none" strike="noStrike" cap="none">
                <a:solidFill>
                  <a:schemeClr val="lt1"/>
                </a:solidFill>
                <a:latin typeface="Calibri"/>
                <a:ea typeface="Calibri"/>
                <a:cs typeface="Calibri"/>
                <a:sym typeface="Calibri"/>
              </a:endParaRPr>
            </a:p>
          </p:txBody>
        </p:sp>
        <p:sp>
          <p:nvSpPr>
            <p:cNvPr id="298" name="Google Shape;298;p14"/>
            <p:cNvSpPr txBox="1"/>
            <p:nvPr/>
          </p:nvSpPr>
          <p:spPr>
            <a:xfrm>
              <a:off x="2348191" y="1347704"/>
              <a:ext cx="4458900" cy="5454300"/>
            </a:xfrm>
            <a:prstGeom prst="rect">
              <a:avLst/>
            </a:prstGeom>
            <a:noFill/>
            <a:ln w="38100" cap="flat" cmpd="sng">
              <a:solidFill>
                <a:srgbClr val="FFCE55"/>
              </a:solidFill>
              <a:prstDash val="solid"/>
              <a:round/>
              <a:headEnd type="none" w="sm" len="sm"/>
              <a:tailEnd type="none" w="sm" len="sm"/>
            </a:ln>
          </p:spPr>
          <p:txBody>
            <a:bodyPr spcFirstLastPara="1" wrap="square" lIns="68575" tIns="34300" rIns="68575" bIns="34300" anchor="t" anchorCtr="0">
              <a:noAutofit/>
            </a:bodyPr>
            <a:lstStyle/>
            <a:p>
              <a:pPr marL="88900" marR="0" lvl="0" indent="-50800" algn="ctr" rtl="0">
                <a:lnSpc>
                  <a:spcPct val="90000"/>
                </a:lnSpc>
                <a:spcBef>
                  <a:spcPts val="0"/>
                </a:spcBef>
                <a:spcAft>
                  <a:spcPts val="0"/>
                </a:spcAft>
                <a:buClr>
                  <a:schemeClr val="accent1"/>
                </a:buClr>
                <a:buSzPts val="600"/>
                <a:buFont typeface="Arial"/>
                <a:buNone/>
              </a:pPr>
              <a:endParaRPr sz="1200" b="0" i="0" u="none" strike="noStrike" cap="none">
                <a:solidFill>
                  <a:schemeClr val="accent1"/>
                </a:solidFill>
                <a:latin typeface="Montserrat Light"/>
                <a:ea typeface="Montserrat Light"/>
                <a:cs typeface="Montserrat Light"/>
                <a:sym typeface="Montserrat Light"/>
              </a:endParaRPr>
            </a:p>
            <a:p>
              <a:pPr marL="177800" marR="0" lvl="0" indent="-177800" algn="l" rtl="0">
                <a:lnSpc>
                  <a:spcPct val="100000"/>
                </a:lnSpc>
                <a:spcBef>
                  <a:spcPts val="0"/>
                </a:spcBef>
                <a:spcAft>
                  <a:spcPts val="0"/>
                </a:spcAft>
                <a:buClr>
                  <a:schemeClr val="lt1"/>
                </a:buClr>
                <a:buSzPts val="1200"/>
                <a:buFont typeface="Arial"/>
                <a:buChar char="•"/>
              </a:pPr>
              <a:r>
                <a:rPr lang="en" sz="1200" b="0" i="0" u="none" strike="noStrike" cap="none">
                  <a:solidFill>
                    <a:schemeClr val="lt1"/>
                  </a:solidFill>
                  <a:latin typeface="Calibri"/>
                  <a:ea typeface="Calibri"/>
                  <a:cs typeface="Calibri"/>
                  <a:sym typeface="Calibri"/>
                </a:rPr>
                <a:t>This study concurs with prior findings in which numerous strategies are evident and employed by teachers during ELA for ELL students ( Mozingo, 2017).</a:t>
              </a:r>
              <a:endParaRPr sz="1200" b="0" i="0" u="none" strike="noStrike" cap="none">
                <a:solidFill>
                  <a:schemeClr val="dk1"/>
                </a:solidFill>
                <a:latin typeface="Calibri"/>
                <a:ea typeface="Calibri"/>
                <a:cs typeface="Calibri"/>
                <a:sym typeface="Calibri"/>
              </a:endParaRPr>
            </a:p>
            <a:p>
              <a:pPr marL="177800" marR="0" lvl="0" indent="-177800" algn="l" rtl="0">
                <a:lnSpc>
                  <a:spcPct val="100000"/>
                </a:lnSpc>
                <a:spcBef>
                  <a:spcPts val="600"/>
                </a:spcBef>
                <a:spcAft>
                  <a:spcPts val="0"/>
                </a:spcAft>
                <a:buClr>
                  <a:schemeClr val="lt1"/>
                </a:buClr>
                <a:buSzPts val="1200"/>
                <a:buFont typeface="Calibri"/>
                <a:buChar char="•"/>
              </a:pPr>
              <a:r>
                <a:rPr lang="en" sz="1200" b="0" i="0" u="none" strike="noStrike" cap="none">
                  <a:solidFill>
                    <a:schemeClr val="lt1"/>
                  </a:solidFill>
                  <a:latin typeface="Calibri"/>
                  <a:ea typeface="Calibri"/>
                  <a:cs typeface="Calibri"/>
                  <a:sym typeface="Calibri"/>
                </a:rPr>
                <a:t>In Greenfader and Brouillette (2017), case study teachers were provided a two-year-long professional development within elementary arts and literacy for ELLs. </a:t>
              </a:r>
              <a:endParaRPr sz="1200" b="0" i="0" u="none" strike="noStrike" cap="none">
                <a:solidFill>
                  <a:schemeClr val="dk1"/>
                </a:solidFill>
                <a:latin typeface="Calibri"/>
                <a:ea typeface="Calibri"/>
                <a:cs typeface="Calibri"/>
                <a:sym typeface="Calibri"/>
              </a:endParaRPr>
            </a:p>
            <a:p>
              <a:pPr marL="177800" marR="0" lvl="0" indent="-177800" algn="l" rtl="0">
                <a:lnSpc>
                  <a:spcPct val="100000"/>
                </a:lnSpc>
                <a:spcBef>
                  <a:spcPts val="600"/>
                </a:spcBef>
                <a:spcAft>
                  <a:spcPts val="0"/>
                </a:spcAft>
                <a:buClr>
                  <a:schemeClr val="lt1"/>
                </a:buClr>
                <a:buSzPts val="1200"/>
                <a:buFont typeface="Calibri"/>
                <a:buChar char="•"/>
              </a:pPr>
              <a:r>
                <a:rPr lang="en" sz="1200" b="0" i="0" u="none" strike="noStrike" cap="none">
                  <a:solidFill>
                    <a:schemeClr val="lt1"/>
                  </a:solidFill>
                  <a:latin typeface="Calibri"/>
                  <a:ea typeface="Calibri"/>
                  <a:cs typeface="Calibri"/>
                  <a:sym typeface="Calibri"/>
                </a:rPr>
                <a:t>There were findings in my study that contradicted the findings of Cruz and Thornton (2008) and Marzano (2009). Both researchers indicated that the use of: “What you know”, “What you want to know”, “What you learned (KWL)” charts as essential strategies to enhance learning. </a:t>
              </a:r>
              <a:endParaRPr sz="1200" b="0" i="0" u="none" strike="noStrike" cap="none">
                <a:solidFill>
                  <a:schemeClr val="dk1"/>
                </a:solidFill>
                <a:latin typeface="Calibri"/>
                <a:ea typeface="Calibri"/>
                <a:cs typeface="Calibri"/>
                <a:sym typeface="Calibri"/>
              </a:endParaRPr>
            </a:p>
            <a:p>
              <a:pPr marL="177800" marR="0" lvl="0" indent="-177800" algn="l" rtl="0">
                <a:lnSpc>
                  <a:spcPct val="100000"/>
                </a:lnSpc>
                <a:spcBef>
                  <a:spcPts val="600"/>
                </a:spcBef>
                <a:spcAft>
                  <a:spcPts val="0"/>
                </a:spcAft>
                <a:buClr>
                  <a:schemeClr val="lt1"/>
                </a:buClr>
                <a:buSzPts val="1200"/>
                <a:buFont typeface="Calibri"/>
                <a:buChar char="•"/>
              </a:pPr>
              <a:r>
                <a:rPr lang="en" sz="1200" b="0" i="0" u="none" strike="noStrike" cap="none">
                  <a:solidFill>
                    <a:schemeClr val="lt1"/>
                  </a:solidFill>
                  <a:latin typeface="Calibri"/>
                  <a:ea typeface="Calibri"/>
                  <a:cs typeface="Calibri"/>
                  <a:sym typeface="Calibri"/>
                </a:rPr>
                <a:t>This qualitative study adds to the related literature because it revealed how ELL teachers choose, implement, and evaluate the multiple strategies during ELA. </a:t>
              </a:r>
              <a:endParaRPr sz="1200" b="0" i="0" u="none" strike="noStrike" cap="none">
                <a:solidFill>
                  <a:schemeClr val="dk1"/>
                </a:solidFill>
                <a:latin typeface="Calibri"/>
                <a:ea typeface="Calibri"/>
                <a:cs typeface="Calibri"/>
                <a:sym typeface="Calibri"/>
              </a:endParaRPr>
            </a:p>
            <a:p>
              <a:pPr marL="457200" marR="0" lvl="0" indent="0" algn="l" rtl="0">
                <a:lnSpc>
                  <a:spcPct val="100000"/>
                </a:lnSpc>
                <a:spcBef>
                  <a:spcPts val="600"/>
                </a:spcBef>
                <a:spcAft>
                  <a:spcPts val="0"/>
                </a:spcAft>
                <a:buClr>
                  <a:srgbClr val="000000"/>
                </a:buClr>
                <a:buSzPts val="1200"/>
                <a:buFont typeface="Arial"/>
                <a:buNone/>
              </a:pPr>
              <a:endParaRPr sz="1200" b="0" i="0" u="none" strike="noStrike" cap="none">
                <a:solidFill>
                  <a:schemeClr val="lt1"/>
                </a:solidFill>
                <a:latin typeface="Calibri"/>
                <a:ea typeface="Calibri"/>
                <a:cs typeface="Calibri"/>
                <a:sym typeface="Calibri"/>
              </a:endParaRPr>
            </a:p>
            <a:p>
              <a:pPr marL="0" marR="0" lvl="0" indent="0" algn="l" rtl="0">
                <a:lnSpc>
                  <a:spcPct val="118750"/>
                </a:lnSpc>
                <a:spcBef>
                  <a:spcPts val="600"/>
                </a:spcBef>
                <a:spcAft>
                  <a:spcPts val="0"/>
                </a:spcAft>
                <a:buClr>
                  <a:schemeClr val="accent1"/>
                </a:buClr>
                <a:buSzPts val="1200"/>
                <a:buFont typeface="Arial"/>
                <a:buNone/>
              </a:pPr>
              <a:endParaRPr sz="1200" b="0" i="0" u="none" strike="noStrike" cap="none">
                <a:solidFill>
                  <a:schemeClr val="dk1"/>
                </a:solidFill>
                <a:latin typeface="Calibri"/>
                <a:ea typeface="Calibri"/>
                <a:cs typeface="Calibri"/>
                <a:sym typeface="Calibri"/>
              </a:endParaRPr>
            </a:p>
          </p:txBody>
        </p:sp>
      </p:grpSp>
      <p:cxnSp>
        <p:nvCxnSpPr>
          <p:cNvPr id="299" name="Google Shape;299;p14"/>
          <p:cNvCxnSpPr/>
          <p:nvPr/>
        </p:nvCxnSpPr>
        <p:spPr>
          <a:xfrm>
            <a:off x="4419600" y="0"/>
            <a:ext cx="0" cy="5143500"/>
          </a:xfrm>
          <a:prstGeom prst="straightConnector1">
            <a:avLst/>
          </a:prstGeom>
          <a:noFill/>
          <a:ln w="76200" cap="flat" cmpd="sng">
            <a:solidFill>
              <a:srgbClr val="FFCE55"/>
            </a:solidFill>
            <a:prstDash val="dash"/>
            <a:round/>
            <a:headEnd type="none" w="sm" len="sm"/>
            <a:tailEnd type="none" w="sm" len="sm"/>
          </a:ln>
        </p:spPr>
      </p:cxnSp>
      <p:sp>
        <p:nvSpPr>
          <p:cNvPr id="300" name="Google Shape;300;p14"/>
          <p:cNvSpPr txBox="1"/>
          <p:nvPr/>
        </p:nvSpPr>
        <p:spPr>
          <a:xfrm>
            <a:off x="8376300" y="4577050"/>
            <a:ext cx="5751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mbria"/>
              <a:ea typeface="Cambria"/>
              <a:cs typeface="Cambria"/>
              <a:sym typeface="Cambri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92"/>
                                        </p:tgtEl>
                                        <p:attrNameLst>
                                          <p:attrName>style.visibility</p:attrName>
                                        </p:attrNameLst>
                                      </p:cBhvr>
                                      <p:to>
                                        <p:strVal val="visible"/>
                                      </p:to>
                                    </p:set>
                                    <p:anim calcmode="lin" valueType="num">
                                      <p:cBhvr additive="base">
                                        <p:cTn id="7" dur="500"/>
                                        <p:tgtEl>
                                          <p:spTgt spid="292"/>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296"/>
                                        </p:tgtEl>
                                        <p:attrNameLst>
                                          <p:attrName>style.visibility</p:attrName>
                                        </p:attrNameLst>
                                      </p:cBhvr>
                                      <p:to>
                                        <p:strVal val="visible"/>
                                      </p:to>
                                    </p:set>
                                    <p:anim calcmode="lin" valueType="num">
                                      <p:cBhvr additive="base">
                                        <p:cTn id="12" dur="500"/>
                                        <p:tgtEl>
                                          <p:spTgt spid="296"/>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15"/>
          <p:cNvSpPr txBox="1"/>
          <p:nvPr/>
        </p:nvSpPr>
        <p:spPr>
          <a:xfrm>
            <a:off x="2060200" y="237200"/>
            <a:ext cx="5409600" cy="477000"/>
          </a:xfrm>
          <a:prstGeom prst="rect">
            <a:avLst/>
          </a:prstGeom>
          <a:noFill/>
          <a:ln>
            <a:noFill/>
          </a:ln>
        </p:spPr>
        <p:txBody>
          <a:bodyPr spcFirstLastPara="1" wrap="square" lIns="45725" tIns="22850" rIns="45725" bIns="22850" anchor="t" anchorCtr="0">
            <a:spAutoFit/>
          </a:bodyPr>
          <a:lstStyle/>
          <a:p>
            <a:pPr marL="0" marR="0" lvl="0" indent="0" algn="l" rtl="0">
              <a:lnSpc>
                <a:spcPct val="100000"/>
              </a:lnSpc>
              <a:spcBef>
                <a:spcPts val="0"/>
              </a:spcBef>
              <a:spcAft>
                <a:spcPts val="0"/>
              </a:spcAft>
              <a:buClr>
                <a:srgbClr val="FFCE55"/>
              </a:buClr>
              <a:buSzPts val="2800"/>
              <a:buFont typeface="Calibri"/>
              <a:buNone/>
            </a:pPr>
            <a:r>
              <a:rPr lang="en" sz="2800" b="1" i="0" u="none" strike="noStrike" cap="none">
                <a:solidFill>
                  <a:srgbClr val="FFCE55"/>
                </a:solidFill>
                <a:latin typeface="Calibri"/>
                <a:ea typeface="Calibri"/>
                <a:cs typeface="Calibri"/>
                <a:sym typeface="Calibri"/>
              </a:rPr>
              <a:t>Practical Implications for Teachers</a:t>
            </a:r>
            <a:endParaRPr sz="700" b="0" i="0" u="none" strike="noStrike" cap="none">
              <a:solidFill>
                <a:srgbClr val="FFCE55"/>
              </a:solidFill>
              <a:latin typeface="Cambria"/>
              <a:ea typeface="Cambria"/>
              <a:cs typeface="Cambria"/>
              <a:sym typeface="Cambria"/>
            </a:endParaRPr>
          </a:p>
        </p:txBody>
      </p:sp>
      <p:sp>
        <p:nvSpPr>
          <p:cNvPr id="306" name="Google Shape;306;p15"/>
          <p:cNvSpPr txBox="1"/>
          <p:nvPr/>
        </p:nvSpPr>
        <p:spPr>
          <a:xfrm>
            <a:off x="578223" y="1009432"/>
            <a:ext cx="8222700" cy="2462700"/>
          </a:xfrm>
          <a:prstGeom prst="rect">
            <a:avLst/>
          </a:prstGeom>
          <a:noFill/>
          <a:ln>
            <a:noFill/>
          </a:ln>
        </p:spPr>
        <p:txBody>
          <a:bodyPr spcFirstLastPara="1" wrap="square" lIns="45725" tIns="22850" rIns="45725" bIns="22850" anchor="t" anchorCtr="0">
            <a:spAutoFit/>
          </a:bodyPr>
          <a:lstStyle/>
          <a:p>
            <a:pPr marL="177800" marR="0" lvl="0" indent="-177800" algn="l" rtl="0">
              <a:lnSpc>
                <a:spcPct val="100000"/>
              </a:lnSpc>
              <a:spcBef>
                <a:spcPts val="0"/>
              </a:spcBef>
              <a:spcAft>
                <a:spcPts val="0"/>
              </a:spcAft>
              <a:buClr>
                <a:schemeClr val="lt1"/>
              </a:buClr>
              <a:buSzPts val="1400"/>
              <a:buFont typeface="Arial"/>
              <a:buChar char="•"/>
            </a:pPr>
            <a:r>
              <a:rPr lang="en" sz="1400" b="0" i="0" u="none" strike="noStrike" cap="none">
                <a:solidFill>
                  <a:schemeClr val="lt1"/>
                </a:solidFill>
                <a:latin typeface="Calibri"/>
                <a:ea typeface="Calibri"/>
                <a:cs typeface="Calibri"/>
                <a:sym typeface="Calibri"/>
              </a:rPr>
              <a:t>The practical implications of this study indicated that teachers at FES should develop collaborative ELA teacher leader teams.</a:t>
            </a:r>
            <a:endParaRPr sz="1400" b="0" i="0" u="none" strike="noStrike" cap="none">
              <a:solidFill>
                <a:schemeClr val="lt1"/>
              </a:solidFill>
              <a:latin typeface="Calibri"/>
              <a:ea typeface="Calibri"/>
              <a:cs typeface="Calibri"/>
              <a:sym typeface="Calibri"/>
            </a:endParaRPr>
          </a:p>
          <a:p>
            <a:pPr marL="177800" marR="0" lvl="0" indent="-177800" algn="l" rtl="0">
              <a:lnSpc>
                <a:spcPct val="100000"/>
              </a:lnSpc>
              <a:spcBef>
                <a:spcPts val="1800"/>
              </a:spcBef>
              <a:spcAft>
                <a:spcPts val="0"/>
              </a:spcAft>
              <a:buClr>
                <a:schemeClr val="lt1"/>
              </a:buClr>
              <a:buSzPts val="1400"/>
              <a:buFont typeface="Arial"/>
              <a:buChar char="•"/>
            </a:pPr>
            <a:r>
              <a:rPr lang="en" sz="1400" b="0" i="0" u="none" strike="noStrike" cap="none">
                <a:solidFill>
                  <a:schemeClr val="lt1"/>
                </a:solidFill>
                <a:latin typeface="Calibri"/>
                <a:ea typeface="Calibri"/>
                <a:cs typeface="Calibri"/>
                <a:sym typeface="Calibri"/>
              </a:rPr>
              <a:t>Streamlining and evaluating the most effective research-based instructional strategies to employ during ELA along with answering the "why" and "how" of particular strategies for their specific grade levels (Lupinsky et al., 2012, p. 81).</a:t>
            </a:r>
            <a:endParaRPr sz="1400" b="0" i="0" u="none" strike="noStrike" cap="none">
              <a:solidFill>
                <a:schemeClr val="lt1"/>
              </a:solidFill>
              <a:latin typeface="Calibri"/>
              <a:ea typeface="Calibri"/>
              <a:cs typeface="Calibri"/>
              <a:sym typeface="Calibri"/>
            </a:endParaRPr>
          </a:p>
          <a:p>
            <a:pPr marL="177800" marR="0" lvl="0" indent="-177800" algn="l" rtl="0">
              <a:lnSpc>
                <a:spcPct val="100000"/>
              </a:lnSpc>
              <a:spcBef>
                <a:spcPts val="1800"/>
              </a:spcBef>
              <a:spcAft>
                <a:spcPts val="0"/>
              </a:spcAft>
              <a:buClr>
                <a:schemeClr val="lt1"/>
              </a:buClr>
              <a:buSzPts val="1400"/>
              <a:buFont typeface="Arial"/>
              <a:buChar char="•"/>
            </a:pPr>
            <a:r>
              <a:rPr lang="en" sz="1400" b="0" i="0" u="none" strike="noStrike" cap="none">
                <a:solidFill>
                  <a:schemeClr val="lt1"/>
                </a:solidFill>
                <a:latin typeface="Calibri"/>
                <a:ea typeface="Calibri"/>
                <a:cs typeface="Calibri"/>
                <a:sym typeface="Calibri"/>
              </a:rPr>
              <a:t>Specific ESOL support during ELA because of its multiple demanding components teaching ELL students. </a:t>
            </a:r>
            <a:endParaRPr sz="1400" b="0" i="0" u="none" strike="noStrike" cap="none">
              <a:solidFill>
                <a:schemeClr val="lt1"/>
              </a:solidFill>
              <a:latin typeface="Calibri"/>
              <a:ea typeface="Calibri"/>
              <a:cs typeface="Calibri"/>
              <a:sym typeface="Calibri"/>
            </a:endParaRPr>
          </a:p>
          <a:p>
            <a:pPr marL="177800" marR="0" lvl="0" indent="-177800" algn="l" rtl="0">
              <a:lnSpc>
                <a:spcPct val="100000"/>
              </a:lnSpc>
              <a:spcBef>
                <a:spcPts val="1800"/>
              </a:spcBef>
              <a:spcAft>
                <a:spcPts val="1200"/>
              </a:spcAft>
              <a:buClr>
                <a:schemeClr val="lt1"/>
              </a:buClr>
              <a:buSzPts val="1400"/>
              <a:buFont typeface="Arial"/>
              <a:buChar char="•"/>
            </a:pPr>
            <a:r>
              <a:rPr lang="en" sz="1400" b="0" i="0" u="none" strike="noStrike" cap="none">
                <a:solidFill>
                  <a:schemeClr val="lt1"/>
                </a:solidFill>
                <a:latin typeface="Calibri"/>
                <a:ea typeface="Calibri"/>
                <a:cs typeface="Calibri"/>
                <a:sym typeface="Calibri"/>
              </a:rPr>
              <a:t>Receive training strategically focused for the needs of teachers &amp; students at FES to specifically support ESOL student's reading, writing, and speaking skills within ELA.</a:t>
            </a:r>
            <a:endParaRPr sz="900" b="0" i="0" u="none" strike="noStrike" cap="none">
              <a:solidFill>
                <a:schemeClr val="dk1"/>
              </a:solidFill>
              <a:latin typeface="Cambria"/>
              <a:ea typeface="Cambria"/>
              <a:cs typeface="Cambria"/>
              <a:sym typeface="Cambria"/>
            </a:endParaRPr>
          </a:p>
        </p:txBody>
      </p:sp>
      <p:sp>
        <p:nvSpPr>
          <p:cNvPr id="307" name="Google Shape;307;p15"/>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
              <a:t>21</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16"/>
          <p:cNvSpPr txBox="1"/>
          <p:nvPr/>
        </p:nvSpPr>
        <p:spPr>
          <a:xfrm>
            <a:off x="1485600" y="237200"/>
            <a:ext cx="6292800" cy="477000"/>
          </a:xfrm>
          <a:prstGeom prst="rect">
            <a:avLst/>
          </a:prstGeom>
          <a:noFill/>
          <a:ln>
            <a:noFill/>
          </a:ln>
        </p:spPr>
        <p:txBody>
          <a:bodyPr spcFirstLastPara="1" wrap="square" lIns="45725" tIns="22850" rIns="45725" bIns="22850" anchor="t" anchorCtr="0">
            <a:spAutoFit/>
          </a:bodyPr>
          <a:lstStyle/>
          <a:p>
            <a:pPr marL="0" marR="0" lvl="0" indent="0" algn="l" rtl="0">
              <a:lnSpc>
                <a:spcPct val="100000"/>
              </a:lnSpc>
              <a:spcBef>
                <a:spcPts val="0"/>
              </a:spcBef>
              <a:spcAft>
                <a:spcPts val="0"/>
              </a:spcAft>
              <a:buClr>
                <a:srgbClr val="FFCE55"/>
              </a:buClr>
              <a:buSzPts val="2800"/>
              <a:buFont typeface="Calibri"/>
              <a:buNone/>
            </a:pPr>
            <a:r>
              <a:rPr lang="en" sz="2800" b="1" i="0" u="none" strike="noStrike" cap="none">
                <a:solidFill>
                  <a:srgbClr val="FFCE55"/>
                </a:solidFill>
                <a:latin typeface="Calibri"/>
                <a:ea typeface="Calibri"/>
                <a:cs typeface="Calibri"/>
                <a:sym typeface="Calibri"/>
              </a:rPr>
              <a:t>Practical Implications for Administrators</a:t>
            </a:r>
            <a:endParaRPr sz="700" b="0" i="0" u="none" strike="noStrike" cap="none">
              <a:solidFill>
                <a:srgbClr val="FFCE55"/>
              </a:solidFill>
              <a:latin typeface="Cambria"/>
              <a:ea typeface="Cambria"/>
              <a:cs typeface="Cambria"/>
              <a:sym typeface="Cambria"/>
            </a:endParaRPr>
          </a:p>
        </p:txBody>
      </p:sp>
      <p:sp>
        <p:nvSpPr>
          <p:cNvPr id="313" name="Google Shape;313;p16"/>
          <p:cNvSpPr txBox="1"/>
          <p:nvPr/>
        </p:nvSpPr>
        <p:spPr>
          <a:xfrm>
            <a:off x="484093" y="1056491"/>
            <a:ext cx="8225700" cy="3401700"/>
          </a:xfrm>
          <a:prstGeom prst="rect">
            <a:avLst/>
          </a:prstGeom>
          <a:noFill/>
          <a:ln>
            <a:noFill/>
          </a:ln>
        </p:spPr>
        <p:txBody>
          <a:bodyPr spcFirstLastPara="1" wrap="square" lIns="45725" tIns="22850" rIns="45725" bIns="22850" anchor="t" anchorCtr="0">
            <a:spAutoFit/>
          </a:bodyPr>
          <a:lstStyle/>
          <a:p>
            <a:pPr marL="228600" marR="0" lvl="0" indent="-203200" algn="l" rtl="0">
              <a:lnSpc>
                <a:spcPct val="100000"/>
              </a:lnSpc>
              <a:spcBef>
                <a:spcPts val="600"/>
              </a:spcBef>
              <a:spcAft>
                <a:spcPts val="0"/>
              </a:spcAft>
              <a:buClr>
                <a:schemeClr val="lt1"/>
              </a:buClr>
              <a:buSzPts val="1400"/>
              <a:buFont typeface="Calibri"/>
              <a:buChar char="•"/>
            </a:pPr>
            <a:r>
              <a:rPr lang="en" sz="1400" b="0" i="0" u="none" strike="noStrike" cap="none">
                <a:solidFill>
                  <a:schemeClr val="lt1"/>
                </a:solidFill>
                <a:latin typeface="Calibri"/>
                <a:ea typeface="Calibri"/>
                <a:cs typeface="Calibri"/>
                <a:sym typeface="Calibri"/>
              </a:rPr>
              <a:t>Fund and hire additional ESOL teachers - 1:1 13 students to a smaller load with a possible ratio of 1:50</a:t>
            </a:r>
            <a:endParaRPr sz="1400" b="0" i="0" u="none" strike="noStrike" cap="none">
              <a:solidFill>
                <a:schemeClr val="lt1"/>
              </a:solidFill>
              <a:latin typeface="Calibri"/>
              <a:ea typeface="Calibri"/>
              <a:cs typeface="Calibri"/>
              <a:sym typeface="Calibri"/>
            </a:endParaRPr>
          </a:p>
          <a:p>
            <a:pPr marL="228600" marR="0" lvl="0" indent="-203200" algn="l" rtl="0">
              <a:lnSpc>
                <a:spcPct val="100000"/>
              </a:lnSpc>
              <a:spcBef>
                <a:spcPts val="1800"/>
              </a:spcBef>
              <a:spcAft>
                <a:spcPts val="0"/>
              </a:spcAft>
              <a:buClr>
                <a:schemeClr val="lt1"/>
              </a:buClr>
              <a:buSzPts val="1400"/>
              <a:buFont typeface="Calibri"/>
              <a:buChar char="•"/>
            </a:pPr>
            <a:r>
              <a:rPr lang="en" sz="1400" b="0" i="0" u="none" strike="noStrike" cap="none">
                <a:solidFill>
                  <a:schemeClr val="lt1"/>
                </a:solidFill>
                <a:latin typeface="Calibri"/>
                <a:ea typeface="Calibri"/>
                <a:cs typeface="Calibri"/>
                <a:sym typeface="Calibri"/>
              </a:rPr>
              <a:t>Configure the schedules of the ESOL support staff to indicate that each classroom teacher receives a minimum of 90 minutes (about one and a half hours) of direct ELA support weekly.</a:t>
            </a:r>
            <a:endParaRPr sz="1400" b="0" i="0" u="none" strike="noStrike" cap="none">
              <a:solidFill>
                <a:schemeClr val="lt1"/>
              </a:solidFill>
              <a:latin typeface="Calibri"/>
              <a:ea typeface="Calibri"/>
              <a:cs typeface="Calibri"/>
              <a:sym typeface="Calibri"/>
            </a:endParaRPr>
          </a:p>
          <a:p>
            <a:pPr marL="177800" marR="0" lvl="0" indent="-177800" algn="l" rtl="0">
              <a:lnSpc>
                <a:spcPct val="100000"/>
              </a:lnSpc>
              <a:spcBef>
                <a:spcPts val="1200"/>
              </a:spcBef>
              <a:spcAft>
                <a:spcPts val="0"/>
              </a:spcAft>
              <a:buClr>
                <a:schemeClr val="lt1"/>
              </a:buClr>
              <a:buSzPts val="1400"/>
              <a:buFont typeface="Arial"/>
              <a:buChar char="•"/>
            </a:pPr>
            <a:r>
              <a:rPr lang="en" sz="1400" b="0" i="0" u="none" strike="noStrike" cap="none">
                <a:solidFill>
                  <a:schemeClr val="lt1"/>
                </a:solidFill>
                <a:latin typeface="Calibri"/>
                <a:ea typeface="Calibri"/>
                <a:cs typeface="Calibri"/>
                <a:sym typeface="Calibri"/>
              </a:rPr>
              <a:t>The administration can use these findings to allocate ongoing and intentionally focused quarterly ESOL academic and cultural sensitivity awareness training for all staff members. </a:t>
            </a:r>
            <a:endParaRPr sz="1400" b="0" i="0" u="none" strike="noStrike" cap="none">
              <a:solidFill>
                <a:schemeClr val="lt1"/>
              </a:solidFill>
              <a:latin typeface="Calibri"/>
              <a:ea typeface="Calibri"/>
              <a:cs typeface="Calibri"/>
              <a:sym typeface="Calibri"/>
            </a:endParaRPr>
          </a:p>
          <a:p>
            <a:pPr marL="177800" marR="0" lvl="0" indent="-177800" algn="l" rtl="0">
              <a:lnSpc>
                <a:spcPct val="100000"/>
              </a:lnSpc>
              <a:spcBef>
                <a:spcPts val="1800"/>
              </a:spcBef>
              <a:spcAft>
                <a:spcPts val="0"/>
              </a:spcAft>
              <a:buClr>
                <a:schemeClr val="lt1"/>
              </a:buClr>
              <a:buSzPts val="1400"/>
              <a:buFont typeface="Arial"/>
              <a:buChar char="•"/>
            </a:pPr>
            <a:r>
              <a:rPr lang="en" sz="1400" b="0" i="0" u="none" strike="noStrike" cap="none">
                <a:solidFill>
                  <a:schemeClr val="lt1"/>
                </a:solidFill>
                <a:latin typeface="Calibri"/>
                <a:ea typeface="Calibri"/>
                <a:cs typeface="Calibri"/>
                <a:sym typeface="Calibri"/>
              </a:rPr>
              <a:t>Provide substitutes and stipend to staff that complete all the in-service professional developments. </a:t>
            </a:r>
            <a:endParaRPr sz="1400" b="0" i="0" u="none" strike="noStrike" cap="none">
              <a:solidFill>
                <a:schemeClr val="lt1"/>
              </a:solidFill>
              <a:latin typeface="Calibri"/>
              <a:ea typeface="Calibri"/>
              <a:cs typeface="Calibri"/>
              <a:sym typeface="Calibri"/>
            </a:endParaRPr>
          </a:p>
          <a:p>
            <a:pPr marL="177800" marR="0" lvl="0" indent="-177800" algn="l" rtl="0">
              <a:lnSpc>
                <a:spcPct val="100000"/>
              </a:lnSpc>
              <a:spcBef>
                <a:spcPts val="1800"/>
              </a:spcBef>
              <a:spcAft>
                <a:spcPts val="0"/>
              </a:spcAft>
              <a:buClr>
                <a:schemeClr val="lt1"/>
              </a:buClr>
              <a:buSzPts val="1400"/>
              <a:buFont typeface="Calibri"/>
              <a:buChar char="•"/>
            </a:pPr>
            <a:r>
              <a:rPr lang="en" sz="1400" b="0" i="0" u="none" strike="noStrike" cap="none">
                <a:solidFill>
                  <a:schemeClr val="lt1"/>
                </a:solidFill>
                <a:latin typeface="Calibri"/>
                <a:ea typeface="Calibri"/>
                <a:cs typeface="Calibri"/>
                <a:sym typeface="Calibri"/>
              </a:rPr>
              <a:t>Administrators can implement quarterly ESOL parent-teacher conferences.</a:t>
            </a:r>
            <a:endParaRPr sz="1400" b="0" i="0" u="none" strike="noStrike" cap="none">
              <a:solidFill>
                <a:schemeClr val="lt1"/>
              </a:solidFill>
              <a:latin typeface="Calibri"/>
              <a:ea typeface="Calibri"/>
              <a:cs typeface="Calibri"/>
              <a:sym typeface="Calibri"/>
            </a:endParaRPr>
          </a:p>
          <a:p>
            <a:pPr marL="177800" marR="0" lvl="0" indent="-177800" algn="l" rtl="0">
              <a:lnSpc>
                <a:spcPct val="100000"/>
              </a:lnSpc>
              <a:spcBef>
                <a:spcPts val="1800"/>
              </a:spcBef>
              <a:spcAft>
                <a:spcPts val="0"/>
              </a:spcAft>
              <a:buClr>
                <a:schemeClr val="lt1"/>
              </a:buClr>
              <a:buSzPts val="1400"/>
              <a:buFont typeface="Arial"/>
              <a:buChar char="•"/>
            </a:pPr>
            <a:r>
              <a:rPr lang="en" sz="1400" b="0" i="0" u="none" strike="noStrike" cap="none">
                <a:solidFill>
                  <a:schemeClr val="lt1"/>
                </a:solidFill>
                <a:latin typeface="Calibri"/>
                <a:ea typeface="Calibri"/>
                <a:cs typeface="Calibri"/>
                <a:sym typeface="Calibri"/>
              </a:rPr>
              <a:t>Parents can be offered bilingual instruction that models grade-level specific ELA lessons using streamlined strategies tailored to the specific needs of their ESOL child. </a:t>
            </a:r>
            <a:endParaRPr sz="1400" b="0" i="0" u="none" strike="noStrike" cap="none">
              <a:solidFill>
                <a:schemeClr val="lt1"/>
              </a:solidFill>
              <a:latin typeface="Calibri"/>
              <a:ea typeface="Calibri"/>
              <a:cs typeface="Calibri"/>
              <a:sym typeface="Calibri"/>
            </a:endParaRPr>
          </a:p>
          <a:p>
            <a:pPr marL="228600" marR="0" lvl="0" indent="0" algn="l" rtl="0">
              <a:lnSpc>
                <a:spcPct val="100000"/>
              </a:lnSpc>
              <a:spcBef>
                <a:spcPts val="1800"/>
              </a:spcBef>
              <a:spcAft>
                <a:spcPts val="0"/>
              </a:spcAft>
              <a:buClr>
                <a:schemeClr val="dk1"/>
              </a:buClr>
              <a:buSzPts val="700"/>
              <a:buFont typeface="Cambria"/>
              <a:buNone/>
            </a:pPr>
            <a:endParaRPr sz="700" b="0" i="0" u="none" strike="noStrike" cap="none">
              <a:solidFill>
                <a:schemeClr val="dk1"/>
              </a:solidFill>
              <a:latin typeface="Cambria"/>
              <a:ea typeface="Cambria"/>
              <a:cs typeface="Cambria"/>
              <a:sym typeface="Cambria"/>
            </a:endParaRPr>
          </a:p>
        </p:txBody>
      </p:sp>
      <p:sp>
        <p:nvSpPr>
          <p:cNvPr id="314" name="Google Shape;314;p16"/>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
              <a:t>22</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17"/>
          <p:cNvSpPr txBox="1"/>
          <p:nvPr/>
        </p:nvSpPr>
        <p:spPr>
          <a:xfrm>
            <a:off x="196042" y="237212"/>
            <a:ext cx="4554900" cy="153900"/>
          </a:xfrm>
          <a:prstGeom prst="rect">
            <a:avLst/>
          </a:prstGeom>
          <a:noFill/>
          <a:ln>
            <a:noFill/>
          </a:ln>
        </p:spPr>
        <p:txBody>
          <a:bodyPr spcFirstLastPara="1" wrap="square" lIns="45725" tIns="22850" rIns="45725" bIns="22850" anchor="t" anchorCtr="0">
            <a:spAutoFit/>
          </a:bodyPr>
          <a:lstStyle/>
          <a:p>
            <a:pPr marL="0" marR="0" lvl="0" indent="0" algn="l" rtl="0">
              <a:lnSpc>
                <a:spcPct val="100000"/>
              </a:lnSpc>
              <a:spcBef>
                <a:spcPts val="0"/>
              </a:spcBef>
              <a:spcAft>
                <a:spcPts val="0"/>
              </a:spcAft>
              <a:buClr>
                <a:schemeClr val="dk1"/>
              </a:buClr>
              <a:buSzPts val="700"/>
              <a:buFont typeface="Cambria"/>
              <a:buNone/>
            </a:pPr>
            <a:endParaRPr sz="700" b="0" i="0" u="none" strike="noStrike" cap="none">
              <a:solidFill>
                <a:schemeClr val="dk1"/>
              </a:solidFill>
              <a:latin typeface="Cambria"/>
              <a:ea typeface="Cambria"/>
              <a:cs typeface="Cambria"/>
              <a:sym typeface="Cambria"/>
            </a:endParaRPr>
          </a:p>
        </p:txBody>
      </p:sp>
      <p:sp>
        <p:nvSpPr>
          <p:cNvPr id="321" name="Google Shape;321;p17"/>
          <p:cNvSpPr txBox="1"/>
          <p:nvPr/>
        </p:nvSpPr>
        <p:spPr>
          <a:xfrm>
            <a:off x="2732925" y="235150"/>
            <a:ext cx="3924300" cy="477000"/>
          </a:xfrm>
          <a:prstGeom prst="rect">
            <a:avLst/>
          </a:prstGeom>
          <a:noFill/>
          <a:ln>
            <a:noFill/>
          </a:ln>
        </p:spPr>
        <p:txBody>
          <a:bodyPr spcFirstLastPara="1" wrap="square" lIns="45725" tIns="22850" rIns="45725" bIns="22850" anchor="t" anchorCtr="0">
            <a:spAutoFit/>
          </a:bodyPr>
          <a:lstStyle/>
          <a:p>
            <a:pPr marL="0" marR="0" lvl="0" indent="0" algn="ctr" rtl="0">
              <a:lnSpc>
                <a:spcPct val="100000"/>
              </a:lnSpc>
              <a:spcBef>
                <a:spcPts val="0"/>
              </a:spcBef>
              <a:spcAft>
                <a:spcPts val="0"/>
              </a:spcAft>
              <a:buClr>
                <a:srgbClr val="FFCE55"/>
              </a:buClr>
              <a:buSzPts val="2800"/>
              <a:buFont typeface="Calibri"/>
              <a:buNone/>
            </a:pPr>
            <a:r>
              <a:rPr lang="en" sz="2800" b="1" i="0" u="none" strike="noStrike" cap="none">
                <a:solidFill>
                  <a:srgbClr val="FFCE55"/>
                </a:solidFill>
                <a:latin typeface="Calibri"/>
                <a:ea typeface="Calibri"/>
                <a:cs typeface="Calibri"/>
                <a:sym typeface="Calibri"/>
              </a:rPr>
              <a:t>Future Research</a:t>
            </a:r>
            <a:endParaRPr sz="700" b="0" i="0" u="none" strike="noStrike" cap="none">
              <a:solidFill>
                <a:srgbClr val="FFCE55"/>
              </a:solidFill>
              <a:latin typeface="Cambria"/>
              <a:ea typeface="Cambria"/>
              <a:cs typeface="Cambria"/>
              <a:sym typeface="Cambria"/>
            </a:endParaRPr>
          </a:p>
        </p:txBody>
      </p:sp>
      <p:sp>
        <p:nvSpPr>
          <p:cNvPr id="322" name="Google Shape;322;p17"/>
          <p:cNvSpPr txBox="1"/>
          <p:nvPr/>
        </p:nvSpPr>
        <p:spPr>
          <a:xfrm>
            <a:off x="1483375" y="922031"/>
            <a:ext cx="6584700" cy="4154700"/>
          </a:xfrm>
          <a:prstGeom prst="rect">
            <a:avLst/>
          </a:prstGeom>
          <a:noFill/>
          <a:ln>
            <a:noFill/>
          </a:ln>
        </p:spPr>
        <p:txBody>
          <a:bodyPr spcFirstLastPara="1" wrap="square" lIns="68575" tIns="34300" rIns="68575" bIns="34300" anchor="t" anchorCtr="0">
            <a:noAutofit/>
          </a:bodyPr>
          <a:lstStyle/>
          <a:p>
            <a:pPr marL="177800" marR="0" lvl="0" indent="-177800" algn="l" rtl="0">
              <a:lnSpc>
                <a:spcPct val="100000"/>
              </a:lnSpc>
              <a:spcBef>
                <a:spcPts val="0"/>
              </a:spcBef>
              <a:spcAft>
                <a:spcPts val="0"/>
              </a:spcAft>
              <a:buClr>
                <a:schemeClr val="lt1"/>
              </a:buClr>
              <a:buSzPts val="1400"/>
              <a:buFont typeface="Arial"/>
              <a:buChar char="•"/>
            </a:pPr>
            <a:r>
              <a:rPr lang="en" sz="1400" b="0" i="0" u="none" strike="noStrike" cap="none">
                <a:solidFill>
                  <a:schemeClr val="lt1"/>
                </a:solidFill>
                <a:latin typeface="Calibri"/>
                <a:ea typeface="Calibri"/>
                <a:cs typeface="Calibri"/>
                <a:sym typeface="Calibri"/>
              </a:rPr>
              <a:t>Influx of immigrants into the United States, the need for ELA and ELL programs will continue to escalate ( Jimenez-Castellanos &amp; Garcia 2017). </a:t>
            </a:r>
            <a:endParaRPr sz="1400" b="0" i="0" u="none" strike="noStrike" cap="none">
              <a:solidFill>
                <a:schemeClr val="dk1"/>
              </a:solidFill>
              <a:latin typeface="Cambria"/>
              <a:ea typeface="Cambria"/>
              <a:cs typeface="Cambria"/>
              <a:sym typeface="Cambria"/>
            </a:endParaRPr>
          </a:p>
          <a:p>
            <a:pPr marL="177800" marR="0" lvl="0" indent="-177800" algn="l" rtl="0">
              <a:lnSpc>
                <a:spcPct val="100000"/>
              </a:lnSpc>
              <a:spcBef>
                <a:spcPts val="1800"/>
              </a:spcBef>
              <a:spcAft>
                <a:spcPts val="0"/>
              </a:spcAft>
              <a:buClr>
                <a:schemeClr val="lt1"/>
              </a:buClr>
              <a:buSzPts val="1400"/>
              <a:buFont typeface="Arial"/>
              <a:buChar char="•"/>
            </a:pPr>
            <a:r>
              <a:rPr lang="en" sz="1400" b="0" i="0" u="none" strike="noStrike" cap="none">
                <a:solidFill>
                  <a:schemeClr val="lt1"/>
                </a:solidFill>
                <a:latin typeface="Calibri"/>
                <a:ea typeface="Calibri"/>
                <a:cs typeface="Calibri"/>
                <a:sym typeface="Calibri"/>
              </a:rPr>
              <a:t>Future research on choosing, implementing, and evaluating multiple strategies during ELA to ELL should be conducted in all academic settings that have ESOL populations.</a:t>
            </a:r>
            <a:endParaRPr sz="1400" b="0" i="0" u="none" strike="noStrike" cap="none">
              <a:solidFill>
                <a:schemeClr val="dk1"/>
              </a:solidFill>
              <a:latin typeface="Cambria"/>
              <a:ea typeface="Cambria"/>
              <a:cs typeface="Cambria"/>
              <a:sym typeface="Cambria"/>
            </a:endParaRPr>
          </a:p>
          <a:p>
            <a:pPr marL="177800" marR="0" lvl="0" indent="-177800" algn="l" rtl="0">
              <a:lnSpc>
                <a:spcPct val="100000"/>
              </a:lnSpc>
              <a:spcBef>
                <a:spcPts val="1800"/>
              </a:spcBef>
              <a:spcAft>
                <a:spcPts val="0"/>
              </a:spcAft>
              <a:buClr>
                <a:schemeClr val="lt1"/>
              </a:buClr>
              <a:buSzPts val="1400"/>
              <a:buFont typeface="Arial"/>
              <a:buChar char="•"/>
            </a:pPr>
            <a:r>
              <a:rPr lang="en" sz="1400" b="0" i="0" u="none" strike="noStrike" cap="none">
                <a:solidFill>
                  <a:schemeClr val="lt1"/>
                </a:solidFill>
                <a:latin typeface="Calibri"/>
                <a:ea typeface="Calibri"/>
                <a:cs typeface="Calibri"/>
                <a:sym typeface="Calibri"/>
              </a:rPr>
              <a:t>Private or public-school systems and in multiple settings.</a:t>
            </a:r>
            <a:endParaRPr sz="1400" b="0" i="0" u="none" strike="noStrike" cap="none">
              <a:solidFill>
                <a:schemeClr val="dk1"/>
              </a:solidFill>
              <a:latin typeface="Cambria"/>
              <a:ea typeface="Cambria"/>
              <a:cs typeface="Cambria"/>
              <a:sym typeface="Cambria"/>
            </a:endParaRPr>
          </a:p>
          <a:p>
            <a:pPr marL="177800" marR="0" lvl="0" indent="-177800" algn="l" rtl="0">
              <a:lnSpc>
                <a:spcPct val="100000"/>
              </a:lnSpc>
              <a:spcBef>
                <a:spcPts val="1800"/>
              </a:spcBef>
              <a:spcAft>
                <a:spcPts val="0"/>
              </a:spcAft>
              <a:buClr>
                <a:schemeClr val="lt1"/>
              </a:buClr>
              <a:buSzPts val="1400"/>
              <a:buFont typeface="Arial"/>
              <a:buChar char="•"/>
            </a:pPr>
            <a:r>
              <a:rPr lang="en" sz="1400" b="0" i="0" u="none" strike="noStrike" cap="none">
                <a:solidFill>
                  <a:schemeClr val="lt1"/>
                </a:solidFill>
                <a:latin typeface="Calibri"/>
                <a:ea typeface="Calibri"/>
                <a:cs typeface="Calibri"/>
                <a:sym typeface="Calibri"/>
              </a:rPr>
              <a:t>Replicated with a phenomenological approach to pre-k through 12</a:t>
            </a:r>
            <a:r>
              <a:rPr lang="en" sz="1400" b="0" i="0" u="none" strike="noStrike" cap="none" baseline="30000">
                <a:solidFill>
                  <a:schemeClr val="lt1"/>
                </a:solidFill>
                <a:latin typeface="Calibri"/>
                <a:ea typeface="Calibri"/>
                <a:cs typeface="Calibri"/>
                <a:sym typeface="Calibri"/>
              </a:rPr>
              <a:t>th-</a:t>
            </a:r>
            <a:r>
              <a:rPr lang="en" sz="1400" b="0" i="0" u="none" strike="noStrike" cap="none">
                <a:solidFill>
                  <a:schemeClr val="lt1"/>
                </a:solidFill>
                <a:latin typeface="Calibri"/>
                <a:ea typeface="Calibri"/>
                <a:cs typeface="Calibri"/>
                <a:sym typeface="Calibri"/>
              </a:rPr>
              <a:t>grade instructional settings within regular education teachers who instruct ELA to ELL.</a:t>
            </a:r>
            <a:endParaRPr sz="1400" b="0" i="0" u="none" strike="noStrike" cap="none">
              <a:solidFill>
                <a:schemeClr val="dk1"/>
              </a:solidFill>
              <a:latin typeface="Cambria"/>
              <a:ea typeface="Cambria"/>
              <a:cs typeface="Cambria"/>
              <a:sym typeface="Cambria"/>
            </a:endParaRPr>
          </a:p>
          <a:p>
            <a:pPr marL="228600" marR="0" lvl="0" indent="0" algn="l" rtl="0">
              <a:lnSpc>
                <a:spcPct val="100000"/>
              </a:lnSpc>
              <a:spcBef>
                <a:spcPts val="1800"/>
              </a:spcBef>
              <a:spcAft>
                <a:spcPts val="0"/>
              </a:spcAft>
              <a:buClr>
                <a:schemeClr val="dk1"/>
              </a:buClr>
              <a:buSzPts val="700"/>
              <a:buFont typeface="Cambria"/>
              <a:buNone/>
            </a:pPr>
            <a:endParaRPr sz="700" b="0" i="0" u="none" strike="noStrike" cap="none">
              <a:solidFill>
                <a:schemeClr val="dk1"/>
              </a:solidFill>
              <a:latin typeface="Cambria"/>
              <a:ea typeface="Cambria"/>
              <a:cs typeface="Cambria"/>
              <a:sym typeface="Cambria"/>
            </a:endParaRPr>
          </a:p>
          <a:p>
            <a:pPr marL="0" marR="0" lvl="0" indent="0" algn="l" rtl="0">
              <a:lnSpc>
                <a:spcPct val="118750"/>
              </a:lnSpc>
              <a:spcBef>
                <a:spcPts val="600"/>
              </a:spcBef>
              <a:spcAft>
                <a:spcPts val="0"/>
              </a:spcAft>
              <a:buClr>
                <a:schemeClr val="accent1"/>
              </a:buClr>
              <a:buSzPts val="1200"/>
              <a:buFont typeface="Arial"/>
              <a:buNone/>
            </a:pPr>
            <a:endParaRPr sz="1200" b="0" i="0" u="none" strike="noStrike" cap="none">
              <a:solidFill>
                <a:schemeClr val="dk1"/>
              </a:solidFill>
              <a:latin typeface="Calibri"/>
              <a:ea typeface="Calibri"/>
              <a:cs typeface="Calibri"/>
              <a:sym typeface="Calibri"/>
            </a:endParaRPr>
          </a:p>
        </p:txBody>
      </p:sp>
      <p:sp>
        <p:nvSpPr>
          <p:cNvPr id="323" name="Google Shape;323;p17"/>
          <p:cNvSpPr/>
          <p:nvPr/>
        </p:nvSpPr>
        <p:spPr>
          <a:xfrm>
            <a:off x="547928" y="922031"/>
            <a:ext cx="814275" cy="814275"/>
          </a:xfrm>
          <a:prstGeom prst="roundRect">
            <a:avLst>
              <a:gd name="adj" fmla="val 16667"/>
            </a:avLst>
          </a:prstGeom>
          <a:solidFill>
            <a:srgbClr val="9DB7F2"/>
          </a:solidFill>
          <a:ln w="38100" cap="flat" cmpd="sng">
            <a:solidFill>
              <a:srgbClr val="FFCE55"/>
            </a:solidFill>
            <a:prstDash val="solid"/>
            <a:round/>
            <a:headEnd type="none" w="sm" len="sm"/>
            <a:tailEnd type="none" w="sm" len="sm"/>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Clr>
                <a:schemeClr val="dk1"/>
              </a:buClr>
              <a:buSzPts val="2000"/>
              <a:buFont typeface="Cambria"/>
              <a:buNone/>
            </a:pPr>
            <a:endParaRPr sz="2000" b="0" i="0" u="none" strike="noStrike" cap="none">
              <a:solidFill>
                <a:schemeClr val="lt1"/>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18"/>
          <p:cNvSpPr txBox="1"/>
          <p:nvPr/>
        </p:nvSpPr>
        <p:spPr>
          <a:xfrm>
            <a:off x="2228375" y="1345450"/>
            <a:ext cx="4989600" cy="754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FFCE55"/>
              </a:buClr>
              <a:buSzPts val="2800"/>
              <a:buFont typeface="Calibri"/>
              <a:buNone/>
            </a:pPr>
            <a:r>
              <a:rPr lang="en" sz="3700" b="0" i="0" u="none" strike="noStrike" cap="none">
                <a:solidFill>
                  <a:srgbClr val="FFCE55"/>
                </a:solidFill>
                <a:latin typeface="Calibri"/>
                <a:ea typeface="Calibri"/>
                <a:cs typeface="Calibri"/>
                <a:sym typeface="Calibri"/>
              </a:rPr>
              <a:t>Questions &amp; Answers</a:t>
            </a:r>
            <a:r>
              <a:rPr lang="en" sz="3300" b="0" i="0" u="none" strike="noStrike" cap="none">
                <a:solidFill>
                  <a:srgbClr val="FFCE55"/>
                </a:solidFill>
                <a:latin typeface="Calibri"/>
                <a:ea typeface="Calibri"/>
                <a:cs typeface="Calibri"/>
                <a:sym typeface="Calibri"/>
              </a:rPr>
              <a:t> </a:t>
            </a:r>
            <a:endParaRPr sz="3300" b="0" i="0" u="none" strike="noStrike" cap="none">
              <a:solidFill>
                <a:srgbClr val="FFCE55"/>
              </a:solidFill>
              <a:latin typeface="Calibri"/>
              <a:ea typeface="Calibri"/>
              <a:cs typeface="Calibri"/>
              <a:sym typeface="Calibri"/>
            </a:endParaRPr>
          </a:p>
        </p:txBody>
      </p:sp>
      <p:pic>
        <p:nvPicPr>
          <p:cNvPr id="329" name="Google Shape;329;p18" descr="Question mark"/>
          <p:cNvPicPr preferRelativeResize="0"/>
          <p:nvPr/>
        </p:nvPicPr>
        <p:blipFill rotWithShape="1">
          <a:blip r:embed="rId3">
            <a:alphaModFix/>
          </a:blip>
          <a:srcRect/>
          <a:stretch/>
        </p:blipFill>
        <p:spPr>
          <a:xfrm>
            <a:off x="3742000" y="2377075"/>
            <a:ext cx="1678700" cy="1491050"/>
          </a:xfrm>
          <a:prstGeom prst="rect">
            <a:avLst/>
          </a:prstGeom>
          <a:noFill/>
          <a:ln>
            <a:noFill/>
          </a:ln>
        </p:spPr>
      </p:pic>
      <p:sp>
        <p:nvSpPr>
          <p:cNvPr id="330" name="Google Shape;330;p18"/>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
              <a:t>24</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p19"/>
          <p:cNvSpPr txBox="1"/>
          <p:nvPr/>
        </p:nvSpPr>
        <p:spPr>
          <a:xfrm>
            <a:off x="2396575" y="240525"/>
            <a:ext cx="4709100" cy="477000"/>
          </a:xfrm>
          <a:prstGeom prst="rect">
            <a:avLst/>
          </a:prstGeom>
          <a:noFill/>
          <a:ln>
            <a:noFill/>
          </a:ln>
        </p:spPr>
        <p:txBody>
          <a:bodyPr spcFirstLastPara="1" wrap="square" lIns="45725" tIns="22850" rIns="45725" bIns="22850" anchor="t" anchorCtr="0">
            <a:spAutoFit/>
          </a:bodyPr>
          <a:lstStyle/>
          <a:p>
            <a:pPr marL="0" marR="0" lvl="0" indent="0" algn="ctr" rtl="0">
              <a:lnSpc>
                <a:spcPct val="100000"/>
              </a:lnSpc>
              <a:spcBef>
                <a:spcPts val="0"/>
              </a:spcBef>
              <a:spcAft>
                <a:spcPts val="0"/>
              </a:spcAft>
              <a:buClr>
                <a:srgbClr val="FFCE55"/>
              </a:buClr>
              <a:buSzPts val="2800"/>
              <a:buFont typeface="Calibri"/>
              <a:buNone/>
            </a:pPr>
            <a:r>
              <a:rPr lang="en" sz="2800" b="1" i="0" u="none" strike="noStrike" cap="none">
                <a:solidFill>
                  <a:srgbClr val="FFCE55"/>
                </a:solidFill>
                <a:latin typeface="Calibri"/>
                <a:ea typeface="Calibri"/>
                <a:cs typeface="Calibri"/>
                <a:sym typeface="Calibri"/>
              </a:rPr>
              <a:t>References</a:t>
            </a:r>
            <a:endParaRPr sz="2800" b="1" i="0" u="none" strike="noStrike" cap="none">
              <a:solidFill>
                <a:srgbClr val="FFCE55"/>
              </a:solidFill>
              <a:latin typeface="Calibri"/>
              <a:ea typeface="Calibri"/>
              <a:cs typeface="Calibri"/>
              <a:sym typeface="Calibri"/>
            </a:endParaRPr>
          </a:p>
        </p:txBody>
      </p:sp>
      <p:sp>
        <p:nvSpPr>
          <p:cNvPr id="336" name="Google Shape;336;p19"/>
          <p:cNvSpPr txBox="1"/>
          <p:nvPr/>
        </p:nvSpPr>
        <p:spPr>
          <a:xfrm>
            <a:off x="406425" y="717525"/>
            <a:ext cx="8661300" cy="5825100"/>
          </a:xfrm>
          <a:prstGeom prst="rect">
            <a:avLst/>
          </a:prstGeom>
          <a:noFill/>
          <a:ln>
            <a:noFill/>
          </a:ln>
        </p:spPr>
        <p:txBody>
          <a:bodyPr spcFirstLastPara="1" wrap="square" lIns="45725" tIns="22850" rIns="45725" bIns="22850" anchor="t" anchorCtr="0">
            <a:spAutoFit/>
          </a:bodyPr>
          <a:lstStyle/>
          <a:p>
            <a:pPr marL="0" lvl="0" indent="0" algn="l" rtl="0">
              <a:lnSpc>
                <a:spcPct val="115000"/>
              </a:lnSpc>
              <a:spcBef>
                <a:spcPts val="1200"/>
              </a:spcBef>
              <a:spcAft>
                <a:spcPts val="0"/>
              </a:spcAft>
              <a:buNone/>
            </a:pPr>
            <a:r>
              <a:rPr lang="en" sz="800">
                <a:solidFill>
                  <a:schemeClr val="lt1"/>
                </a:solidFill>
                <a:latin typeface="Calibri"/>
                <a:ea typeface="Calibri"/>
                <a:cs typeface="Calibri"/>
                <a:sym typeface="Calibri"/>
              </a:rPr>
              <a:t>Akuma, F. V., &amp; Callaghan, R. (2018). Teaching practices linked to the implementation of inquiry‐based practical work in certain science classrooms. Journal of Research in Science Teaching, 56(1), 64-90. doi:10.1002/tea.21469</a:t>
            </a:r>
            <a:endParaRPr sz="800">
              <a:solidFill>
                <a:schemeClr val="lt1"/>
              </a:solidFill>
              <a:latin typeface="Calibri"/>
              <a:ea typeface="Calibri"/>
              <a:cs typeface="Calibri"/>
              <a:sym typeface="Calibri"/>
            </a:endParaRPr>
          </a:p>
          <a:p>
            <a:pPr marL="0" lvl="0" indent="0" algn="l" rtl="0">
              <a:lnSpc>
                <a:spcPct val="115000"/>
              </a:lnSpc>
              <a:spcBef>
                <a:spcPts val="1200"/>
              </a:spcBef>
              <a:spcAft>
                <a:spcPts val="0"/>
              </a:spcAft>
              <a:buNone/>
            </a:pPr>
            <a:r>
              <a:rPr lang="en" sz="800" b="0" i="0" u="none" strike="noStrike" cap="none">
                <a:solidFill>
                  <a:schemeClr val="lt1"/>
                </a:solidFill>
                <a:latin typeface="Calibri"/>
                <a:ea typeface="Calibri"/>
                <a:cs typeface="Calibri"/>
                <a:sym typeface="Calibri"/>
              </a:rPr>
              <a:t>Boyd-Batstone, P. (2015). </a:t>
            </a:r>
            <a:r>
              <a:rPr lang="en" sz="800" b="0" i="1" u="none" strike="noStrike" cap="none">
                <a:solidFill>
                  <a:schemeClr val="lt1"/>
                </a:solidFill>
                <a:latin typeface="Calibri"/>
                <a:ea typeface="Calibri"/>
                <a:cs typeface="Calibri"/>
                <a:sym typeface="Calibri"/>
              </a:rPr>
              <a:t>Teaching ELLs to read.</a:t>
            </a:r>
            <a:r>
              <a:rPr lang="en" sz="800" b="0" i="0" u="none" strike="noStrike" cap="none">
                <a:solidFill>
                  <a:schemeClr val="lt1"/>
                </a:solidFill>
                <a:latin typeface="Calibri"/>
                <a:ea typeface="Calibri"/>
                <a:cs typeface="Calibri"/>
                <a:sym typeface="Calibri"/>
              </a:rPr>
              <a:t> New York: Routledge.</a:t>
            </a:r>
            <a:endParaRPr sz="700">
              <a:solidFill>
                <a:schemeClr val="dk1"/>
              </a:solidFill>
              <a:latin typeface="Calibri"/>
              <a:ea typeface="Calibri"/>
              <a:cs typeface="Calibri"/>
              <a:sym typeface="Calibri"/>
            </a:endParaRPr>
          </a:p>
          <a:p>
            <a:pPr marL="0" lvl="0" indent="0" algn="l" rtl="0">
              <a:lnSpc>
                <a:spcPct val="115000"/>
              </a:lnSpc>
              <a:spcBef>
                <a:spcPts val="1200"/>
              </a:spcBef>
              <a:spcAft>
                <a:spcPts val="0"/>
              </a:spcAft>
              <a:buNone/>
            </a:pPr>
            <a:r>
              <a:rPr lang="en" sz="800" b="0" i="0" u="none" strike="noStrike" cap="none">
                <a:solidFill>
                  <a:schemeClr val="lt1"/>
                </a:solidFill>
                <a:latin typeface="Calibri"/>
                <a:ea typeface="Calibri"/>
                <a:cs typeface="Calibri"/>
                <a:sym typeface="Calibri"/>
              </a:rPr>
              <a:t>Bruner, J.S. (1986). </a:t>
            </a:r>
            <a:r>
              <a:rPr lang="en" sz="800" b="0" i="1" u="none" strike="noStrike" cap="none">
                <a:solidFill>
                  <a:schemeClr val="lt1"/>
                </a:solidFill>
                <a:latin typeface="Calibri"/>
                <a:ea typeface="Calibri"/>
                <a:cs typeface="Calibri"/>
                <a:sym typeface="Calibri"/>
              </a:rPr>
              <a:t>Actual minds. Possible worlds.</a:t>
            </a:r>
            <a:r>
              <a:rPr lang="en" sz="800" b="0" i="0" u="none" strike="noStrike" cap="none">
                <a:solidFill>
                  <a:schemeClr val="lt1"/>
                </a:solidFill>
                <a:latin typeface="Calibri"/>
                <a:ea typeface="Calibri"/>
                <a:cs typeface="Calibri"/>
                <a:sym typeface="Calibri"/>
              </a:rPr>
              <a:t> Cambridge, MA: Harvard University Press. </a:t>
            </a:r>
            <a:endParaRPr sz="700" b="0" i="0" u="none" strike="noStrike" cap="none">
              <a:solidFill>
                <a:schemeClr val="dk1"/>
              </a:solidFill>
              <a:latin typeface="Calibri"/>
              <a:ea typeface="Calibri"/>
              <a:cs typeface="Calibri"/>
              <a:sym typeface="Calibri"/>
            </a:endParaRPr>
          </a:p>
          <a:p>
            <a:pPr marL="0" marR="0" lvl="0" indent="0" algn="l" rtl="0">
              <a:lnSpc>
                <a:spcPct val="100000"/>
              </a:lnSpc>
              <a:spcBef>
                <a:spcPts val="1200"/>
              </a:spcBef>
              <a:spcAft>
                <a:spcPts val="0"/>
              </a:spcAft>
              <a:buClr>
                <a:schemeClr val="lt1"/>
              </a:buClr>
              <a:buSzPts val="800"/>
              <a:buFont typeface="Calibri"/>
              <a:buNone/>
            </a:pPr>
            <a:r>
              <a:rPr lang="en" sz="800" b="0" i="0" u="none" strike="noStrike" cap="none">
                <a:solidFill>
                  <a:schemeClr val="lt1"/>
                </a:solidFill>
                <a:latin typeface="Calibri"/>
                <a:ea typeface="Calibri"/>
                <a:cs typeface="Calibri"/>
                <a:sym typeface="Calibri"/>
              </a:rPr>
              <a:t>Cambridge Assessment International Education (2020). Retrieved August 23, 2020, from https://www.cambridge-community.org.uk/professional-development/gswrp/index.html</a:t>
            </a:r>
            <a:endParaRPr sz="700" b="0" i="0" u="none" strike="noStrike" cap="none">
              <a:solidFill>
                <a:schemeClr val="dk1"/>
              </a:solidFill>
              <a:latin typeface="Calibri"/>
              <a:ea typeface="Calibri"/>
              <a:cs typeface="Calibri"/>
              <a:sym typeface="Calibri"/>
            </a:endParaRPr>
          </a:p>
          <a:p>
            <a:pPr marL="0" marR="0" lvl="0" indent="0" algn="l" rtl="0">
              <a:lnSpc>
                <a:spcPct val="100000"/>
              </a:lnSpc>
              <a:spcBef>
                <a:spcPts val="600"/>
              </a:spcBef>
              <a:spcAft>
                <a:spcPts val="0"/>
              </a:spcAft>
              <a:buClr>
                <a:schemeClr val="lt1"/>
              </a:buClr>
              <a:buSzPts val="800"/>
              <a:buFont typeface="Calibri"/>
              <a:buNone/>
            </a:pPr>
            <a:r>
              <a:rPr lang="en" sz="800" b="0" i="0" u="none" strike="noStrike" cap="none">
                <a:solidFill>
                  <a:schemeClr val="lt1"/>
                </a:solidFill>
                <a:latin typeface="Calibri"/>
                <a:ea typeface="Calibri"/>
                <a:cs typeface="Calibri"/>
                <a:sym typeface="Calibri"/>
              </a:rPr>
              <a:t>Cline, Z., &amp; Necochea, J. (2003). Specially designed academic instruction in English (SDAIE): More than just good instruction. </a:t>
            </a:r>
            <a:r>
              <a:rPr lang="en" sz="800" b="0" i="1" u="none" strike="noStrike" cap="none">
                <a:solidFill>
                  <a:schemeClr val="lt1"/>
                </a:solidFill>
                <a:latin typeface="Calibri"/>
                <a:ea typeface="Calibri"/>
                <a:cs typeface="Calibri"/>
                <a:sym typeface="Calibri"/>
              </a:rPr>
              <a:t>Multicultural Perspectives</a:t>
            </a:r>
            <a:r>
              <a:rPr lang="en" sz="800" b="0" i="0" u="none" strike="noStrike" cap="none">
                <a:solidFill>
                  <a:schemeClr val="lt1"/>
                </a:solidFill>
                <a:latin typeface="Calibri"/>
                <a:ea typeface="Calibri"/>
                <a:cs typeface="Calibri"/>
                <a:sym typeface="Calibri"/>
              </a:rPr>
              <a:t>, 5(1), 18–24. doi: 	10.1207/s15327892mcp0501_4</a:t>
            </a:r>
            <a:endParaRPr sz="700" b="0" i="0" u="none" strike="noStrike" cap="none">
              <a:solidFill>
                <a:schemeClr val="dk1"/>
              </a:solidFill>
              <a:latin typeface="Calibri"/>
              <a:ea typeface="Calibri"/>
              <a:cs typeface="Calibri"/>
              <a:sym typeface="Calibri"/>
            </a:endParaRPr>
          </a:p>
          <a:p>
            <a:pPr marL="0" marR="0" lvl="0" indent="0" algn="l" rtl="0">
              <a:lnSpc>
                <a:spcPct val="100000"/>
              </a:lnSpc>
              <a:spcBef>
                <a:spcPts val="600"/>
              </a:spcBef>
              <a:spcAft>
                <a:spcPts val="0"/>
              </a:spcAft>
              <a:buClr>
                <a:schemeClr val="lt1"/>
              </a:buClr>
              <a:buSzPts val="800"/>
              <a:buFont typeface="Calibri"/>
              <a:buNone/>
            </a:pPr>
            <a:r>
              <a:rPr lang="en" sz="800" b="0" i="0" u="none" strike="noStrike" cap="none">
                <a:solidFill>
                  <a:schemeClr val="lt1"/>
                </a:solidFill>
                <a:latin typeface="Calibri"/>
                <a:ea typeface="Calibri"/>
                <a:cs typeface="Calibri"/>
                <a:sym typeface="Calibri"/>
              </a:rPr>
              <a:t>Cruz, B. C., &amp; Thornton, S. J. (2008, November). Social studies for all: ESOL strategies for the elementary classroom. Retrieved August 23, 2020, from </a:t>
            </a:r>
            <a:r>
              <a:rPr lang="en" sz="800" b="0" i="0" u="sng" strike="noStrike" cap="none">
                <a:solidFill>
                  <a:schemeClr val="lt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https://www.socialstudies.org/social-studies-and-young-learner/21/2/social-studies-all-esol-strategies-elementary-classroom</a:t>
            </a:r>
            <a:endParaRPr sz="800" b="0" i="0" u="none" strike="noStrike" cap="none">
              <a:solidFill>
                <a:schemeClr val="lt1"/>
              </a:solidFill>
              <a:latin typeface="Calibri"/>
              <a:ea typeface="Calibri"/>
              <a:cs typeface="Calibri"/>
              <a:sym typeface="Calibri"/>
            </a:endParaRPr>
          </a:p>
          <a:p>
            <a:pPr marL="0" marR="0" lvl="0" indent="0" algn="l" rtl="0">
              <a:lnSpc>
                <a:spcPct val="100000"/>
              </a:lnSpc>
              <a:spcBef>
                <a:spcPts val="600"/>
              </a:spcBef>
              <a:spcAft>
                <a:spcPts val="0"/>
              </a:spcAft>
              <a:buClr>
                <a:schemeClr val="lt1"/>
              </a:buClr>
              <a:buSzPts val="800"/>
              <a:buFont typeface="Calibri"/>
              <a:buNone/>
            </a:pPr>
            <a:r>
              <a:rPr lang="en" sz="800" b="0" i="0" u="none" strike="noStrike" cap="none">
                <a:solidFill>
                  <a:schemeClr val="lt1"/>
                </a:solidFill>
                <a:latin typeface="Calibri"/>
                <a:ea typeface="Calibri"/>
                <a:cs typeface="Calibri"/>
                <a:sym typeface="Calibri"/>
              </a:rPr>
              <a:t>Dean, C. B., &amp; Marzano, R. J. (2013). </a:t>
            </a:r>
            <a:r>
              <a:rPr lang="en" sz="800" b="0" i="1" u="none" strike="noStrike" cap="none">
                <a:solidFill>
                  <a:schemeClr val="lt1"/>
                </a:solidFill>
                <a:latin typeface="Calibri"/>
                <a:ea typeface="Calibri"/>
                <a:cs typeface="Calibri"/>
                <a:sym typeface="Calibri"/>
              </a:rPr>
              <a:t>Classroom instruction that works: research-based strategies for increasing student achievement</a:t>
            </a:r>
            <a:r>
              <a:rPr lang="en" sz="800" b="0" i="0" u="none" strike="noStrike" cap="none">
                <a:solidFill>
                  <a:schemeClr val="lt1"/>
                </a:solidFill>
                <a:latin typeface="Calibri"/>
                <a:ea typeface="Calibri"/>
                <a:cs typeface="Calibri"/>
                <a:sym typeface="Calibri"/>
              </a:rPr>
              <a:t>. Retrieved from </a:t>
            </a:r>
            <a:r>
              <a:rPr lang="en" sz="800" b="0" i="0" u="sng" strike="noStrike" cap="none">
                <a:solidFill>
                  <a:schemeClr val="lt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https://web-a-ebscohost-com.ezproxy.liberty.edu/ehost/ebookviewer/ebook/bmxlYmtfXzc5NTc2X19BTg2?sid=fadb888e-9d80-453d-a33c-d6f50dccc491@sdc-v-sessmgr02&amp;vid=0&amp;format=EB&amp;rid=1</a:t>
            </a:r>
            <a:endParaRPr sz="700">
              <a:solidFill>
                <a:schemeClr val="dk1"/>
              </a:solidFill>
              <a:latin typeface="Calibri"/>
              <a:ea typeface="Calibri"/>
              <a:cs typeface="Calibri"/>
              <a:sym typeface="Calibri"/>
            </a:endParaRPr>
          </a:p>
          <a:p>
            <a:pPr marL="0" marR="0" lvl="0" indent="0" algn="l" rtl="0">
              <a:lnSpc>
                <a:spcPct val="100000"/>
              </a:lnSpc>
              <a:spcBef>
                <a:spcPts val="600"/>
              </a:spcBef>
              <a:spcAft>
                <a:spcPts val="0"/>
              </a:spcAft>
              <a:buClr>
                <a:schemeClr val="lt1"/>
              </a:buClr>
              <a:buSzPts val="800"/>
              <a:buFont typeface="Calibri"/>
              <a:buNone/>
            </a:pPr>
            <a:r>
              <a:rPr lang="en" sz="700">
                <a:solidFill>
                  <a:schemeClr val="dk1"/>
                </a:solidFill>
                <a:latin typeface="Calibri"/>
                <a:ea typeface="Calibri"/>
                <a:cs typeface="Calibri"/>
                <a:sym typeface="Calibri"/>
              </a:rPr>
              <a:t>Greenfader, C. M., &amp; Brouillette, L. (2017). The arts, the common core, and English language development in the primary grades. Teachers College Record, 119(8), 1-38. Retrieved August 23, 2020, from http://www.tcrecord.org.ezproxy.liberty.edu/Content.asp? ContentId=21915</a:t>
            </a:r>
            <a:endParaRPr sz="700">
              <a:solidFill>
                <a:schemeClr val="dk1"/>
              </a:solidFill>
              <a:latin typeface="Calibri"/>
              <a:ea typeface="Calibri"/>
              <a:cs typeface="Calibri"/>
              <a:sym typeface="Calibri"/>
            </a:endParaRPr>
          </a:p>
          <a:p>
            <a:pPr marL="0" marR="0" lvl="0" indent="0" algn="l" rtl="0">
              <a:lnSpc>
                <a:spcPct val="100000"/>
              </a:lnSpc>
              <a:spcBef>
                <a:spcPts val="600"/>
              </a:spcBef>
              <a:spcAft>
                <a:spcPts val="0"/>
              </a:spcAft>
              <a:buClr>
                <a:schemeClr val="lt1"/>
              </a:buClr>
              <a:buSzPts val="800"/>
              <a:buFont typeface="Calibri"/>
              <a:buNone/>
            </a:pPr>
            <a:r>
              <a:rPr lang="en" sz="800" b="0" i="0" u="none" strike="noStrike" cap="none">
                <a:solidFill>
                  <a:schemeClr val="lt1"/>
                </a:solidFill>
                <a:latin typeface="Calibri"/>
                <a:ea typeface="Calibri"/>
                <a:cs typeface="Calibri"/>
                <a:sym typeface="Calibri"/>
              </a:rPr>
              <a:t>Jiménez-Castellanos, O.H., &amp; Garcia, D. (2017). School expenditures and academic achievement differences between high-ELL-performing and low-ELL-performing high schools, </a:t>
            </a:r>
            <a:r>
              <a:rPr lang="en" sz="800" b="0" i="1" u="none" strike="noStrike" cap="none">
                <a:solidFill>
                  <a:schemeClr val="lt1"/>
                </a:solidFill>
                <a:latin typeface="Calibri"/>
                <a:ea typeface="Calibri"/>
                <a:cs typeface="Calibri"/>
                <a:sym typeface="Calibri"/>
              </a:rPr>
              <a:t>Bilingual Research</a:t>
            </a:r>
            <a:r>
              <a:rPr lang="en" sz="800" i="1">
                <a:solidFill>
                  <a:schemeClr val="lt1"/>
                </a:solidFill>
                <a:latin typeface="Calibri"/>
                <a:ea typeface="Calibri"/>
                <a:cs typeface="Calibri"/>
                <a:sym typeface="Calibri"/>
              </a:rPr>
              <a:t> </a:t>
            </a:r>
            <a:r>
              <a:rPr lang="en" sz="800" b="0" i="1" u="none" strike="noStrike" cap="none">
                <a:solidFill>
                  <a:schemeClr val="lt1"/>
                </a:solidFill>
                <a:latin typeface="Calibri"/>
                <a:ea typeface="Calibri"/>
                <a:cs typeface="Calibri"/>
                <a:sym typeface="Calibri"/>
              </a:rPr>
              <a:t>Journal</a:t>
            </a:r>
            <a:r>
              <a:rPr lang="en" sz="800" b="0" i="0" u="none" strike="noStrike" cap="none">
                <a:solidFill>
                  <a:schemeClr val="lt1"/>
                </a:solidFill>
                <a:latin typeface="Calibri"/>
                <a:ea typeface="Calibri"/>
                <a:cs typeface="Calibri"/>
                <a:sym typeface="Calibri"/>
              </a:rPr>
              <a:t>, 40:3, 318-330, DOI: 10.1080/15235882.2017.1342717</a:t>
            </a:r>
            <a:endParaRPr sz="800" b="0" i="0" u="none" strike="noStrike" cap="none">
              <a:solidFill>
                <a:schemeClr val="lt1"/>
              </a:solidFill>
              <a:latin typeface="Calibri"/>
              <a:ea typeface="Calibri"/>
              <a:cs typeface="Calibri"/>
              <a:sym typeface="Calibri"/>
            </a:endParaRPr>
          </a:p>
          <a:p>
            <a:pPr marL="0" lvl="0" indent="0" algn="l" rtl="0">
              <a:lnSpc>
                <a:spcPct val="115000"/>
              </a:lnSpc>
              <a:spcBef>
                <a:spcPts val="1200"/>
              </a:spcBef>
              <a:spcAft>
                <a:spcPts val="0"/>
              </a:spcAft>
              <a:buNone/>
            </a:pPr>
            <a:r>
              <a:rPr lang="en" sz="800">
                <a:solidFill>
                  <a:schemeClr val="lt1"/>
                </a:solidFill>
                <a:latin typeface="Calibri"/>
                <a:ea typeface="Calibri"/>
                <a:cs typeface="Calibri"/>
                <a:sym typeface="Calibri"/>
              </a:rPr>
              <a:t>Levine, L. N., Lukens, L., &amp; Smallwood, B. A. (2013). The go to strategies: Scaffolding options for teachers of English language learners, K-12. For Project EXCELL, a partnership between the University of                    Missouri- Kansas City and North Kansas City Schools, funded by the US Department of Education, PR Number T195N070316. Available online at </a:t>
            </a:r>
            <a:r>
              <a:rPr lang="en" sz="800" u="sng">
                <a:solidFill>
                  <a:schemeClr val="hlink"/>
                </a:solidFill>
                <a:latin typeface="Calibri"/>
                <a:ea typeface="Calibri"/>
                <a:cs typeface="Calibri"/>
                <a:sym typeface="Calibri"/>
                <a:hlinkClick r:id="rId5"/>
              </a:rPr>
              <a:t>www.cal.org/excell</a:t>
            </a:r>
            <a:endParaRPr sz="800">
              <a:solidFill>
                <a:schemeClr val="lt1"/>
              </a:solidFill>
              <a:latin typeface="Calibri"/>
              <a:ea typeface="Calibri"/>
              <a:cs typeface="Calibri"/>
              <a:sym typeface="Calibri"/>
            </a:endParaRPr>
          </a:p>
          <a:p>
            <a:pPr marL="0" lvl="0" indent="0" algn="l" rtl="0">
              <a:lnSpc>
                <a:spcPct val="115000"/>
              </a:lnSpc>
              <a:spcBef>
                <a:spcPts val="1200"/>
              </a:spcBef>
              <a:spcAft>
                <a:spcPts val="0"/>
              </a:spcAft>
              <a:buNone/>
            </a:pPr>
            <a:r>
              <a:rPr lang="en" sz="800" b="0" i="0" u="none" strike="noStrike" cap="none">
                <a:solidFill>
                  <a:schemeClr val="lt1"/>
                </a:solidFill>
                <a:latin typeface="Calibri"/>
                <a:ea typeface="Calibri"/>
                <a:cs typeface="Calibri"/>
                <a:sym typeface="Calibri"/>
              </a:rPr>
              <a:t>Mathew, P., Mathew, P., &amp; Peechattu, P. J. (2017). Reflective practices: A means to teacher development. </a:t>
            </a:r>
            <a:r>
              <a:rPr lang="en" sz="800" b="0" i="1" u="none" strike="noStrike" cap="none">
                <a:solidFill>
                  <a:schemeClr val="lt1"/>
                </a:solidFill>
                <a:latin typeface="Calibri"/>
                <a:ea typeface="Calibri"/>
                <a:cs typeface="Calibri"/>
                <a:sym typeface="Calibri"/>
              </a:rPr>
              <a:t>Asia Pacific Journal of Contemporary Education and Communication Technology (APJCECT)</a:t>
            </a:r>
            <a:r>
              <a:rPr lang="en" sz="800" b="0" i="0" u="none" strike="noStrike" cap="none">
                <a:solidFill>
                  <a:schemeClr val="lt1"/>
                </a:solidFill>
                <a:latin typeface="Calibri"/>
                <a:ea typeface="Calibri"/>
                <a:cs typeface="Calibri"/>
                <a:sym typeface="Calibri"/>
              </a:rPr>
              <a:t>, 3(1), 126-131. Retrieved August 23, 2020, from </a:t>
            </a:r>
            <a:r>
              <a:rPr lang="en" sz="800" b="0" i="0" u="sng" strike="noStrike" cap="none">
                <a:solidFill>
                  <a:schemeClr val="lt1"/>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https://apiar.org.au/wp-content/uploads/2017/02/13_APJCECT_Feb_BRR798_EDU-126-131.pdf</a:t>
            </a:r>
            <a:endParaRPr sz="800" b="0" i="0" u="none" strike="noStrike" cap="none">
              <a:solidFill>
                <a:schemeClr val="lt1"/>
              </a:solidFill>
              <a:latin typeface="Calibri"/>
              <a:ea typeface="Calibri"/>
              <a:cs typeface="Calibri"/>
              <a:sym typeface="Calibri"/>
            </a:endParaRPr>
          </a:p>
          <a:p>
            <a:pPr marL="0" marR="0" lvl="0" indent="0" algn="l" rtl="0">
              <a:lnSpc>
                <a:spcPct val="100000"/>
              </a:lnSpc>
              <a:spcBef>
                <a:spcPts val="1200"/>
              </a:spcBef>
              <a:spcAft>
                <a:spcPts val="0"/>
              </a:spcAft>
              <a:buClr>
                <a:schemeClr val="lt1"/>
              </a:buClr>
              <a:buSzPts val="800"/>
              <a:buFont typeface="Calibri"/>
              <a:buNone/>
            </a:pPr>
            <a:r>
              <a:rPr lang="en" sz="800" b="0" i="0" u="none" strike="noStrike" cap="none">
                <a:solidFill>
                  <a:schemeClr val="lt1"/>
                </a:solidFill>
                <a:latin typeface="Calibri"/>
                <a:ea typeface="Calibri"/>
                <a:cs typeface="Calibri"/>
                <a:sym typeface="Calibri"/>
              </a:rPr>
              <a:t>Mozingo, T. H. (2017, March 20). </a:t>
            </a:r>
            <a:r>
              <a:rPr lang="en" sz="800" b="0" i="1" u="none" strike="noStrike" cap="none">
                <a:solidFill>
                  <a:schemeClr val="lt1"/>
                </a:solidFill>
                <a:latin typeface="Calibri"/>
                <a:ea typeface="Calibri"/>
                <a:cs typeface="Calibri"/>
                <a:sym typeface="Calibri"/>
              </a:rPr>
              <a:t>Tips for teachers: Promoting the achievement of English learners</a:t>
            </a:r>
            <a:r>
              <a:rPr lang="en" sz="800" b="0" i="0" u="none" strike="noStrike" cap="none">
                <a:solidFill>
                  <a:schemeClr val="lt1"/>
                </a:solidFill>
                <a:latin typeface="Calibri"/>
                <a:ea typeface="Calibri"/>
                <a:cs typeface="Calibri"/>
                <a:sym typeface="Calibri"/>
              </a:rPr>
              <a:t>. Retrieved August 23, 2020, from </a:t>
            </a:r>
            <a:r>
              <a:rPr lang="en" sz="800" b="0" i="0" u="sng" strike="noStrike" cap="none">
                <a:solidFill>
                  <a:schemeClr val="lt1"/>
                </a:solidFill>
                <a:latin typeface="Calibri"/>
                <a:ea typeface="Calibri"/>
                <a:cs typeface="Calibri"/>
                <a:sym typeface="Calibri"/>
                <a:hlinkClick r:id="rId7">
                  <a:extLst>
                    <a:ext uri="{A12FA001-AC4F-418D-AE19-62706E023703}">
                      <ahyp:hlinkClr xmlns:ahyp="http://schemas.microsoft.com/office/drawing/2018/hyperlinkcolor" val="tx"/>
                    </a:ext>
                  </a:extLst>
                </a:hlinkClick>
              </a:rPr>
              <a:t>https://www.acps.k12.va.us/cms/lib/VA01918616/Centricity/Domain/801/Teaching%20Tips%20for%20Teachers%20Vol.%204.pdf</a:t>
            </a:r>
            <a:endParaRPr sz="800">
              <a:solidFill>
                <a:schemeClr val="lt1"/>
              </a:solidFill>
              <a:latin typeface="Calibri"/>
              <a:ea typeface="Calibri"/>
              <a:cs typeface="Calibri"/>
              <a:sym typeface="Calibri"/>
            </a:endParaRPr>
          </a:p>
          <a:p>
            <a:pPr marL="0" marR="0" lvl="0" indent="0" algn="l" rtl="0">
              <a:lnSpc>
                <a:spcPct val="100000"/>
              </a:lnSpc>
              <a:spcBef>
                <a:spcPts val="600"/>
              </a:spcBef>
              <a:spcAft>
                <a:spcPts val="0"/>
              </a:spcAft>
              <a:buClr>
                <a:schemeClr val="lt1"/>
              </a:buClr>
              <a:buSzPts val="800"/>
              <a:buFont typeface="Calibri"/>
              <a:buNone/>
            </a:pPr>
            <a:r>
              <a:rPr lang="en" sz="800">
                <a:solidFill>
                  <a:schemeClr val="lt1"/>
                </a:solidFill>
                <a:latin typeface="Calibri"/>
                <a:ea typeface="Calibri"/>
                <a:cs typeface="Calibri"/>
                <a:sym typeface="Calibri"/>
              </a:rPr>
              <a:t>National Center for Education Statistics (NCES) Home Page, part of the U.S. Department of Education. (2018, May). Retrieved December 6, 2019, from </a:t>
            </a:r>
            <a:r>
              <a:rPr lang="en" sz="800" u="sng">
                <a:solidFill>
                  <a:schemeClr val="hlink"/>
                </a:solidFill>
                <a:latin typeface="Calibri"/>
                <a:ea typeface="Calibri"/>
                <a:cs typeface="Calibri"/>
                <a:sym typeface="Calibri"/>
                <a:hlinkClick r:id="rId8"/>
              </a:rPr>
              <a:t>https://nces.ed.gov/programs/coe/pdf/Indicator_CGF/coe_cgf_2018_05.pdf</a:t>
            </a:r>
            <a:endParaRPr sz="800">
              <a:solidFill>
                <a:schemeClr val="lt1"/>
              </a:solidFill>
              <a:latin typeface="Calibri"/>
              <a:ea typeface="Calibri"/>
              <a:cs typeface="Calibri"/>
              <a:sym typeface="Calibri"/>
            </a:endParaRPr>
          </a:p>
          <a:p>
            <a:pPr marL="0" marR="0" lvl="0" indent="0" algn="l" rtl="0">
              <a:lnSpc>
                <a:spcPct val="100000"/>
              </a:lnSpc>
              <a:spcBef>
                <a:spcPts val="600"/>
              </a:spcBef>
              <a:spcAft>
                <a:spcPts val="0"/>
              </a:spcAft>
              <a:buClr>
                <a:schemeClr val="lt1"/>
              </a:buClr>
              <a:buSzPts val="800"/>
              <a:buFont typeface="Calibri"/>
              <a:buNone/>
            </a:pPr>
            <a:r>
              <a:rPr lang="en" sz="800" b="0" i="0" u="none" strike="noStrike" cap="none">
                <a:solidFill>
                  <a:schemeClr val="lt1"/>
                </a:solidFill>
                <a:latin typeface="Calibri"/>
                <a:ea typeface="Calibri"/>
                <a:cs typeface="Calibri"/>
                <a:sym typeface="Calibri"/>
              </a:rPr>
              <a:t>OCDE project GLAD strategies. </a:t>
            </a:r>
            <a:r>
              <a:rPr lang="en" sz="800" b="0" i="1" u="none" strike="noStrike" cap="none">
                <a:solidFill>
                  <a:schemeClr val="lt1"/>
                </a:solidFill>
                <a:latin typeface="Calibri"/>
                <a:ea typeface="Calibri"/>
                <a:cs typeface="Calibri"/>
                <a:sym typeface="Calibri"/>
              </a:rPr>
              <a:t>The New Educator,</a:t>
            </a:r>
            <a:r>
              <a:rPr lang="en" sz="800" b="0" i="0" u="none" strike="noStrike" cap="none">
                <a:solidFill>
                  <a:schemeClr val="lt1"/>
                </a:solidFill>
                <a:latin typeface="Calibri"/>
                <a:ea typeface="Calibri"/>
                <a:cs typeface="Calibri"/>
                <a:sym typeface="Calibri"/>
              </a:rPr>
              <a:t> </a:t>
            </a:r>
            <a:r>
              <a:rPr lang="en" sz="800" b="0" i="1" u="none" strike="noStrike" cap="none">
                <a:solidFill>
                  <a:schemeClr val="lt1"/>
                </a:solidFill>
                <a:latin typeface="Calibri"/>
                <a:ea typeface="Calibri"/>
                <a:cs typeface="Calibri"/>
                <a:sym typeface="Calibri"/>
              </a:rPr>
              <a:t>13</a:t>
            </a:r>
            <a:r>
              <a:rPr lang="en" sz="800" b="0" i="0" u="none" strike="noStrike" cap="none">
                <a:solidFill>
                  <a:schemeClr val="lt1"/>
                </a:solidFill>
                <a:latin typeface="Calibri"/>
                <a:ea typeface="Calibri"/>
                <a:cs typeface="Calibri"/>
                <a:sym typeface="Calibri"/>
              </a:rPr>
              <a:t>(2), 148-159. doi:10.1080/1547688x.2016.1144123</a:t>
            </a:r>
            <a:endParaRPr sz="800" b="0" i="0" u="none" strike="noStrike" cap="none">
              <a:solidFill>
                <a:schemeClr val="lt1"/>
              </a:solidFill>
              <a:latin typeface="Calibri"/>
              <a:ea typeface="Calibri"/>
              <a:cs typeface="Calibri"/>
              <a:sym typeface="Calibri"/>
            </a:endParaRPr>
          </a:p>
          <a:p>
            <a:pPr marL="0" marR="0" lvl="0" indent="0" algn="l" rtl="0">
              <a:lnSpc>
                <a:spcPct val="100000"/>
              </a:lnSpc>
              <a:spcBef>
                <a:spcPts val="600"/>
              </a:spcBef>
              <a:spcAft>
                <a:spcPts val="0"/>
              </a:spcAft>
              <a:buClr>
                <a:schemeClr val="lt1"/>
              </a:buClr>
              <a:buSzPts val="800"/>
              <a:buFont typeface="Calibri"/>
              <a:buNone/>
            </a:pPr>
            <a:r>
              <a:rPr lang="en" sz="800" b="0" i="0" u="none" strike="noStrike" cap="none">
                <a:solidFill>
                  <a:schemeClr val="lt1"/>
                </a:solidFill>
                <a:latin typeface="Calibri"/>
                <a:ea typeface="Calibri"/>
                <a:cs typeface="Calibri"/>
                <a:sym typeface="Calibri"/>
              </a:rPr>
              <a:t> Professional Learning Board (2020, January). Retrieved June 9, 2020, from </a:t>
            </a:r>
            <a:r>
              <a:rPr lang="en" sz="800" b="0" i="0" u="sng" strike="noStrike" cap="none">
                <a:solidFill>
                  <a:schemeClr val="hlink"/>
                </a:solidFill>
                <a:latin typeface="Calibri"/>
                <a:ea typeface="Calibri"/>
                <a:cs typeface="Calibri"/>
                <a:sym typeface="Calibri"/>
                <a:hlinkClick r:id="rId9"/>
              </a:rPr>
              <a:t>https://k12teacherstaffdevelopment.com/tlb/what-are-sdaie-strategies/</a:t>
            </a:r>
            <a:endParaRPr sz="800">
              <a:solidFill>
                <a:schemeClr val="lt1"/>
              </a:solidFill>
              <a:latin typeface="Calibri"/>
              <a:ea typeface="Calibri"/>
              <a:cs typeface="Calibri"/>
              <a:sym typeface="Calibri"/>
            </a:endParaRPr>
          </a:p>
          <a:p>
            <a:pPr marL="0" marR="0" lvl="0" indent="0" algn="l" rtl="0">
              <a:lnSpc>
                <a:spcPct val="100000"/>
              </a:lnSpc>
              <a:spcBef>
                <a:spcPts val="600"/>
              </a:spcBef>
              <a:spcAft>
                <a:spcPts val="0"/>
              </a:spcAft>
              <a:buClr>
                <a:schemeClr val="lt1"/>
              </a:buClr>
              <a:buSzPts val="800"/>
              <a:buFont typeface="Calibri"/>
              <a:buNone/>
            </a:pPr>
            <a:r>
              <a:rPr lang="en" sz="800">
                <a:solidFill>
                  <a:schemeClr val="lt1"/>
                </a:solidFill>
                <a:latin typeface="Calibri"/>
                <a:ea typeface="Calibri"/>
                <a:cs typeface="Calibri"/>
                <a:sym typeface="Calibri"/>
              </a:rPr>
              <a:t>    Robertson, K. (2019, May 02). No child left behind and the assessment of English language learners. Retrieved August 23, 2020, from</a:t>
            </a:r>
            <a:endParaRPr sz="800">
              <a:solidFill>
                <a:schemeClr val="lt1"/>
              </a:solidFill>
              <a:latin typeface="Calibri"/>
              <a:ea typeface="Calibri"/>
              <a:cs typeface="Calibri"/>
              <a:sym typeface="Calibri"/>
            </a:endParaRPr>
          </a:p>
          <a:p>
            <a:pPr marL="0" marR="0" lvl="0" indent="0" algn="l" rtl="0">
              <a:lnSpc>
                <a:spcPct val="100000"/>
              </a:lnSpc>
              <a:spcBef>
                <a:spcPts val="600"/>
              </a:spcBef>
              <a:spcAft>
                <a:spcPts val="0"/>
              </a:spcAft>
              <a:buClr>
                <a:schemeClr val="lt1"/>
              </a:buClr>
              <a:buSzPts val="800"/>
              <a:buFont typeface="Calibri"/>
              <a:buNone/>
            </a:pPr>
            <a:r>
              <a:rPr lang="en" sz="800">
                <a:solidFill>
                  <a:schemeClr val="lt1"/>
                </a:solidFill>
                <a:latin typeface="Calibri"/>
                <a:ea typeface="Calibri"/>
                <a:cs typeface="Calibri"/>
                <a:sym typeface="Calibri"/>
              </a:rPr>
              <a:t>    https://www.colorincolorado.org/article/no-child-left-behind-and-assessment-english-language-learners</a:t>
            </a:r>
            <a:endParaRPr sz="800">
              <a:solidFill>
                <a:schemeClr val="lt1"/>
              </a:solidFill>
              <a:latin typeface="Calibri"/>
              <a:ea typeface="Calibri"/>
              <a:cs typeface="Calibri"/>
              <a:sym typeface="Calibri"/>
            </a:endParaRPr>
          </a:p>
          <a:p>
            <a:pPr marL="0" marR="0" lvl="0" indent="0" algn="l" rtl="0">
              <a:lnSpc>
                <a:spcPct val="100000"/>
              </a:lnSpc>
              <a:spcBef>
                <a:spcPts val="600"/>
              </a:spcBef>
              <a:spcAft>
                <a:spcPts val="0"/>
              </a:spcAft>
              <a:buClr>
                <a:schemeClr val="lt1"/>
              </a:buClr>
              <a:buSzPts val="800"/>
              <a:buFont typeface="Calibri"/>
              <a:buNone/>
            </a:pPr>
            <a:endParaRPr sz="800">
              <a:solidFill>
                <a:schemeClr val="lt1"/>
              </a:solidFill>
              <a:latin typeface="Calibri"/>
              <a:ea typeface="Calibri"/>
              <a:cs typeface="Calibri"/>
              <a:sym typeface="Calibri"/>
            </a:endParaRPr>
          </a:p>
          <a:p>
            <a:pPr marL="228600" marR="0" lvl="0" indent="0" algn="l" rtl="0">
              <a:lnSpc>
                <a:spcPct val="200000"/>
              </a:lnSpc>
              <a:spcBef>
                <a:spcPts val="700"/>
              </a:spcBef>
              <a:spcAft>
                <a:spcPts val="0"/>
              </a:spcAft>
              <a:buClr>
                <a:schemeClr val="dk1"/>
              </a:buClr>
              <a:buSzPts val="700"/>
              <a:buFont typeface="Cambria"/>
              <a:buNone/>
            </a:pPr>
            <a:endParaRPr sz="7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900"/>
              <a:buFont typeface="Cambria"/>
              <a:buNone/>
            </a:pPr>
            <a:endParaRPr sz="900" b="0" i="0" u="none" strike="noStrike" cap="none">
              <a:solidFill>
                <a:schemeClr val="dk1"/>
              </a:solidFill>
              <a:latin typeface="Calibri"/>
              <a:ea typeface="Calibri"/>
              <a:cs typeface="Calibri"/>
              <a:sym typeface="Calibri"/>
            </a:endParaRPr>
          </a:p>
        </p:txBody>
      </p:sp>
      <p:sp>
        <p:nvSpPr>
          <p:cNvPr id="337" name="Google Shape;337;p19"/>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
              <a:t>25</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3"/>
          <p:cNvSpPr txBox="1">
            <a:spLocks noGrp="1"/>
          </p:cNvSpPr>
          <p:nvPr>
            <p:ph type="subTitle" idx="1"/>
          </p:nvPr>
        </p:nvSpPr>
        <p:spPr>
          <a:xfrm>
            <a:off x="294325" y="1227200"/>
            <a:ext cx="8633100" cy="1758000"/>
          </a:xfrm>
          <a:prstGeom prst="rect">
            <a:avLst/>
          </a:prstGeom>
          <a:noFill/>
          <a:ln>
            <a:noFill/>
          </a:ln>
        </p:spPr>
        <p:txBody>
          <a:bodyPr spcFirstLastPara="1" wrap="square" lIns="91425" tIns="91425" rIns="91425" bIns="91425" anchor="t" anchorCtr="0">
            <a:noAutofit/>
          </a:bodyPr>
          <a:lstStyle/>
          <a:p>
            <a:pPr marL="0" lvl="0" indent="0" algn="l" rtl="0">
              <a:lnSpc>
                <a:spcPct val="80000"/>
              </a:lnSpc>
              <a:spcBef>
                <a:spcPts val="0"/>
              </a:spcBef>
              <a:spcAft>
                <a:spcPts val="0"/>
              </a:spcAft>
              <a:buClr>
                <a:schemeClr val="dk1"/>
              </a:buClr>
              <a:buSzPts val="1500"/>
              <a:buFont typeface="Arial"/>
              <a:buNone/>
            </a:pPr>
            <a:r>
              <a:rPr lang="en" sz="2500">
                <a:solidFill>
                  <a:schemeClr val="dk1"/>
                </a:solidFill>
                <a:latin typeface="Calibri"/>
                <a:ea typeface="Calibri"/>
                <a:cs typeface="Calibri"/>
                <a:sym typeface="Calibri"/>
              </a:rPr>
              <a:t>The problem is that Fisherton Elementary Education teachers that teach ELL students have too many strategy choices and are overwhelmed with deciding, implementing, and evaluating the strategies.</a:t>
            </a:r>
            <a:endParaRPr sz="3000"/>
          </a:p>
        </p:txBody>
      </p:sp>
      <p:sp>
        <p:nvSpPr>
          <p:cNvPr id="121" name="Google Shape;121;p3"/>
          <p:cNvSpPr txBox="1"/>
          <p:nvPr/>
        </p:nvSpPr>
        <p:spPr>
          <a:xfrm>
            <a:off x="995075" y="240525"/>
            <a:ext cx="6825300" cy="477000"/>
          </a:xfrm>
          <a:prstGeom prst="rect">
            <a:avLst/>
          </a:prstGeom>
          <a:noFill/>
          <a:ln>
            <a:noFill/>
          </a:ln>
        </p:spPr>
        <p:txBody>
          <a:bodyPr spcFirstLastPara="1" wrap="square" lIns="45725" tIns="22850" rIns="45725" bIns="22850" anchor="t" anchorCtr="0">
            <a:spAutoFit/>
          </a:bodyPr>
          <a:lstStyle/>
          <a:p>
            <a:pPr marL="0" marR="0" lvl="0" indent="0" algn="ctr" rtl="0">
              <a:lnSpc>
                <a:spcPct val="100000"/>
              </a:lnSpc>
              <a:spcBef>
                <a:spcPts val="0"/>
              </a:spcBef>
              <a:spcAft>
                <a:spcPts val="0"/>
              </a:spcAft>
              <a:buClr>
                <a:srgbClr val="FFCE55"/>
              </a:buClr>
              <a:buSzPts val="2800"/>
              <a:buFont typeface="Calibri"/>
              <a:buNone/>
            </a:pPr>
            <a:r>
              <a:rPr lang="en" sz="2800" b="1" i="0" u="none" strike="noStrike" cap="none">
                <a:solidFill>
                  <a:srgbClr val="FFCE55"/>
                </a:solidFill>
                <a:latin typeface="Calibri"/>
                <a:ea typeface="Calibri"/>
                <a:cs typeface="Calibri"/>
                <a:sym typeface="Calibri"/>
              </a:rPr>
              <a:t>Problem Statement</a:t>
            </a:r>
            <a:endParaRPr sz="700" b="0" i="0" u="none" strike="noStrike" cap="none">
              <a:solidFill>
                <a:srgbClr val="FFCE55"/>
              </a:solidFill>
              <a:latin typeface="Cambria"/>
              <a:ea typeface="Cambria"/>
              <a:cs typeface="Cambria"/>
              <a:sym typeface="Cambria"/>
            </a:endParaRPr>
          </a:p>
        </p:txBody>
      </p:sp>
      <p:sp>
        <p:nvSpPr>
          <p:cNvPr id="122" name="Google Shape;122;p3"/>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
              <a:t>3</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4"/>
          <p:cNvSpPr txBox="1">
            <a:spLocks noGrp="1"/>
          </p:cNvSpPr>
          <p:nvPr>
            <p:ph type="subTitle" idx="1"/>
          </p:nvPr>
        </p:nvSpPr>
        <p:spPr>
          <a:xfrm>
            <a:off x="598715" y="1126348"/>
            <a:ext cx="8128426" cy="792600"/>
          </a:xfrm>
          <a:prstGeom prst="rect">
            <a:avLst/>
          </a:prstGeom>
          <a:noFill/>
          <a:ln>
            <a:noFill/>
          </a:ln>
        </p:spPr>
        <p:txBody>
          <a:bodyPr spcFirstLastPara="1" wrap="square" lIns="91425" tIns="91425" rIns="91425" bIns="91425" anchor="t" anchorCtr="0">
            <a:noAutofit/>
          </a:bodyPr>
          <a:lstStyle/>
          <a:p>
            <a:pPr marL="0" lvl="0" indent="0" algn="l" rtl="0">
              <a:lnSpc>
                <a:spcPct val="80000"/>
              </a:lnSpc>
              <a:spcBef>
                <a:spcPts val="0"/>
              </a:spcBef>
              <a:spcAft>
                <a:spcPts val="0"/>
              </a:spcAft>
              <a:buClr>
                <a:schemeClr val="dk1"/>
              </a:buClr>
              <a:buSzPts val="1500"/>
              <a:buFont typeface="Arial"/>
              <a:buNone/>
            </a:pPr>
            <a:r>
              <a:rPr lang="en" sz="2500">
                <a:solidFill>
                  <a:schemeClr val="dk1"/>
                </a:solidFill>
                <a:latin typeface="Calibri"/>
                <a:ea typeface="Calibri"/>
                <a:cs typeface="Calibri"/>
                <a:sym typeface="Calibri"/>
              </a:rPr>
              <a:t>The purpose of this qualitative case study was to determine the instructional strategies and decisions that educators choose, implement, and evaluate while teaching English Language Learners (ELL) during English Language Arts (ELA). </a:t>
            </a:r>
            <a:r>
              <a:rPr lang="en" sz="2500">
                <a:solidFill>
                  <a:schemeClr val="lt1"/>
                </a:solidFill>
                <a:latin typeface="Calibri"/>
                <a:ea typeface="Calibri"/>
                <a:cs typeface="Calibri"/>
                <a:sym typeface="Calibri"/>
              </a:rPr>
              <a:t> </a:t>
            </a:r>
            <a:endParaRPr sz="3000"/>
          </a:p>
        </p:txBody>
      </p:sp>
      <p:sp>
        <p:nvSpPr>
          <p:cNvPr id="128" name="Google Shape;128;p4"/>
          <p:cNvSpPr txBox="1"/>
          <p:nvPr/>
        </p:nvSpPr>
        <p:spPr>
          <a:xfrm>
            <a:off x="598729" y="240525"/>
            <a:ext cx="6478800" cy="477000"/>
          </a:xfrm>
          <a:prstGeom prst="rect">
            <a:avLst/>
          </a:prstGeom>
          <a:noFill/>
          <a:ln>
            <a:noFill/>
          </a:ln>
        </p:spPr>
        <p:txBody>
          <a:bodyPr spcFirstLastPara="1" wrap="square" lIns="45725" tIns="22850" rIns="45725" bIns="22850" anchor="t" anchorCtr="0">
            <a:spAutoFit/>
          </a:bodyPr>
          <a:lstStyle/>
          <a:p>
            <a:pPr marL="1828800" marR="0" lvl="0" indent="457200" algn="l" rtl="0">
              <a:lnSpc>
                <a:spcPct val="100000"/>
              </a:lnSpc>
              <a:spcBef>
                <a:spcPts val="0"/>
              </a:spcBef>
              <a:spcAft>
                <a:spcPts val="0"/>
              </a:spcAft>
              <a:buClr>
                <a:srgbClr val="FFCE55"/>
              </a:buClr>
              <a:buSzPts val="2800"/>
              <a:buFont typeface="Calibri"/>
              <a:buNone/>
            </a:pPr>
            <a:r>
              <a:rPr lang="en" sz="2800" b="1" i="0" u="none" strike="noStrike" cap="none">
                <a:solidFill>
                  <a:srgbClr val="FFCE55"/>
                </a:solidFill>
                <a:latin typeface="Calibri"/>
                <a:ea typeface="Calibri"/>
                <a:cs typeface="Calibri"/>
                <a:sym typeface="Calibri"/>
              </a:rPr>
              <a:t>Purpose Stat</a:t>
            </a:r>
            <a:r>
              <a:rPr lang="en" sz="2800" b="1">
                <a:solidFill>
                  <a:srgbClr val="FFCE55"/>
                </a:solidFill>
                <a:latin typeface="Calibri"/>
                <a:ea typeface="Calibri"/>
                <a:cs typeface="Calibri"/>
                <a:sym typeface="Calibri"/>
              </a:rPr>
              <a:t>e</a:t>
            </a:r>
            <a:r>
              <a:rPr lang="en" sz="2800" b="1" i="0" u="none" strike="noStrike" cap="none">
                <a:solidFill>
                  <a:srgbClr val="FFCE55"/>
                </a:solidFill>
                <a:latin typeface="Calibri"/>
                <a:ea typeface="Calibri"/>
                <a:cs typeface="Calibri"/>
                <a:sym typeface="Calibri"/>
              </a:rPr>
              <a:t>ment</a:t>
            </a:r>
            <a:endParaRPr sz="700" b="0" i="0" u="none" strike="noStrike" cap="none">
              <a:solidFill>
                <a:srgbClr val="FFCE55"/>
              </a:solidFill>
              <a:latin typeface="Cambria"/>
              <a:ea typeface="Cambria"/>
              <a:cs typeface="Cambria"/>
              <a:sym typeface="Cambria"/>
            </a:endParaRPr>
          </a:p>
        </p:txBody>
      </p:sp>
      <p:sp>
        <p:nvSpPr>
          <p:cNvPr id="129" name="Google Shape;129;p4"/>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
              <a:t>4</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5"/>
          <p:cNvSpPr txBox="1"/>
          <p:nvPr/>
        </p:nvSpPr>
        <p:spPr>
          <a:xfrm>
            <a:off x="598731" y="240525"/>
            <a:ext cx="7375800" cy="477000"/>
          </a:xfrm>
          <a:prstGeom prst="rect">
            <a:avLst/>
          </a:prstGeom>
          <a:noFill/>
          <a:ln>
            <a:noFill/>
          </a:ln>
        </p:spPr>
        <p:txBody>
          <a:bodyPr spcFirstLastPara="1" wrap="square" lIns="45725" tIns="22850" rIns="45725" bIns="22850" anchor="t" anchorCtr="0">
            <a:spAutoFit/>
          </a:bodyPr>
          <a:lstStyle/>
          <a:p>
            <a:pPr marL="0" marR="0" lvl="0" indent="0" algn="ctr" rtl="0">
              <a:lnSpc>
                <a:spcPct val="100000"/>
              </a:lnSpc>
              <a:spcBef>
                <a:spcPts val="0"/>
              </a:spcBef>
              <a:spcAft>
                <a:spcPts val="0"/>
              </a:spcAft>
              <a:buClr>
                <a:srgbClr val="FFCE55"/>
              </a:buClr>
              <a:buSzPts val="2800"/>
              <a:buFont typeface="Calibri"/>
              <a:buNone/>
            </a:pPr>
            <a:r>
              <a:rPr lang="en" sz="2800" b="1" i="0" u="none" strike="noStrike" cap="none">
                <a:solidFill>
                  <a:srgbClr val="FFCE55"/>
                </a:solidFill>
                <a:latin typeface="Calibri"/>
                <a:ea typeface="Calibri"/>
                <a:cs typeface="Calibri"/>
                <a:sym typeface="Calibri"/>
              </a:rPr>
              <a:t>Method/Design</a:t>
            </a:r>
            <a:endParaRPr sz="700" b="0" i="0" u="none" strike="noStrike" cap="none">
              <a:solidFill>
                <a:srgbClr val="FFCE55"/>
              </a:solidFill>
              <a:latin typeface="Cambria"/>
              <a:ea typeface="Cambria"/>
              <a:cs typeface="Cambria"/>
              <a:sym typeface="Cambria"/>
            </a:endParaRPr>
          </a:p>
        </p:txBody>
      </p:sp>
      <p:grpSp>
        <p:nvGrpSpPr>
          <p:cNvPr id="136" name="Google Shape;136;p5"/>
          <p:cNvGrpSpPr/>
          <p:nvPr/>
        </p:nvGrpSpPr>
        <p:grpSpPr>
          <a:xfrm>
            <a:off x="598715" y="3752759"/>
            <a:ext cx="5056735" cy="1125466"/>
            <a:chOff x="6356399" y="5049952"/>
            <a:chExt cx="6742313" cy="1500621"/>
          </a:xfrm>
        </p:grpSpPr>
        <p:sp>
          <p:nvSpPr>
            <p:cNvPr id="137" name="Google Shape;137;p5"/>
            <p:cNvSpPr/>
            <p:nvPr/>
          </p:nvSpPr>
          <p:spPr>
            <a:xfrm>
              <a:off x="6356399" y="5049952"/>
              <a:ext cx="946500" cy="946500"/>
            </a:xfrm>
            <a:prstGeom prst="ellipse">
              <a:avLst/>
            </a:prstGeom>
            <a:solidFill>
              <a:srgbClr val="173D9C"/>
            </a:soli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Clr>
                  <a:schemeClr val="dk1"/>
                </a:buClr>
                <a:buSzPts val="2000"/>
                <a:buFont typeface="Cambria"/>
                <a:buNone/>
              </a:pPr>
              <a:endParaRPr sz="2000" b="0" i="0" u="none" strike="noStrike" cap="none">
                <a:solidFill>
                  <a:schemeClr val="lt1"/>
                </a:solidFill>
                <a:latin typeface="Calibri"/>
                <a:ea typeface="Calibri"/>
                <a:cs typeface="Calibri"/>
                <a:sym typeface="Calibri"/>
              </a:endParaRPr>
            </a:p>
          </p:txBody>
        </p:sp>
        <p:sp>
          <p:nvSpPr>
            <p:cNvPr id="138" name="Google Shape;138;p5"/>
            <p:cNvSpPr txBox="1"/>
            <p:nvPr/>
          </p:nvSpPr>
          <p:spPr>
            <a:xfrm>
              <a:off x="7518412" y="5688673"/>
              <a:ext cx="5580300" cy="861900"/>
            </a:xfrm>
            <a:prstGeom prst="rect">
              <a:avLst/>
            </a:prstGeom>
            <a:noFill/>
            <a:ln>
              <a:noFill/>
            </a:ln>
          </p:spPr>
          <p:txBody>
            <a:bodyPr spcFirstLastPara="1" wrap="square" lIns="45725" tIns="22850" rIns="45725" bIns="22850" anchor="t" anchorCtr="0">
              <a:spAutoFit/>
            </a:bodyPr>
            <a:lstStyle/>
            <a:p>
              <a:pPr marL="76200" marR="0" lvl="0" indent="0" algn="l" rtl="0">
                <a:lnSpc>
                  <a:spcPct val="100000"/>
                </a:lnSpc>
                <a:spcBef>
                  <a:spcPts val="0"/>
                </a:spcBef>
                <a:spcAft>
                  <a:spcPts val="0"/>
                </a:spcAft>
                <a:buClr>
                  <a:schemeClr val="lt1"/>
                </a:buClr>
                <a:buSzPts val="1200"/>
                <a:buFont typeface="Calibri"/>
                <a:buNone/>
              </a:pPr>
              <a:r>
                <a:rPr lang="en" sz="1300" b="0" i="0" u="sng" strike="noStrike" cap="none">
                  <a:solidFill>
                    <a:schemeClr val="lt1"/>
                  </a:solidFill>
                  <a:latin typeface="Calibri"/>
                  <a:ea typeface="Calibri"/>
                  <a:cs typeface="Calibri"/>
                  <a:sym typeface="Calibri"/>
                </a:rPr>
                <a:t>DATA ANALYSIS </a:t>
              </a:r>
              <a:endParaRPr sz="800" b="0" i="0" u="none" strike="noStrike" cap="none">
                <a:solidFill>
                  <a:schemeClr val="dk1"/>
                </a:solidFill>
                <a:latin typeface="Cambria"/>
                <a:ea typeface="Cambria"/>
                <a:cs typeface="Cambria"/>
                <a:sym typeface="Cambria"/>
              </a:endParaRPr>
            </a:p>
            <a:p>
              <a:pPr marL="254000" marR="0" lvl="0" indent="-184150" algn="l" rtl="0">
                <a:lnSpc>
                  <a:spcPct val="100000"/>
                </a:lnSpc>
                <a:spcBef>
                  <a:spcPts val="0"/>
                </a:spcBef>
                <a:spcAft>
                  <a:spcPts val="0"/>
                </a:spcAft>
                <a:buClr>
                  <a:schemeClr val="lt1"/>
                </a:buClr>
                <a:buSzPts val="1300"/>
                <a:buFont typeface="Arial"/>
                <a:buChar char="•"/>
              </a:pPr>
              <a:r>
                <a:rPr lang="en" sz="1300" b="0" i="0" u="none" strike="noStrike" cap="none">
                  <a:solidFill>
                    <a:schemeClr val="lt1"/>
                  </a:solidFill>
                  <a:latin typeface="Calibri"/>
                  <a:ea typeface="Calibri"/>
                  <a:cs typeface="Calibri"/>
                  <a:sym typeface="Calibri"/>
                </a:rPr>
                <a:t>Hand-coded through each data collection piece </a:t>
              </a:r>
              <a:endParaRPr sz="800" b="0" i="0" u="none" strike="noStrike" cap="none">
                <a:solidFill>
                  <a:schemeClr val="dk1"/>
                </a:solidFill>
                <a:latin typeface="Cambria"/>
                <a:ea typeface="Cambria"/>
                <a:cs typeface="Cambria"/>
                <a:sym typeface="Cambria"/>
              </a:endParaRPr>
            </a:p>
            <a:p>
              <a:pPr marL="254000" marR="0" lvl="0" indent="-184150" algn="l" rtl="0">
                <a:lnSpc>
                  <a:spcPct val="100000"/>
                </a:lnSpc>
                <a:spcBef>
                  <a:spcPts val="0"/>
                </a:spcBef>
                <a:spcAft>
                  <a:spcPts val="0"/>
                </a:spcAft>
                <a:buClr>
                  <a:schemeClr val="lt1"/>
                </a:buClr>
                <a:buSzPts val="1300"/>
                <a:buFont typeface="Arial"/>
                <a:buChar char="•"/>
              </a:pPr>
              <a:r>
                <a:rPr lang="en" sz="1300" b="0" i="0" u="none" strike="noStrike" cap="none">
                  <a:solidFill>
                    <a:schemeClr val="lt1"/>
                  </a:solidFill>
                  <a:latin typeface="Calibri"/>
                  <a:ea typeface="Calibri"/>
                  <a:cs typeface="Calibri"/>
                  <a:sym typeface="Calibri"/>
                </a:rPr>
                <a:t>Data placed into themes </a:t>
              </a:r>
              <a:endParaRPr sz="800" b="0" i="0" u="none" strike="noStrike" cap="none">
                <a:solidFill>
                  <a:schemeClr val="dk1"/>
                </a:solidFill>
                <a:latin typeface="Cambria"/>
                <a:ea typeface="Cambria"/>
                <a:cs typeface="Cambria"/>
                <a:sym typeface="Cambria"/>
              </a:endParaRPr>
            </a:p>
          </p:txBody>
        </p:sp>
      </p:grpSp>
      <p:grpSp>
        <p:nvGrpSpPr>
          <p:cNvPr id="139" name="Google Shape;139;p5"/>
          <p:cNvGrpSpPr/>
          <p:nvPr/>
        </p:nvGrpSpPr>
        <p:grpSpPr>
          <a:xfrm>
            <a:off x="598715" y="1039108"/>
            <a:ext cx="3664651" cy="709875"/>
            <a:chOff x="6356399" y="1581250"/>
            <a:chExt cx="4886202" cy="946500"/>
          </a:xfrm>
        </p:grpSpPr>
        <p:sp>
          <p:nvSpPr>
            <p:cNvPr id="140" name="Google Shape;140;p5"/>
            <p:cNvSpPr/>
            <p:nvPr/>
          </p:nvSpPr>
          <p:spPr>
            <a:xfrm>
              <a:off x="6356399" y="1581250"/>
              <a:ext cx="946500" cy="946500"/>
            </a:xfrm>
            <a:prstGeom prst="ellipse">
              <a:avLst/>
            </a:prstGeom>
            <a:solidFill>
              <a:srgbClr val="D2E1FE"/>
            </a:soli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Clr>
                  <a:schemeClr val="dk1"/>
                </a:buClr>
                <a:buSzPts val="2000"/>
                <a:buFont typeface="Cambria"/>
                <a:buNone/>
              </a:pPr>
              <a:endParaRPr sz="2000" b="0" i="0" u="none" strike="noStrike" cap="none">
                <a:solidFill>
                  <a:schemeClr val="lt1"/>
                </a:solidFill>
                <a:latin typeface="Calibri"/>
                <a:ea typeface="Calibri"/>
                <a:cs typeface="Calibri"/>
                <a:sym typeface="Calibri"/>
              </a:endParaRPr>
            </a:p>
          </p:txBody>
        </p:sp>
        <p:sp>
          <p:nvSpPr>
            <p:cNvPr id="141" name="Google Shape;141;p5"/>
            <p:cNvSpPr txBox="1"/>
            <p:nvPr/>
          </p:nvSpPr>
          <p:spPr>
            <a:xfrm>
              <a:off x="7518401" y="1596237"/>
              <a:ext cx="3724200" cy="923400"/>
            </a:xfrm>
            <a:prstGeom prst="rect">
              <a:avLst/>
            </a:prstGeom>
            <a:noFill/>
            <a:ln>
              <a:noFill/>
            </a:ln>
          </p:spPr>
          <p:txBody>
            <a:bodyPr spcFirstLastPara="1" wrap="square" lIns="45725" tIns="22850" rIns="45725" bIns="22850" anchor="t" anchorCtr="0">
              <a:spAutoFit/>
            </a:bodyPr>
            <a:lstStyle/>
            <a:p>
              <a:pPr marL="254000" marR="0" lvl="0" indent="-190500" algn="l" rtl="0">
                <a:lnSpc>
                  <a:spcPct val="100000"/>
                </a:lnSpc>
                <a:spcBef>
                  <a:spcPts val="0"/>
                </a:spcBef>
                <a:spcAft>
                  <a:spcPts val="0"/>
                </a:spcAft>
                <a:buClr>
                  <a:schemeClr val="lt1"/>
                </a:buClr>
                <a:buSzPts val="1400"/>
                <a:buFont typeface="Arial"/>
                <a:buChar char="•"/>
              </a:pPr>
              <a:r>
                <a:rPr lang="en" sz="1400" b="0" i="0" u="none" strike="noStrike" cap="none">
                  <a:solidFill>
                    <a:schemeClr val="lt1"/>
                  </a:solidFill>
                  <a:latin typeface="Calibri"/>
                  <a:ea typeface="Calibri"/>
                  <a:cs typeface="Calibri"/>
                  <a:sym typeface="Calibri"/>
                </a:rPr>
                <a:t>Participants (10) </a:t>
              </a:r>
              <a:endParaRPr sz="900" b="0" i="0" u="none" strike="noStrike" cap="none">
                <a:solidFill>
                  <a:schemeClr val="dk1"/>
                </a:solidFill>
                <a:latin typeface="Cambria"/>
                <a:ea typeface="Cambria"/>
                <a:cs typeface="Cambria"/>
                <a:sym typeface="Cambria"/>
              </a:endParaRPr>
            </a:p>
            <a:p>
              <a:pPr marL="254000" marR="0" lvl="0" indent="-190500" algn="l" rtl="0">
                <a:lnSpc>
                  <a:spcPct val="100000"/>
                </a:lnSpc>
                <a:spcBef>
                  <a:spcPts val="0"/>
                </a:spcBef>
                <a:spcAft>
                  <a:spcPts val="0"/>
                </a:spcAft>
                <a:buClr>
                  <a:schemeClr val="lt1"/>
                </a:buClr>
                <a:buSzPts val="1400"/>
                <a:buFont typeface="Arial"/>
                <a:buChar char="•"/>
              </a:pPr>
              <a:r>
                <a:rPr lang="en" sz="1400" b="0" i="0" u="none" strike="noStrike" cap="none">
                  <a:solidFill>
                    <a:schemeClr val="lt1"/>
                  </a:solidFill>
                  <a:latin typeface="Calibri"/>
                  <a:ea typeface="Calibri"/>
                  <a:cs typeface="Calibri"/>
                  <a:sym typeface="Calibri"/>
                </a:rPr>
                <a:t>Regular Education Teachers</a:t>
              </a:r>
              <a:endParaRPr sz="900" b="0" i="0" u="none" strike="noStrike" cap="none">
                <a:solidFill>
                  <a:schemeClr val="dk1"/>
                </a:solidFill>
                <a:latin typeface="Cambria"/>
                <a:ea typeface="Cambria"/>
                <a:cs typeface="Cambria"/>
                <a:sym typeface="Cambria"/>
              </a:endParaRPr>
            </a:p>
            <a:p>
              <a:pPr marL="254000" marR="0" lvl="0" indent="-190500" algn="l" rtl="0">
                <a:lnSpc>
                  <a:spcPct val="100000"/>
                </a:lnSpc>
                <a:spcBef>
                  <a:spcPts val="0"/>
                </a:spcBef>
                <a:spcAft>
                  <a:spcPts val="0"/>
                </a:spcAft>
                <a:buClr>
                  <a:schemeClr val="lt1"/>
                </a:buClr>
                <a:buSzPts val="1400"/>
                <a:buFont typeface="Arial"/>
                <a:buChar char="•"/>
              </a:pPr>
              <a:r>
                <a:rPr lang="en" sz="1400" b="0" i="0" u="none" strike="noStrike" cap="none">
                  <a:solidFill>
                    <a:schemeClr val="lt1"/>
                  </a:solidFill>
                  <a:latin typeface="Calibri"/>
                  <a:ea typeface="Calibri"/>
                  <a:cs typeface="Calibri"/>
                  <a:sym typeface="Calibri"/>
                </a:rPr>
                <a:t>Teachers at Fisherton ES</a:t>
              </a:r>
              <a:endParaRPr sz="900" b="0" i="0" u="none" strike="noStrike" cap="none">
                <a:solidFill>
                  <a:schemeClr val="dk1"/>
                </a:solidFill>
                <a:latin typeface="Cambria"/>
                <a:ea typeface="Cambria"/>
                <a:cs typeface="Cambria"/>
                <a:sym typeface="Cambria"/>
              </a:endParaRPr>
            </a:p>
          </p:txBody>
        </p:sp>
      </p:grpSp>
      <p:grpSp>
        <p:nvGrpSpPr>
          <p:cNvPr id="142" name="Google Shape;142;p5"/>
          <p:cNvGrpSpPr/>
          <p:nvPr/>
        </p:nvGrpSpPr>
        <p:grpSpPr>
          <a:xfrm>
            <a:off x="598715" y="2756791"/>
            <a:ext cx="8310452" cy="1242665"/>
            <a:chOff x="6356399" y="3874560"/>
            <a:chExt cx="11080602" cy="1656887"/>
          </a:xfrm>
        </p:grpSpPr>
        <p:sp>
          <p:nvSpPr>
            <p:cNvPr id="143" name="Google Shape;143;p5"/>
            <p:cNvSpPr/>
            <p:nvPr/>
          </p:nvSpPr>
          <p:spPr>
            <a:xfrm>
              <a:off x="6356399" y="3874560"/>
              <a:ext cx="946500" cy="946500"/>
            </a:xfrm>
            <a:prstGeom prst="ellipse">
              <a:avLst/>
            </a:prstGeom>
            <a:solidFill>
              <a:srgbClr val="3C6EE5"/>
            </a:soli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Clr>
                  <a:schemeClr val="dk1"/>
                </a:buClr>
                <a:buSzPts val="2000"/>
                <a:buFont typeface="Cambria"/>
                <a:buNone/>
              </a:pPr>
              <a:endParaRPr sz="2000" b="0" i="0" u="none" strike="noStrike" cap="none">
                <a:solidFill>
                  <a:schemeClr val="lt1"/>
                </a:solidFill>
                <a:latin typeface="Calibri"/>
                <a:ea typeface="Calibri"/>
                <a:cs typeface="Calibri"/>
                <a:sym typeface="Calibri"/>
              </a:endParaRPr>
            </a:p>
          </p:txBody>
        </p:sp>
        <p:sp>
          <p:nvSpPr>
            <p:cNvPr id="144" name="Google Shape;144;p5"/>
            <p:cNvSpPr txBox="1"/>
            <p:nvPr/>
          </p:nvSpPr>
          <p:spPr>
            <a:xfrm>
              <a:off x="7518401" y="3889547"/>
              <a:ext cx="9918600" cy="1641900"/>
            </a:xfrm>
            <a:prstGeom prst="rect">
              <a:avLst/>
            </a:prstGeom>
            <a:noFill/>
            <a:ln>
              <a:noFill/>
            </a:ln>
          </p:spPr>
          <p:txBody>
            <a:bodyPr spcFirstLastPara="1" wrap="square" lIns="45725" tIns="22850" rIns="45725" bIns="22850" anchor="t" anchorCtr="0">
              <a:spAutoFit/>
            </a:bodyPr>
            <a:lstStyle/>
            <a:p>
              <a:pPr marL="76200" marR="0" lvl="0" indent="0" algn="l" rtl="0">
                <a:lnSpc>
                  <a:spcPct val="100000"/>
                </a:lnSpc>
                <a:spcBef>
                  <a:spcPts val="0"/>
                </a:spcBef>
                <a:spcAft>
                  <a:spcPts val="0"/>
                </a:spcAft>
                <a:buClr>
                  <a:schemeClr val="lt1"/>
                </a:buClr>
                <a:buSzPts val="1200"/>
                <a:buFont typeface="Calibri"/>
                <a:buNone/>
              </a:pPr>
              <a:endParaRPr sz="1200" b="0" i="0" u="sng" strike="noStrike" cap="none">
                <a:solidFill>
                  <a:schemeClr val="lt1"/>
                </a:solidFill>
                <a:latin typeface="Calibri"/>
                <a:ea typeface="Calibri"/>
                <a:cs typeface="Calibri"/>
                <a:sym typeface="Calibri"/>
              </a:endParaRPr>
            </a:p>
            <a:p>
              <a:pPr marL="76200" marR="0" lvl="0" indent="0" algn="l" rtl="0">
                <a:lnSpc>
                  <a:spcPct val="100000"/>
                </a:lnSpc>
                <a:spcBef>
                  <a:spcPts val="0"/>
                </a:spcBef>
                <a:spcAft>
                  <a:spcPts val="0"/>
                </a:spcAft>
                <a:buClr>
                  <a:schemeClr val="lt1"/>
                </a:buClr>
                <a:buSzPts val="1200"/>
                <a:buFont typeface="Calibri"/>
                <a:buNone/>
              </a:pPr>
              <a:r>
                <a:rPr lang="en" sz="1300" b="0" i="0" u="sng" strike="noStrike" cap="none">
                  <a:solidFill>
                    <a:schemeClr val="lt1"/>
                  </a:solidFill>
                  <a:latin typeface="Calibri"/>
                  <a:ea typeface="Calibri"/>
                  <a:cs typeface="Calibri"/>
                  <a:sym typeface="Calibri"/>
                </a:rPr>
                <a:t>DATA COLLECTION</a:t>
              </a:r>
              <a:endParaRPr sz="800" b="0" i="0" u="none" strike="noStrike" cap="none">
                <a:solidFill>
                  <a:schemeClr val="dk1"/>
                </a:solidFill>
                <a:latin typeface="Cambria"/>
                <a:ea typeface="Cambria"/>
                <a:cs typeface="Cambria"/>
                <a:sym typeface="Cambria"/>
              </a:endParaRPr>
            </a:p>
            <a:p>
              <a:pPr marL="254000" marR="0" lvl="0" indent="-184150" algn="l" rtl="0">
                <a:lnSpc>
                  <a:spcPct val="100000"/>
                </a:lnSpc>
                <a:spcBef>
                  <a:spcPts val="0"/>
                </a:spcBef>
                <a:spcAft>
                  <a:spcPts val="0"/>
                </a:spcAft>
                <a:buClr>
                  <a:schemeClr val="lt1"/>
                </a:buClr>
                <a:buSzPts val="1300"/>
                <a:buFont typeface="Arial"/>
                <a:buChar char="•"/>
              </a:pPr>
              <a:r>
                <a:rPr lang="en" sz="1300" b="0" i="0" u="none" strike="noStrike" cap="none">
                  <a:solidFill>
                    <a:schemeClr val="lt1"/>
                  </a:solidFill>
                  <a:latin typeface="Calibri"/>
                  <a:ea typeface="Calibri"/>
                  <a:cs typeface="Calibri"/>
                  <a:sym typeface="Calibri"/>
                </a:rPr>
                <a:t>Observations </a:t>
              </a:r>
              <a:endParaRPr sz="800" b="0" i="0" u="none" strike="noStrike" cap="none">
                <a:solidFill>
                  <a:schemeClr val="dk1"/>
                </a:solidFill>
                <a:latin typeface="Cambria"/>
                <a:ea typeface="Cambria"/>
                <a:cs typeface="Cambria"/>
                <a:sym typeface="Cambria"/>
              </a:endParaRPr>
            </a:p>
            <a:p>
              <a:pPr marL="254000" marR="0" lvl="0" indent="-184150" algn="l" rtl="0">
                <a:lnSpc>
                  <a:spcPct val="100000"/>
                </a:lnSpc>
                <a:spcBef>
                  <a:spcPts val="0"/>
                </a:spcBef>
                <a:spcAft>
                  <a:spcPts val="0"/>
                </a:spcAft>
                <a:buClr>
                  <a:schemeClr val="lt1"/>
                </a:buClr>
                <a:buSzPts val="1300"/>
                <a:buFont typeface="Arial"/>
                <a:buChar char="•"/>
              </a:pPr>
              <a:r>
                <a:rPr lang="en" sz="1300" b="0" i="0" u="none" strike="noStrike" cap="none">
                  <a:solidFill>
                    <a:schemeClr val="lt1"/>
                  </a:solidFill>
                  <a:latin typeface="Calibri"/>
                  <a:ea typeface="Calibri"/>
                  <a:cs typeface="Calibri"/>
                  <a:sym typeface="Calibri"/>
                </a:rPr>
                <a:t>Photographed artifact retrieval </a:t>
              </a:r>
              <a:endParaRPr sz="800" b="0" i="0" u="none" strike="noStrike" cap="none">
                <a:solidFill>
                  <a:schemeClr val="dk1"/>
                </a:solidFill>
                <a:latin typeface="Cambria"/>
                <a:ea typeface="Cambria"/>
                <a:cs typeface="Cambria"/>
                <a:sym typeface="Cambria"/>
              </a:endParaRPr>
            </a:p>
            <a:p>
              <a:pPr marL="254000" marR="0" lvl="0" indent="-184150" algn="l" rtl="0">
                <a:lnSpc>
                  <a:spcPct val="100000"/>
                </a:lnSpc>
                <a:spcBef>
                  <a:spcPts val="0"/>
                </a:spcBef>
                <a:spcAft>
                  <a:spcPts val="0"/>
                </a:spcAft>
                <a:buClr>
                  <a:schemeClr val="lt1"/>
                </a:buClr>
                <a:buSzPts val="1300"/>
                <a:buFont typeface="Arial"/>
                <a:buChar char="•"/>
              </a:pPr>
              <a:r>
                <a:rPr lang="en" sz="1300" b="0" i="0" u="none" strike="noStrike" cap="none">
                  <a:solidFill>
                    <a:schemeClr val="lt1"/>
                  </a:solidFill>
                  <a:latin typeface="Calibri"/>
                  <a:ea typeface="Calibri"/>
                  <a:cs typeface="Calibri"/>
                  <a:sym typeface="Calibri"/>
                </a:rPr>
                <a:t>Semi-structured interviews w/pseudonyms (transcribed by Rev.com transcriptions reviewed by participants) </a:t>
              </a:r>
              <a:endParaRPr sz="800" b="0" i="0" u="none" strike="noStrike" cap="none">
                <a:solidFill>
                  <a:schemeClr val="dk1"/>
                </a:solidFill>
                <a:latin typeface="Cambria"/>
                <a:ea typeface="Cambria"/>
                <a:cs typeface="Cambria"/>
                <a:sym typeface="Cambria"/>
              </a:endParaRPr>
            </a:p>
          </p:txBody>
        </p:sp>
      </p:grpSp>
      <p:grpSp>
        <p:nvGrpSpPr>
          <p:cNvPr id="145" name="Google Shape;145;p5"/>
          <p:cNvGrpSpPr/>
          <p:nvPr/>
        </p:nvGrpSpPr>
        <p:grpSpPr>
          <a:xfrm>
            <a:off x="598715" y="1899098"/>
            <a:ext cx="6900602" cy="857690"/>
            <a:chOff x="6356399" y="2727905"/>
            <a:chExt cx="9200802" cy="1143587"/>
          </a:xfrm>
        </p:grpSpPr>
        <p:sp>
          <p:nvSpPr>
            <p:cNvPr id="146" name="Google Shape;146;p5"/>
            <p:cNvSpPr/>
            <p:nvPr/>
          </p:nvSpPr>
          <p:spPr>
            <a:xfrm>
              <a:off x="6356399" y="2727905"/>
              <a:ext cx="946500" cy="946500"/>
            </a:xfrm>
            <a:prstGeom prst="ellipse">
              <a:avLst/>
            </a:prstGeom>
            <a:solidFill>
              <a:srgbClr val="9DB7F2"/>
            </a:soli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Clr>
                  <a:schemeClr val="dk1"/>
                </a:buClr>
                <a:buSzPts val="2000"/>
                <a:buFont typeface="Cambria"/>
                <a:buNone/>
              </a:pPr>
              <a:endParaRPr sz="2000" b="0" i="0" u="none" strike="noStrike" cap="none">
                <a:solidFill>
                  <a:schemeClr val="lt1"/>
                </a:solidFill>
                <a:latin typeface="Calibri"/>
                <a:ea typeface="Calibri"/>
                <a:cs typeface="Calibri"/>
                <a:sym typeface="Calibri"/>
              </a:endParaRPr>
            </a:p>
          </p:txBody>
        </p:sp>
        <p:sp>
          <p:nvSpPr>
            <p:cNvPr id="147" name="Google Shape;147;p5"/>
            <p:cNvSpPr txBox="1"/>
            <p:nvPr/>
          </p:nvSpPr>
          <p:spPr>
            <a:xfrm>
              <a:off x="7518401" y="2742892"/>
              <a:ext cx="8038800" cy="1128600"/>
            </a:xfrm>
            <a:prstGeom prst="rect">
              <a:avLst/>
            </a:prstGeom>
            <a:noFill/>
            <a:ln>
              <a:noFill/>
            </a:ln>
          </p:spPr>
          <p:txBody>
            <a:bodyPr spcFirstLastPara="1" wrap="square" lIns="45725" tIns="22850" rIns="45725" bIns="22850" anchor="t" anchorCtr="0">
              <a:spAutoFit/>
            </a:bodyPr>
            <a:lstStyle/>
            <a:p>
              <a:pPr marL="76200" marR="0" lvl="0" indent="0" algn="l" rtl="0">
                <a:lnSpc>
                  <a:spcPct val="100000"/>
                </a:lnSpc>
                <a:spcBef>
                  <a:spcPts val="0"/>
                </a:spcBef>
                <a:spcAft>
                  <a:spcPts val="0"/>
                </a:spcAft>
                <a:buClr>
                  <a:schemeClr val="lt1"/>
                </a:buClr>
                <a:buSzPts val="1200"/>
                <a:buFont typeface="Calibri"/>
                <a:buNone/>
              </a:pPr>
              <a:r>
                <a:rPr lang="en" sz="1300" b="0" i="0" u="none" strike="noStrike" cap="none">
                  <a:solidFill>
                    <a:schemeClr val="lt1"/>
                  </a:solidFill>
                  <a:latin typeface="Calibri"/>
                  <a:ea typeface="Calibri"/>
                  <a:cs typeface="Calibri"/>
                  <a:sym typeface="Calibri"/>
                </a:rPr>
                <a:t>Regular Education teachers observed twice for 30 minutes during ELA with ELLs. Teacher derived artifacts used to instruct lessons to ELLs during ELA photographed at the end of the day. Semi-structured interviews using  research questions held with each participant.</a:t>
              </a:r>
              <a:endParaRPr sz="800" b="0" i="0" u="none" strike="noStrike" cap="none">
                <a:solidFill>
                  <a:schemeClr val="dk1"/>
                </a:solidFill>
                <a:latin typeface="Cambria"/>
                <a:ea typeface="Cambria"/>
                <a:cs typeface="Cambria"/>
                <a:sym typeface="Cambria"/>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39"/>
                                        </p:tgtEl>
                                        <p:attrNameLst>
                                          <p:attrName>style.visibility</p:attrName>
                                        </p:attrNameLst>
                                      </p:cBhvr>
                                      <p:to>
                                        <p:strVal val="visible"/>
                                      </p:to>
                                    </p:set>
                                    <p:anim calcmode="lin" valueType="num">
                                      <p:cBhvr additive="base">
                                        <p:cTn id="7" dur="500"/>
                                        <p:tgtEl>
                                          <p:spTgt spid="139"/>
                                        </p:tgtEl>
                                        <p:attrNameLst>
                                          <p:attrName>ppt_x</p:attrName>
                                        </p:attrNameLst>
                                      </p:cBhvr>
                                      <p:tavLst>
                                        <p:tav tm="0">
                                          <p:val>
                                            <p:strVal val="#ppt_x+1"/>
                                          </p:val>
                                        </p:tav>
                                        <p:tav tm="100000">
                                          <p:val>
                                            <p:strVal val="#ppt_x"/>
                                          </p:val>
                                        </p:tav>
                                      </p:tavLst>
                                    </p:anim>
                                  </p:childTnLst>
                                </p:cTn>
                              </p:par>
                              <p:par>
                                <p:cTn id="8" presetID="2" presetClass="entr" presetSubtype="2" fill="hold" nodeType="withEffect">
                                  <p:stCondLst>
                                    <p:cond delay="0"/>
                                  </p:stCondLst>
                                  <p:childTnLst>
                                    <p:set>
                                      <p:cBhvr>
                                        <p:cTn id="9" dur="1" fill="hold">
                                          <p:stCondLst>
                                            <p:cond delay="0"/>
                                          </p:stCondLst>
                                        </p:cTn>
                                        <p:tgtEl>
                                          <p:spTgt spid="145"/>
                                        </p:tgtEl>
                                        <p:attrNameLst>
                                          <p:attrName>style.visibility</p:attrName>
                                        </p:attrNameLst>
                                      </p:cBhvr>
                                      <p:to>
                                        <p:strVal val="visible"/>
                                      </p:to>
                                    </p:set>
                                    <p:anim calcmode="lin" valueType="num">
                                      <p:cBhvr additive="base">
                                        <p:cTn id="10" dur="500"/>
                                        <p:tgtEl>
                                          <p:spTgt spid="145"/>
                                        </p:tgtEl>
                                        <p:attrNameLst>
                                          <p:attrName>ppt_x</p:attrName>
                                        </p:attrNameLst>
                                      </p:cBhvr>
                                      <p:tavLst>
                                        <p:tav tm="0">
                                          <p:val>
                                            <p:strVal val="#ppt_x+1"/>
                                          </p:val>
                                        </p:tav>
                                        <p:tav tm="100000">
                                          <p:val>
                                            <p:strVal val="#ppt_x"/>
                                          </p:val>
                                        </p:tav>
                                      </p:tavLst>
                                    </p:anim>
                                  </p:childTnLst>
                                </p:cTn>
                              </p:par>
                              <p:par>
                                <p:cTn id="11" presetID="2" presetClass="entr" presetSubtype="2" fill="hold" nodeType="withEffect">
                                  <p:stCondLst>
                                    <p:cond delay="0"/>
                                  </p:stCondLst>
                                  <p:childTnLst>
                                    <p:set>
                                      <p:cBhvr>
                                        <p:cTn id="12" dur="1" fill="hold">
                                          <p:stCondLst>
                                            <p:cond delay="0"/>
                                          </p:stCondLst>
                                        </p:cTn>
                                        <p:tgtEl>
                                          <p:spTgt spid="142"/>
                                        </p:tgtEl>
                                        <p:attrNameLst>
                                          <p:attrName>style.visibility</p:attrName>
                                        </p:attrNameLst>
                                      </p:cBhvr>
                                      <p:to>
                                        <p:strVal val="visible"/>
                                      </p:to>
                                    </p:set>
                                    <p:anim calcmode="lin" valueType="num">
                                      <p:cBhvr additive="base">
                                        <p:cTn id="13" dur="500"/>
                                        <p:tgtEl>
                                          <p:spTgt spid="142"/>
                                        </p:tgtEl>
                                        <p:attrNameLst>
                                          <p:attrName>ppt_x</p:attrName>
                                        </p:attrNameLst>
                                      </p:cBhvr>
                                      <p:tavLst>
                                        <p:tav tm="0">
                                          <p:val>
                                            <p:strVal val="#ppt_x+1"/>
                                          </p:val>
                                        </p:tav>
                                        <p:tav tm="100000">
                                          <p:val>
                                            <p:strVal val="#ppt_x"/>
                                          </p:val>
                                        </p:tav>
                                      </p:tavLst>
                                    </p:anim>
                                  </p:childTnLst>
                                </p:cTn>
                              </p:par>
                              <p:par>
                                <p:cTn id="14" presetID="2" presetClass="entr" presetSubtype="2" fill="hold" nodeType="withEffect">
                                  <p:stCondLst>
                                    <p:cond delay="0"/>
                                  </p:stCondLst>
                                  <p:childTnLst>
                                    <p:set>
                                      <p:cBhvr>
                                        <p:cTn id="15" dur="1" fill="hold">
                                          <p:stCondLst>
                                            <p:cond delay="0"/>
                                          </p:stCondLst>
                                        </p:cTn>
                                        <p:tgtEl>
                                          <p:spTgt spid="136"/>
                                        </p:tgtEl>
                                        <p:attrNameLst>
                                          <p:attrName>style.visibility</p:attrName>
                                        </p:attrNameLst>
                                      </p:cBhvr>
                                      <p:to>
                                        <p:strVal val="visible"/>
                                      </p:to>
                                    </p:set>
                                    <p:anim calcmode="lin" valueType="num">
                                      <p:cBhvr additive="base">
                                        <p:cTn id="16" dur="500"/>
                                        <p:tgtEl>
                                          <p:spTgt spid="136"/>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6"/>
          <p:cNvSpPr/>
          <p:nvPr/>
        </p:nvSpPr>
        <p:spPr>
          <a:xfrm>
            <a:off x="604449" y="1603278"/>
            <a:ext cx="589800" cy="589800"/>
          </a:xfrm>
          <a:prstGeom prst="ellipse">
            <a:avLst/>
          </a:prstGeom>
          <a:solidFill>
            <a:srgbClr val="9DB7F2"/>
          </a:soli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Clr>
                <a:schemeClr val="dk1"/>
              </a:buClr>
              <a:buSzPts val="2000"/>
              <a:buFont typeface="Cambria"/>
              <a:buNone/>
            </a:pPr>
            <a:endParaRPr sz="2000" b="0" i="0" u="none" strike="noStrike" cap="none">
              <a:solidFill>
                <a:schemeClr val="lt1"/>
              </a:solidFill>
              <a:latin typeface="Calibri"/>
              <a:ea typeface="Calibri"/>
              <a:cs typeface="Calibri"/>
              <a:sym typeface="Calibri"/>
            </a:endParaRPr>
          </a:p>
        </p:txBody>
      </p:sp>
      <p:sp>
        <p:nvSpPr>
          <p:cNvPr id="154" name="Google Shape;154;p6"/>
          <p:cNvSpPr txBox="1"/>
          <p:nvPr/>
        </p:nvSpPr>
        <p:spPr>
          <a:xfrm>
            <a:off x="598725" y="240525"/>
            <a:ext cx="7669800" cy="477000"/>
          </a:xfrm>
          <a:prstGeom prst="rect">
            <a:avLst/>
          </a:prstGeom>
          <a:noFill/>
          <a:ln>
            <a:noFill/>
          </a:ln>
        </p:spPr>
        <p:txBody>
          <a:bodyPr spcFirstLastPara="1" wrap="square" lIns="45725" tIns="22850" rIns="45725" bIns="22850" anchor="t" anchorCtr="0">
            <a:spAutoFit/>
          </a:bodyPr>
          <a:lstStyle/>
          <a:p>
            <a:pPr marL="1371600" marR="0" lvl="0" indent="457200" algn="l" rtl="0">
              <a:lnSpc>
                <a:spcPct val="100000"/>
              </a:lnSpc>
              <a:spcBef>
                <a:spcPts val="0"/>
              </a:spcBef>
              <a:spcAft>
                <a:spcPts val="0"/>
              </a:spcAft>
              <a:buClr>
                <a:srgbClr val="FFCE55"/>
              </a:buClr>
              <a:buSzPts val="2800"/>
              <a:buFont typeface="Calibri"/>
              <a:buNone/>
            </a:pPr>
            <a:r>
              <a:rPr lang="en" sz="2800" b="1">
                <a:solidFill>
                  <a:srgbClr val="FFCE55"/>
                </a:solidFill>
                <a:latin typeface="Calibri"/>
                <a:ea typeface="Calibri"/>
                <a:cs typeface="Calibri"/>
                <a:sym typeface="Calibri"/>
              </a:rPr>
              <a:t>  Five </a:t>
            </a:r>
            <a:r>
              <a:rPr lang="en" sz="2800" b="1" i="0" u="none" strike="noStrike" cap="none">
                <a:solidFill>
                  <a:srgbClr val="FFCE55"/>
                </a:solidFill>
                <a:latin typeface="Calibri"/>
                <a:ea typeface="Calibri"/>
                <a:cs typeface="Calibri"/>
                <a:sym typeface="Calibri"/>
              </a:rPr>
              <a:t>Themes Emerged </a:t>
            </a:r>
            <a:endParaRPr sz="700" b="0" i="0" u="none" strike="noStrike" cap="none">
              <a:solidFill>
                <a:srgbClr val="FFCE55"/>
              </a:solidFill>
              <a:latin typeface="Cambria"/>
              <a:ea typeface="Cambria"/>
              <a:cs typeface="Cambria"/>
              <a:sym typeface="Cambria"/>
            </a:endParaRPr>
          </a:p>
        </p:txBody>
      </p:sp>
      <p:grpSp>
        <p:nvGrpSpPr>
          <p:cNvPr id="155" name="Google Shape;155;p6"/>
          <p:cNvGrpSpPr/>
          <p:nvPr/>
        </p:nvGrpSpPr>
        <p:grpSpPr>
          <a:xfrm>
            <a:off x="598722" y="777405"/>
            <a:ext cx="4871555" cy="598628"/>
            <a:chOff x="951963" y="1378779"/>
            <a:chExt cx="6432794" cy="798171"/>
          </a:xfrm>
        </p:grpSpPr>
        <p:sp>
          <p:nvSpPr>
            <p:cNvPr id="156" name="Google Shape;156;p6"/>
            <p:cNvSpPr/>
            <p:nvPr/>
          </p:nvSpPr>
          <p:spPr>
            <a:xfrm>
              <a:off x="951963" y="1390650"/>
              <a:ext cx="786300" cy="786300"/>
            </a:xfrm>
            <a:prstGeom prst="ellipse">
              <a:avLst/>
            </a:prstGeom>
            <a:solidFill>
              <a:srgbClr val="D2E1FE"/>
            </a:soli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Clr>
                  <a:schemeClr val="dk1"/>
                </a:buClr>
                <a:buSzPts val="2000"/>
                <a:buFont typeface="Cambria"/>
                <a:buNone/>
              </a:pPr>
              <a:endParaRPr sz="2000" b="0" i="0" u="none" strike="noStrike" cap="none">
                <a:solidFill>
                  <a:schemeClr val="lt1"/>
                </a:solidFill>
                <a:latin typeface="Calibri"/>
                <a:ea typeface="Calibri"/>
                <a:cs typeface="Calibri"/>
                <a:sym typeface="Calibri"/>
              </a:endParaRPr>
            </a:p>
          </p:txBody>
        </p:sp>
        <p:sp>
          <p:nvSpPr>
            <p:cNvPr id="157" name="Google Shape;157;p6"/>
            <p:cNvSpPr txBox="1"/>
            <p:nvPr/>
          </p:nvSpPr>
          <p:spPr>
            <a:xfrm>
              <a:off x="1793357" y="1378779"/>
              <a:ext cx="5591400" cy="612300"/>
            </a:xfrm>
            <a:prstGeom prst="rect">
              <a:avLst/>
            </a:prstGeom>
            <a:noFill/>
            <a:ln>
              <a:noFill/>
            </a:ln>
          </p:spPr>
          <p:txBody>
            <a:bodyPr spcFirstLastPara="1" wrap="square" lIns="45725" tIns="22850" rIns="45725" bIns="22850" anchor="ctr" anchorCtr="0">
              <a:noAutofit/>
            </a:bodyPr>
            <a:lstStyle/>
            <a:p>
              <a:pPr marL="76200" marR="0" lvl="0" indent="0" algn="ctr" rtl="0">
                <a:lnSpc>
                  <a:spcPct val="90000"/>
                </a:lnSpc>
                <a:spcBef>
                  <a:spcPts val="0"/>
                </a:spcBef>
                <a:spcAft>
                  <a:spcPts val="0"/>
                </a:spcAft>
                <a:buClr>
                  <a:schemeClr val="dk1"/>
                </a:buClr>
                <a:buSzPts val="1800"/>
                <a:buFont typeface="Arial Black"/>
                <a:buNone/>
              </a:pPr>
              <a:endParaRPr sz="1800" b="0" i="0" u="none" strike="noStrike" cap="none">
                <a:solidFill>
                  <a:schemeClr val="dk1"/>
                </a:solidFill>
                <a:latin typeface="Calibri"/>
                <a:ea typeface="Calibri"/>
                <a:cs typeface="Calibri"/>
                <a:sym typeface="Calibri"/>
              </a:endParaRPr>
            </a:p>
            <a:p>
              <a:pPr marL="76200" marR="0" lvl="0" indent="0" algn="l" rtl="0">
                <a:lnSpc>
                  <a:spcPct val="90000"/>
                </a:lnSpc>
                <a:spcBef>
                  <a:spcPts val="0"/>
                </a:spcBef>
                <a:spcAft>
                  <a:spcPts val="0"/>
                </a:spcAft>
                <a:buClr>
                  <a:schemeClr val="lt1"/>
                </a:buClr>
                <a:buSzPts val="1800"/>
                <a:buFont typeface="Calibri"/>
                <a:buNone/>
              </a:pPr>
              <a:r>
                <a:rPr lang="en" sz="1800" b="1" i="0" u="none" strike="noStrike" cap="none">
                  <a:solidFill>
                    <a:schemeClr val="lt1"/>
                  </a:solidFill>
                  <a:latin typeface="Calibri"/>
                  <a:ea typeface="Calibri"/>
                  <a:cs typeface="Calibri"/>
                  <a:sym typeface="Calibri"/>
                </a:rPr>
                <a:t>Minimal or Nonexistent ESOL Support</a:t>
              </a:r>
              <a:endParaRPr sz="1800" b="0" i="0" u="none" strike="noStrike" cap="none">
                <a:solidFill>
                  <a:schemeClr val="lt1"/>
                </a:solidFill>
                <a:latin typeface="Calibri"/>
                <a:ea typeface="Calibri"/>
                <a:cs typeface="Calibri"/>
                <a:sym typeface="Calibri"/>
              </a:endParaRPr>
            </a:p>
          </p:txBody>
        </p:sp>
      </p:grpSp>
      <p:grpSp>
        <p:nvGrpSpPr>
          <p:cNvPr id="158" name="Google Shape;158;p6"/>
          <p:cNvGrpSpPr/>
          <p:nvPr/>
        </p:nvGrpSpPr>
        <p:grpSpPr>
          <a:xfrm>
            <a:off x="585450" y="3956262"/>
            <a:ext cx="7263232" cy="589725"/>
            <a:chOff x="8555280" y="3799065"/>
            <a:chExt cx="9684309" cy="786300"/>
          </a:xfrm>
        </p:grpSpPr>
        <p:sp>
          <p:nvSpPr>
            <p:cNvPr id="159" name="Google Shape;159;p6"/>
            <p:cNvSpPr/>
            <p:nvPr/>
          </p:nvSpPr>
          <p:spPr>
            <a:xfrm>
              <a:off x="8555280" y="3799065"/>
              <a:ext cx="786300" cy="786300"/>
            </a:xfrm>
            <a:prstGeom prst="ellipse">
              <a:avLst/>
            </a:prstGeom>
            <a:solidFill>
              <a:srgbClr val="D2E1FE"/>
            </a:soli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Clr>
                  <a:schemeClr val="dk1"/>
                </a:buClr>
                <a:buSzPts val="2000"/>
                <a:buFont typeface="Cambria"/>
                <a:buNone/>
              </a:pPr>
              <a:endParaRPr sz="2000" b="0" i="0" u="none" strike="noStrike" cap="none">
                <a:solidFill>
                  <a:schemeClr val="lt1"/>
                </a:solidFill>
                <a:latin typeface="Calibri"/>
                <a:ea typeface="Calibri"/>
                <a:cs typeface="Calibri"/>
                <a:sym typeface="Calibri"/>
              </a:endParaRPr>
            </a:p>
          </p:txBody>
        </p:sp>
        <p:sp>
          <p:nvSpPr>
            <p:cNvPr id="160" name="Google Shape;160;p6"/>
            <p:cNvSpPr txBox="1"/>
            <p:nvPr/>
          </p:nvSpPr>
          <p:spPr>
            <a:xfrm>
              <a:off x="9521589" y="3921696"/>
              <a:ext cx="8718000" cy="541200"/>
            </a:xfrm>
            <a:prstGeom prst="rect">
              <a:avLst/>
            </a:prstGeom>
            <a:noFill/>
            <a:ln>
              <a:noFill/>
            </a:ln>
          </p:spPr>
          <p:txBody>
            <a:bodyPr spcFirstLastPara="1" wrap="square" lIns="45725" tIns="22850" rIns="45725" bIns="22850" anchor="ctr" anchorCtr="0">
              <a:noAutofit/>
            </a:bodyPr>
            <a:lstStyle/>
            <a:p>
              <a:pPr marL="0" marR="0" lvl="0" indent="0" algn="l" rtl="0">
                <a:lnSpc>
                  <a:spcPct val="100000"/>
                </a:lnSpc>
                <a:spcBef>
                  <a:spcPts val="0"/>
                </a:spcBef>
                <a:spcAft>
                  <a:spcPts val="0"/>
                </a:spcAft>
                <a:buClr>
                  <a:schemeClr val="lt1"/>
                </a:buClr>
                <a:buSzPts val="1800"/>
                <a:buFont typeface="Calibri"/>
                <a:buNone/>
              </a:pPr>
              <a:r>
                <a:rPr lang="en" sz="1800" b="1" i="0" u="none" strike="noStrike" cap="none">
                  <a:solidFill>
                    <a:schemeClr val="lt1"/>
                  </a:solidFill>
                  <a:latin typeface="Calibri"/>
                  <a:ea typeface="Calibri"/>
                  <a:cs typeface="Calibri"/>
                  <a:sym typeface="Calibri"/>
                </a:rPr>
                <a:t>Diverse Learning Needs of ESOL Students</a:t>
              </a:r>
              <a:endParaRPr sz="700" b="0" i="0" u="none" strike="noStrike" cap="none">
                <a:solidFill>
                  <a:schemeClr val="dk1"/>
                </a:solidFill>
                <a:latin typeface="Cambria"/>
                <a:ea typeface="Cambria"/>
                <a:cs typeface="Cambria"/>
                <a:sym typeface="Cambria"/>
              </a:endParaRPr>
            </a:p>
          </p:txBody>
        </p:sp>
      </p:grpSp>
      <p:grpSp>
        <p:nvGrpSpPr>
          <p:cNvPr id="161" name="Google Shape;161;p6"/>
          <p:cNvGrpSpPr/>
          <p:nvPr/>
        </p:nvGrpSpPr>
        <p:grpSpPr>
          <a:xfrm>
            <a:off x="604448" y="2065621"/>
            <a:ext cx="6253520" cy="1267875"/>
            <a:chOff x="951963" y="3378534"/>
            <a:chExt cx="8338027" cy="1690500"/>
          </a:xfrm>
        </p:grpSpPr>
        <p:sp>
          <p:nvSpPr>
            <p:cNvPr id="162" name="Google Shape;162;p6"/>
            <p:cNvSpPr/>
            <p:nvPr/>
          </p:nvSpPr>
          <p:spPr>
            <a:xfrm>
              <a:off x="951963" y="3799065"/>
              <a:ext cx="786300" cy="786300"/>
            </a:xfrm>
            <a:prstGeom prst="ellipse">
              <a:avLst/>
            </a:prstGeom>
            <a:solidFill>
              <a:srgbClr val="3C6EE5"/>
            </a:soli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Clr>
                  <a:schemeClr val="dk1"/>
                </a:buClr>
                <a:buSzPts val="2000"/>
                <a:buFont typeface="Cambria"/>
                <a:buNone/>
              </a:pPr>
              <a:endParaRPr sz="2000" b="0" i="0" u="none" strike="noStrike" cap="none">
                <a:solidFill>
                  <a:schemeClr val="lt1"/>
                </a:solidFill>
                <a:latin typeface="Calibri"/>
                <a:ea typeface="Calibri"/>
                <a:cs typeface="Calibri"/>
                <a:sym typeface="Calibri"/>
              </a:endParaRPr>
            </a:p>
          </p:txBody>
        </p:sp>
        <p:sp>
          <p:nvSpPr>
            <p:cNvPr id="163" name="Google Shape;163;p6"/>
            <p:cNvSpPr txBox="1"/>
            <p:nvPr/>
          </p:nvSpPr>
          <p:spPr>
            <a:xfrm>
              <a:off x="1908490" y="3378534"/>
              <a:ext cx="7381500" cy="1690500"/>
            </a:xfrm>
            <a:prstGeom prst="rect">
              <a:avLst/>
            </a:prstGeom>
            <a:noFill/>
            <a:ln>
              <a:noFill/>
            </a:ln>
          </p:spPr>
          <p:txBody>
            <a:bodyPr spcFirstLastPara="1" wrap="square" lIns="45725" tIns="22850" rIns="45725" bIns="22850" anchor="ctr" anchorCtr="0">
              <a:noAutofit/>
            </a:bodyPr>
            <a:lstStyle/>
            <a:p>
              <a:pPr marL="0" marR="0" lvl="0" indent="0" algn="l" rtl="0">
                <a:lnSpc>
                  <a:spcPct val="100000"/>
                </a:lnSpc>
                <a:spcBef>
                  <a:spcPts val="0"/>
                </a:spcBef>
                <a:spcAft>
                  <a:spcPts val="0"/>
                </a:spcAft>
                <a:buClr>
                  <a:schemeClr val="lt1"/>
                </a:buClr>
                <a:buSzPts val="1800"/>
                <a:buFont typeface="Calibri"/>
                <a:buNone/>
              </a:pPr>
              <a:r>
                <a:rPr lang="en" sz="1800" b="1" i="0" u="none" strike="noStrike" cap="none">
                  <a:solidFill>
                    <a:schemeClr val="lt1"/>
                  </a:solidFill>
                  <a:latin typeface="Calibri"/>
                  <a:ea typeface="Calibri"/>
                  <a:cs typeface="Calibri"/>
                  <a:sym typeface="Calibri"/>
                </a:rPr>
                <a:t>Need for ESOL Professional Development</a:t>
              </a:r>
              <a:endParaRPr sz="700" b="0" i="0" u="none" strike="noStrike" cap="none">
                <a:solidFill>
                  <a:schemeClr val="dk1"/>
                </a:solidFill>
                <a:latin typeface="Cambria"/>
                <a:ea typeface="Cambria"/>
                <a:cs typeface="Cambria"/>
                <a:sym typeface="Cambria"/>
              </a:endParaRPr>
            </a:p>
          </p:txBody>
        </p:sp>
      </p:grpSp>
      <p:grpSp>
        <p:nvGrpSpPr>
          <p:cNvPr id="164" name="Google Shape;164;p6"/>
          <p:cNvGrpSpPr/>
          <p:nvPr/>
        </p:nvGrpSpPr>
        <p:grpSpPr>
          <a:xfrm>
            <a:off x="594285" y="3184003"/>
            <a:ext cx="7970313" cy="591029"/>
            <a:chOff x="8555280" y="1388912"/>
            <a:chExt cx="10627084" cy="788038"/>
          </a:xfrm>
        </p:grpSpPr>
        <p:sp>
          <p:nvSpPr>
            <p:cNvPr id="165" name="Google Shape;165;p6"/>
            <p:cNvSpPr/>
            <p:nvPr/>
          </p:nvSpPr>
          <p:spPr>
            <a:xfrm>
              <a:off x="8555280" y="1390650"/>
              <a:ext cx="786300" cy="786300"/>
            </a:xfrm>
            <a:prstGeom prst="ellipse">
              <a:avLst/>
            </a:prstGeom>
            <a:solidFill>
              <a:srgbClr val="173D9C"/>
            </a:soli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Clr>
                  <a:schemeClr val="dk1"/>
                </a:buClr>
                <a:buSzPts val="2000"/>
                <a:buFont typeface="Cambria"/>
                <a:buNone/>
              </a:pPr>
              <a:endParaRPr sz="2000" b="0" i="0" u="none" strike="noStrike" cap="none">
                <a:solidFill>
                  <a:schemeClr val="lt1"/>
                </a:solidFill>
                <a:latin typeface="Calibri"/>
                <a:ea typeface="Calibri"/>
                <a:cs typeface="Calibri"/>
                <a:sym typeface="Calibri"/>
              </a:endParaRPr>
            </a:p>
          </p:txBody>
        </p:sp>
        <p:sp>
          <p:nvSpPr>
            <p:cNvPr id="166" name="Google Shape;166;p6"/>
            <p:cNvSpPr txBox="1"/>
            <p:nvPr/>
          </p:nvSpPr>
          <p:spPr>
            <a:xfrm>
              <a:off x="9519664" y="1388912"/>
              <a:ext cx="9662700" cy="786300"/>
            </a:xfrm>
            <a:prstGeom prst="rect">
              <a:avLst/>
            </a:prstGeom>
            <a:noFill/>
            <a:ln>
              <a:noFill/>
            </a:ln>
          </p:spPr>
          <p:txBody>
            <a:bodyPr spcFirstLastPara="1" wrap="square" lIns="45725" tIns="22850" rIns="45725" bIns="22850" anchor="ctr" anchorCtr="0">
              <a:noAutofit/>
            </a:bodyPr>
            <a:lstStyle/>
            <a:p>
              <a:pPr marL="0" marR="0" lvl="0" indent="0" algn="l" rtl="0">
                <a:lnSpc>
                  <a:spcPct val="100000"/>
                </a:lnSpc>
                <a:spcBef>
                  <a:spcPts val="0"/>
                </a:spcBef>
                <a:spcAft>
                  <a:spcPts val="0"/>
                </a:spcAft>
                <a:buClr>
                  <a:schemeClr val="lt1"/>
                </a:buClr>
                <a:buSzPts val="1800"/>
                <a:buFont typeface="Calibri"/>
                <a:buNone/>
              </a:pPr>
              <a:r>
                <a:rPr lang="en" sz="1800" b="1" i="0" u="none" strike="noStrike" cap="none">
                  <a:solidFill>
                    <a:schemeClr val="lt1"/>
                  </a:solidFill>
                  <a:latin typeface="Calibri"/>
                  <a:ea typeface="Calibri"/>
                  <a:cs typeface="Calibri"/>
                  <a:sym typeface="Calibri"/>
                </a:rPr>
                <a:t>Regular Classroom Teacher Experience vs. ESOL Teacher Experience</a:t>
              </a:r>
              <a:endParaRPr sz="700" b="0" i="0" u="none" strike="noStrike" cap="none">
                <a:solidFill>
                  <a:schemeClr val="dk1"/>
                </a:solidFill>
                <a:latin typeface="Cambria"/>
                <a:ea typeface="Cambria"/>
                <a:cs typeface="Cambria"/>
                <a:sym typeface="Cambria"/>
              </a:endParaRPr>
            </a:p>
          </p:txBody>
        </p:sp>
      </p:grpSp>
      <p:sp>
        <p:nvSpPr>
          <p:cNvPr id="167" name="Google Shape;167;p6"/>
          <p:cNvSpPr txBox="1"/>
          <p:nvPr/>
        </p:nvSpPr>
        <p:spPr>
          <a:xfrm>
            <a:off x="1238974" y="1626041"/>
            <a:ext cx="2208900" cy="303300"/>
          </a:xfrm>
          <a:prstGeom prst="rect">
            <a:avLst/>
          </a:prstGeom>
          <a:noFill/>
          <a:ln>
            <a:noFill/>
          </a:ln>
        </p:spPr>
        <p:txBody>
          <a:bodyPr spcFirstLastPara="1" wrap="square" lIns="45725" tIns="22850" rIns="45725" bIns="22850" anchor="ctr" anchorCtr="0">
            <a:noAutofit/>
          </a:bodyPr>
          <a:lstStyle/>
          <a:p>
            <a:pPr marL="76200" marR="0" lvl="0" indent="0" algn="ctr" rtl="0">
              <a:lnSpc>
                <a:spcPct val="90000"/>
              </a:lnSpc>
              <a:spcBef>
                <a:spcPts val="0"/>
              </a:spcBef>
              <a:spcAft>
                <a:spcPts val="0"/>
              </a:spcAft>
              <a:buClr>
                <a:schemeClr val="dk1"/>
              </a:buClr>
              <a:buSzPts val="1800"/>
              <a:buFont typeface="Arial Black"/>
              <a:buNone/>
            </a:pPr>
            <a:endParaRPr sz="1800" b="0" i="0" u="none" strike="noStrike" cap="none">
              <a:solidFill>
                <a:schemeClr val="dk1"/>
              </a:solidFill>
              <a:latin typeface="Calibri"/>
              <a:ea typeface="Calibri"/>
              <a:cs typeface="Calibri"/>
              <a:sym typeface="Calibri"/>
            </a:endParaRPr>
          </a:p>
          <a:p>
            <a:pPr marL="76200" marR="0" lvl="0" indent="0" algn="l" rtl="0">
              <a:lnSpc>
                <a:spcPct val="90000"/>
              </a:lnSpc>
              <a:spcBef>
                <a:spcPts val="0"/>
              </a:spcBef>
              <a:spcAft>
                <a:spcPts val="0"/>
              </a:spcAft>
              <a:buClr>
                <a:schemeClr val="lt1"/>
              </a:buClr>
              <a:buSzPts val="1800"/>
              <a:buFont typeface="Calibri"/>
              <a:buNone/>
            </a:pPr>
            <a:r>
              <a:rPr lang="en" sz="1800" b="1" i="0" u="none" strike="noStrike" cap="none">
                <a:solidFill>
                  <a:schemeClr val="lt1"/>
                </a:solidFill>
                <a:latin typeface="Calibri"/>
                <a:ea typeface="Calibri"/>
                <a:cs typeface="Calibri"/>
                <a:sym typeface="Calibri"/>
              </a:rPr>
              <a:t>Multiple Strategies</a:t>
            </a:r>
            <a:endParaRPr sz="1800" b="0" i="0" u="none" strike="noStrike" cap="none">
              <a:solidFill>
                <a:schemeClr val="lt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5"/>
                                        </p:tgtEl>
                                        <p:attrNameLst>
                                          <p:attrName>style.visibility</p:attrName>
                                        </p:attrNameLst>
                                      </p:cBhvr>
                                      <p:to>
                                        <p:strVal val="visible"/>
                                      </p:to>
                                    </p:set>
                                    <p:animEffect transition="in" filter="fade">
                                      <p:cBhvr>
                                        <p:cTn id="7" dur="1000"/>
                                        <p:tgtEl>
                                          <p:spTgt spid="15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3"/>
                                        </p:tgtEl>
                                        <p:attrNameLst>
                                          <p:attrName>style.visibility</p:attrName>
                                        </p:attrNameLst>
                                      </p:cBhvr>
                                      <p:to>
                                        <p:strVal val="visible"/>
                                      </p:to>
                                    </p:set>
                                    <p:animEffect transition="in" filter="fade">
                                      <p:cBhvr>
                                        <p:cTn id="12" dur="1000"/>
                                        <p:tgtEl>
                                          <p:spTgt spid="153"/>
                                        </p:tgtEl>
                                      </p:cBhvr>
                                    </p:animEffect>
                                  </p:childTnLst>
                                </p:cTn>
                              </p:par>
                              <p:par>
                                <p:cTn id="13" presetID="10" presetClass="entr" presetSubtype="0" fill="hold" nodeType="withEffect">
                                  <p:stCondLst>
                                    <p:cond delay="0"/>
                                  </p:stCondLst>
                                  <p:childTnLst>
                                    <p:set>
                                      <p:cBhvr>
                                        <p:cTn id="14" dur="1" fill="hold">
                                          <p:stCondLst>
                                            <p:cond delay="0"/>
                                          </p:stCondLst>
                                        </p:cTn>
                                        <p:tgtEl>
                                          <p:spTgt spid="167"/>
                                        </p:tgtEl>
                                        <p:attrNameLst>
                                          <p:attrName>style.visibility</p:attrName>
                                        </p:attrNameLst>
                                      </p:cBhvr>
                                      <p:to>
                                        <p:strVal val="visible"/>
                                      </p:to>
                                    </p:set>
                                    <p:animEffect transition="in" filter="fade">
                                      <p:cBhvr>
                                        <p:cTn id="15" dur="1000"/>
                                        <p:tgtEl>
                                          <p:spTgt spid="16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61"/>
                                        </p:tgtEl>
                                        <p:attrNameLst>
                                          <p:attrName>style.visibility</p:attrName>
                                        </p:attrNameLst>
                                      </p:cBhvr>
                                      <p:to>
                                        <p:strVal val="visible"/>
                                      </p:to>
                                    </p:set>
                                    <p:animEffect transition="in" filter="fade">
                                      <p:cBhvr>
                                        <p:cTn id="20" dur="1000"/>
                                        <p:tgtEl>
                                          <p:spTgt spid="161"/>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64"/>
                                        </p:tgtEl>
                                        <p:attrNameLst>
                                          <p:attrName>style.visibility</p:attrName>
                                        </p:attrNameLst>
                                      </p:cBhvr>
                                      <p:to>
                                        <p:strVal val="visible"/>
                                      </p:to>
                                    </p:set>
                                    <p:animEffect transition="in" filter="fade">
                                      <p:cBhvr>
                                        <p:cTn id="25" dur="1000"/>
                                        <p:tgtEl>
                                          <p:spTgt spid="164"/>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58"/>
                                        </p:tgtEl>
                                        <p:attrNameLst>
                                          <p:attrName>style.visibility</p:attrName>
                                        </p:attrNameLst>
                                      </p:cBhvr>
                                      <p:to>
                                        <p:strVal val="visible"/>
                                      </p:to>
                                    </p:set>
                                    <p:animEffect transition="in" filter="fade">
                                      <p:cBhvr>
                                        <p:cTn id="30" dur="1000"/>
                                        <p:tgtEl>
                                          <p:spTgt spid="1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7"/>
          <p:cNvSpPr txBox="1"/>
          <p:nvPr/>
        </p:nvSpPr>
        <p:spPr>
          <a:xfrm>
            <a:off x="1415525" y="240525"/>
            <a:ext cx="6545100" cy="477000"/>
          </a:xfrm>
          <a:prstGeom prst="rect">
            <a:avLst/>
          </a:prstGeom>
          <a:noFill/>
          <a:ln>
            <a:noFill/>
          </a:ln>
        </p:spPr>
        <p:txBody>
          <a:bodyPr spcFirstLastPara="1" wrap="square" lIns="45725" tIns="22850" rIns="45725" bIns="22850" anchor="t" anchorCtr="0">
            <a:spAutoFit/>
          </a:bodyPr>
          <a:lstStyle/>
          <a:p>
            <a:pPr marL="0" marR="0" lvl="0" indent="0" algn="ctr" rtl="0">
              <a:lnSpc>
                <a:spcPct val="100000"/>
              </a:lnSpc>
              <a:spcBef>
                <a:spcPts val="0"/>
              </a:spcBef>
              <a:spcAft>
                <a:spcPts val="0"/>
              </a:spcAft>
              <a:buClr>
                <a:srgbClr val="FFCE55"/>
              </a:buClr>
              <a:buSzPts val="2800"/>
              <a:buFont typeface="Calibri"/>
              <a:buNone/>
            </a:pPr>
            <a:r>
              <a:rPr lang="en" sz="2800" b="1" i="0" u="none" strike="noStrike" cap="none">
                <a:solidFill>
                  <a:srgbClr val="FFCE55"/>
                </a:solidFill>
                <a:latin typeface="Calibri"/>
                <a:ea typeface="Calibri"/>
                <a:cs typeface="Calibri"/>
                <a:sym typeface="Calibri"/>
              </a:rPr>
              <a:t>Data Identified Themes</a:t>
            </a:r>
            <a:endParaRPr sz="700" b="0" i="0" u="none" strike="noStrike" cap="none">
              <a:solidFill>
                <a:srgbClr val="FFCE55"/>
              </a:solidFill>
              <a:latin typeface="Cambria"/>
              <a:ea typeface="Cambria"/>
              <a:cs typeface="Cambria"/>
              <a:sym typeface="Cambria"/>
            </a:endParaRPr>
          </a:p>
        </p:txBody>
      </p:sp>
      <p:sp>
        <p:nvSpPr>
          <p:cNvPr id="173" name="Google Shape;173;p7"/>
          <p:cNvSpPr txBox="1"/>
          <p:nvPr/>
        </p:nvSpPr>
        <p:spPr>
          <a:xfrm>
            <a:off x="3461700" y="638600"/>
            <a:ext cx="2943300" cy="246300"/>
          </a:xfrm>
          <a:prstGeom prst="rect">
            <a:avLst/>
          </a:prstGeom>
          <a:noFill/>
          <a:ln>
            <a:noFill/>
          </a:ln>
        </p:spPr>
        <p:txBody>
          <a:bodyPr spcFirstLastPara="1" wrap="square" lIns="45725" tIns="22850" rIns="45725" bIns="22850" anchor="t" anchorCtr="0">
            <a:spAutoFit/>
          </a:bodyPr>
          <a:lstStyle/>
          <a:p>
            <a:pPr marL="0" marR="0" lvl="0" indent="0" algn="l" rtl="0">
              <a:lnSpc>
                <a:spcPct val="150000"/>
              </a:lnSpc>
              <a:spcBef>
                <a:spcPts val="0"/>
              </a:spcBef>
              <a:spcAft>
                <a:spcPts val="0"/>
              </a:spcAft>
              <a:buClr>
                <a:schemeClr val="lt1"/>
              </a:buClr>
              <a:buSzPts val="1200"/>
              <a:buFont typeface="Calibri"/>
              <a:buNone/>
            </a:pPr>
            <a:r>
              <a:rPr lang="en" sz="1300" b="0" i="0" u="none" strike="noStrike" cap="none">
                <a:solidFill>
                  <a:schemeClr val="lt1"/>
                </a:solidFill>
                <a:latin typeface="Calibri"/>
                <a:ea typeface="Calibri"/>
                <a:cs typeface="Calibri"/>
                <a:sym typeface="Calibri"/>
              </a:rPr>
              <a:t>Frequency of Identified Themes</a:t>
            </a:r>
            <a:endParaRPr sz="1300" b="1" i="0" u="none" strike="noStrike" cap="none">
              <a:solidFill>
                <a:schemeClr val="lt1"/>
              </a:solidFill>
              <a:latin typeface="Calibri"/>
              <a:ea typeface="Calibri"/>
              <a:cs typeface="Calibri"/>
              <a:sym typeface="Calibri"/>
            </a:endParaRPr>
          </a:p>
        </p:txBody>
      </p:sp>
      <p:graphicFrame>
        <p:nvGraphicFramePr>
          <p:cNvPr id="174" name="Google Shape;174;p7"/>
          <p:cNvGraphicFramePr/>
          <p:nvPr/>
        </p:nvGraphicFramePr>
        <p:xfrm>
          <a:off x="726750" y="1014649"/>
          <a:ext cx="3000000" cy="3000000"/>
        </p:xfrm>
        <a:graphic>
          <a:graphicData uri="http://schemas.openxmlformats.org/drawingml/2006/table">
            <a:tbl>
              <a:tblPr firstRow="1" bandRow="1">
                <a:noFill/>
                <a:tableStyleId>{2A37B17D-BB92-4487-99F0-0AEE120EA748}</a:tableStyleId>
              </a:tblPr>
              <a:tblGrid>
                <a:gridCol w="1905725">
                  <a:extLst>
                    <a:ext uri="{9D8B030D-6E8A-4147-A177-3AD203B41FA5}">
                      <a16:colId xmlns:a16="http://schemas.microsoft.com/office/drawing/2014/main" val="20000"/>
                    </a:ext>
                  </a:extLst>
                </a:gridCol>
                <a:gridCol w="1742325">
                  <a:extLst>
                    <a:ext uri="{9D8B030D-6E8A-4147-A177-3AD203B41FA5}">
                      <a16:colId xmlns:a16="http://schemas.microsoft.com/office/drawing/2014/main" val="20001"/>
                    </a:ext>
                  </a:extLst>
                </a:gridCol>
                <a:gridCol w="1665325">
                  <a:extLst>
                    <a:ext uri="{9D8B030D-6E8A-4147-A177-3AD203B41FA5}">
                      <a16:colId xmlns:a16="http://schemas.microsoft.com/office/drawing/2014/main" val="20002"/>
                    </a:ext>
                  </a:extLst>
                </a:gridCol>
                <a:gridCol w="2377125">
                  <a:extLst>
                    <a:ext uri="{9D8B030D-6E8A-4147-A177-3AD203B41FA5}">
                      <a16:colId xmlns:a16="http://schemas.microsoft.com/office/drawing/2014/main" val="20003"/>
                    </a:ext>
                  </a:extLst>
                </a:gridCol>
              </a:tblGrid>
              <a:tr h="877725">
                <a:tc>
                  <a:txBody>
                    <a:bodyPr/>
                    <a:lstStyle/>
                    <a:p>
                      <a:pPr marL="0" marR="0" lvl="0" indent="0" algn="ctr" rtl="0">
                        <a:lnSpc>
                          <a:spcPct val="100000"/>
                        </a:lnSpc>
                        <a:spcBef>
                          <a:spcPts val="0"/>
                        </a:spcBef>
                        <a:spcAft>
                          <a:spcPts val="0"/>
                        </a:spcAft>
                        <a:buClr>
                          <a:schemeClr val="dk1"/>
                        </a:buClr>
                        <a:buSzPts val="1400"/>
                        <a:buFont typeface="Cambria"/>
                        <a:buNone/>
                      </a:pPr>
                      <a:r>
                        <a:rPr lang="en" sz="1400" u="none" strike="noStrike" cap="none"/>
                        <a:t>Themes </a:t>
                      </a:r>
                      <a:endParaRPr sz="1400" u="none" strike="noStrike" cap="none">
                        <a:latin typeface="Calibri"/>
                        <a:ea typeface="Calibri"/>
                        <a:cs typeface="Calibri"/>
                        <a:sym typeface="Calibri"/>
                      </a:endParaRPr>
                    </a:p>
                  </a:txBody>
                  <a:tcPr marL="52125" marR="52125" marT="26050" marB="26050" anchor="ctr">
                    <a:lnL w="19050" cap="flat" cmpd="sng">
                      <a:solidFill>
                        <a:srgbClr val="FFCE55"/>
                      </a:solidFill>
                      <a:prstDash val="solid"/>
                      <a:round/>
                      <a:headEnd type="none" w="sm" len="sm"/>
                      <a:tailEnd type="none" w="sm" len="sm"/>
                    </a:lnL>
                    <a:lnR w="19050" cap="flat" cmpd="sng">
                      <a:solidFill>
                        <a:srgbClr val="FFCE55"/>
                      </a:solidFill>
                      <a:prstDash val="solid"/>
                      <a:round/>
                      <a:headEnd type="none" w="sm" len="sm"/>
                      <a:tailEnd type="none" w="sm" len="sm"/>
                    </a:lnR>
                    <a:lnT w="19050" cap="flat" cmpd="sng">
                      <a:solidFill>
                        <a:srgbClr val="FFCE55"/>
                      </a:solidFill>
                      <a:prstDash val="solid"/>
                      <a:round/>
                      <a:headEnd type="none" w="sm" len="sm"/>
                      <a:tailEnd type="none" w="sm" len="sm"/>
                    </a:lnT>
                    <a:lnB w="19050" cap="flat" cmpd="sng">
                      <a:solidFill>
                        <a:srgbClr val="FFCE55"/>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400"/>
                        <a:buFont typeface="Cambria"/>
                        <a:buNone/>
                      </a:pPr>
                      <a:r>
                        <a:rPr lang="en" sz="1400" u="none" strike="noStrike" cap="none"/>
                        <a:t>Frequency from Observation </a:t>
                      </a:r>
                      <a:endParaRPr sz="1400" u="none" strike="noStrike" cap="none">
                        <a:latin typeface="Calibri"/>
                        <a:ea typeface="Calibri"/>
                        <a:cs typeface="Calibri"/>
                        <a:sym typeface="Calibri"/>
                      </a:endParaRPr>
                    </a:p>
                  </a:txBody>
                  <a:tcPr marL="52125" marR="52125" marT="26050" marB="26050" anchor="ctr">
                    <a:lnL w="19050" cap="flat" cmpd="sng">
                      <a:solidFill>
                        <a:srgbClr val="FFCE55"/>
                      </a:solidFill>
                      <a:prstDash val="solid"/>
                      <a:round/>
                      <a:headEnd type="none" w="sm" len="sm"/>
                      <a:tailEnd type="none" w="sm" len="sm"/>
                    </a:lnL>
                    <a:lnR w="19050" cap="flat" cmpd="sng">
                      <a:solidFill>
                        <a:srgbClr val="FFCE55"/>
                      </a:solidFill>
                      <a:prstDash val="solid"/>
                      <a:round/>
                      <a:headEnd type="none" w="sm" len="sm"/>
                      <a:tailEnd type="none" w="sm" len="sm"/>
                    </a:lnR>
                    <a:lnT w="19050" cap="flat" cmpd="sng">
                      <a:solidFill>
                        <a:srgbClr val="FFCE55"/>
                      </a:solidFill>
                      <a:prstDash val="solid"/>
                      <a:round/>
                      <a:headEnd type="none" w="sm" len="sm"/>
                      <a:tailEnd type="none" w="sm" len="sm"/>
                    </a:lnT>
                    <a:lnB w="19050" cap="flat" cmpd="sng">
                      <a:solidFill>
                        <a:srgbClr val="FFCE55"/>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400"/>
                        <a:buFont typeface="Cambria"/>
                        <a:buNone/>
                      </a:pPr>
                      <a:r>
                        <a:rPr lang="en" sz="1400" u="none" strike="noStrike" cap="none"/>
                        <a:t>Frequency from Artifacts </a:t>
                      </a:r>
                      <a:endParaRPr sz="1400" u="none" strike="noStrike" cap="none">
                        <a:latin typeface="Calibri"/>
                        <a:ea typeface="Calibri"/>
                        <a:cs typeface="Calibri"/>
                        <a:sym typeface="Calibri"/>
                      </a:endParaRPr>
                    </a:p>
                  </a:txBody>
                  <a:tcPr marL="52125" marR="52125" marT="26050" marB="26050" anchor="ctr">
                    <a:lnL w="19050" cap="flat" cmpd="sng">
                      <a:solidFill>
                        <a:srgbClr val="FFCE55"/>
                      </a:solidFill>
                      <a:prstDash val="solid"/>
                      <a:round/>
                      <a:headEnd type="none" w="sm" len="sm"/>
                      <a:tailEnd type="none" w="sm" len="sm"/>
                    </a:lnL>
                    <a:lnR w="19050" cap="flat" cmpd="sng">
                      <a:solidFill>
                        <a:srgbClr val="FFCE55"/>
                      </a:solidFill>
                      <a:prstDash val="solid"/>
                      <a:round/>
                      <a:headEnd type="none" w="sm" len="sm"/>
                      <a:tailEnd type="none" w="sm" len="sm"/>
                    </a:lnR>
                    <a:lnT w="19050" cap="flat" cmpd="sng">
                      <a:solidFill>
                        <a:srgbClr val="FFCE55"/>
                      </a:solidFill>
                      <a:prstDash val="solid"/>
                      <a:round/>
                      <a:headEnd type="none" w="sm" len="sm"/>
                      <a:tailEnd type="none" w="sm" len="sm"/>
                    </a:lnT>
                    <a:lnB w="19050" cap="flat" cmpd="sng">
                      <a:solidFill>
                        <a:srgbClr val="FFCE55"/>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400"/>
                        <a:buFont typeface="Cambria"/>
                        <a:buNone/>
                      </a:pPr>
                      <a:r>
                        <a:rPr lang="en" sz="1400" u="none" strike="noStrike" cap="none"/>
                        <a:t>Frequency from Interviews </a:t>
                      </a:r>
                      <a:endParaRPr sz="1400" u="none" strike="noStrike" cap="none">
                        <a:latin typeface="Calibri"/>
                        <a:ea typeface="Calibri"/>
                        <a:cs typeface="Calibri"/>
                        <a:sym typeface="Calibri"/>
                      </a:endParaRPr>
                    </a:p>
                  </a:txBody>
                  <a:tcPr marL="52125" marR="52125" marT="26050" marB="26050" anchor="ctr">
                    <a:lnL w="19050" cap="flat" cmpd="sng">
                      <a:solidFill>
                        <a:srgbClr val="FFCE55"/>
                      </a:solidFill>
                      <a:prstDash val="solid"/>
                      <a:round/>
                      <a:headEnd type="none" w="sm" len="sm"/>
                      <a:tailEnd type="none" w="sm" len="sm"/>
                    </a:lnL>
                    <a:lnR w="19050" cap="flat" cmpd="sng">
                      <a:solidFill>
                        <a:srgbClr val="FFCE55"/>
                      </a:solidFill>
                      <a:prstDash val="solid"/>
                      <a:round/>
                      <a:headEnd type="none" w="sm" len="sm"/>
                      <a:tailEnd type="none" w="sm" len="sm"/>
                    </a:lnR>
                    <a:lnT w="19050" cap="flat" cmpd="sng">
                      <a:solidFill>
                        <a:srgbClr val="FFCE55"/>
                      </a:solidFill>
                      <a:prstDash val="solid"/>
                      <a:round/>
                      <a:headEnd type="none" w="sm" len="sm"/>
                      <a:tailEnd type="none" w="sm" len="sm"/>
                    </a:lnT>
                    <a:lnB w="19050" cap="flat" cmpd="sng">
                      <a:solidFill>
                        <a:srgbClr val="FFCE55"/>
                      </a:solidFill>
                      <a:prstDash val="solid"/>
                      <a:round/>
                      <a:headEnd type="none" w="sm" len="sm"/>
                      <a:tailEnd type="none" w="sm" len="sm"/>
                    </a:lnB>
                  </a:tcPr>
                </a:tc>
                <a:extLst>
                  <a:ext uri="{0D108BD9-81ED-4DB2-BD59-A6C34878D82A}">
                    <a16:rowId xmlns:a16="http://schemas.microsoft.com/office/drawing/2014/main" val="10000"/>
                  </a:ext>
                </a:extLst>
              </a:tr>
              <a:tr h="685700">
                <a:tc>
                  <a:txBody>
                    <a:bodyPr/>
                    <a:lstStyle/>
                    <a:p>
                      <a:pPr marL="0" marR="0" lvl="0" indent="0" algn="ctr" rtl="0">
                        <a:lnSpc>
                          <a:spcPct val="100000"/>
                        </a:lnSpc>
                        <a:spcBef>
                          <a:spcPts val="0"/>
                        </a:spcBef>
                        <a:spcAft>
                          <a:spcPts val="0"/>
                        </a:spcAft>
                        <a:buClr>
                          <a:schemeClr val="dk1"/>
                        </a:buClr>
                        <a:buSzPts val="1400"/>
                        <a:buFont typeface="Cambria"/>
                        <a:buNone/>
                      </a:pPr>
                      <a:r>
                        <a:rPr lang="en" sz="1400" u="none" strike="noStrike" cap="none"/>
                        <a:t>Minimal or Non-Existent ESOL Support </a:t>
                      </a:r>
                      <a:endParaRPr sz="1400" u="none" strike="noStrike" cap="none">
                        <a:latin typeface="Calibri"/>
                        <a:ea typeface="Calibri"/>
                        <a:cs typeface="Calibri"/>
                        <a:sym typeface="Calibri"/>
                      </a:endParaRPr>
                    </a:p>
                  </a:txBody>
                  <a:tcPr marL="52125" marR="52125" marT="26050" marB="26050" anchor="ctr">
                    <a:lnL w="19050" cap="flat" cmpd="sng">
                      <a:solidFill>
                        <a:srgbClr val="FFCE55"/>
                      </a:solidFill>
                      <a:prstDash val="solid"/>
                      <a:round/>
                      <a:headEnd type="none" w="sm" len="sm"/>
                      <a:tailEnd type="none" w="sm" len="sm"/>
                    </a:lnL>
                    <a:lnR w="19050" cap="flat" cmpd="sng">
                      <a:solidFill>
                        <a:srgbClr val="FFCE55"/>
                      </a:solidFill>
                      <a:prstDash val="solid"/>
                      <a:round/>
                      <a:headEnd type="none" w="sm" len="sm"/>
                      <a:tailEnd type="none" w="sm" len="sm"/>
                    </a:lnR>
                    <a:lnT w="19050" cap="flat" cmpd="sng">
                      <a:solidFill>
                        <a:srgbClr val="FFCE55"/>
                      </a:solidFill>
                      <a:prstDash val="solid"/>
                      <a:round/>
                      <a:headEnd type="none" w="sm" len="sm"/>
                      <a:tailEnd type="none" w="sm" len="sm"/>
                    </a:lnT>
                    <a:lnB w="19050" cap="flat" cmpd="sng">
                      <a:solidFill>
                        <a:srgbClr val="FFCE55"/>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400"/>
                        <a:buFont typeface="Cambria"/>
                        <a:buNone/>
                      </a:pPr>
                      <a:r>
                        <a:rPr lang="en" sz="1400" u="none" strike="noStrike" cap="none"/>
                        <a:t>0 </a:t>
                      </a:r>
                      <a:endParaRPr sz="1400" u="none" strike="noStrike" cap="none">
                        <a:latin typeface="Calibri"/>
                        <a:ea typeface="Calibri"/>
                        <a:cs typeface="Calibri"/>
                        <a:sym typeface="Calibri"/>
                      </a:endParaRPr>
                    </a:p>
                  </a:txBody>
                  <a:tcPr marL="52125" marR="52125" marT="26050" marB="26050" anchor="ctr">
                    <a:lnL w="19050" cap="flat" cmpd="sng">
                      <a:solidFill>
                        <a:srgbClr val="FFCE55"/>
                      </a:solidFill>
                      <a:prstDash val="solid"/>
                      <a:round/>
                      <a:headEnd type="none" w="sm" len="sm"/>
                      <a:tailEnd type="none" w="sm" len="sm"/>
                    </a:lnL>
                    <a:lnR w="19050" cap="flat" cmpd="sng">
                      <a:solidFill>
                        <a:srgbClr val="FFCE55"/>
                      </a:solidFill>
                      <a:prstDash val="solid"/>
                      <a:round/>
                      <a:headEnd type="none" w="sm" len="sm"/>
                      <a:tailEnd type="none" w="sm" len="sm"/>
                    </a:lnR>
                    <a:lnT w="19050" cap="flat" cmpd="sng">
                      <a:solidFill>
                        <a:srgbClr val="FFCE55"/>
                      </a:solidFill>
                      <a:prstDash val="solid"/>
                      <a:round/>
                      <a:headEnd type="none" w="sm" len="sm"/>
                      <a:tailEnd type="none" w="sm" len="sm"/>
                    </a:lnT>
                    <a:lnB w="19050" cap="flat" cmpd="sng">
                      <a:solidFill>
                        <a:srgbClr val="FFCE55"/>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400"/>
                        <a:buFont typeface="Cambria"/>
                        <a:buNone/>
                      </a:pPr>
                      <a:r>
                        <a:rPr lang="en" sz="1400" u="none" strike="noStrike" cap="none"/>
                        <a:t>0 </a:t>
                      </a:r>
                      <a:endParaRPr sz="1400" u="none" strike="noStrike" cap="none">
                        <a:latin typeface="Calibri"/>
                        <a:ea typeface="Calibri"/>
                        <a:cs typeface="Calibri"/>
                        <a:sym typeface="Calibri"/>
                      </a:endParaRPr>
                    </a:p>
                  </a:txBody>
                  <a:tcPr marL="52125" marR="52125" marT="26050" marB="26050" anchor="ctr">
                    <a:lnL w="19050" cap="flat" cmpd="sng">
                      <a:solidFill>
                        <a:srgbClr val="FFCE55"/>
                      </a:solidFill>
                      <a:prstDash val="solid"/>
                      <a:round/>
                      <a:headEnd type="none" w="sm" len="sm"/>
                      <a:tailEnd type="none" w="sm" len="sm"/>
                    </a:lnL>
                    <a:lnR w="19050" cap="flat" cmpd="sng">
                      <a:solidFill>
                        <a:srgbClr val="FFCE55"/>
                      </a:solidFill>
                      <a:prstDash val="solid"/>
                      <a:round/>
                      <a:headEnd type="none" w="sm" len="sm"/>
                      <a:tailEnd type="none" w="sm" len="sm"/>
                    </a:lnR>
                    <a:lnT w="19050" cap="flat" cmpd="sng">
                      <a:solidFill>
                        <a:srgbClr val="FFCE55"/>
                      </a:solidFill>
                      <a:prstDash val="solid"/>
                      <a:round/>
                      <a:headEnd type="none" w="sm" len="sm"/>
                      <a:tailEnd type="none" w="sm" len="sm"/>
                    </a:lnT>
                    <a:lnB w="19050" cap="flat" cmpd="sng">
                      <a:solidFill>
                        <a:srgbClr val="FFCE55"/>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400"/>
                        <a:buFont typeface="Cambria"/>
                        <a:buNone/>
                      </a:pPr>
                      <a:r>
                        <a:rPr lang="en" sz="1400" u="none" strike="noStrike" cap="none"/>
                        <a:t>8 </a:t>
                      </a:r>
                      <a:endParaRPr sz="1400" u="none" strike="noStrike" cap="none">
                        <a:latin typeface="Calibri"/>
                        <a:ea typeface="Calibri"/>
                        <a:cs typeface="Calibri"/>
                        <a:sym typeface="Calibri"/>
                      </a:endParaRPr>
                    </a:p>
                  </a:txBody>
                  <a:tcPr marL="52125" marR="52125" marT="26050" marB="26050" anchor="ctr">
                    <a:lnL w="19050" cap="flat" cmpd="sng">
                      <a:solidFill>
                        <a:srgbClr val="FFCE55"/>
                      </a:solidFill>
                      <a:prstDash val="solid"/>
                      <a:round/>
                      <a:headEnd type="none" w="sm" len="sm"/>
                      <a:tailEnd type="none" w="sm" len="sm"/>
                    </a:lnL>
                    <a:lnR w="19050" cap="flat" cmpd="sng">
                      <a:solidFill>
                        <a:srgbClr val="FFCE55"/>
                      </a:solidFill>
                      <a:prstDash val="solid"/>
                      <a:round/>
                      <a:headEnd type="none" w="sm" len="sm"/>
                      <a:tailEnd type="none" w="sm" len="sm"/>
                    </a:lnR>
                    <a:lnT w="19050" cap="flat" cmpd="sng">
                      <a:solidFill>
                        <a:srgbClr val="FFCE55"/>
                      </a:solidFill>
                      <a:prstDash val="solid"/>
                      <a:round/>
                      <a:headEnd type="none" w="sm" len="sm"/>
                      <a:tailEnd type="none" w="sm" len="sm"/>
                    </a:lnT>
                    <a:lnB w="19050" cap="flat" cmpd="sng">
                      <a:solidFill>
                        <a:srgbClr val="FFCE55"/>
                      </a:solidFill>
                      <a:prstDash val="solid"/>
                      <a:round/>
                      <a:headEnd type="none" w="sm" len="sm"/>
                      <a:tailEnd type="none" w="sm" len="sm"/>
                    </a:lnB>
                  </a:tcPr>
                </a:tc>
                <a:extLst>
                  <a:ext uri="{0D108BD9-81ED-4DB2-BD59-A6C34878D82A}">
                    <a16:rowId xmlns:a16="http://schemas.microsoft.com/office/drawing/2014/main" val="10001"/>
                  </a:ext>
                </a:extLst>
              </a:tr>
              <a:tr h="262975">
                <a:tc>
                  <a:txBody>
                    <a:bodyPr/>
                    <a:lstStyle/>
                    <a:p>
                      <a:pPr marL="0" marR="0" lvl="0" indent="0" algn="ctr" rtl="0">
                        <a:lnSpc>
                          <a:spcPct val="100000"/>
                        </a:lnSpc>
                        <a:spcBef>
                          <a:spcPts val="0"/>
                        </a:spcBef>
                        <a:spcAft>
                          <a:spcPts val="0"/>
                        </a:spcAft>
                        <a:buClr>
                          <a:schemeClr val="dk1"/>
                        </a:buClr>
                        <a:buSzPts val="1400"/>
                        <a:buFont typeface="Cambria"/>
                        <a:buNone/>
                      </a:pPr>
                      <a:r>
                        <a:rPr lang="en" sz="1400" u="none" strike="noStrike" cap="none"/>
                        <a:t>Multiple Strategies </a:t>
                      </a:r>
                      <a:endParaRPr sz="1400" u="none" strike="noStrike" cap="none">
                        <a:latin typeface="Calibri"/>
                        <a:ea typeface="Calibri"/>
                        <a:cs typeface="Calibri"/>
                        <a:sym typeface="Calibri"/>
                      </a:endParaRPr>
                    </a:p>
                  </a:txBody>
                  <a:tcPr marL="52125" marR="52125" marT="26050" marB="26050" anchor="ctr">
                    <a:lnL w="19050" cap="flat" cmpd="sng">
                      <a:solidFill>
                        <a:srgbClr val="FFCE55"/>
                      </a:solidFill>
                      <a:prstDash val="solid"/>
                      <a:round/>
                      <a:headEnd type="none" w="sm" len="sm"/>
                      <a:tailEnd type="none" w="sm" len="sm"/>
                    </a:lnL>
                    <a:lnR w="19050" cap="flat" cmpd="sng">
                      <a:solidFill>
                        <a:srgbClr val="FFCE55"/>
                      </a:solidFill>
                      <a:prstDash val="solid"/>
                      <a:round/>
                      <a:headEnd type="none" w="sm" len="sm"/>
                      <a:tailEnd type="none" w="sm" len="sm"/>
                    </a:lnR>
                    <a:lnT w="19050" cap="flat" cmpd="sng">
                      <a:solidFill>
                        <a:srgbClr val="FFCE55"/>
                      </a:solidFill>
                      <a:prstDash val="solid"/>
                      <a:round/>
                      <a:headEnd type="none" w="sm" len="sm"/>
                      <a:tailEnd type="none" w="sm" len="sm"/>
                    </a:lnT>
                    <a:lnB w="19050" cap="flat" cmpd="sng">
                      <a:solidFill>
                        <a:srgbClr val="FFCE55"/>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400"/>
                        <a:buFont typeface="Cambria"/>
                        <a:buNone/>
                      </a:pPr>
                      <a:r>
                        <a:rPr lang="en" sz="1400" u="none" strike="noStrike" cap="none"/>
                        <a:t>237 </a:t>
                      </a:r>
                      <a:endParaRPr sz="1400" u="none" strike="noStrike" cap="none">
                        <a:latin typeface="Calibri"/>
                        <a:ea typeface="Calibri"/>
                        <a:cs typeface="Calibri"/>
                        <a:sym typeface="Calibri"/>
                      </a:endParaRPr>
                    </a:p>
                  </a:txBody>
                  <a:tcPr marL="52125" marR="52125" marT="26050" marB="26050" anchor="ctr">
                    <a:lnL w="19050" cap="flat" cmpd="sng">
                      <a:solidFill>
                        <a:srgbClr val="FFCE55"/>
                      </a:solidFill>
                      <a:prstDash val="solid"/>
                      <a:round/>
                      <a:headEnd type="none" w="sm" len="sm"/>
                      <a:tailEnd type="none" w="sm" len="sm"/>
                    </a:lnL>
                    <a:lnR w="19050" cap="flat" cmpd="sng">
                      <a:solidFill>
                        <a:srgbClr val="FFCE55"/>
                      </a:solidFill>
                      <a:prstDash val="solid"/>
                      <a:round/>
                      <a:headEnd type="none" w="sm" len="sm"/>
                      <a:tailEnd type="none" w="sm" len="sm"/>
                    </a:lnR>
                    <a:lnT w="19050" cap="flat" cmpd="sng">
                      <a:solidFill>
                        <a:srgbClr val="FFCE55"/>
                      </a:solidFill>
                      <a:prstDash val="solid"/>
                      <a:round/>
                      <a:headEnd type="none" w="sm" len="sm"/>
                      <a:tailEnd type="none" w="sm" len="sm"/>
                    </a:lnT>
                    <a:lnB w="19050" cap="flat" cmpd="sng">
                      <a:solidFill>
                        <a:srgbClr val="FFCE55"/>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400"/>
                        <a:buFont typeface="Cambria"/>
                        <a:buNone/>
                      </a:pPr>
                      <a:r>
                        <a:rPr lang="en" sz="1400" u="none" strike="noStrike" cap="none"/>
                        <a:t>60 </a:t>
                      </a:r>
                      <a:endParaRPr sz="1400" u="none" strike="noStrike" cap="none">
                        <a:latin typeface="Calibri"/>
                        <a:ea typeface="Calibri"/>
                        <a:cs typeface="Calibri"/>
                        <a:sym typeface="Calibri"/>
                      </a:endParaRPr>
                    </a:p>
                  </a:txBody>
                  <a:tcPr marL="52125" marR="52125" marT="26050" marB="26050" anchor="ctr">
                    <a:lnL w="19050" cap="flat" cmpd="sng">
                      <a:solidFill>
                        <a:srgbClr val="FFCE55"/>
                      </a:solidFill>
                      <a:prstDash val="solid"/>
                      <a:round/>
                      <a:headEnd type="none" w="sm" len="sm"/>
                      <a:tailEnd type="none" w="sm" len="sm"/>
                    </a:lnL>
                    <a:lnR w="19050" cap="flat" cmpd="sng">
                      <a:solidFill>
                        <a:srgbClr val="FFCE55"/>
                      </a:solidFill>
                      <a:prstDash val="solid"/>
                      <a:round/>
                      <a:headEnd type="none" w="sm" len="sm"/>
                      <a:tailEnd type="none" w="sm" len="sm"/>
                    </a:lnR>
                    <a:lnT w="19050" cap="flat" cmpd="sng">
                      <a:solidFill>
                        <a:srgbClr val="FFCE55"/>
                      </a:solidFill>
                      <a:prstDash val="solid"/>
                      <a:round/>
                      <a:headEnd type="none" w="sm" len="sm"/>
                      <a:tailEnd type="none" w="sm" len="sm"/>
                    </a:lnT>
                    <a:lnB w="19050" cap="flat" cmpd="sng">
                      <a:solidFill>
                        <a:srgbClr val="FFCE55"/>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400"/>
                        <a:buFont typeface="Cambria"/>
                        <a:buNone/>
                      </a:pPr>
                      <a:r>
                        <a:rPr lang="en" sz="1400" u="none" strike="noStrike" cap="none"/>
                        <a:t>10 </a:t>
                      </a:r>
                      <a:endParaRPr sz="1400" u="none" strike="noStrike" cap="none">
                        <a:latin typeface="Calibri"/>
                        <a:ea typeface="Calibri"/>
                        <a:cs typeface="Calibri"/>
                        <a:sym typeface="Calibri"/>
                      </a:endParaRPr>
                    </a:p>
                  </a:txBody>
                  <a:tcPr marL="52125" marR="52125" marT="26050" marB="26050" anchor="ctr">
                    <a:lnL w="19050" cap="flat" cmpd="sng">
                      <a:solidFill>
                        <a:srgbClr val="FFCE55"/>
                      </a:solidFill>
                      <a:prstDash val="solid"/>
                      <a:round/>
                      <a:headEnd type="none" w="sm" len="sm"/>
                      <a:tailEnd type="none" w="sm" len="sm"/>
                    </a:lnL>
                    <a:lnR w="19050" cap="flat" cmpd="sng">
                      <a:solidFill>
                        <a:srgbClr val="FFCE55"/>
                      </a:solidFill>
                      <a:prstDash val="solid"/>
                      <a:round/>
                      <a:headEnd type="none" w="sm" len="sm"/>
                      <a:tailEnd type="none" w="sm" len="sm"/>
                    </a:lnR>
                    <a:lnT w="19050" cap="flat" cmpd="sng">
                      <a:solidFill>
                        <a:srgbClr val="FFCE55"/>
                      </a:solidFill>
                      <a:prstDash val="solid"/>
                      <a:round/>
                      <a:headEnd type="none" w="sm" len="sm"/>
                      <a:tailEnd type="none" w="sm" len="sm"/>
                    </a:lnT>
                    <a:lnB w="19050" cap="flat" cmpd="sng">
                      <a:solidFill>
                        <a:srgbClr val="FFCE55"/>
                      </a:solidFill>
                      <a:prstDash val="solid"/>
                      <a:round/>
                      <a:headEnd type="none" w="sm" len="sm"/>
                      <a:tailEnd type="none" w="sm" len="sm"/>
                    </a:lnB>
                  </a:tcPr>
                </a:tc>
                <a:extLst>
                  <a:ext uri="{0D108BD9-81ED-4DB2-BD59-A6C34878D82A}">
                    <a16:rowId xmlns:a16="http://schemas.microsoft.com/office/drawing/2014/main" val="10002"/>
                  </a:ext>
                </a:extLst>
              </a:tr>
              <a:tr h="685700">
                <a:tc>
                  <a:txBody>
                    <a:bodyPr/>
                    <a:lstStyle/>
                    <a:p>
                      <a:pPr marL="0" marR="0" lvl="0" indent="0" algn="ctr" rtl="0">
                        <a:lnSpc>
                          <a:spcPct val="100000"/>
                        </a:lnSpc>
                        <a:spcBef>
                          <a:spcPts val="0"/>
                        </a:spcBef>
                        <a:spcAft>
                          <a:spcPts val="0"/>
                        </a:spcAft>
                        <a:buClr>
                          <a:schemeClr val="dk1"/>
                        </a:buClr>
                        <a:buSzPts val="1400"/>
                        <a:buFont typeface="Cambria"/>
                        <a:buNone/>
                      </a:pPr>
                      <a:r>
                        <a:rPr lang="en" sz="1400" u="none" strike="noStrike" cap="none"/>
                        <a:t>Need for ESOL Professional Development </a:t>
                      </a:r>
                      <a:endParaRPr sz="1400" u="none" strike="noStrike" cap="none">
                        <a:latin typeface="Calibri"/>
                        <a:ea typeface="Calibri"/>
                        <a:cs typeface="Calibri"/>
                        <a:sym typeface="Calibri"/>
                      </a:endParaRPr>
                    </a:p>
                  </a:txBody>
                  <a:tcPr marL="52125" marR="52125" marT="26050" marB="26050" anchor="ctr">
                    <a:lnL w="19050" cap="flat" cmpd="sng">
                      <a:solidFill>
                        <a:srgbClr val="FFCE55"/>
                      </a:solidFill>
                      <a:prstDash val="solid"/>
                      <a:round/>
                      <a:headEnd type="none" w="sm" len="sm"/>
                      <a:tailEnd type="none" w="sm" len="sm"/>
                    </a:lnL>
                    <a:lnR w="19050" cap="flat" cmpd="sng">
                      <a:solidFill>
                        <a:srgbClr val="FFCE55"/>
                      </a:solidFill>
                      <a:prstDash val="solid"/>
                      <a:round/>
                      <a:headEnd type="none" w="sm" len="sm"/>
                      <a:tailEnd type="none" w="sm" len="sm"/>
                    </a:lnR>
                    <a:lnT w="19050" cap="flat" cmpd="sng">
                      <a:solidFill>
                        <a:srgbClr val="FFCE55"/>
                      </a:solidFill>
                      <a:prstDash val="solid"/>
                      <a:round/>
                      <a:headEnd type="none" w="sm" len="sm"/>
                      <a:tailEnd type="none" w="sm" len="sm"/>
                    </a:lnT>
                    <a:lnB w="19050" cap="flat" cmpd="sng">
                      <a:solidFill>
                        <a:srgbClr val="FFCE55"/>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400"/>
                        <a:buFont typeface="Cambria"/>
                        <a:buNone/>
                      </a:pPr>
                      <a:r>
                        <a:rPr lang="en" sz="1400" u="none" strike="noStrike" cap="none"/>
                        <a:t>0 </a:t>
                      </a:r>
                      <a:endParaRPr sz="1400" u="none" strike="noStrike" cap="none">
                        <a:latin typeface="Calibri"/>
                        <a:ea typeface="Calibri"/>
                        <a:cs typeface="Calibri"/>
                        <a:sym typeface="Calibri"/>
                      </a:endParaRPr>
                    </a:p>
                  </a:txBody>
                  <a:tcPr marL="52125" marR="52125" marT="26050" marB="26050" anchor="ctr">
                    <a:lnL w="19050" cap="flat" cmpd="sng">
                      <a:solidFill>
                        <a:srgbClr val="FFCE55"/>
                      </a:solidFill>
                      <a:prstDash val="solid"/>
                      <a:round/>
                      <a:headEnd type="none" w="sm" len="sm"/>
                      <a:tailEnd type="none" w="sm" len="sm"/>
                    </a:lnL>
                    <a:lnR w="19050" cap="flat" cmpd="sng">
                      <a:solidFill>
                        <a:srgbClr val="FFCE55"/>
                      </a:solidFill>
                      <a:prstDash val="solid"/>
                      <a:round/>
                      <a:headEnd type="none" w="sm" len="sm"/>
                      <a:tailEnd type="none" w="sm" len="sm"/>
                    </a:lnR>
                    <a:lnT w="19050" cap="flat" cmpd="sng">
                      <a:solidFill>
                        <a:srgbClr val="FFCE55"/>
                      </a:solidFill>
                      <a:prstDash val="solid"/>
                      <a:round/>
                      <a:headEnd type="none" w="sm" len="sm"/>
                      <a:tailEnd type="none" w="sm" len="sm"/>
                    </a:lnT>
                    <a:lnB w="19050" cap="flat" cmpd="sng">
                      <a:solidFill>
                        <a:srgbClr val="FFCE55"/>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400"/>
                        <a:buFont typeface="Cambria"/>
                        <a:buNone/>
                      </a:pPr>
                      <a:r>
                        <a:rPr lang="en" sz="1400" u="none" strike="noStrike" cap="none"/>
                        <a:t>0 </a:t>
                      </a:r>
                      <a:endParaRPr sz="1400" u="none" strike="noStrike" cap="none">
                        <a:latin typeface="Calibri"/>
                        <a:ea typeface="Calibri"/>
                        <a:cs typeface="Calibri"/>
                        <a:sym typeface="Calibri"/>
                      </a:endParaRPr>
                    </a:p>
                  </a:txBody>
                  <a:tcPr marL="52125" marR="52125" marT="26050" marB="26050" anchor="ctr">
                    <a:lnL w="19050" cap="flat" cmpd="sng">
                      <a:solidFill>
                        <a:srgbClr val="FFCE55"/>
                      </a:solidFill>
                      <a:prstDash val="solid"/>
                      <a:round/>
                      <a:headEnd type="none" w="sm" len="sm"/>
                      <a:tailEnd type="none" w="sm" len="sm"/>
                    </a:lnL>
                    <a:lnR w="19050" cap="flat" cmpd="sng">
                      <a:solidFill>
                        <a:srgbClr val="FFCE55"/>
                      </a:solidFill>
                      <a:prstDash val="solid"/>
                      <a:round/>
                      <a:headEnd type="none" w="sm" len="sm"/>
                      <a:tailEnd type="none" w="sm" len="sm"/>
                    </a:lnR>
                    <a:lnT w="19050" cap="flat" cmpd="sng">
                      <a:solidFill>
                        <a:srgbClr val="FFCE55"/>
                      </a:solidFill>
                      <a:prstDash val="solid"/>
                      <a:round/>
                      <a:headEnd type="none" w="sm" len="sm"/>
                      <a:tailEnd type="none" w="sm" len="sm"/>
                    </a:lnT>
                    <a:lnB w="19050" cap="flat" cmpd="sng">
                      <a:solidFill>
                        <a:srgbClr val="FFCE55"/>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400"/>
                        <a:buFont typeface="Cambria"/>
                        <a:buNone/>
                      </a:pPr>
                      <a:r>
                        <a:rPr lang="en" sz="1400" u="none" strike="noStrike" cap="none"/>
                        <a:t>8 </a:t>
                      </a:r>
                      <a:endParaRPr sz="1400" u="none" strike="noStrike" cap="none">
                        <a:latin typeface="Calibri"/>
                        <a:ea typeface="Calibri"/>
                        <a:cs typeface="Calibri"/>
                        <a:sym typeface="Calibri"/>
                      </a:endParaRPr>
                    </a:p>
                  </a:txBody>
                  <a:tcPr marL="52125" marR="52125" marT="26050" marB="26050" anchor="ctr">
                    <a:lnL w="19050" cap="flat" cmpd="sng">
                      <a:solidFill>
                        <a:srgbClr val="FFCE55"/>
                      </a:solidFill>
                      <a:prstDash val="solid"/>
                      <a:round/>
                      <a:headEnd type="none" w="sm" len="sm"/>
                      <a:tailEnd type="none" w="sm" len="sm"/>
                    </a:lnL>
                    <a:lnR w="19050" cap="flat" cmpd="sng">
                      <a:solidFill>
                        <a:srgbClr val="FFCE55"/>
                      </a:solidFill>
                      <a:prstDash val="solid"/>
                      <a:round/>
                      <a:headEnd type="none" w="sm" len="sm"/>
                      <a:tailEnd type="none" w="sm" len="sm"/>
                    </a:lnR>
                    <a:lnT w="19050" cap="flat" cmpd="sng">
                      <a:solidFill>
                        <a:srgbClr val="FFCE55"/>
                      </a:solidFill>
                      <a:prstDash val="solid"/>
                      <a:round/>
                      <a:headEnd type="none" w="sm" len="sm"/>
                      <a:tailEnd type="none" w="sm" len="sm"/>
                    </a:lnT>
                    <a:lnB w="19050" cap="flat" cmpd="sng">
                      <a:solidFill>
                        <a:srgbClr val="FFCE55"/>
                      </a:solidFill>
                      <a:prstDash val="solid"/>
                      <a:round/>
                      <a:headEnd type="none" w="sm" len="sm"/>
                      <a:tailEnd type="none" w="sm" len="sm"/>
                    </a:lnB>
                  </a:tcPr>
                </a:tc>
                <a:extLst>
                  <a:ext uri="{0D108BD9-81ED-4DB2-BD59-A6C34878D82A}">
                    <a16:rowId xmlns:a16="http://schemas.microsoft.com/office/drawing/2014/main" val="10003"/>
                  </a:ext>
                </a:extLst>
              </a:tr>
              <a:tr h="715875">
                <a:tc>
                  <a:txBody>
                    <a:bodyPr/>
                    <a:lstStyle/>
                    <a:p>
                      <a:pPr marL="0" marR="0" lvl="0" indent="0" algn="ctr" rtl="0">
                        <a:lnSpc>
                          <a:spcPct val="100000"/>
                        </a:lnSpc>
                        <a:spcBef>
                          <a:spcPts val="0"/>
                        </a:spcBef>
                        <a:spcAft>
                          <a:spcPts val="0"/>
                        </a:spcAft>
                        <a:buClr>
                          <a:schemeClr val="dk1"/>
                        </a:buClr>
                        <a:buSzPts val="1400"/>
                        <a:buFont typeface="Cambria"/>
                        <a:buNone/>
                      </a:pPr>
                      <a:r>
                        <a:rPr lang="en" sz="1400" u="none" strike="noStrike" cap="none"/>
                        <a:t>Minimal Regular Classroom ESOL Experience </a:t>
                      </a:r>
                      <a:endParaRPr sz="1400" u="none" strike="noStrike" cap="none">
                        <a:latin typeface="Calibri"/>
                        <a:ea typeface="Calibri"/>
                        <a:cs typeface="Calibri"/>
                        <a:sym typeface="Calibri"/>
                      </a:endParaRPr>
                    </a:p>
                  </a:txBody>
                  <a:tcPr marL="52125" marR="52125" marT="26050" marB="26050" anchor="ctr">
                    <a:lnL w="19050" cap="flat" cmpd="sng">
                      <a:solidFill>
                        <a:srgbClr val="FFCE55"/>
                      </a:solidFill>
                      <a:prstDash val="solid"/>
                      <a:round/>
                      <a:headEnd type="none" w="sm" len="sm"/>
                      <a:tailEnd type="none" w="sm" len="sm"/>
                    </a:lnL>
                    <a:lnR w="19050" cap="flat" cmpd="sng">
                      <a:solidFill>
                        <a:srgbClr val="FFCE55"/>
                      </a:solidFill>
                      <a:prstDash val="solid"/>
                      <a:round/>
                      <a:headEnd type="none" w="sm" len="sm"/>
                      <a:tailEnd type="none" w="sm" len="sm"/>
                    </a:lnR>
                    <a:lnT w="19050" cap="flat" cmpd="sng">
                      <a:solidFill>
                        <a:srgbClr val="FFCE55"/>
                      </a:solidFill>
                      <a:prstDash val="solid"/>
                      <a:round/>
                      <a:headEnd type="none" w="sm" len="sm"/>
                      <a:tailEnd type="none" w="sm" len="sm"/>
                    </a:lnT>
                    <a:lnB w="19050" cap="flat" cmpd="sng">
                      <a:solidFill>
                        <a:srgbClr val="FFCE55"/>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400"/>
                        <a:buFont typeface="Cambria"/>
                        <a:buNone/>
                      </a:pPr>
                      <a:r>
                        <a:rPr lang="en" sz="1400" u="none" strike="noStrike" cap="none"/>
                        <a:t>0 </a:t>
                      </a:r>
                      <a:endParaRPr sz="1400" u="none" strike="noStrike" cap="none">
                        <a:latin typeface="Calibri"/>
                        <a:ea typeface="Calibri"/>
                        <a:cs typeface="Calibri"/>
                        <a:sym typeface="Calibri"/>
                      </a:endParaRPr>
                    </a:p>
                  </a:txBody>
                  <a:tcPr marL="52125" marR="52125" marT="26050" marB="26050" anchor="ctr">
                    <a:lnL w="19050" cap="flat" cmpd="sng">
                      <a:solidFill>
                        <a:srgbClr val="FFCE55"/>
                      </a:solidFill>
                      <a:prstDash val="solid"/>
                      <a:round/>
                      <a:headEnd type="none" w="sm" len="sm"/>
                      <a:tailEnd type="none" w="sm" len="sm"/>
                    </a:lnL>
                    <a:lnR w="19050" cap="flat" cmpd="sng">
                      <a:solidFill>
                        <a:srgbClr val="FFCE55"/>
                      </a:solidFill>
                      <a:prstDash val="solid"/>
                      <a:round/>
                      <a:headEnd type="none" w="sm" len="sm"/>
                      <a:tailEnd type="none" w="sm" len="sm"/>
                    </a:lnR>
                    <a:lnT w="19050" cap="flat" cmpd="sng">
                      <a:solidFill>
                        <a:srgbClr val="FFCE55"/>
                      </a:solidFill>
                      <a:prstDash val="solid"/>
                      <a:round/>
                      <a:headEnd type="none" w="sm" len="sm"/>
                      <a:tailEnd type="none" w="sm" len="sm"/>
                    </a:lnT>
                    <a:lnB w="19050" cap="flat" cmpd="sng">
                      <a:solidFill>
                        <a:srgbClr val="FFCE55"/>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400"/>
                        <a:buFont typeface="Cambria"/>
                        <a:buNone/>
                      </a:pPr>
                      <a:r>
                        <a:rPr lang="en" sz="1400" u="none" strike="noStrike" cap="none"/>
                        <a:t>0 </a:t>
                      </a:r>
                      <a:endParaRPr sz="1400" u="none" strike="noStrike" cap="none">
                        <a:latin typeface="Calibri"/>
                        <a:ea typeface="Calibri"/>
                        <a:cs typeface="Calibri"/>
                        <a:sym typeface="Calibri"/>
                      </a:endParaRPr>
                    </a:p>
                  </a:txBody>
                  <a:tcPr marL="52125" marR="52125" marT="26050" marB="26050" anchor="ctr">
                    <a:lnL w="19050" cap="flat" cmpd="sng">
                      <a:solidFill>
                        <a:srgbClr val="FFCE55"/>
                      </a:solidFill>
                      <a:prstDash val="solid"/>
                      <a:round/>
                      <a:headEnd type="none" w="sm" len="sm"/>
                      <a:tailEnd type="none" w="sm" len="sm"/>
                    </a:lnL>
                    <a:lnR w="19050" cap="flat" cmpd="sng">
                      <a:solidFill>
                        <a:srgbClr val="FFCE55"/>
                      </a:solidFill>
                      <a:prstDash val="solid"/>
                      <a:round/>
                      <a:headEnd type="none" w="sm" len="sm"/>
                      <a:tailEnd type="none" w="sm" len="sm"/>
                    </a:lnR>
                    <a:lnT w="19050" cap="flat" cmpd="sng">
                      <a:solidFill>
                        <a:srgbClr val="FFCE55"/>
                      </a:solidFill>
                      <a:prstDash val="solid"/>
                      <a:round/>
                      <a:headEnd type="none" w="sm" len="sm"/>
                      <a:tailEnd type="none" w="sm" len="sm"/>
                    </a:lnT>
                    <a:lnB w="19050" cap="flat" cmpd="sng">
                      <a:solidFill>
                        <a:srgbClr val="FFCE55"/>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400"/>
                        <a:buFont typeface="Cambria"/>
                        <a:buNone/>
                      </a:pPr>
                      <a:r>
                        <a:rPr lang="en" sz="1400" u="none" strike="noStrike" cap="none"/>
                        <a:t>10 </a:t>
                      </a:r>
                      <a:endParaRPr sz="700" u="none" strike="noStrike" cap="none"/>
                    </a:p>
                    <a:p>
                      <a:pPr marL="0" marR="0" lvl="0" indent="0" algn="ctr" rtl="0">
                        <a:lnSpc>
                          <a:spcPct val="100000"/>
                        </a:lnSpc>
                        <a:spcBef>
                          <a:spcPts val="0"/>
                        </a:spcBef>
                        <a:spcAft>
                          <a:spcPts val="0"/>
                        </a:spcAft>
                        <a:buClr>
                          <a:schemeClr val="dk1"/>
                        </a:buClr>
                        <a:buSzPts val="1000"/>
                        <a:buFont typeface="Cambria"/>
                        <a:buNone/>
                      </a:pPr>
                      <a:r>
                        <a:rPr lang="en" sz="1000" u="none" strike="noStrike" cap="none"/>
                        <a:t>(</a:t>
                      </a:r>
                      <a:r>
                        <a:rPr lang="en" sz="1000"/>
                        <a:t>7 </a:t>
                      </a:r>
                      <a:r>
                        <a:rPr lang="en" sz="1000" u="none" strike="noStrike" cap="none"/>
                        <a:t> regular class teachers with less than 10 years exp., 3 ESOL teachers with more than 10 years exp.) </a:t>
                      </a:r>
                      <a:endParaRPr sz="1000" u="none" strike="noStrike" cap="none">
                        <a:latin typeface="Calibri"/>
                        <a:ea typeface="Calibri"/>
                        <a:cs typeface="Calibri"/>
                        <a:sym typeface="Calibri"/>
                      </a:endParaRPr>
                    </a:p>
                  </a:txBody>
                  <a:tcPr marL="52125" marR="52125" marT="26050" marB="26050" anchor="ctr">
                    <a:lnL w="19050" cap="flat" cmpd="sng">
                      <a:solidFill>
                        <a:srgbClr val="FFCE55"/>
                      </a:solidFill>
                      <a:prstDash val="solid"/>
                      <a:round/>
                      <a:headEnd type="none" w="sm" len="sm"/>
                      <a:tailEnd type="none" w="sm" len="sm"/>
                    </a:lnL>
                    <a:lnR w="19050" cap="flat" cmpd="sng">
                      <a:solidFill>
                        <a:srgbClr val="FFCE55"/>
                      </a:solidFill>
                      <a:prstDash val="solid"/>
                      <a:round/>
                      <a:headEnd type="none" w="sm" len="sm"/>
                      <a:tailEnd type="none" w="sm" len="sm"/>
                    </a:lnR>
                    <a:lnT w="19050" cap="flat" cmpd="sng">
                      <a:solidFill>
                        <a:srgbClr val="FFCE55"/>
                      </a:solidFill>
                      <a:prstDash val="solid"/>
                      <a:round/>
                      <a:headEnd type="none" w="sm" len="sm"/>
                      <a:tailEnd type="none" w="sm" len="sm"/>
                    </a:lnT>
                    <a:lnB w="19050" cap="flat" cmpd="sng">
                      <a:solidFill>
                        <a:srgbClr val="FFCE55"/>
                      </a:solidFill>
                      <a:prstDash val="solid"/>
                      <a:round/>
                      <a:headEnd type="none" w="sm" len="sm"/>
                      <a:tailEnd type="none" w="sm" len="sm"/>
                    </a:lnB>
                  </a:tcPr>
                </a:tc>
                <a:extLst>
                  <a:ext uri="{0D108BD9-81ED-4DB2-BD59-A6C34878D82A}">
                    <a16:rowId xmlns:a16="http://schemas.microsoft.com/office/drawing/2014/main" val="10004"/>
                  </a:ext>
                </a:extLst>
              </a:tr>
              <a:tr h="474325">
                <a:tc>
                  <a:txBody>
                    <a:bodyPr/>
                    <a:lstStyle/>
                    <a:p>
                      <a:pPr marL="0" marR="0" lvl="0" indent="0" algn="ctr" rtl="0">
                        <a:lnSpc>
                          <a:spcPct val="100000"/>
                        </a:lnSpc>
                        <a:spcBef>
                          <a:spcPts val="0"/>
                        </a:spcBef>
                        <a:spcAft>
                          <a:spcPts val="0"/>
                        </a:spcAft>
                        <a:buClr>
                          <a:schemeClr val="dk1"/>
                        </a:buClr>
                        <a:buSzPts val="1400"/>
                        <a:buFont typeface="Cambria"/>
                        <a:buNone/>
                      </a:pPr>
                      <a:r>
                        <a:rPr lang="en" sz="1400" u="none" strike="noStrike" cap="none"/>
                        <a:t>Diverse Learning Needs of ESOL Students </a:t>
                      </a:r>
                      <a:endParaRPr sz="1400" u="none" strike="noStrike" cap="none">
                        <a:latin typeface="Calibri"/>
                        <a:ea typeface="Calibri"/>
                        <a:cs typeface="Calibri"/>
                        <a:sym typeface="Calibri"/>
                      </a:endParaRPr>
                    </a:p>
                  </a:txBody>
                  <a:tcPr marL="52125" marR="52125" marT="26050" marB="26050" anchor="ctr">
                    <a:lnL w="19050" cap="flat" cmpd="sng">
                      <a:solidFill>
                        <a:srgbClr val="FFCE55"/>
                      </a:solidFill>
                      <a:prstDash val="solid"/>
                      <a:round/>
                      <a:headEnd type="none" w="sm" len="sm"/>
                      <a:tailEnd type="none" w="sm" len="sm"/>
                    </a:lnL>
                    <a:lnR w="19050" cap="flat" cmpd="sng">
                      <a:solidFill>
                        <a:srgbClr val="FFCE55"/>
                      </a:solidFill>
                      <a:prstDash val="solid"/>
                      <a:round/>
                      <a:headEnd type="none" w="sm" len="sm"/>
                      <a:tailEnd type="none" w="sm" len="sm"/>
                    </a:lnR>
                    <a:lnT w="19050" cap="flat" cmpd="sng">
                      <a:solidFill>
                        <a:srgbClr val="FFCE55"/>
                      </a:solidFill>
                      <a:prstDash val="solid"/>
                      <a:round/>
                      <a:headEnd type="none" w="sm" len="sm"/>
                      <a:tailEnd type="none" w="sm" len="sm"/>
                    </a:lnT>
                    <a:lnB w="19050" cap="flat" cmpd="sng">
                      <a:solidFill>
                        <a:srgbClr val="FFCE55"/>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400"/>
                        <a:buFont typeface="Cambria"/>
                        <a:buNone/>
                      </a:pPr>
                      <a:r>
                        <a:rPr lang="en" sz="1400" u="none" strike="noStrike" cap="none"/>
                        <a:t>0 </a:t>
                      </a:r>
                      <a:endParaRPr sz="1400" u="none" strike="noStrike" cap="none">
                        <a:latin typeface="Calibri"/>
                        <a:ea typeface="Calibri"/>
                        <a:cs typeface="Calibri"/>
                        <a:sym typeface="Calibri"/>
                      </a:endParaRPr>
                    </a:p>
                  </a:txBody>
                  <a:tcPr marL="52125" marR="52125" marT="26050" marB="26050" anchor="ctr">
                    <a:lnL w="19050" cap="flat" cmpd="sng">
                      <a:solidFill>
                        <a:srgbClr val="FFCE55"/>
                      </a:solidFill>
                      <a:prstDash val="solid"/>
                      <a:round/>
                      <a:headEnd type="none" w="sm" len="sm"/>
                      <a:tailEnd type="none" w="sm" len="sm"/>
                    </a:lnL>
                    <a:lnR w="19050" cap="flat" cmpd="sng">
                      <a:solidFill>
                        <a:srgbClr val="FFCE55"/>
                      </a:solidFill>
                      <a:prstDash val="solid"/>
                      <a:round/>
                      <a:headEnd type="none" w="sm" len="sm"/>
                      <a:tailEnd type="none" w="sm" len="sm"/>
                    </a:lnR>
                    <a:lnT w="19050" cap="flat" cmpd="sng">
                      <a:solidFill>
                        <a:srgbClr val="FFCE55"/>
                      </a:solidFill>
                      <a:prstDash val="solid"/>
                      <a:round/>
                      <a:headEnd type="none" w="sm" len="sm"/>
                      <a:tailEnd type="none" w="sm" len="sm"/>
                    </a:lnT>
                    <a:lnB w="19050" cap="flat" cmpd="sng">
                      <a:solidFill>
                        <a:srgbClr val="FFCE55"/>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400"/>
                        <a:buFont typeface="Cambria"/>
                        <a:buNone/>
                      </a:pPr>
                      <a:r>
                        <a:rPr lang="en" sz="1400" u="none" strike="noStrike" cap="none"/>
                        <a:t>0 </a:t>
                      </a:r>
                      <a:endParaRPr sz="1400" u="none" strike="noStrike" cap="none">
                        <a:latin typeface="Calibri"/>
                        <a:ea typeface="Calibri"/>
                        <a:cs typeface="Calibri"/>
                        <a:sym typeface="Calibri"/>
                      </a:endParaRPr>
                    </a:p>
                  </a:txBody>
                  <a:tcPr marL="52125" marR="52125" marT="26050" marB="26050" anchor="ctr">
                    <a:lnL w="19050" cap="flat" cmpd="sng">
                      <a:solidFill>
                        <a:srgbClr val="FFCE55"/>
                      </a:solidFill>
                      <a:prstDash val="solid"/>
                      <a:round/>
                      <a:headEnd type="none" w="sm" len="sm"/>
                      <a:tailEnd type="none" w="sm" len="sm"/>
                    </a:lnL>
                    <a:lnR w="19050" cap="flat" cmpd="sng">
                      <a:solidFill>
                        <a:srgbClr val="FFCE55"/>
                      </a:solidFill>
                      <a:prstDash val="solid"/>
                      <a:round/>
                      <a:headEnd type="none" w="sm" len="sm"/>
                      <a:tailEnd type="none" w="sm" len="sm"/>
                    </a:lnR>
                    <a:lnT w="19050" cap="flat" cmpd="sng">
                      <a:solidFill>
                        <a:srgbClr val="FFCE55"/>
                      </a:solidFill>
                      <a:prstDash val="solid"/>
                      <a:round/>
                      <a:headEnd type="none" w="sm" len="sm"/>
                      <a:tailEnd type="none" w="sm" len="sm"/>
                    </a:lnT>
                    <a:lnB w="19050" cap="flat" cmpd="sng">
                      <a:solidFill>
                        <a:srgbClr val="FFCE55"/>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400"/>
                        <a:buFont typeface="Cambria"/>
                        <a:buNone/>
                      </a:pPr>
                      <a:r>
                        <a:rPr lang="en" sz="1400" u="none" strike="noStrike" cap="none"/>
                        <a:t>10 </a:t>
                      </a:r>
                      <a:endParaRPr sz="1400" u="none" strike="noStrike" cap="none">
                        <a:latin typeface="Calibri"/>
                        <a:ea typeface="Calibri"/>
                        <a:cs typeface="Calibri"/>
                        <a:sym typeface="Calibri"/>
                      </a:endParaRPr>
                    </a:p>
                  </a:txBody>
                  <a:tcPr marL="52125" marR="52125" marT="26050" marB="26050" anchor="ctr">
                    <a:lnL w="19050" cap="flat" cmpd="sng">
                      <a:solidFill>
                        <a:srgbClr val="FFCE55"/>
                      </a:solidFill>
                      <a:prstDash val="solid"/>
                      <a:round/>
                      <a:headEnd type="none" w="sm" len="sm"/>
                      <a:tailEnd type="none" w="sm" len="sm"/>
                    </a:lnL>
                    <a:lnR w="19050" cap="flat" cmpd="sng">
                      <a:solidFill>
                        <a:srgbClr val="FFCE55"/>
                      </a:solidFill>
                      <a:prstDash val="solid"/>
                      <a:round/>
                      <a:headEnd type="none" w="sm" len="sm"/>
                      <a:tailEnd type="none" w="sm" len="sm"/>
                    </a:lnR>
                    <a:lnT w="19050" cap="flat" cmpd="sng">
                      <a:solidFill>
                        <a:srgbClr val="FFCE55"/>
                      </a:solidFill>
                      <a:prstDash val="solid"/>
                      <a:round/>
                      <a:headEnd type="none" w="sm" len="sm"/>
                      <a:tailEnd type="none" w="sm" len="sm"/>
                    </a:lnT>
                    <a:lnB w="19050" cap="flat" cmpd="sng">
                      <a:solidFill>
                        <a:srgbClr val="FFCE55"/>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8"/>
          <p:cNvSpPr/>
          <p:nvPr/>
        </p:nvSpPr>
        <p:spPr>
          <a:xfrm>
            <a:off x="598715" y="1042146"/>
            <a:ext cx="1082100" cy="1112700"/>
          </a:xfrm>
          <a:prstGeom prst="ellipse">
            <a:avLst/>
          </a:prstGeom>
          <a:solidFill>
            <a:srgbClr val="D2E1FE"/>
          </a:solidFill>
          <a:ln w="12700" cap="flat" cmpd="sng">
            <a:solidFill>
              <a:srgbClr val="9DB7F2"/>
            </a:solidFill>
            <a:prstDash val="solid"/>
            <a:miter lim="800000"/>
            <a:headEnd type="none" w="sm" len="sm"/>
            <a:tailEnd type="none" w="sm" len="sm"/>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Clr>
                <a:schemeClr val="dk1"/>
              </a:buClr>
              <a:buSzPts val="900"/>
              <a:buFont typeface="Cambria"/>
              <a:buNone/>
            </a:pPr>
            <a:endParaRPr sz="900" b="0" i="0" u="none" strike="noStrike" cap="none">
              <a:solidFill>
                <a:schemeClr val="lt1"/>
              </a:solidFill>
              <a:latin typeface="Calibri"/>
              <a:ea typeface="Calibri"/>
              <a:cs typeface="Calibri"/>
              <a:sym typeface="Calibri"/>
            </a:endParaRPr>
          </a:p>
        </p:txBody>
      </p:sp>
      <p:sp>
        <p:nvSpPr>
          <p:cNvPr id="180" name="Google Shape;180;p8"/>
          <p:cNvSpPr txBox="1">
            <a:spLocks noGrp="1"/>
          </p:cNvSpPr>
          <p:nvPr>
            <p:ph type="sldNum" idx="12"/>
          </p:nvPr>
        </p:nvSpPr>
        <p:spPr>
          <a:xfrm>
            <a:off x="6457950" y="4767263"/>
            <a:ext cx="2057400" cy="273900"/>
          </a:xfrm>
          <a:prstGeom prst="rect">
            <a:avLst/>
          </a:prstGeom>
          <a:noFill/>
          <a:ln>
            <a:noFill/>
          </a:ln>
        </p:spPr>
        <p:txBody>
          <a:bodyPr spcFirstLastPara="1" wrap="square" lIns="45725" tIns="22850" rIns="45725" bIns="22850" anchor="ctr" anchorCtr="0">
            <a:noAutofit/>
          </a:bodyPr>
          <a:lstStyle/>
          <a:p>
            <a:pPr marL="0" lvl="0" indent="0" algn="r" rtl="0">
              <a:lnSpc>
                <a:spcPct val="100000"/>
              </a:lnSpc>
              <a:spcBef>
                <a:spcPts val="0"/>
              </a:spcBef>
              <a:spcAft>
                <a:spcPts val="0"/>
              </a:spcAft>
              <a:buClr>
                <a:schemeClr val="dk1"/>
              </a:buClr>
              <a:buSzPts val="1200"/>
              <a:buFont typeface="Cambria"/>
              <a:buNone/>
            </a:pPr>
            <a:fld id="{00000000-1234-1234-1234-123412341234}" type="slidenum">
              <a:rPr lang="en"/>
              <a:t>8</a:t>
            </a:fld>
            <a:endParaRPr/>
          </a:p>
        </p:txBody>
      </p:sp>
      <p:sp>
        <p:nvSpPr>
          <p:cNvPr id="181" name="Google Shape;181;p8"/>
          <p:cNvSpPr txBox="1"/>
          <p:nvPr/>
        </p:nvSpPr>
        <p:spPr>
          <a:xfrm>
            <a:off x="598715" y="240526"/>
            <a:ext cx="8172000" cy="477000"/>
          </a:xfrm>
          <a:prstGeom prst="rect">
            <a:avLst/>
          </a:prstGeom>
          <a:noFill/>
          <a:ln>
            <a:noFill/>
          </a:ln>
        </p:spPr>
        <p:txBody>
          <a:bodyPr spcFirstLastPara="1" wrap="square" lIns="45725" tIns="22850" rIns="45725" bIns="22850" anchor="t" anchorCtr="0">
            <a:spAutoFit/>
          </a:bodyPr>
          <a:lstStyle/>
          <a:p>
            <a:pPr marL="0" marR="0" lvl="0" indent="0" algn="ctr" rtl="0">
              <a:lnSpc>
                <a:spcPct val="100000"/>
              </a:lnSpc>
              <a:spcBef>
                <a:spcPts val="0"/>
              </a:spcBef>
              <a:spcAft>
                <a:spcPts val="0"/>
              </a:spcAft>
              <a:buClr>
                <a:srgbClr val="FFCE55"/>
              </a:buClr>
              <a:buSzPts val="2800"/>
              <a:buFont typeface="Calibri"/>
              <a:buNone/>
            </a:pPr>
            <a:r>
              <a:rPr lang="en" sz="2800" b="1" i="0" u="none" strike="noStrike" cap="none">
                <a:solidFill>
                  <a:srgbClr val="FFCE55"/>
                </a:solidFill>
                <a:latin typeface="Calibri"/>
                <a:ea typeface="Calibri"/>
                <a:cs typeface="Calibri"/>
                <a:sym typeface="Calibri"/>
              </a:rPr>
              <a:t>Theme 1: Minimal or Nonexistent ESOL Support</a:t>
            </a:r>
            <a:endParaRPr sz="700" b="0" i="0" u="none" strike="noStrike" cap="none">
              <a:solidFill>
                <a:srgbClr val="FFCE55"/>
              </a:solidFill>
              <a:latin typeface="Cambria"/>
              <a:ea typeface="Cambria"/>
              <a:cs typeface="Cambria"/>
              <a:sym typeface="Cambria"/>
            </a:endParaRPr>
          </a:p>
        </p:txBody>
      </p:sp>
      <p:sp>
        <p:nvSpPr>
          <p:cNvPr id="182" name="Google Shape;182;p8"/>
          <p:cNvSpPr txBox="1"/>
          <p:nvPr/>
        </p:nvSpPr>
        <p:spPr>
          <a:xfrm>
            <a:off x="1855694" y="1071282"/>
            <a:ext cx="6659656" cy="3370133"/>
          </a:xfrm>
          <a:prstGeom prst="rect">
            <a:avLst/>
          </a:prstGeom>
          <a:noFill/>
          <a:ln>
            <a:noFill/>
          </a:ln>
        </p:spPr>
        <p:txBody>
          <a:bodyPr spcFirstLastPara="1" wrap="square" lIns="45725" tIns="22850" rIns="45725" bIns="22850" anchor="t" anchorCtr="0">
            <a:spAutoFit/>
          </a:bodyPr>
          <a:lstStyle/>
          <a:p>
            <a:pPr marL="139700" marR="0" lvl="0" indent="-139700" algn="l" rtl="0">
              <a:lnSpc>
                <a:spcPct val="100000"/>
              </a:lnSpc>
              <a:spcBef>
                <a:spcPts val="0"/>
              </a:spcBef>
              <a:spcAft>
                <a:spcPts val="0"/>
              </a:spcAft>
              <a:buClr>
                <a:schemeClr val="lt1"/>
              </a:buClr>
              <a:buSzPts val="1200"/>
              <a:buFont typeface="Arial"/>
              <a:buChar char="•"/>
            </a:pPr>
            <a:r>
              <a:rPr lang="en" sz="1200" b="0" i="0" u="none" strike="noStrike" cap="none">
                <a:solidFill>
                  <a:schemeClr val="lt1"/>
                </a:solidFill>
                <a:latin typeface="Calibri"/>
                <a:ea typeface="Calibri"/>
                <a:cs typeface="Calibri"/>
                <a:sym typeface="Calibri"/>
              </a:rPr>
              <a:t>Throughout the interviews, the participants indicated that the level of support was either minimal or non-existent. </a:t>
            </a:r>
            <a:endParaRPr sz="1200" b="0" i="0" u="none" strike="noStrike" cap="none">
              <a:solidFill>
                <a:schemeClr val="lt1"/>
              </a:solidFill>
              <a:latin typeface="Calibri"/>
              <a:ea typeface="Calibri"/>
              <a:cs typeface="Calibri"/>
              <a:sym typeface="Calibri"/>
            </a:endParaRPr>
          </a:p>
          <a:p>
            <a:pPr marL="139700" marR="0" lvl="0" indent="-139700" algn="l" rtl="0">
              <a:lnSpc>
                <a:spcPct val="100000"/>
              </a:lnSpc>
              <a:spcBef>
                <a:spcPts val="1800"/>
              </a:spcBef>
              <a:spcAft>
                <a:spcPts val="0"/>
              </a:spcAft>
              <a:buClr>
                <a:schemeClr val="lt1"/>
              </a:buClr>
              <a:buSzPts val="1200"/>
              <a:buFont typeface="Arial"/>
              <a:buChar char="•"/>
            </a:pPr>
            <a:r>
              <a:rPr lang="en" sz="1200" b="0" i="0" u="none" strike="noStrike" cap="none">
                <a:solidFill>
                  <a:schemeClr val="lt1"/>
                </a:solidFill>
                <a:latin typeface="Calibri"/>
                <a:ea typeface="Calibri"/>
                <a:cs typeface="Calibri"/>
                <a:sym typeface="Calibri"/>
              </a:rPr>
              <a:t>Participants repeatedly expressed that they wanted or needed more support from the ESOL teachers assigned to them during ELA.</a:t>
            </a:r>
            <a:endParaRPr sz="1200" b="0" i="0" u="none" strike="noStrike" cap="none">
              <a:solidFill>
                <a:schemeClr val="lt1"/>
              </a:solidFill>
              <a:latin typeface="Calibri"/>
              <a:ea typeface="Calibri"/>
              <a:cs typeface="Calibri"/>
              <a:sym typeface="Calibri"/>
            </a:endParaRPr>
          </a:p>
          <a:p>
            <a:pPr marL="139700" marR="0" lvl="0" indent="-139700" algn="l" rtl="0">
              <a:lnSpc>
                <a:spcPct val="100000"/>
              </a:lnSpc>
              <a:spcBef>
                <a:spcPts val="1800"/>
              </a:spcBef>
              <a:spcAft>
                <a:spcPts val="0"/>
              </a:spcAft>
              <a:buClr>
                <a:schemeClr val="lt1"/>
              </a:buClr>
              <a:buSzPts val="1200"/>
              <a:buFont typeface="Calibri"/>
              <a:buChar char="•"/>
            </a:pPr>
            <a:r>
              <a:rPr lang="en" sz="1200" b="0" i="0" u="none" strike="noStrike" cap="none">
                <a:solidFill>
                  <a:schemeClr val="lt1"/>
                </a:solidFill>
                <a:latin typeface="Calibri"/>
                <a:ea typeface="Calibri"/>
                <a:cs typeface="Calibri"/>
                <a:sym typeface="Calibri"/>
              </a:rPr>
              <a:t>If the regular education teacher did not have an ESOL certification, they could expect 60 minutes of ESOL support daily from a push-in ESOL support teacher.</a:t>
            </a:r>
            <a:endParaRPr sz="1200" b="0" i="0" u="none" strike="noStrike" cap="none">
              <a:solidFill>
                <a:schemeClr val="lt1"/>
              </a:solidFill>
              <a:latin typeface="Calibri"/>
              <a:ea typeface="Calibri"/>
              <a:cs typeface="Calibri"/>
              <a:sym typeface="Calibri"/>
            </a:endParaRPr>
          </a:p>
          <a:p>
            <a:pPr marL="139700" marR="0" lvl="0" indent="-139700" algn="l" rtl="0">
              <a:lnSpc>
                <a:spcPct val="100000"/>
              </a:lnSpc>
              <a:spcBef>
                <a:spcPts val="1800"/>
              </a:spcBef>
              <a:spcAft>
                <a:spcPts val="0"/>
              </a:spcAft>
              <a:buClr>
                <a:schemeClr val="lt1"/>
              </a:buClr>
              <a:buSzPts val="1200"/>
              <a:buFont typeface="Arial"/>
              <a:buChar char="•"/>
            </a:pPr>
            <a:r>
              <a:rPr lang="en" sz="1200" b="0" i="0" u="none" strike="noStrike" cap="none">
                <a:solidFill>
                  <a:schemeClr val="lt1"/>
                </a:solidFill>
                <a:latin typeface="Calibri"/>
                <a:ea typeface="Calibri"/>
                <a:cs typeface="Calibri"/>
                <a:sym typeface="Calibri"/>
              </a:rPr>
              <a:t> Kelvin reports, “I guess I get support; she comes in during science and social studies.”</a:t>
            </a:r>
            <a:endParaRPr sz="1200" b="0" i="0" u="none" strike="noStrike" cap="none">
              <a:solidFill>
                <a:schemeClr val="lt1"/>
              </a:solidFill>
              <a:latin typeface="Calibri"/>
              <a:ea typeface="Calibri"/>
              <a:cs typeface="Calibri"/>
              <a:sym typeface="Calibri"/>
            </a:endParaRPr>
          </a:p>
          <a:p>
            <a:pPr marL="139700" marR="0" lvl="0" indent="-139700" algn="l" rtl="0">
              <a:lnSpc>
                <a:spcPct val="100000"/>
              </a:lnSpc>
              <a:spcBef>
                <a:spcPts val="1800"/>
              </a:spcBef>
              <a:spcAft>
                <a:spcPts val="0"/>
              </a:spcAft>
              <a:buClr>
                <a:schemeClr val="lt1"/>
              </a:buClr>
              <a:buSzPts val="1200"/>
              <a:buFont typeface="Arial"/>
              <a:buChar char="•"/>
            </a:pPr>
            <a:r>
              <a:rPr lang="en" sz="1200" b="0" i="0" u="none" strike="noStrike" cap="none">
                <a:solidFill>
                  <a:schemeClr val="lt1"/>
                </a:solidFill>
                <a:latin typeface="Calibri"/>
                <a:ea typeface="Calibri"/>
                <a:cs typeface="Calibri"/>
                <a:sym typeface="Calibri"/>
              </a:rPr>
              <a:t>Teachers noted that their ESOL support services were often interrupted and affected due to ACCESS testing (a required summative assessment that assesses academic English language) and other commitments of the ESOL teachers.</a:t>
            </a:r>
            <a:endParaRPr sz="700" b="0" i="0" u="none" strike="noStrike" cap="none">
              <a:solidFill>
                <a:schemeClr val="dk1"/>
              </a:solidFill>
              <a:latin typeface="Cambria"/>
              <a:ea typeface="Cambria"/>
              <a:cs typeface="Cambria"/>
              <a:sym typeface="Cambria"/>
            </a:endParaRPr>
          </a:p>
          <a:p>
            <a:pPr marL="0" marR="0" lvl="0" indent="0" algn="l" rtl="0">
              <a:lnSpc>
                <a:spcPct val="100000"/>
              </a:lnSpc>
              <a:spcBef>
                <a:spcPts val="1800"/>
              </a:spcBef>
              <a:spcAft>
                <a:spcPts val="0"/>
              </a:spcAft>
              <a:buClr>
                <a:schemeClr val="dk1"/>
              </a:buClr>
              <a:buSzPts val="700"/>
              <a:buFont typeface="Cambria"/>
              <a:buNone/>
            </a:pPr>
            <a:endParaRPr sz="700" b="0" i="0" u="none" strike="noStrike" cap="none">
              <a:solidFill>
                <a:schemeClr val="dk1"/>
              </a:solidFill>
              <a:latin typeface="Cambria"/>
              <a:ea typeface="Cambria"/>
              <a:cs typeface="Cambria"/>
              <a:sym typeface="Cambria"/>
            </a:endParaRPr>
          </a:p>
          <a:p>
            <a:pPr marL="0" marR="0" lvl="0" indent="0" algn="l" rtl="0">
              <a:lnSpc>
                <a:spcPct val="100000"/>
              </a:lnSpc>
              <a:spcBef>
                <a:spcPts val="600"/>
              </a:spcBef>
              <a:spcAft>
                <a:spcPts val="0"/>
              </a:spcAft>
              <a:buClr>
                <a:schemeClr val="dk1"/>
              </a:buClr>
              <a:buSzPts val="900"/>
              <a:buFont typeface="Cambria"/>
              <a:buNone/>
            </a:pPr>
            <a:endParaRPr sz="900" b="0" i="0" u="none" strike="noStrike" cap="none">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9"/>
                                        </p:tgtEl>
                                        <p:attrNameLst>
                                          <p:attrName>style.visibility</p:attrName>
                                        </p:attrNameLst>
                                      </p:cBhvr>
                                      <p:to>
                                        <p:strVal val="visible"/>
                                      </p:to>
                                    </p:set>
                                    <p:anim calcmode="lin" valueType="num">
                                      <p:cBhvr additive="base">
                                        <p:cTn id="7" dur="500"/>
                                        <p:tgtEl>
                                          <p:spTgt spid="179"/>
                                        </p:tgtEl>
                                        <p:attrNameLst>
                                          <p:attrName>ppt_y</p:attrName>
                                        </p:attrNameLst>
                                      </p:cBhvr>
                                      <p:tavLst>
                                        <p:tav tm="0">
                                          <p:val>
                                            <p:strVal val="#ppt_y+1"/>
                                          </p:val>
                                        </p:tav>
                                        <p:tav tm="100000">
                                          <p:val>
                                            <p:strVal val="#ppt_y"/>
                                          </p:val>
                                        </p:tav>
                                      </p:tavLst>
                                    </p:anim>
                                  </p:childTnLst>
                                </p:cTn>
                              </p:par>
                              <p:par>
                                <p:cTn id="8" presetID="2" presetClass="entr" presetSubtype="4" fill="hold" nodeType="withEffect">
                                  <p:stCondLst>
                                    <p:cond delay="0"/>
                                  </p:stCondLst>
                                  <p:childTnLst>
                                    <p:set>
                                      <p:cBhvr>
                                        <p:cTn id="9" dur="1" fill="hold">
                                          <p:stCondLst>
                                            <p:cond delay="0"/>
                                          </p:stCondLst>
                                        </p:cTn>
                                        <p:tgtEl>
                                          <p:spTgt spid="182"/>
                                        </p:tgtEl>
                                        <p:attrNameLst>
                                          <p:attrName>style.visibility</p:attrName>
                                        </p:attrNameLst>
                                      </p:cBhvr>
                                      <p:to>
                                        <p:strVal val="visible"/>
                                      </p:to>
                                    </p:set>
                                    <p:anim calcmode="lin" valueType="num">
                                      <p:cBhvr additive="base">
                                        <p:cTn id="10" dur="500"/>
                                        <p:tgtEl>
                                          <p:spTgt spid="18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g11ef1c27385_0_15"/>
          <p:cNvSpPr txBox="1"/>
          <p:nvPr/>
        </p:nvSpPr>
        <p:spPr>
          <a:xfrm>
            <a:off x="598725" y="240525"/>
            <a:ext cx="7280400" cy="477000"/>
          </a:xfrm>
          <a:prstGeom prst="rect">
            <a:avLst/>
          </a:prstGeom>
          <a:noFill/>
          <a:ln>
            <a:noFill/>
          </a:ln>
        </p:spPr>
        <p:txBody>
          <a:bodyPr spcFirstLastPara="1" wrap="square" lIns="45725" tIns="22850" rIns="45725" bIns="22850" anchor="t" anchorCtr="0">
            <a:spAutoFit/>
          </a:bodyPr>
          <a:lstStyle/>
          <a:p>
            <a:pPr marL="0" marR="0" lvl="0" indent="0" algn="ctr" rtl="0">
              <a:lnSpc>
                <a:spcPct val="100000"/>
              </a:lnSpc>
              <a:spcBef>
                <a:spcPts val="0"/>
              </a:spcBef>
              <a:spcAft>
                <a:spcPts val="0"/>
              </a:spcAft>
              <a:buClr>
                <a:srgbClr val="FFCE55"/>
              </a:buClr>
              <a:buSzPts val="2800"/>
              <a:buFont typeface="Calibri"/>
              <a:buNone/>
            </a:pPr>
            <a:r>
              <a:rPr lang="en" sz="2800" b="1">
                <a:solidFill>
                  <a:srgbClr val="FFCE55"/>
                </a:solidFill>
                <a:latin typeface="Calibri"/>
                <a:ea typeface="Calibri"/>
                <a:cs typeface="Calibri"/>
                <a:sym typeface="Calibri"/>
              </a:rPr>
              <a:t>               Theme 1:  Development </a:t>
            </a:r>
            <a:endParaRPr sz="700" b="0" i="0" u="none" strike="noStrike" cap="none">
              <a:solidFill>
                <a:srgbClr val="FFCE55"/>
              </a:solidFill>
              <a:latin typeface="Cambria"/>
              <a:ea typeface="Cambria"/>
              <a:cs typeface="Cambria"/>
              <a:sym typeface="Cambria"/>
            </a:endParaRPr>
          </a:p>
        </p:txBody>
      </p:sp>
      <p:sp>
        <p:nvSpPr>
          <p:cNvPr id="188" name="Google Shape;188;g11ef1c27385_0_15"/>
          <p:cNvSpPr txBox="1"/>
          <p:nvPr/>
        </p:nvSpPr>
        <p:spPr>
          <a:xfrm>
            <a:off x="530690" y="638591"/>
            <a:ext cx="8082600" cy="231000"/>
          </a:xfrm>
          <a:prstGeom prst="rect">
            <a:avLst/>
          </a:prstGeom>
          <a:noFill/>
          <a:ln>
            <a:noFill/>
          </a:ln>
        </p:spPr>
        <p:txBody>
          <a:bodyPr spcFirstLastPara="1" wrap="square" lIns="45725" tIns="22850" rIns="45725" bIns="22850" anchor="t" anchorCtr="0">
            <a:spAutoFit/>
          </a:bodyPr>
          <a:lstStyle/>
          <a:p>
            <a:pPr marL="0" marR="0" lvl="0" indent="0" algn="l" rtl="0">
              <a:lnSpc>
                <a:spcPct val="150000"/>
              </a:lnSpc>
              <a:spcBef>
                <a:spcPts val="0"/>
              </a:spcBef>
              <a:spcAft>
                <a:spcPts val="0"/>
              </a:spcAft>
              <a:buClr>
                <a:schemeClr val="lt1"/>
              </a:buClr>
              <a:buSzPts val="1200"/>
              <a:buFont typeface="Calibri"/>
              <a:buNone/>
            </a:pPr>
            <a:endParaRPr sz="1200" b="1" i="0" u="none" strike="noStrike" cap="none">
              <a:solidFill>
                <a:schemeClr val="lt1"/>
              </a:solidFill>
              <a:latin typeface="Calibri"/>
              <a:ea typeface="Calibri"/>
              <a:cs typeface="Calibri"/>
              <a:sym typeface="Calibri"/>
            </a:endParaRPr>
          </a:p>
        </p:txBody>
      </p:sp>
      <p:pic>
        <p:nvPicPr>
          <p:cNvPr id="189" name="Google Shape;189;g11ef1c27385_0_15"/>
          <p:cNvPicPr preferRelativeResize="0"/>
          <p:nvPr/>
        </p:nvPicPr>
        <p:blipFill>
          <a:blip r:embed="rId3">
            <a:alphaModFix/>
          </a:blip>
          <a:stretch>
            <a:fillRect/>
          </a:stretch>
        </p:blipFill>
        <p:spPr>
          <a:xfrm>
            <a:off x="1284600" y="1037800"/>
            <a:ext cx="6693624" cy="2774275"/>
          </a:xfrm>
          <a:prstGeom prst="rect">
            <a:avLst/>
          </a:prstGeom>
          <a:noFill/>
          <a:ln w="76200" cap="flat" cmpd="sng">
            <a:solidFill>
              <a:srgbClr val="FFCE55"/>
            </a:solidFill>
            <a:prstDash val="solid"/>
            <a:round/>
            <a:headEnd type="none" w="sm" len="sm"/>
            <a:tailEnd type="none" w="sm" len="sm"/>
          </a:ln>
        </p:spPr>
      </p:pic>
    </p:spTree>
  </p:cSld>
  <p:clrMapOvr>
    <a:masterClrMapping/>
  </p:clrMapOvr>
</p:sld>
</file>

<file path=ppt/theme/theme1.xml><?xml version="1.0" encoding="utf-8"?>
<a:theme xmlns:a="http://schemas.openxmlformats.org/drawingml/2006/main" name="Office Theme">
  <a:themeElements>
    <a:clrScheme name="Liberty">
      <a:dk1>
        <a:srgbClr val="FFFFFF"/>
      </a:dk1>
      <a:lt1>
        <a:srgbClr val="FFFFFF"/>
      </a:lt1>
      <a:dk2>
        <a:srgbClr val="0A193E"/>
      </a:dk2>
      <a:lt2>
        <a:srgbClr val="0A193E"/>
      </a:lt2>
      <a:accent1>
        <a:srgbClr val="8EC1EB"/>
      </a:accent1>
      <a:accent2>
        <a:srgbClr val="BCBDBF"/>
      </a:accent2>
      <a:accent3>
        <a:srgbClr val="3C3E42"/>
      </a:accent3>
      <a:accent4>
        <a:srgbClr val="8A0000"/>
      </a:accent4>
      <a:accent5>
        <a:srgbClr val="CE1126"/>
      </a:accent5>
      <a:accent6>
        <a:srgbClr val="008ED6"/>
      </a:accent6>
      <a:hlink>
        <a:srgbClr val="8EC1EB"/>
      </a:hlink>
      <a:folHlink>
        <a:srgbClr val="BCBDB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2688</Words>
  <Application>Microsoft Office PowerPoint</Application>
  <PresentationFormat>On-screen Show (16:9)</PresentationFormat>
  <Paragraphs>174</Paragraphs>
  <Slides>25</Slides>
  <Notes>25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Arial</vt:lpstr>
      <vt:lpstr>Amatic SC</vt:lpstr>
      <vt:lpstr>Montserrat Light</vt:lpstr>
      <vt:lpstr>Arial Black</vt:lpstr>
      <vt:lpstr>Cambria</vt:lpstr>
      <vt:lpstr>Calibri</vt:lpstr>
      <vt:lpstr>Office Theme</vt:lpstr>
      <vt:lpstr>Exploring Elementary School Teachers’ Instructional Decisions on English Language Arts Strategies for English Language Learners: A Case Study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Exploring Elementary School Teachers’ Instructional Decisions on English Language Arts Strategies for English Language Learners: A Case Study  </dc:title>
  <dc:creator>Rachel Dugan</dc:creator>
  <cp:lastModifiedBy>Tameika Hairston</cp:lastModifiedBy>
  <cp:revision>1</cp:revision>
  <dcterms:created xsi:type="dcterms:W3CDTF">2014-11-10T20:35:24Z</dcterms:created>
  <dcterms:modified xsi:type="dcterms:W3CDTF">2022-03-24T01:21:54Z</dcterms:modified>
</cp:coreProperties>
</file>