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8" r:id="rId2"/>
    <p:sldId id="277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7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8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67964F-7CCA-4495-9216-EF6FC7BE1535}" v="80" dt="2022-03-24T13:16:07.1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5"/>
    <p:restoredTop sz="94674"/>
  </p:normalViewPr>
  <p:slideViewPr>
    <p:cSldViewPr snapToGrid="0" snapToObjects="1">
      <p:cViewPr varScale="1">
        <p:scale>
          <a:sx n="106" d="100"/>
          <a:sy n="106" d="100"/>
        </p:scale>
        <p:origin x="72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K" userId="f86336fa3deedd29" providerId="LiveId" clId="{8867964F-7CCA-4495-9216-EF6FC7BE1535}"/>
    <pc:docChg chg="undo custSel addSld modSld sldOrd">
      <pc:chgData name="Dan K" userId="f86336fa3deedd29" providerId="LiveId" clId="{8867964F-7CCA-4495-9216-EF6FC7BE1535}" dt="2022-03-24T13:16:26.327" v="1099" actId="20577"/>
      <pc:docMkLst>
        <pc:docMk/>
      </pc:docMkLst>
      <pc:sldChg chg="addSp modSp mod">
        <pc:chgData name="Dan K" userId="f86336fa3deedd29" providerId="LiveId" clId="{8867964F-7CCA-4495-9216-EF6FC7BE1535}" dt="2022-03-24T02:47:51.557" v="815" actId="1076"/>
        <pc:sldMkLst>
          <pc:docMk/>
          <pc:sldMk cId="2712195769" sldId="259"/>
        </pc:sldMkLst>
        <pc:spChg chg="add mod">
          <ac:chgData name="Dan K" userId="f86336fa3deedd29" providerId="LiveId" clId="{8867964F-7CCA-4495-9216-EF6FC7BE1535}" dt="2022-03-24T02:47:51.557" v="815" actId="1076"/>
          <ac:spMkLst>
            <pc:docMk/>
            <pc:sldMk cId="2712195769" sldId="259"/>
            <ac:spMk id="2" creationId="{63E73468-EC2E-4796-9CA9-8CDDA43D3F98}"/>
          </ac:spMkLst>
        </pc:spChg>
      </pc:sldChg>
      <pc:sldChg chg="addSp modSp mod">
        <pc:chgData name="Dan K" userId="f86336fa3deedd29" providerId="LiveId" clId="{8867964F-7CCA-4495-9216-EF6FC7BE1535}" dt="2022-03-24T01:47:07.634" v="145" actId="122"/>
        <pc:sldMkLst>
          <pc:docMk/>
          <pc:sldMk cId="2530880700" sldId="260"/>
        </pc:sldMkLst>
        <pc:spChg chg="add mod">
          <ac:chgData name="Dan K" userId="f86336fa3deedd29" providerId="LiveId" clId="{8867964F-7CCA-4495-9216-EF6FC7BE1535}" dt="2022-03-24T01:47:07.634" v="145" actId="122"/>
          <ac:spMkLst>
            <pc:docMk/>
            <pc:sldMk cId="2530880700" sldId="260"/>
            <ac:spMk id="4" creationId="{E7DE7BC3-DF5A-4C2E-B051-005C3B9BEC36}"/>
          </ac:spMkLst>
        </pc:spChg>
      </pc:sldChg>
      <pc:sldChg chg="addSp delSp modSp mod">
        <pc:chgData name="Dan K" userId="f86336fa3deedd29" providerId="LiveId" clId="{8867964F-7CCA-4495-9216-EF6FC7BE1535}" dt="2022-03-24T01:51:11.105" v="242" actId="1076"/>
        <pc:sldMkLst>
          <pc:docMk/>
          <pc:sldMk cId="335127849" sldId="261"/>
        </pc:sldMkLst>
        <pc:spChg chg="add mod">
          <ac:chgData name="Dan K" userId="f86336fa3deedd29" providerId="LiveId" clId="{8867964F-7CCA-4495-9216-EF6FC7BE1535}" dt="2022-03-24T01:51:11.105" v="242" actId="1076"/>
          <ac:spMkLst>
            <pc:docMk/>
            <pc:sldMk cId="335127849" sldId="261"/>
            <ac:spMk id="4" creationId="{50936E91-757C-4552-AA5C-A072E1E25EE9}"/>
          </ac:spMkLst>
        </pc:spChg>
        <pc:picChg chg="add del mod">
          <ac:chgData name="Dan K" userId="f86336fa3deedd29" providerId="LiveId" clId="{8867964F-7CCA-4495-9216-EF6FC7BE1535}" dt="2022-03-21T19:54:16.294" v="5" actId="21"/>
          <ac:picMkLst>
            <pc:docMk/>
            <pc:sldMk cId="335127849" sldId="261"/>
            <ac:picMk id="5" creationId="{89CDC5E6-C453-45E1-81A4-8484CA62FBC8}"/>
          </ac:picMkLst>
        </pc:picChg>
      </pc:sldChg>
      <pc:sldChg chg="addSp delSp modSp mod">
        <pc:chgData name="Dan K" userId="f86336fa3deedd29" providerId="LiveId" clId="{8867964F-7CCA-4495-9216-EF6FC7BE1535}" dt="2022-03-24T01:53:40.307" v="315" actId="20577"/>
        <pc:sldMkLst>
          <pc:docMk/>
          <pc:sldMk cId="984854518" sldId="262"/>
        </pc:sldMkLst>
        <pc:spChg chg="add del mod">
          <ac:chgData name="Dan K" userId="f86336fa3deedd29" providerId="LiveId" clId="{8867964F-7CCA-4495-9216-EF6FC7BE1535}" dt="2022-03-24T01:52:23.323" v="249"/>
          <ac:spMkLst>
            <pc:docMk/>
            <pc:sldMk cId="984854518" sldId="262"/>
            <ac:spMk id="4" creationId="{8093CA1D-EACC-4ABF-B45C-A95FB56C6D58}"/>
          </ac:spMkLst>
        </pc:spChg>
        <pc:spChg chg="add mod">
          <ac:chgData name="Dan K" userId="f86336fa3deedd29" providerId="LiveId" clId="{8867964F-7CCA-4495-9216-EF6FC7BE1535}" dt="2022-03-24T01:53:40.307" v="315" actId="20577"/>
          <ac:spMkLst>
            <pc:docMk/>
            <pc:sldMk cId="984854518" sldId="262"/>
            <ac:spMk id="5" creationId="{4F73BED5-9B06-44AA-9B06-A2B101B559F4}"/>
          </ac:spMkLst>
        </pc:spChg>
      </pc:sldChg>
      <pc:sldChg chg="addSp delSp modSp mod">
        <pc:chgData name="Dan K" userId="f86336fa3deedd29" providerId="LiveId" clId="{8867964F-7CCA-4495-9216-EF6FC7BE1535}" dt="2022-03-24T01:57:10.269" v="362" actId="20577"/>
        <pc:sldMkLst>
          <pc:docMk/>
          <pc:sldMk cId="12983985" sldId="263"/>
        </pc:sldMkLst>
        <pc:spChg chg="add mod">
          <ac:chgData name="Dan K" userId="f86336fa3deedd29" providerId="LiveId" clId="{8867964F-7CCA-4495-9216-EF6FC7BE1535}" dt="2022-03-24T01:57:10.269" v="362" actId="20577"/>
          <ac:spMkLst>
            <pc:docMk/>
            <pc:sldMk cId="12983985" sldId="263"/>
            <ac:spMk id="4" creationId="{133C681F-19EB-49DD-9DD1-BED5A97F0F27}"/>
          </ac:spMkLst>
        </pc:spChg>
        <pc:picChg chg="add del mod">
          <ac:chgData name="Dan K" userId="f86336fa3deedd29" providerId="LiveId" clId="{8867964F-7CCA-4495-9216-EF6FC7BE1535}" dt="2022-03-21T19:54:29.313" v="9" actId="478"/>
          <ac:picMkLst>
            <pc:docMk/>
            <pc:sldMk cId="12983985" sldId="263"/>
            <ac:picMk id="6" creationId="{BBEFB8EC-97DA-4E15-9A37-C13692B36E3A}"/>
          </ac:picMkLst>
        </pc:picChg>
        <pc:picChg chg="mod">
          <ac:chgData name="Dan K" userId="f86336fa3deedd29" providerId="LiveId" clId="{8867964F-7CCA-4495-9216-EF6FC7BE1535}" dt="2022-03-21T19:54:36.255" v="10" actId="1076"/>
          <ac:picMkLst>
            <pc:docMk/>
            <pc:sldMk cId="12983985" sldId="263"/>
            <ac:picMk id="7" creationId="{6123430C-602D-4CEA-A895-ADB6E91B69DB}"/>
          </ac:picMkLst>
        </pc:picChg>
      </pc:sldChg>
      <pc:sldChg chg="addSp modSp mod ord">
        <pc:chgData name="Dan K" userId="f86336fa3deedd29" providerId="LiveId" clId="{8867964F-7CCA-4495-9216-EF6FC7BE1535}" dt="2022-03-24T02:14:45.614" v="462" actId="1076"/>
        <pc:sldMkLst>
          <pc:docMk/>
          <pc:sldMk cId="4187872391" sldId="264"/>
        </pc:sldMkLst>
        <pc:spChg chg="add mod">
          <ac:chgData name="Dan K" userId="f86336fa3deedd29" providerId="LiveId" clId="{8867964F-7CCA-4495-9216-EF6FC7BE1535}" dt="2022-03-24T02:14:45.614" v="462" actId="1076"/>
          <ac:spMkLst>
            <pc:docMk/>
            <pc:sldMk cId="4187872391" sldId="264"/>
            <ac:spMk id="4" creationId="{303F8595-AD24-481C-A8FD-5928629DD2AB}"/>
          </ac:spMkLst>
        </pc:spChg>
      </pc:sldChg>
      <pc:sldChg chg="addSp modSp mod">
        <pc:chgData name="Dan K" userId="f86336fa3deedd29" providerId="LiveId" clId="{8867964F-7CCA-4495-9216-EF6FC7BE1535}" dt="2022-03-24T02:00:52.086" v="414" actId="1076"/>
        <pc:sldMkLst>
          <pc:docMk/>
          <pc:sldMk cId="3981076143" sldId="265"/>
        </pc:sldMkLst>
        <pc:spChg chg="add mod">
          <ac:chgData name="Dan K" userId="f86336fa3deedd29" providerId="LiveId" clId="{8867964F-7CCA-4495-9216-EF6FC7BE1535}" dt="2022-03-24T02:00:52.086" v="414" actId="1076"/>
          <ac:spMkLst>
            <pc:docMk/>
            <pc:sldMk cId="3981076143" sldId="265"/>
            <ac:spMk id="4" creationId="{EF02015E-8DC5-4010-8D26-1385716E14D0}"/>
          </ac:spMkLst>
        </pc:spChg>
      </pc:sldChg>
      <pc:sldChg chg="addSp modSp mod">
        <pc:chgData name="Dan K" userId="f86336fa3deedd29" providerId="LiveId" clId="{8867964F-7CCA-4495-9216-EF6FC7BE1535}" dt="2022-03-24T02:18:15.498" v="519" actId="1076"/>
        <pc:sldMkLst>
          <pc:docMk/>
          <pc:sldMk cId="3546368183" sldId="267"/>
        </pc:sldMkLst>
        <pc:spChg chg="add mod">
          <ac:chgData name="Dan K" userId="f86336fa3deedd29" providerId="LiveId" clId="{8867964F-7CCA-4495-9216-EF6FC7BE1535}" dt="2022-03-24T02:18:15.498" v="519" actId="1076"/>
          <ac:spMkLst>
            <pc:docMk/>
            <pc:sldMk cId="3546368183" sldId="267"/>
            <ac:spMk id="5" creationId="{8D8120F4-7A61-4B7B-A75A-368FB7D3CB86}"/>
          </ac:spMkLst>
        </pc:spChg>
      </pc:sldChg>
      <pc:sldChg chg="addSp modSp mod">
        <pc:chgData name="Dan K" userId="f86336fa3deedd29" providerId="LiveId" clId="{8867964F-7CCA-4495-9216-EF6FC7BE1535}" dt="2022-03-24T02:20:57.838" v="574" actId="20577"/>
        <pc:sldMkLst>
          <pc:docMk/>
          <pc:sldMk cId="3765820595" sldId="268"/>
        </pc:sldMkLst>
        <pc:spChg chg="add mod">
          <ac:chgData name="Dan K" userId="f86336fa3deedd29" providerId="LiveId" clId="{8867964F-7CCA-4495-9216-EF6FC7BE1535}" dt="2022-03-24T02:20:57.838" v="574" actId="20577"/>
          <ac:spMkLst>
            <pc:docMk/>
            <pc:sldMk cId="3765820595" sldId="268"/>
            <ac:spMk id="4" creationId="{2C0947D3-B095-4C24-B688-10D277F80643}"/>
          </ac:spMkLst>
        </pc:spChg>
      </pc:sldChg>
      <pc:sldChg chg="addSp delSp modSp mod">
        <pc:chgData name="Dan K" userId="f86336fa3deedd29" providerId="LiveId" clId="{8867964F-7CCA-4495-9216-EF6FC7BE1535}" dt="2022-03-24T02:40:36.027" v="740" actId="1076"/>
        <pc:sldMkLst>
          <pc:docMk/>
          <pc:sldMk cId="66369151" sldId="269"/>
        </pc:sldMkLst>
        <pc:spChg chg="add del mod">
          <ac:chgData name="Dan K" userId="f86336fa3deedd29" providerId="LiveId" clId="{8867964F-7CCA-4495-9216-EF6FC7BE1535}" dt="2022-03-24T02:39:18.924" v="692"/>
          <ac:spMkLst>
            <pc:docMk/>
            <pc:sldMk cId="66369151" sldId="269"/>
            <ac:spMk id="4" creationId="{0641D86E-C6AA-4A2A-86F9-AB573EC6BE1E}"/>
          </ac:spMkLst>
        </pc:spChg>
        <pc:spChg chg="add mod">
          <ac:chgData name="Dan K" userId="f86336fa3deedd29" providerId="LiveId" clId="{8867964F-7CCA-4495-9216-EF6FC7BE1535}" dt="2022-03-24T02:40:36.027" v="740" actId="1076"/>
          <ac:spMkLst>
            <pc:docMk/>
            <pc:sldMk cId="66369151" sldId="269"/>
            <ac:spMk id="5" creationId="{C9F0E236-2E59-4ADC-BC63-4612EEE2238C}"/>
          </ac:spMkLst>
        </pc:spChg>
        <pc:picChg chg="add mod">
          <ac:chgData name="Dan K" userId="f86336fa3deedd29" providerId="LiveId" clId="{8867964F-7CCA-4495-9216-EF6FC7BE1535}" dt="2022-03-24T02:38:53.052" v="689" actId="1076"/>
          <ac:picMkLst>
            <pc:docMk/>
            <pc:sldMk cId="66369151" sldId="269"/>
            <ac:picMk id="6" creationId="{1E7CB225-22BF-424D-91D1-0F01291FAF88}"/>
          </ac:picMkLst>
        </pc:picChg>
        <pc:picChg chg="del">
          <ac:chgData name="Dan K" userId="f86336fa3deedd29" providerId="LiveId" clId="{8867964F-7CCA-4495-9216-EF6FC7BE1535}" dt="2022-03-24T02:38:22.545" v="680" actId="478"/>
          <ac:picMkLst>
            <pc:docMk/>
            <pc:sldMk cId="66369151" sldId="269"/>
            <ac:picMk id="8" creationId="{35150D05-A944-4130-B0FC-DD87B5B7B9FE}"/>
          </ac:picMkLst>
        </pc:picChg>
      </pc:sldChg>
      <pc:sldChg chg="addSp modSp mod">
        <pc:chgData name="Dan K" userId="f86336fa3deedd29" providerId="LiveId" clId="{8867964F-7CCA-4495-9216-EF6FC7BE1535}" dt="2022-03-24T02:33:04.389" v="679" actId="122"/>
        <pc:sldMkLst>
          <pc:docMk/>
          <pc:sldMk cId="623250255" sldId="270"/>
        </pc:sldMkLst>
        <pc:spChg chg="add mod">
          <ac:chgData name="Dan K" userId="f86336fa3deedd29" providerId="LiveId" clId="{8867964F-7CCA-4495-9216-EF6FC7BE1535}" dt="2022-03-24T02:33:04.389" v="679" actId="122"/>
          <ac:spMkLst>
            <pc:docMk/>
            <pc:sldMk cId="623250255" sldId="270"/>
            <ac:spMk id="4" creationId="{863EF742-C70F-476F-BB66-3EBEC4E04054}"/>
          </ac:spMkLst>
        </pc:spChg>
      </pc:sldChg>
      <pc:sldChg chg="modSp mod">
        <pc:chgData name="Dan K" userId="f86336fa3deedd29" providerId="LiveId" clId="{8867964F-7CCA-4495-9216-EF6FC7BE1535}" dt="2022-03-24T13:04:02.637" v="1029" actId="207"/>
        <pc:sldMkLst>
          <pc:docMk/>
          <pc:sldMk cId="2741015545" sldId="272"/>
        </pc:sldMkLst>
        <pc:spChg chg="mod">
          <ac:chgData name="Dan K" userId="f86336fa3deedd29" providerId="LiveId" clId="{8867964F-7CCA-4495-9216-EF6FC7BE1535}" dt="2022-03-24T13:04:02.637" v="1029" actId="207"/>
          <ac:spMkLst>
            <pc:docMk/>
            <pc:sldMk cId="2741015545" sldId="272"/>
            <ac:spMk id="3" creationId="{9DB59DFC-995A-4A62-84DE-73AC028B6AD9}"/>
          </ac:spMkLst>
        </pc:spChg>
      </pc:sldChg>
      <pc:sldChg chg="modSp mod">
        <pc:chgData name="Dan K" userId="f86336fa3deedd29" providerId="LiveId" clId="{8867964F-7CCA-4495-9216-EF6FC7BE1535}" dt="2022-03-24T12:48:00.147" v="900" actId="27636"/>
        <pc:sldMkLst>
          <pc:docMk/>
          <pc:sldMk cId="2398228411" sldId="273"/>
        </pc:sldMkLst>
        <pc:spChg chg="mod">
          <ac:chgData name="Dan K" userId="f86336fa3deedd29" providerId="LiveId" clId="{8867964F-7CCA-4495-9216-EF6FC7BE1535}" dt="2022-03-24T12:48:00.147" v="900" actId="27636"/>
          <ac:spMkLst>
            <pc:docMk/>
            <pc:sldMk cId="2398228411" sldId="273"/>
            <ac:spMk id="3" creationId="{FB0F3557-E380-4DAB-BE4B-37890942A2C9}"/>
          </ac:spMkLst>
        </pc:spChg>
      </pc:sldChg>
      <pc:sldChg chg="addSp modSp mod">
        <pc:chgData name="Dan K" userId="f86336fa3deedd29" providerId="LiveId" clId="{8867964F-7CCA-4495-9216-EF6FC7BE1535}" dt="2022-03-24T02:17:56.810" v="517" actId="6549"/>
        <pc:sldMkLst>
          <pc:docMk/>
          <pc:sldMk cId="879503717" sldId="275"/>
        </pc:sldMkLst>
        <pc:spChg chg="add mod">
          <ac:chgData name="Dan K" userId="f86336fa3deedd29" providerId="LiveId" clId="{8867964F-7CCA-4495-9216-EF6FC7BE1535}" dt="2022-03-24T02:17:56.810" v="517" actId="6549"/>
          <ac:spMkLst>
            <pc:docMk/>
            <pc:sldMk cId="879503717" sldId="275"/>
            <ac:spMk id="3" creationId="{812A381C-6AD3-40C0-A531-88FEA0CD6FF6}"/>
          </ac:spMkLst>
        </pc:spChg>
      </pc:sldChg>
      <pc:sldChg chg="modSp new mod setBg">
        <pc:chgData name="Dan K" userId="f86336fa3deedd29" providerId="LiveId" clId="{8867964F-7CCA-4495-9216-EF6FC7BE1535}" dt="2022-03-24T13:16:26.327" v="1099" actId="20577"/>
        <pc:sldMkLst>
          <pc:docMk/>
          <pc:sldMk cId="1567887497" sldId="278"/>
        </pc:sldMkLst>
        <pc:spChg chg="mod">
          <ac:chgData name="Dan K" userId="f86336fa3deedd29" providerId="LiveId" clId="{8867964F-7CCA-4495-9216-EF6FC7BE1535}" dt="2022-03-24T12:47:48.304" v="898"/>
          <ac:spMkLst>
            <pc:docMk/>
            <pc:sldMk cId="1567887497" sldId="278"/>
            <ac:spMk id="2" creationId="{21B8AC8E-5BF2-498E-809B-633F0A6F529C}"/>
          </ac:spMkLst>
        </pc:spChg>
        <pc:spChg chg="mod">
          <ac:chgData name="Dan K" userId="f86336fa3deedd29" providerId="LiveId" clId="{8867964F-7CCA-4495-9216-EF6FC7BE1535}" dt="2022-03-24T13:16:26.327" v="1099" actId="20577"/>
          <ac:spMkLst>
            <pc:docMk/>
            <pc:sldMk cId="1567887497" sldId="278"/>
            <ac:spMk id="3" creationId="{AA363258-C8FE-4B5D-982B-5465592B2D5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79A715-9D06-4AC2-9E58-627CBA15673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6622CB-BE0E-47A2-85DB-9DD66FFE58F8}">
      <dgm:prSet/>
      <dgm:spPr>
        <a:solidFill>
          <a:schemeClr val="accent2"/>
        </a:solidFill>
        <a:ln>
          <a:solidFill>
            <a:schemeClr val="bg2"/>
          </a:solidFill>
        </a:ln>
      </dgm:spPr>
      <dgm:t>
        <a:bodyPr/>
        <a:lstStyle/>
        <a:p>
          <a:r>
            <a:rPr lang="en-US" b="1" dirty="0">
              <a:solidFill>
                <a:schemeClr val="bg2"/>
              </a:solidFill>
              <a:latin typeface="Garamond" panose="02020404030301010803" pitchFamily="18" charset="0"/>
            </a:rPr>
            <a:t>Provide</a:t>
          </a:r>
          <a:endParaRPr lang="en-US" dirty="0">
            <a:solidFill>
              <a:schemeClr val="bg2"/>
            </a:solidFill>
            <a:latin typeface="Garamond" panose="02020404030301010803" pitchFamily="18" charset="0"/>
          </a:endParaRPr>
        </a:p>
      </dgm:t>
    </dgm:pt>
    <dgm:pt modelId="{2B3E8A96-6230-4384-8F2E-B38FA300A5BE}" type="parTrans" cxnId="{81BAE9F5-359A-4CA0-851F-7140967731AB}">
      <dgm:prSet/>
      <dgm:spPr/>
      <dgm:t>
        <a:bodyPr/>
        <a:lstStyle/>
        <a:p>
          <a:endParaRPr lang="en-US"/>
        </a:p>
      </dgm:t>
    </dgm:pt>
    <dgm:pt modelId="{E95B94F1-BFDB-4E02-9478-146E3927B17D}" type="sibTrans" cxnId="{81BAE9F5-359A-4CA0-851F-7140967731AB}">
      <dgm:prSet/>
      <dgm:spPr/>
      <dgm:t>
        <a:bodyPr/>
        <a:lstStyle/>
        <a:p>
          <a:endParaRPr lang="en-US"/>
        </a:p>
      </dgm:t>
    </dgm:pt>
    <dgm:pt modelId="{F67E9F29-D78B-401F-B658-D6A04FBEF271}">
      <dgm:prSet/>
      <dgm:spPr>
        <a:solidFill>
          <a:schemeClr val="accent2">
            <a:alpha val="90000"/>
          </a:schemeClr>
        </a:solidFill>
        <a:ln>
          <a:solidFill>
            <a:schemeClr val="bg2">
              <a:alpha val="90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bg2"/>
              </a:solidFill>
              <a:latin typeface="Garamond" panose="02020404030301010803" pitchFamily="18" charset="0"/>
            </a:rPr>
            <a:t>Background on acculturation and current statistics on international students</a:t>
          </a:r>
        </a:p>
      </dgm:t>
    </dgm:pt>
    <dgm:pt modelId="{48081E6C-1AEE-4655-B334-B6CCE66536CA}" type="parTrans" cxnId="{CD7BB2DF-B5F5-4992-BB72-9F8F90CA4CC1}">
      <dgm:prSet/>
      <dgm:spPr/>
      <dgm:t>
        <a:bodyPr/>
        <a:lstStyle/>
        <a:p>
          <a:endParaRPr lang="en-US"/>
        </a:p>
      </dgm:t>
    </dgm:pt>
    <dgm:pt modelId="{7D567C96-3385-4878-BC5A-62729B540FCB}" type="sibTrans" cxnId="{CD7BB2DF-B5F5-4992-BB72-9F8F90CA4CC1}">
      <dgm:prSet/>
      <dgm:spPr/>
      <dgm:t>
        <a:bodyPr/>
        <a:lstStyle/>
        <a:p>
          <a:endParaRPr lang="en-US"/>
        </a:p>
      </dgm:t>
    </dgm:pt>
    <dgm:pt modelId="{55A54774-F3C4-41C0-90BD-F30AC56DD671}">
      <dgm:prSet/>
      <dgm:spPr>
        <a:solidFill>
          <a:schemeClr val="accent2"/>
        </a:solidFill>
        <a:ln>
          <a:solidFill>
            <a:schemeClr val="bg2"/>
          </a:solidFill>
        </a:ln>
      </dgm:spPr>
      <dgm:t>
        <a:bodyPr/>
        <a:lstStyle/>
        <a:p>
          <a:r>
            <a:rPr lang="en-US" b="1" dirty="0">
              <a:solidFill>
                <a:schemeClr val="bg2"/>
              </a:solidFill>
              <a:latin typeface="Garamond" panose="02020404030301010803" pitchFamily="18" charset="0"/>
            </a:rPr>
            <a:t>Discuss</a:t>
          </a:r>
          <a:endParaRPr lang="en-US" dirty="0">
            <a:solidFill>
              <a:schemeClr val="bg2"/>
            </a:solidFill>
            <a:latin typeface="Garamond" panose="02020404030301010803" pitchFamily="18" charset="0"/>
          </a:endParaRPr>
        </a:p>
      </dgm:t>
    </dgm:pt>
    <dgm:pt modelId="{80112F33-9E15-40FB-9297-02693B1A16D7}" type="parTrans" cxnId="{7F7A4608-9B99-457D-8369-1F64EEDBD6C5}">
      <dgm:prSet/>
      <dgm:spPr/>
      <dgm:t>
        <a:bodyPr/>
        <a:lstStyle/>
        <a:p>
          <a:endParaRPr lang="en-US"/>
        </a:p>
      </dgm:t>
    </dgm:pt>
    <dgm:pt modelId="{D0D36EDF-7A18-4966-94DB-3492E769C9EB}" type="sibTrans" cxnId="{7F7A4608-9B99-457D-8369-1F64EEDBD6C5}">
      <dgm:prSet/>
      <dgm:spPr/>
      <dgm:t>
        <a:bodyPr/>
        <a:lstStyle/>
        <a:p>
          <a:endParaRPr lang="en-US"/>
        </a:p>
      </dgm:t>
    </dgm:pt>
    <dgm:pt modelId="{297ADD6A-02F7-467E-9CFD-4E9979FF6FF0}">
      <dgm:prSet/>
      <dgm:spPr>
        <a:solidFill>
          <a:schemeClr val="accent2">
            <a:alpha val="90000"/>
          </a:schemeClr>
        </a:solidFill>
        <a:ln>
          <a:solidFill>
            <a:schemeClr val="bg2">
              <a:alpha val="90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bg2"/>
              </a:solidFill>
              <a:latin typeface="Garamond" panose="02020404030301010803" pitchFamily="18" charset="0"/>
            </a:rPr>
            <a:t>The challenges facing international students due to the COVID-19 pandemic</a:t>
          </a:r>
        </a:p>
      </dgm:t>
    </dgm:pt>
    <dgm:pt modelId="{670191B8-083B-4178-A395-BC0EBE941895}" type="parTrans" cxnId="{F876C5DB-8C6D-4430-8D75-05555D341F9A}">
      <dgm:prSet/>
      <dgm:spPr/>
      <dgm:t>
        <a:bodyPr/>
        <a:lstStyle/>
        <a:p>
          <a:endParaRPr lang="en-US"/>
        </a:p>
      </dgm:t>
    </dgm:pt>
    <dgm:pt modelId="{7BEF8000-1AAE-4F5D-9983-6F292BF4AEEA}" type="sibTrans" cxnId="{F876C5DB-8C6D-4430-8D75-05555D341F9A}">
      <dgm:prSet/>
      <dgm:spPr/>
      <dgm:t>
        <a:bodyPr/>
        <a:lstStyle/>
        <a:p>
          <a:endParaRPr lang="en-US"/>
        </a:p>
      </dgm:t>
    </dgm:pt>
    <dgm:pt modelId="{3C8C9E82-B9D9-4639-B560-0405A1E6F13D}">
      <dgm:prSet/>
      <dgm:spPr>
        <a:solidFill>
          <a:schemeClr val="accent2"/>
        </a:solidFill>
        <a:ln>
          <a:solidFill>
            <a:schemeClr val="bg2"/>
          </a:solidFill>
        </a:ln>
      </dgm:spPr>
      <dgm:t>
        <a:bodyPr/>
        <a:lstStyle/>
        <a:p>
          <a:r>
            <a:rPr lang="en-US" b="1" dirty="0">
              <a:solidFill>
                <a:schemeClr val="bg2"/>
              </a:solidFill>
              <a:latin typeface="Garamond" panose="02020404030301010803" pitchFamily="18" charset="0"/>
            </a:rPr>
            <a:t>Highlight</a:t>
          </a:r>
          <a:endParaRPr lang="en-US" dirty="0">
            <a:solidFill>
              <a:schemeClr val="bg2"/>
            </a:solidFill>
            <a:latin typeface="Garamond" panose="02020404030301010803" pitchFamily="18" charset="0"/>
          </a:endParaRPr>
        </a:p>
      </dgm:t>
    </dgm:pt>
    <dgm:pt modelId="{458A555E-5DB7-411A-8B51-BCDE4C6FBEBF}" type="parTrans" cxnId="{04FFE691-3D72-46F1-B931-75DF5275B86B}">
      <dgm:prSet/>
      <dgm:spPr/>
      <dgm:t>
        <a:bodyPr/>
        <a:lstStyle/>
        <a:p>
          <a:endParaRPr lang="en-US"/>
        </a:p>
      </dgm:t>
    </dgm:pt>
    <dgm:pt modelId="{4ADAA4EC-058B-4A0E-99A4-E6F31EC98C98}" type="sibTrans" cxnId="{04FFE691-3D72-46F1-B931-75DF5275B86B}">
      <dgm:prSet/>
      <dgm:spPr/>
      <dgm:t>
        <a:bodyPr/>
        <a:lstStyle/>
        <a:p>
          <a:endParaRPr lang="en-US"/>
        </a:p>
      </dgm:t>
    </dgm:pt>
    <dgm:pt modelId="{B89BE373-34B0-466D-B665-01BEC33E254D}">
      <dgm:prSet/>
      <dgm:spPr>
        <a:solidFill>
          <a:schemeClr val="accent2">
            <a:alpha val="90000"/>
          </a:schemeClr>
        </a:solidFill>
        <a:ln>
          <a:solidFill>
            <a:schemeClr val="bg2">
              <a:alpha val="90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bg2"/>
              </a:solidFill>
              <a:latin typeface="Garamond" panose="02020404030301010803" pitchFamily="18" charset="0"/>
            </a:rPr>
            <a:t>Interventions and Strategies to support this population</a:t>
          </a:r>
          <a:endParaRPr lang="en-US" dirty="0">
            <a:latin typeface="Garamond" panose="02020404030301010803" pitchFamily="18" charset="0"/>
          </a:endParaRPr>
        </a:p>
      </dgm:t>
    </dgm:pt>
    <dgm:pt modelId="{65660F8D-8C18-4AF6-9D24-903E75419935}" type="parTrans" cxnId="{E4B3A486-4B56-4879-A6BA-E258B2819F72}">
      <dgm:prSet/>
      <dgm:spPr/>
      <dgm:t>
        <a:bodyPr/>
        <a:lstStyle/>
        <a:p>
          <a:endParaRPr lang="en-US"/>
        </a:p>
      </dgm:t>
    </dgm:pt>
    <dgm:pt modelId="{5BA5A887-E3F8-4D9C-B265-883741A87286}" type="sibTrans" cxnId="{E4B3A486-4B56-4879-A6BA-E258B2819F72}">
      <dgm:prSet/>
      <dgm:spPr/>
      <dgm:t>
        <a:bodyPr/>
        <a:lstStyle/>
        <a:p>
          <a:endParaRPr lang="en-US"/>
        </a:p>
      </dgm:t>
    </dgm:pt>
    <dgm:pt modelId="{AD9AC75D-613F-4F25-8529-18AA59434D62}" type="pres">
      <dgm:prSet presAssocID="{3F79A715-9D06-4AC2-9E58-627CBA156734}" presName="Name0" presStyleCnt="0">
        <dgm:presLayoutVars>
          <dgm:dir/>
          <dgm:animLvl val="lvl"/>
          <dgm:resizeHandles val="exact"/>
        </dgm:presLayoutVars>
      </dgm:prSet>
      <dgm:spPr/>
    </dgm:pt>
    <dgm:pt modelId="{FB58A6E0-41BA-42EB-931F-E590D9D18251}" type="pres">
      <dgm:prSet presAssocID="{E96622CB-BE0E-47A2-85DB-9DD66FFE58F8}" presName="linNode" presStyleCnt="0"/>
      <dgm:spPr/>
    </dgm:pt>
    <dgm:pt modelId="{FCA3F9FF-88D9-45D4-9BDE-474F137A5CDB}" type="pres">
      <dgm:prSet presAssocID="{E96622CB-BE0E-47A2-85DB-9DD66FFE58F8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D4F58815-01C0-4DDB-9BE5-74401BBF2A8F}" type="pres">
      <dgm:prSet presAssocID="{E96622CB-BE0E-47A2-85DB-9DD66FFE58F8}" presName="descendantText" presStyleLbl="alignAccFollowNode1" presStyleIdx="0" presStyleCnt="3">
        <dgm:presLayoutVars>
          <dgm:bulletEnabled val="1"/>
        </dgm:presLayoutVars>
      </dgm:prSet>
      <dgm:spPr/>
    </dgm:pt>
    <dgm:pt modelId="{96B183FC-956C-454A-A7B7-537FC0CBEAAB}" type="pres">
      <dgm:prSet presAssocID="{E95B94F1-BFDB-4E02-9478-146E3927B17D}" presName="sp" presStyleCnt="0"/>
      <dgm:spPr/>
    </dgm:pt>
    <dgm:pt modelId="{957B3565-DF1F-4402-A5A1-B02A35C82352}" type="pres">
      <dgm:prSet presAssocID="{55A54774-F3C4-41C0-90BD-F30AC56DD671}" presName="linNode" presStyleCnt="0"/>
      <dgm:spPr/>
    </dgm:pt>
    <dgm:pt modelId="{02F9AE52-09D3-43D1-8BA4-D82883DC1DBD}" type="pres">
      <dgm:prSet presAssocID="{55A54774-F3C4-41C0-90BD-F30AC56DD671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18FFDC8F-2DC4-445C-8E94-F0935953DE27}" type="pres">
      <dgm:prSet presAssocID="{55A54774-F3C4-41C0-90BD-F30AC56DD671}" presName="descendantText" presStyleLbl="alignAccFollowNode1" presStyleIdx="1" presStyleCnt="3">
        <dgm:presLayoutVars>
          <dgm:bulletEnabled val="1"/>
        </dgm:presLayoutVars>
      </dgm:prSet>
      <dgm:spPr/>
    </dgm:pt>
    <dgm:pt modelId="{C5ACC82C-9A3A-443C-8B0C-16E93D49F8DC}" type="pres">
      <dgm:prSet presAssocID="{D0D36EDF-7A18-4966-94DB-3492E769C9EB}" presName="sp" presStyleCnt="0"/>
      <dgm:spPr/>
    </dgm:pt>
    <dgm:pt modelId="{BCFC7CBA-115E-410F-B76F-B80CFA6458AD}" type="pres">
      <dgm:prSet presAssocID="{3C8C9E82-B9D9-4639-B560-0405A1E6F13D}" presName="linNode" presStyleCnt="0"/>
      <dgm:spPr/>
    </dgm:pt>
    <dgm:pt modelId="{838AA270-DF5A-44C8-91D8-9E3C6007A4B9}" type="pres">
      <dgm:prSet presAssocID="{3C8C9E82-B9D9-4639-B560-0405A1E6F13D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D28BC926-7FC4-43A4-9F15-99CBABC91F2D}" type="pres">
      <dgm:prSet presAssocID="{3C8C9E82-B9D9-4639-B560-0405A1E6F13D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7F7A4608-9B99-457D-8369-1F64EEDBD6C5}" srcId="{3F79A715-9D06-4AC2-9E58-627CBA156734}" destId="{55A54774-F3C4-41C0-90BD-F30AC56DD671}" srcOrd="1" destOrd="0" parTransId="{80112F33-9E15-40FB-9297-02693B1A16D7}" sibTransId="{D0D36EDF-7A18-4966-94DB-3492E769C9EB}"/>
    <dgm:cxn modelId="{25870512-8D09-4D8E-BED4-D0E79A57B83E}" type="presOf" srcId="{3F79A715-9D06-4AC2-9E58-627CBA156734}" destId="{AD9AC75D-613F-4F25-8529-18AA59434D62}" srcOrd="0" destOrd="0" presId="urn:microsoft.com/office/officeart/2005/8/layout/vList5"/>
    <dgm:cxn modelId="{B4B3843B-DF32-4B51-8ECA-FFD9CE926A24}" type="presOf" srcId="{B89BE373-34B0-466D-B665-01BEC33E254D}" destId="{D28BC926-7FC4-43A4-9F15-99CBABC91F2D}" srcOrd="0" destOrd="0" presId="urn:microsoft.com/office/officeart/2005/8/layout/vList5"/>
    <dgm:cxn modelId="{B75B3463-F8F0-4A6D-83F5-2163E1786022}" type="presOf" srcId="{E96622CB-BE0E-47A2-85DB-9DD66FFE58F8}" destId="{FCA3F9FF-88D9-45D4-9BDE-474F137A5CDB}" srcOrd="0" destOrd="0" presId="urn:microsoft.com/office/officeart/2005/8/layout/vList5"/>
    <dgm:cxn modelId="{A3CD9273-D294-473A-B1B3-8D91A9ED9599}" type="presOf" srcId="{55A54774-F3C4-41C0-90BD-F30AC56DD671}" destId="{02F9AE52-09D3-43D1-8BA4-D82883DC1DBD}" srcOrd="0" destOrd="0" presId="urn:microsoft.com/office/officeart/2005/8/layout/vList5"/>
    <dgm:cxn modelId="{3695C054-70FB-420E-98AE-4ED114730BE5}" type="presOf" srcId="{3C8C9E82-B9D9-4639-B560-0405A1E6F13D}" destId="{838AA270-DF5A-44C8-91D8-9E3C6007A4B9}" srcOrd="0" destOrd="0" presId="urn:microsoft.com/office/officeart/2005/8/layout/vList5"/>
    <dgm:cxn modelId="{E4B3A486-4B56-4879-A6BA-E258B2819F72}" srcId="{3C8C9E82-B9D9-4639-B560-0405A1E6F13D}" destId="{B89BE373-34B0-466D-B665-01BEC33E254D}" srcOrd="0" destOrd="0" parTransId="{65660F8D-8C18-4AF6-9D24-903E75419935}" sibTransId="{5BA5A887-E3F8-4D9C-B265-883741A87286}"/>
    <dgm:cxn modelId="{04FFE691-3D72-46F1-B931-75DF5275B86B}" srcId="{3F79A715-9D06-4AC2-9E58-627CBA156734}" destId="{3C8C9E82-B9D9-4639-B560-0405A1E6F13D}" srcOrd="2" destOrd="0" parTransId="{458A555E-5DB7-411A-8B51-BCDE4C6FBEBF}" sibTransId="{4ADAA4EC-058B-4A0E-99A4-E6F31EC98C98}"/>
    <dgm:cxn modelId="{75CC29C4-8745-4AD8-84FA-907EE73717F4}" type="presOf" srcId="{297ADD6A-02F7-467E-9CFD-4E9979FF6FF0}" destId="{18FFDC8F-2DC4-445C-8E94-F0935953DE27}" srcOrd="0" destOrd="0" presId="urn:microsoft.com/office/officeart/2005/8/layout/vList5"/>
    <dgm:cxn modelId="{9D9F79C6-1CD8-4E16-A062-2C234903CE87}" type="presOf" srcId="{F67E9F29-D78B-401F-B658-D6A04FBEF271}" destId="{D4F58815-01C0-4DDB-9BE5-74401BBF2A8F}" srcOrd="0" destOrd="0" presId="urn:microsoft.com/office/officeart/2005/8/layout/vList5"/>
    <dgm:cxn modelId="{F876C5DB-8C6D-4430-8D75-05555D341F9A}" srcId="{55A54774-F3C4-41C0-90BD-F30AC56DD671}" destId="{297ADD6A-02F7-467E-9CFD-4E9979FF6FF0}" srcOrd="0" destOrd="0" parTransId="{670191B8-083B-4178-A395-BC0EBE941895}" sibTransId="{7BEF8000-1AAE-4F5D-9983-6F292BF4AEEA}"/>
    <dgm:cxn modelId="{CD7BB2DF-B5F5-4992-BB72-9F8F90CA4CC1}" srcId="{E96622CB-BE0E-47A2-85DB-9DD66FFE58F8}" destId="{F67E9F29-D78B-401F-B658-D6A04FBEF271}" srcOrd="0" destOrd="0" parTransId="{48081E6C-1AEE-4655-B334-B6CCE66536CA}" sibTransId="{7D567C96-3385-4878-BC5A-62729B540FCB}"/>
    <dgm:cxn modelId="{81BAE9F5-359A-4CA0-851F-7140967731AB}" srcId="{3F79A715-9D06-4AC2-9E58-627CBA156734}" destId="{E96622CB-BE0E-47A2-85DB-9DD66FFE58F8}" srcOrd="0" destOrd="0" parTransId="{2B3E8A96-6230-4384-8F2E-B38FA300A5BE}" sibTransId="{E95B94F1-BFDB-4E02-9478-146E3927B17D}"/>
    <dgm:cxn modelId="{D97C2517-6751-4660-9EF9-AC0790B0123A}" type="presParOf" srcId="{AD9AC75D-613F-4F25-8529-18AA59434D62}" destId="{FB58A6E0-41BA-42EB-931F-E590D9D18251}" srcOrd="0" destOrd="0" presId="urn:microsoft.com/office/officeart/2005/8/layout/vList5"/>
    <dgm:cxn modelId="{ED364161-5C9D-45E5-98B9-FA3B2D561FFA}" type="presParOf" srcId="{FB58A6E0-41BA-42EB-931F-E590D9D18251}" destId="{FCA3F9FF-88D9-45D4-9BDE-474F137A5CDB}" srcOrd="0" destOrd="0" presId="urn:microsoft.com/office/officeart/2005/8/layout/vList5"/>
    <dgm:cxn modelId="{6431D455-4781-4829-8AC5-5828C37E6390}" type="presParOf" srcId="{FB58A6E0-41BA-42EB-931F-E590D9D18251}" destId="{D4F58815-01C0-4DDB-9BE5-74401BBF2A8F}" srcOrd="1" destOrd="0" presId="urn:microsoft.com/office/officeart/2005/8/layout/vList5"/>
    <dgm:cxn modelId="{C0BFEA25-1A6B-493B-9769-CDFA7337E487}" type="presParOf" srcId="{AD9AC75D-613F-4F25-8529-18AA59434D62}" destId="{96B183FC-956C-454A-A7B7-537FC0CBEAAB}" srcOrd="1" destOrd="0" presId="urn:microsoft.com/office/officeart/2005/8/layout/vList5"/>
    <dgm:cxn modelId="{A3CA7FDC-8BA0-49E3-AFC7-B5390AD831DE}" type="presParOf" srcId="{AD9AC75D-613F-4F25-8529-18AA59434D62}" destId="{957B3565-DF1F-4402-A5A1-B02A35C82352}" srcOrd="2" destOrd="0" presId="urn:microsoft.com/office/officeart/2005/8/layout/vList5"/>
    <dgm:cxn modelId="{7F92D2C1-D6DB-4E80-B068-4B50156D58C0}" type="presParOf" srcId="{957B3565-DF1F-4402-A5A1-B02A35C82352}" destId="{02F9AE52-09D3-43D1-8BA4-D82883DC1DBD}" srcOrd="0" destOrd="0" presId="urn:microsoft.com/office/officeart/2005/8/layout/vList5"/>
    <dgm:cxn modelId="{58090C8D-6B9B-453B-BD79-B58F1C4B0C3A}" type="presParOf" srcId="{957B3565-DF1F-4402-A5A1-B02A35C82352}" destId="{18FFDC8F-2DC4-445C-8E94-F0935953DE27}" srcOrd="1" destOrd="0" presId="urn:microsoft.com/office/officeart/2005/8/layout/vList5"/>
    <dgm:cxn modelId="{C5E32EE3-EE0A-428D-B806-345C2097D45F}" type="presParOf" srcId="{AD9AC75D-613F-4F25-8529-18AA59434D62}" destId="{C5ACC82C-9A3A-443C-8B0C-16E93D49F8DC}" srcOrd="3" destOrd="0" presId="urn:microsoft.com/office/officeart/2005/8/layout/vList5"/>
    <dgm:cxn modelId="{EC58B745-91CB-454C-A971-2E736B9FFE1A}" type="presParOf" srcId="{AD9AC75D-613F-4F25-8529-18AA59434D62}" destId="{BCFC7CBA-115E-410F-B76F-B80CFA6458AD}" srcOrd="4" destOrd="0" presId="urn:microsoft.com/office/officeart/2005/8/layout/vList5"/>
    <dgm:cxn modelId="{7B455A49-DD9C-4617-A4C5-8EEAA2DAAF93}" type="presParOf" srcId="{BCFC7CBA-115E-410F-B76F-B80CFA6458AD}" destId="{838AA270-DF5A-44C8-91D8-9E3C6007A4B9}" srcOrd="0" destOrd="0" presId="urn:microsoft.com/office/officeart/2005/8/layout/vList5"/>
    <dgm:cxn modelId="{01FD6293-3A75-48E3-B776-9EDC0B719570}" type="presParOf" srcId="{BCFC7CBA-115E-410F-B76F-B80CFA6458AD}" destId="{D28BC926-7FC4-43A4-9F15-99CBABC91F2D}" srcOrd="1" destOrd="0" presId="urn:microsoft.com/office/officeart/2005/8/layout/vList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D10D5B-94A2-4BF2-804A-A4333EEE4C0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E90175-1B60-46CD-83D9-470A5BE18A86}">
      <dgm:prSet/>
      <dgm:spPr>
        <a:solidFill>
          <a:schemeClr val="accent2"/>
        </a:solidFill>
        <a:ln>
          <a:solidFill>
            <a:schemeClr val="bg2"/>
          </a:solidFill>
        </a:ln>
      </dgm:spPr>
      <dgm:t>
        <a:bodyPr/>
        <a:lstStyle/>
        <a:p>
          <a:r>
            <a:rPr lang="en-US" b="1" dirty="0">
              <a:solidFill>
                <a:schemeClr val="bg2"/>
              </a:solidFill>
              <a:latin typeface="Garamond" panose="02020404030301010803" pitchFamily="18" charset="0"/>
            </a:rPr>
            <a:t>Situation</a:t>
          </a:r>
          <a:endParaRPr lang="en-US" dirty="0">
            <a:solidFill>
              <a:schemeClr val="bg2"/>
            </a:solidFill>
            <a:latin typeface="Garamond" panose="02020404030301010803" pitchFamily="18" charset="0"/>
          </a:endParaRPr>
        </a:p>
      </dgm:t>
    </dgm:pt>
    <dgm:pt modelId="{A8CE1447-6D41-4EED-BF79-FE547E100414}" type="parTrans" cxnId="{EB93007A-1A96-48A9-9626-506DAB68C2EC}">
      <dgm:prSet/>
      <dgm:spPr/>
      <dgm:t>
        <a:bodyPr/>
        <a:lstStyle/>
        <a:p>
          <a:endParaRPr lang="en-US"/>
        </a:p>
      </dgm:t>
    </dgm:pt>
    <dgm:pt modelId="{8068A2F3-2360-47B1-931C-FA4D140894A6}" type="sibTrans" cxnId="{EB93007A-1A96-48A9-9626-506DAB68C2EC}">
      <dgm:prSet/>
      <dgm:spPr/>
      <dgm:t>
        <a:bodyPr/>
        <a:lstStyle/>
        <a:p>
          <a:endParaRPr lang="en-US"/>
        </a:p>
      </dgm:t>
    </dgm:pt>
    <dgm:pt modelId="{9E95E4A0-6BC1-462B-B96D-81806CDCFA5E}">
      <dgm:prSet/>
      <dgm:spPr>
        <a:solidFill>
          <a:schemeClr val="accent2"/>
        </a:solidFill>
        <a:ln>
          <a:solidFill>
            <a:schemeClr val="bg2"/>
          </a:solidFill>
        </a:ln>
      </dgm:spPr>
      <dgm:t>
        <a:bodyPr/>
        <a:lstStyle/>
        <a:p>
          <a:r>
            <a:rPr lang="en-US" dirty="0">
              <a:solidFill>
                <a:schemeClr val="bg2"/>
              </a:solidFill>
              <a:latin typeface="Garamond" panose="02020404030301010803" pitchFamily="18" charset="0"/>
            </a:rPr>
            <a:t>Trigger, timing, control.</a:t>
          </a:r>
        </a:p>
      </dgm:t>
    </dgm:pt>
    <dgm:pt modelId="{FF0DE1CB-9F15-435A-87A5-EAEC6B88D725}" type="parTrans" cxnId="{6C9895B3-70AD-454F-BC76-5BD12CB612D7}">
      <dgm:prSet/>
      <dgm:spPr/>
      <dgm:t>
        <a:bodyPr/>
        <a:lstStyle/>
        <a:p>
          <a:endParaRPr lang="en-US"/>
        </a:p>
      </dgm:t>
    </dgm:pt>
    <dgm:pt modelId="{F1824689-F083-4A6B-81C7-12AB4B1B366D}" type="sibTrans" cxnId="{6C9895B3-70AD-454F-BC76-5BD12CB612D7}">
      <dgm:prSet/>
      <dgm:spPr/>
      <dgm:t>
        <a:bodyPr/>
        <a:lstStyle/>
        <a:p>
          <a:endParaRPr lang="en-US"/>
        </a:p>
      </dgm:t>
    </dgm:pt>
    <dgm:pt modelId="{43D13133-E93F-4564-A0DC-323277F593AD}">
      <dgm:prSet/>
      <dgm:spPr>
        <a:solidFill>
          <a:schemeClr val="accent2"/>
        </a:solidFill>
        <a:ln>
          <a:solidFill>
            <a:schemeClr val="bg2"/>
          </a:solidFill>
        </a:ln>
      </dgm:spPr>
      <dgm:t>
        <a:bodyPr/>
        <a:lstStyle/>
        <a:p>
          <a:r>
            <a:rPr lang="en-US" b="1" dirty="0">
              <a:solidFill>
                <a:schemeClr val="bg2"/>
              </a:solidFill>
              <a:latin typeface="Garamond" panose="02020404030301010803" pitchFamily="18" charset="0"/>
            </a:rPr>
            <a:t>Self</a:t>
          </a:r>
          <a:endParaRPr lang="en-US" dirty="0">
            <a:solidFill>
              <a:schemeClr val="bg2"/>
            </a:solidFill>
            <a:latin typeface="Garamond" panose="02020404030301010803" pitchFamily="18" charset="0"/>
          </a:endParaRPr>
        </a:p>
      </dgm:t>
    </dgm:pt>
    <dgm:pt modelId="{940AB802-3619-4C00-960E-62016531EE60}" type="parTrans" cxnId="{49E18CDA-AA38-4A9A-8C62-E7498035C953}">
      <dgm:prSet/>
      <dgm:spPr/>
      <dgm:t>
        <a:bodyPr/>
        <a:lstStyle/>
        <a:p>
          <a:endParaRPr lang="en-US"/>
        </a:p>
      </dgm:t>
    </dgm:pt>
    <dgm:pt modelId="{24039DA8-592F-438C-8009-F3D11B9E13C6}" type="sibTrans" cxnId="{49E18CDA-AA38-4A9A-8C62-E7498035C953}">
      <dgm:prSet/>
      <dgm:spPr/>
      <dgm:t>
        <a:bodyPr/>
        <a:lstStyle/>
        <a:p>
          <a:endParaRPr lang="en-US"/>
        </a:p>
      </dgm:t>
    </dgm:pt>
    <dgm:pt modelId="{AD7D1940-BA7E-4260-BD6D-823420E570CD}">
      <dgm:prSet/>
      <dgm:spPr>
        <a:solidFill>
          <a:schemeClr val="accent2"/>
        </a:solidFill>
        <a:ln>
          <a:solidFill>
            <a:schemeClr val="bg2"/>
          </a:solidFill>
        </a:ln>
      </dgm:spPr>
      <dgm:t>
        <a:bodyPr/>
        <a:lstStyle/>
        <a:p>
          <a:r>
            <a:rPr lang="en-US" dirty="0">
              <a:solidFill>
                <a:schemeClr val="bg2"/>
              </a:solidFill>
              <a:latin typeface="Garamond" panose="02020404030301010803" pitchFamily="18" charset="0"/>
            </a:rPr>
            <a:t>Personal and demographic characteristics</a:t>
          </a:r>
        </a:p>
      </dgm:t>
    </dgm:pt>
    <dgm:pt modelId="{8AD8C5A2-FC2D-4DB4-87E4-EE32CDED5899}" type="parTrans" cxnId="{217DB9D2-D331-45F2-AF04-1F99EAECC036}">
      <dgm:prSet/>
      <dgm:spPr/>
      <dgm:t>
        <a:bodyPr/>
        <a:lstStyle/>
        <a:p>
          <a:endParaRPr lang="en-US"/>
        </a:p>
      </dgm:t>
    </dgm:pt>
    <dgm:pt modelId="{095EC894-10BE-47D6-A274-8721C3DBE999}" type="sibTrans" cxnId="{217DB9D2-D331-45F2-AF04-1F99EAECC036}">
      <dgm:prSet/>
      <dgm:spPr/>
      <dgm:t>
        <a:bodyPr/>
        <a:lstStyle/>
        <a:p>
          <a:endParaRPr lang="en-US"/>
        </a:p>
      </dgm:t>
    </dgm:pt>
    <dgm:pt modelId="{C11D57F4-2BFE-4717-B449-97BDE5548C27}">
      <dgm:prSet/>
      <dgm:spPr>
        <a:solidFill>
          <a:schemeClr val="accent2"/>
        </a:solidFill>
        <a:ln>
          <a:solidFill>
            <a:schemeClr val="bg2"/>
          </a:solidFill>
        </a:ln>
      </dgm:spPr>
      <dgm:t>
        <a:bodyPr/>
        <a:lstStyle/>
        <a:p>
          <a:r>
            <a:rPr lang="en-US" b="1" dirty="0">
              <a:solidFill>
                <a:schemeClr val="bg2"/>
              </a:solidFill>
              <a:latin typeface="Garamond" panose="02020404030301010803" pitchFamily="18" charset="0"/>
            </a:rPr>
            <a:t>Social Support</a:t>
          </a:r>
          <a:endParaRPr lang="en-US" dirty="0">
            <a:solidFill>
              <a:schemeClr val="bg2"/>
            </a:solidFill>
            <a:latin typeface="Garamond" panose="02020404030301010803" pitchFamily="18" charset="0"/>
          </a:endParaRPr>
        </a:p>
      </dgm:t>
    </dgm:pt>
    <dgm:pt modelId="{D27A160E-1137-4F16-8DA7-CB02C3B2C185}" type="parTrans" cxnId="{6E1F5C0E-B4B6-463C-A07A-0289D0B3EE6C}">
      <dgm:prSet/>
      <dgm:spPr/>
      <dgm:t>
        <a:bodyPr/>
        <a:lstStyle/>
        <a:p>
          <a:endParaRPr lang="en-US"/>
        </a:p>
      </dgm:t>
    </dgm:pt>
    <dgm:pt modelId="{9A466B32-FFC5-40FC-9F1F-8DDF30ED0642}" type="sibTrans" cxnId="{6E1F5C0E-B4B6-463C-A07A-0289D0B3EE6C}">
      <dgm:prSet/>
      <dgm:spPr/>
      <dgm:t>
        <a:bodyPr/>
        <a:lstStyle/>
        <a:p>
          <a:endParaRPr lang="en-US"/>
        </a:p>
      </dgm:t>
    </dgm:pt>
    <dgm:pt modelId="{4332CBBE-3CA5-47FC-9855-3FD77F54B4CA}">
      <dgm:prSet/>
      <dgm:spPr>
        <a:solidFill>
          <a:schemeClr val="accent2"/>
        </a:solidFill>
        <a:ln>
          <a:solidFill>
            <a:schemeClr val="bg2"/>
          </a:solidFill>
        </a:ln>
      </dgm:spPr>
      <dgm:t>
        <a:bodyPr/>
        <a:lstStyle/>
        <a:p>
          <a:r>
            <a:rPr lang="en-US" dirty="0">
              <a:solidFill>
                <a:schemeClr val="bg2"/>
              </a:solidFill>
              <a:latin typeface="Garamond" panose="02020404030301010803" pitchFamily="18" charset="0"/>
            </a:rPr>
            <a:t>Intimate relationships</a:t>
          </a:r>
        </a:p>
      </dgm:t>
    </dgm:pt>
    <dgm:pt modelId="{8509D3A8-F102-4DF3-86DB-A09DFA577AC4}" type="parTrans" cxnId="{39557EA8-E0B9-4E64-AE9F-CAF009A40D1E}">
      <dgm:prSet/>
      <dgm:spPr/>
      <dgm:t>
        <a:bodyPr/>
        <a:lstStyle/>
        <a:p>
          <a:endParaRPr lang="en-US"/>
        </a:p>
      </dgm:t>
    </dgm:pt>
    <dgm:pt modelId="{3D8FF9F2-4E9E-49F6-932B-A93E0F97D205}" type="sibTrans" cxnId="{39557EA8-E0B9-4E64-AE9F-CAF009A40D1E}">
      <dgm:prSet/>
      <dgm:spPr/>
      <dgm:t>
        <a:bodyPr/>
        <a:lstStyle/>
        <a:p>
          <a:endParaRPr lang="en-US"/>
        </a:p>
      </dgm:t>
    </dgm:pt>
    <dgm:pt modelId="{8410AB3C-7583-4852-8741-AE5DFEC98AC8}">
      <dgm:prSet/>
      <dgm:spPr>
        <a:solidFill>
          <a:schemeClr val="accent2"/>
        </a:solidFill>
        <a:ln>
          <a:solidFill>
            <a:schemeClr val="bg2"/>
          </a:solidFill>
        </a:ln>
      </dgm:spPr>
      <dgm:t>
        <a:bodyPr/>
        <a:lstStyle/>
        <a:p>
          <a:r>
            <a:rPr lang="en-US" b="1" dirty="0">
              <a:solidFill>
                <a:schemeClr val="bg2"/>
              </a:solidFill>
              <a:latin typeface="Garamond" panose="02020404030301010803" pitchFamily="18" charset="0"/>
            </a:rPr>
            <a:t>Strategies or coping responses</a:t>
          </a:r>
          <a:endParaRPr lang="en-US" dirty="0">
            <a:solidFill>
              <a:schemeClr val="bg2"/>
            </a:solidFill>
            <a:latin typeface="Garamond" panose="02020404030301010803" pitchFamily="18" charset="0"/>
          </a:endParaRPr>
        </a:p>
      </dgm:t>
    </dgm:pt>
    <dgm:pt modelId="{C8872169-5924-487F-92CF-3EBFEAC256FE}" type="parTrans" cxnId="{D148A6A1-2ABD-47FE-AF84-B126C0F12A7F}">
      <dgm:prSet/>
      <dgm:spPr/>
      <dgm:t>
        <a:bodyPr/>
        <a:lstStyle/>
        <a:p>
          <a:endParaRPr lang="en-US"/>
        </a:p>
      </dgm:t>
    </dgm:pt>
    <dgm:pt modelId="{EBC19537-FD7E-4BF1-B3C7-33D9FFC098F0}" type="sibTrans" cxnId="{D148A6A1-2ABD-47FE-AF84-B126C0F12A7F}">
      <dgm:prSet/>
      <dgm:spPr/>
      <dgm:t>
        <a:bodyPr/>
        <a:lstStyle/>
        <a:p>
          <a:endParaRPr lang="en-US"/>
        </a:p>
      </dgm:t>
    </dgm:pt>
    <dgm:pt modelId="{7D079AFA-FFD6-4D00-9520-179901900804}">
      <dgm:prSet/>
      <dgm:spPr>
        <a:solidFill>
          <a:schemeClr val="accent2"/>
        </a:solidFill>
        <a:ln>
          <a:solidFill>
            <a:schemeClr val="bg2"/>
          </a:solidFill>
        </a:ln>
      </dgm:spPr>
      <dgm:t>
        <a:bodyPr/>
        <a:lstStyle/>
        <a:p>
          <a:r>
            <a:rPr lang="en-US" dirty="0">
              <a:solidFill>
                <a:schemeClr val="bg2"/>
              </a:solidFill>
              <a:latin typeface="Garamond" panose="02020404030301010803" pitchFamily="18" charset="0"/>
            </a:rPr>
            <a:t>Aid in the managing stress in the aftermath</a:t>
          </a:r>
        </a:p>
      </dgm:t>
    </dgm:pt>
    <dgm:pt modelId="{2B8A7F9E-401F-435C-920F-8ACAF9631A04}" type="parTrans" cxnId="{3FB6ACC1-211F-4E05-B041-86BA978A8B19}">
      <dgm:prSet/>
      <dgm:spPr/>
      <dgm:t>
        <a:bodyPr/>
        <a:lstStyle/>
        <a:p>
          <a:endParaRPr lang="en-US"/>
        </a:p>
      </dgm:t>
    </dgm:pt>
    <dgm:pt modelId="{691A21A0-8191-4B39-BFE7-2D30386EEE3B}" type="sibTrans" cxnId="{3FB6ACC1-211F-4E05-B041-86BA978A8B19}">
      <dgm:prSet/>
      <dgm:spPr/>
      <dgm:t>
        <a:bodyPr/>
        <a:lstStyle/>
        <a:p>
          <a:endParaRPr lang="en-US"/>
        </a:p>
      </dgm:t>
    </dgm:pt>
    <dgm:pt modelId="{03AAF341-7406-4084-A549-0BD4FC363AC5}" type="pres">
      <dgm:prSet presAssocID="{D8D10D5B-94A2-4BF2-804A-A4333EEE4C0D}" presName="diagram" presStyleCnt="0">
        <dgm:presLayoutVars>
          <dgm:dir/>
          <dgm:resizeHandles val="exact"/>
        </dgm:presLayoutVars>
      </dgm:prSet>
      <dgm:spPr/>
    </dgm:pt>
    <dgm:pt modelId="{0C3A2421-825F-4DF5-9F97-E261FB28BD1C}" type="pres">
      <dgm:prSet presAssocID="{19E90175-1B60-46CD-83D9-470A5BE18A86}" presName="node" presStyleLbl="node1" presStyleIdx="0" presStyleCnt="8">
        <dgm:presLayoutVars>
          <dgm:bulletEnabled val="1"/>
        </dgm:presLayoutVars>
      </dgm:prSet>
      <dgm:spPr/>
    </dgm:pt>
    <dgm:pt modelId="{FCFA5F96-37E4-4D84-B9B9-937029AB8D63}" type="pres">
      <dgm:prSet presAssocID="{8068A2F3-2360-47B1-931C-FA4D140894A6}" presName="sibTrans" presStyleCnt="0"/>
      <dgm:spPr/>
    </dgm:pt>
    <dgm:pt modelId="{16B3B0EB-31AB-4021-B48D-45356E3F2CCE}" type="pres">
      <dgm:prSet presAssocID="{9E95E4A0-6BC1-462B-B96D-81806CDCFA5E}" presName="node" presStyleLbl="node1" presStyleIdx="1" presStyleCnt="8">
        <dgm:presLayoutVars>
          <dgm:bulletEnabled val="1"/>
        </dgm:presLayoutVars>
      </dgm:prSet>
      <dgm:spPr/>
    </dgm:pt>
    <dgm:pt modelId="{7D05854C-E186-4134-9A14-CF6DA022A60A}" type="pres">
      <dgm:prSet presAssocID="{F1824689-F083-4A6B-81C7-12AB4B1B366D}" presName="sibTrans" presStyleCnt="0"/>
      <dgm:spPr/>
    </dgm:pt>
    <dgm:pt modelId="{EA029BAA-9E27-4C00-8DF6-B00763D73D1A}" type="pres">
      <dgm:prSet presAssocID="{43D13133-E93F-4564-A0DC-323277F593AD}" presName="node" presStyleLbl="node1" presStyleIdx="2" presStyleCnt="8">
        <dgm:presLayoutVars>
          <dgm:bulletEnabled val="1"/>
        </dgm:presLayoutVars>
      </dgm:prSet>
      <dgm:spPr/>
    </dgm:pt>
    <dgm:pt modelId="{88F20517-D66F-4A8F-8AE2-8CE2591EB357}" type="pres">
      <dgm:prSet presAssocID="{24039DA8-592F-438C-8009-F3D11B9E13C6}" presName="sibTrans" presStyleCnt="0"/>
      <dgm:spPr/>
    </dgm:pt>
    <dgm:pt modelId="{4D954988-D0C0-4175-B7F4-CA1D0554DAFF}" type="pres">
      <dgm:prSet presAssocID="{AD7D1940-BA7E-4260-BD6D-823420E570CD}" presName="node" presStyleLbl="node1" presStyleIdx="3" presStyleCnt="8">
        <dgm:presLayoutVars>
          <dgm:bulletEnabled val="1"/>
        </dgm:presLayoutVars>
      </dgm:prSet>
      <dgm:spPr/>
    </dgm:pt>
    <dgm:pt modelId="{86DA35BA-8519-4759-A376-B021F3040FAC}" type="pres">
      <dgm:prSet presAssocID="{095EC894-10BE-47D6-A274-8721C3DBE999}" presName="sibTrans" presStyleCnt="0"/>
      <dgm:spPr/>
    </dgm:pt>
    <dgm:pt modelId="{D90DCCA9-0F14-4073-B13C-6D27BBBC38A6}" type="pres">
      <dgm:prSet presAssocID="{C11D57F4-2BFE-4717-B449-97BDE5548C27}" presName="node" presStyleLbl="node1" presStyleIdx="4" presStyleCnt="8">
        <dgm:presLayoutVars>
          <dgm:bulletEnabled val="1"/>
        </dgm:presLayoutVars>
      </dgm:prSet>
      <dgm:spPr/>
    </dgm:pt>
    <dgm:pt modelId="{59D1641D-D45D-4C59-9A2B-F30B4F9AC781}" type="pres">
      <dgm:prSet presAssocID="{9A466B32-FFC5-40FC-9F1F-8DDF30ED0642}" presName="sibTrans" presStyleCnt="0"/>
      <dgm:spPr/>
    </dgm:pt>
    <dgm:pt modelId="{9B6B2DF9-BDDC-49A3-9D77-3419F2719C38}" type="pres">
      <dgm:prSet presAssocID="{4332CBBE-3CA5-47FC-9855-3FD77F54B4CA}" presName="node" presStyleLbl="node1" presStyleIdx="5" presStyleCnt="8">
        <dgm:presLayoutVars>
          <dgm:bulletEnabled val="1"/>
        </dgm:presLayoutVars>
      </dgm:prSet>
      <dgm:spPr/>
    </dgm:pt>
    <dgm:pt modelId="{1171E225-0AC7-481B-AE2F-C343D5C16F49}" type="pres">
      <dgm:prSet presAssocID="{3D8FF9F2-4E9E-49F6-932B-A93E0F97D205}" presName="sibTrans" presStyleCnt="0"/>
      <dgm:spPr/>
    </dgm:pt>
    <dgm:pt modelId="{9139E454-7EEB-41F0-99E5-0B58A9E3EFAD}" type="pres">
      <dgm:prSet presAssocID="{8410AB3C-7583-4852-8741-AE5DFEC98AC8}" presName="node" presStyleLbl="node1" presStyleIdx="6" presStyleCnt="8">
        <dgm:presLayoutVars>
          <dgm:bulletEnabled val="1"/>
        </dgm:presLayoutVars>
      </dgm:prSet>
      <dgm:spPr/>
    </dgm:pt>
    <dgm:pt modelId="{19B268ED-D7E8-4519-825B-A32DA61A339E}" type="pres">
      <dgm:prSet presAssocID="{EBC19537-FD7E-4BF1-B3C7-33D9FFC098F0}" presName="sibTrans" presStyleCnt="0"/>
      <dgm:spPr/>
    </dgm:pt>
    <dgm:pt modelId="{2AEC9E69-CFFD-4A79-88F4-5DB8492290F4}" type="pres">
      <dgm:prSet presAssocID="{7D079AFA-FFD6-4D00-9520-179901900804}" presName="node" presStyleLbl="node1" presStyleIdx="7" presStyleCnt="8">
        <dgm:presLayoutVars>
          <dgm:bulletEnabled val="1"/>
        </dgm:presLayoutVars>
      </dgm:prSet>
      <dgm:spPr/>
    </dgm:pt>
  </dgm:ptLst>
  <dgm:cxnLst>
    <dgm:cxn modelId="{448CED0A-3DF6-4164-BE42-3DC275102E26}" type="presOf" srcId="{7D079AFA-FFD6-4D00-9520-179901900804}" destId="{2AEC9E69-CFFD-4A79-88F4-5DB8492290F4}" srcOrd="0" destOrd="0" presId="urn:microsoft.com/office/officeart/2005/8/layout/default"/>
    <dgm:cxn modelId="{6E1F5C0E-B4B6-463C-A07A-0289D0B3EE6C}" srcId="{D8D10D5B-94A2-4BF2-804A-A4333EEE4C0D}" destId="{C11D57F4-2BFE-4717-B449-97BDE5548C27}" srcOrd="4" destOrd="0" parTransId="{D27A160E-1137-4F16-8DA7-CB02C3B2C185}" sibTransId="{9A466B32-FFC5-40FC-9F1F-8DDF30ED0642}"/>
    <dgm:cxn modelId="{C7F9F612-F701-4C7D-B0A1-080D53EC4BB5}" type="presOf" srcId="{D8D10D5B-94A2-4BF2-804A-A4333EEE4C0D}" destId="{03AAF341-7406-4084-A549-0BD4FC363AC5}" srcOrd="0" destOrd="0" presId="urn:microsoft.com/office/officeart/2005/8/layout/default"/>
    <dgm:cxn modelId="{71964A17-D88F-4F80-8637-330057280625}" type="presOf" srcId="{19E90175-1B60-46CD-83D9-470A5BE18A86}" destId="{0C3A2421-825F-4DF5-9F97-E261FB28BD1C}" srcOrd="0" destOrd="0" presId="urn:microsoft.com/office/officeart/2005/8/layout/default"/>
    <dgm:cxn modelId="{7C113C18-D541-4020-8920-F7FAB32B1DF2}" type="presOf" srcId="{AD7D1940-BA7E-4260-BD6D-823420E570CD}" destId="{4D954988-D0C0-4175-B7F4-CA1D0554DAFF}" srcOrd="0" destOrd="0" presId="urn:microsoft.com/office/officeart/2005/8/layout/default"/>
    <dgm:cxn modelId="{EB93007A-1A96-48A9-9626-506DAB68C2EC}" srcId="{D8D10D5B-94A2-4BF2-804A-A4333EEE4C0D}" destId="{19E90175-1B60-46CD-83D9-470A5BE18A86}" srcOrd="0" destOrd="0" parTransId="{A8CE1447-6D41-4EED-BF79-FE547E100414}" sibTransId="{8068A2F3-2360-47B1-931C-FA4D140894A6}"/>
    <dgm:cxn modelId="{E2947A7E-7D70-4B72-9EB3-7EFA85D1E030}" type="presOf" srcId="{43D13133-E93F-4564-A0DC-323277F593AD}" destId="{EA029BAA-9E27-4C00-8DF6-B00763D73D1A}" srcOrd="0" destOrd="0" presId="urn:microsoft.com/office/officeart/2005/8/layout/default"/>
    <dgm:cxn modelId="{1350D37E-5ABE-46E9-852B-492B55C4205E}" type="presOf" srcId="{C11D57F4-2BFE-4717-B449-97BDE5548C27}" destId="{D90DCCA9-0F14-4073-B13C-6D27BBBC38A6}" srcOrd="0" destOrd="0" presId="urn:microsoft.com/office/officeart/2005/8/layout/default"/>
    <dgm:cxn modelId="{A7297881-3C81-4272-9354-71228BDA6BE5}" type="presOf" srcId="{8410AB3C-7583-4852-8741-AE5DFEC98AC8}" destId="{9139E454-7EEB-41F0-99E5-0B58A9E3EFAD}" srcOrd="0" destOrd="0" presId="urn:microsoft.com/office/officeart/2005/8/layout/default"/>
    <dgm:cxn modelId="{D148A6A1-2ABD-47FE-AF84-B126C0F12A7F}" srcId="{D8D10D5B-94A2-4BF2-804A-A4333EEE4C0D}" destId="{8410AB3C-7583-4852-8741-AE5DFEC98AC8}" srcOrd="6" destOrd="0" parTransId="{C8872169-5924-487F-92CF-3EBFEAC256FE}" sibTransId="{EBC19537-FD7E-4BF1-B3C7-33D9FFC098F0}"/>
    <dgm:cxn modelId="{39557EA8-E0B9-4E64-AE9F-CAF009A40D1E}" srcId="{D8D10D5B-94A2-4BF2-804A-A4333EEE4C0D}" destId="{4332CBBE-3CA5-47FC-9855-3FD77F54B4CA}" srcOrd="5" destOrd="0" parTransId="{8509D3A8-F102-4DF3-86DB-A09DFA577AC4}" sibTransId="{3D8FF9F2-4E9E-49F6-932B-A93E0F97D205}"/>
    <dgm:cxn modelId="{6C9895B3-70AD-454F-BC76-5BD12CB612D7}" srcId="{D8D10D5B-94A2-4BF2-804A-A4333EEE4C0D}" destId="{9E95E4A0-6BC1-462B-B96D-81806CDCFA5E}" srcOrd="1" destOrd="0" parTransId="{FF0DE1CB-9F15-435A-87A5-EAEC6B88D725}" sibTransId="{F1824689-F083-4A6B-81C7-12AB4B1B366D}"/>
    <dgm:cxn modelId="{0B256FBB-A26C-432A-A764-931E9388B464}" type="presOf" srcId="{4332CBBE-3CA5-47FC-9855-3FD77F54B4CA}" destId="{9B6B2DF9-BDDC-49A3-9D77-3419F2719C38}" srcOrd="0" destOrd="0" presId="urn:microsoft.com/office/officeart/2005/8/layout/default"/>
    <dgm:cxn modelId="{3FB6ACC1-211F-4E05-B041-86BA978A8B19}" srcId="{D8D10D5B-94A2-4BF2-804A-A4333EEE4C0D}" destId="{7D079AFA-FFD6-4D00-9520-179901900804}" srcOrd="7" destOrd="0" parTransId="{2B8A7F9E-401F-435C-920F-8ACAF9631A04}" sibTransId="{691A21A0-8191-4B39-BFE7-2D30386EEE3B}"/>
    <dgm:cxn modelId="{217DB9D2-D331-45F2-AF04-1F99EAECC036}" srcId="{D8D10D5B-94A2-4BF2-804A-A4333EEE4C0D}" destId="{AD7D1940-BA7E-4260-BD6D-823420E570CD}" srcOrd="3" destOrd="0" parTransId="{8AD8C5A2-FC2D-4DB4-87E4-EE32CDED5899}" sibTransId="{095EC894-10BE-47D6-A274-8721C3DBE999}"/>
    <dgm:cxn modelId="{49E18CDA-AA38-4A9A-8C62-E7498035C953}" srcId="{D8D10D5B-94A2-4BF2-804A-A4333EEE4C0D}" destId="{43D13133-E93F-4564-A0DC-323277F593AD}" srcOrd="2" destOrd="0" parTransId="{940AB802-3619-4C00-960E-62016531EE60}" sibTransId="{24039DA8-592F-438C-8009-F3D11B9E13C6}"/>
    <dgm:cxn modelId="{149665ED-C5A1-45BD-8F16-313B7CE7DDBA}" type="presOf" srcId="{9E95E4A0-6BC1-462B-B96D-81806CDCFA5E}" destId="{16B3B0EB-31AB-4021-B48D-45356E3F2CCE}" srcOrd="0" destOrd="0" presId="urn:microsoft.com/office/officeart/2005/8/layout/default"/>
    <dgm:cxn modelId="{FCB158C8-476E-42B9-B0B4-010C342E13DE}" type="presParOf" srcId="{03AAF341-7406-4084-A549-0BD4FC363AC5}" destId="{0C3A2421-825F-4DF5-9F97-E261FB28BD1C}" srcOrd="0" destOrd="0" presId="urn:microsoft.com/office/officeart/2005/8/layout/default"/>
    <dgm:cxn modelId="{8FF868F2-2A7B-49DE-9C95-113313239983}" type="presParOf" srcId="{03AAF341-7406-4084-A549-0BD4FC363AC5}" destId="{FCFA5F96-37E4-4D84-B9B9-937029AB8D63}" srcOrd="1" destOrd="0" presId="urn:microsoft.com/office/officeart/2005/8/layout/default"/>
    <dgm:cxn modelId="{FCDE32CA-165B-4B70-B9C7-046531B01B8A}" type="presParOf" srcId="{03AAF341-7406-4084-A549-0BD4FC363AC5}" destId="{16B3B0EB-31AB-4021-B48D-45356E3F2CCE}" srcOrd="2" destOrd="0" presId="urn:microsoft.com/office/officeart/2005/8/layout/default"/>
    <dgm:cxn modelId="{73F14388-9F65-45D1-90BB-31F1FDD837D2}" type="presParOf" srcId="{03AAF341-7406-4084-A549-0BD4FC363AC5}" destId="{7D05854C-E186-4134-9A14-CF6DA022A60A}" srcOrd="3" destOrd="0" presId="urn:microsoft.com/office/officeart/2005/8/layout/default"/>
    <dgm:cxn modelId="{E7557966-B310-4CE1-96C9-5F8A2AE6E46F}" type="presParOf" srcId="{03AAF341-7406-4084-A549-0BD4FC363AC5}" destId="{EA029BAA-9E27-4C00-8DF6-B00763D73D1A}" srcOrd="4" destOrd="0" presId="urn:microsoft.com/office/officeart/2005/8/layout/default"/>
    <dgm:cxn modelId="{313C5C09-6153-451A-AB8E-A89AB346BE33}" type="presParOf" srcId="{03AAF341-7406-4084-A549-0BD4FC363AC5}" destId="{88F20517-D66F-4A8F-8AE2-8CE2591EB357}" srcOrd="5" destOrd="0" presId="urn:microsoft.com/office/officeart/2005/8/layout/default"/>
    <dgm:cxn modelId="{B62F5E13-2D5B-4808-9EA6-E0BEE254FC09}" type="presParOf" srcId="{03AAF341-7406-4084-A549-0BD4FC363AC5}" destId="{4D954988-D0C0-4175-B7F4-CA1D0554DAFF}" srcOrd="6" destOrd="0" presId="urn:microsoft.com/office/officeart/2005/8/layout/default"/>
    <dgm:cxn modelId="{34D00EA6-F825-4C47-86A2-41100E640EDE}" type="presParOf" srcId="{03AAF341-7406-4084-A549-0BD4FC363AC5}" destId="{86DA35BA-8519-4759-A376-B021F3040FAC}" srcOrd="7" destOrd="0" presId="urn:microsoft.com/office/officeart/2005/8/layout/default"/>
    <dgm:cxn modelId="{C4601690-0792-4BAD-AFBD-E11519771ADC}" type="presParOf" srcId="{03AAF341-7406-4084-A549-0BD4FC363AC5}" destId="{D90DCCA9-0F14-4073-B13C-6D27BBBC38A6}" srcOrd="8" destOrd="0" presId="urn:microsoft.com/office/officeart/2005/8/layout/default"/>
    <dgm:cxn modelId="{FABBC959-8488-4055-A3FD-6895A36AA265}" type="presParOf" srcId="{03AAF341-7406-4084-A549-0BD4FC363AC5}" destId="{59D1641D-D45D-4C59-9A2B-F30B4F9AC781}" srcOrd="9" destOrd="0" presId="urn:microsoft.com/office/officeart/2005/8/layout/default"/>
    <dgm:cxn modelId="{CB27ACE5-45BD-4CF7-BF1B-BE478B81CFB4}" type="presParOf" srcId="{03AAF341-7406-4084-A549-0BD4FC363AC5}" destId="{9B6B2DF9-BDDC-49A3-9D77-3419F2719C38}" srcOrd="10" destOrd="0" presId="urn:microsoft.com/office/officeart/2005/8/layout/default"/>
    <dgm:cxn modelId="{F25DA0B0-9254-4A5F-8DC7-7D2195304533}" type="presParOf" srcId="{03AAF341-7406-4084-A549-0BD4FC363AC5}" destId="{1171E225-0AC7-481B-AE2F-C343D5C16F49}" srcOrd="11" destOrd="0" presId="urn:microsoft.com/office/officeart/2005/8/layout/default"/>
    <dgm:cxn modelId="{0EEBF9F5-D7FF-4164-81F3-B527BA56D1A0}" type="presParOf" srcId="{03AAF341-7406-4084-A549-0BD4FC363AC5}" destId="{9139E454-7EEB-41F0-99E5-0B58A9E3EFAD}" srcOrd="12" destOrd="0" presId="urn:microsoft.com/office/officeart/2005/8/layout/default"/>
    <dgm:cxn modelId="{A5E22887-C47B-46F6-99BE-F3BC3AC652C8}" type="presParOf" srcId="{03AAF341-7406-4084-A549-0BD4FC363AC5}" destId="{19B268ED-D7E8-4519-825B-A32DA61A339E}" srcOrd="13" destOrd="0" presId="urn:microsoft.com/office/officeart/2005/8/layout/default"/>
    <dgm:cxn modelId="{02241E45-6DFF-4782-90D3-6B0A77E3D2B5}" type="presParOf" srcId="{03AAF341-7406-4084-A549-0BD4FC363AC5}" destId="{2AEC9E69-CFFD-4A79-88F4-5DB8492290F4}" srcOrd="14" destOrd="0" presId="urn:microsoft.com/office/officeart/2005/8/layout/defaul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58815-01C0-4DDB-9BE5-74401BBF2A8F}">
      <dsp:nvSpPr>
        <dsp:cNvPr id="0" name=""/>
        <dsp:cNvSpPr/>
      </dsp:nvSpPr>
      <dsp:spPr>
        <a:xfrm rot="5400000">
          <a:off x="2850131" y="-896721"/>
          <a:ext cx="1135130" cy="3216656"/>
        </a:xfrm>
        <a:prstGeom prst="round2SameRect">
          <a:avLst/>
        </a:prstGeom>
        <a:solidFill>
          <a:schemeClr val="accent2">
            <a:alpha val="90000"/>
          </a:schemeClr>
        </a:solidFill>
        <a:ln w="25400" cap="flat" cmpd="sng" algn="ctr">
          <a:solidFill>
            <a:schemeClr val="bg2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schemeClr val="bg2"/>
              </a:solidFill>
              <a:latin typeface="Garamond" panose="02020404030301010803" pitchFamily="18" charset="0"/>
            </a:rPr>
            <a:t>Background on acculturation and current statistics on international students</a:t>
          </a:r>
        </a:p>
      </dsp:txBody>
      <dsp:txXfrm rot="-5400000">
        <a:off x="1809368" y="199454"/>
        <a:ext cx="3161244" cy="1024306"/>
      </dsp:txXfrm>
    </dsp:sp>
    <dsp:sp modelId="{FCA3F9FF-88D9-45D4-9BDE-474F137A5CDB}">
      <dsp:nvSpPr>
        <dsp:cNvPr id="0" name=""/>
        <dsp:cNvSpPr/>
      </dsp:nvSpPr>
      <dsp:spPr>
        <a:xfrm>
          <a:off x="0" y="2149"/>
          <a:ext cx="1809369" cy="1418912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bg2"/>
              </a:solidFill>
              <a:latin typeface="Garamond" panose="02020404030301010803" pitchFamily="18" charset="0"/>
            </a:rPr>
            <a:t>Provide</a:t>
          </a:r>
          <a:endParaRPr lang="en-US" sz="2600" kern="1200" dirty="0">
            <a:solidFill>
              <a:schemeClr val="bg2"/>
            </a:solidFill>
            <a:latin typeface="Garamond" panose="02020404030301010803" pitchFamily="18" charset="0"/>
          </a:endParaRPr>
        </a:p>
      </dsp:txBody>
      <dsp:txXfrm>
        <a:off x="69266" y="71415"/>
        <a:ext cx="1670837" cy="1280380"/>
      </dsp:txXfrm>
    </dsp:sp>
    <dsp:sp modelId="{18FFDC8F-2DC4-445C-8E94-F0935953DE27}">
      <dsp:nvSpPr>
        <dsp:cNvPr id="0" name=""/>
        <dsp:cNvSpPr/>
      </dsp:nvSpPr>
      <dsp:spPr>
        <a:xfrm rot="5400000">
          <a:off x="2850131" y="593136"/>
          <a:ext cx="1135130" cy="3216656"/>
        </a:xfrm>
        <a:prstGeom prst="round2SameRect">
          <a:avLst/>
        </a:prstGeom>
        <a:solidFill>
          <a:schemeClr val="accent2">
            <a:alpha val="90000"/>
          </a:schemeClr>
        </a:solidFill>
        <a:ln w="25400" cap="flat" cmpd="sng" algn="ctr">
          <a:solidFill>
            <a:schemeClr val="bg2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schemeClr val="bg2"/>
              </a:solidFill>
              <a:latin typeface="Garamond" panose="02020404030301010803" pitchFamily="18" charset="0"/>
            </a:rPr>
            <a:t>The challenges facing international students due to the COVID-19 pandemic</a:t>
          </a:r>
        </a:p>
      </dsp:txBody>
      <dsp:txXfrm rot="-5400000">
        <a:off x="1809368" y="1689311"/>
        <a:ext cx="3161244" cy="1024306"/>
      </dsp:txXfrm>
    </dsp:sp>
    <dsp:sp modelId="{02F9AE52-09D3-43D1-8BA4-D82883DC1DBD}">
      <dsp:nvSpPr>
        <dsp:cNvPr id="0" name=""/>
        <dsp:cNvSpPr/>
      </dsp:nvSpPr>
      <dsp:spPr>
        <a:xfrm>
          <a:off x="0" y="1492008"/>
          <a:ext cx="1809369" cy="1418912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bg2"/>
              </a:solidFill>
              <a:latin typeface="Garamond" panose="02020404030301010803" pitchFamily="18" charset="0"/>
            </a:rPr>
            <a:t>Discuss</a:t>
          </a:r>
          <a:endParaRPr lang="en-US" sz="2600" kern="1200" dirty="0">
            <a:solidFill>
              <a:schemeClr val="bg2"/>
            </a:solidFill>
            <a:latin typeface="Garamond" panose="02020404030301010803" pitchFamily="18" charset="0"/>
          </a:endParaRPr>
        </a:p>
      </dsp:txBody>
      <dsp:txXfrm>
        <a:off x="69266" y="1561274"/>
        <a:ext cx="1670837" cy="1280380"/>
      </dsp:txXfrm>
    </dsp:sp>
    <dsp:sp modelId="{D28BC926-7FC4-43A4-9F15-99CBABC91F2D}">
      <dsp:nvSpPr>
        <dsp:cNvPr id="0" name=""/>
        <dsp:cNvSpPr/>
      </dsp:nvSpPr>
      <dsp:spPr>
        <a:xfrm rot="5400000">
          <a:off x="2850131" y="2082995"/>
          <a:ext cx="1135130" cy="3216656"/>
        </a:xfrm>
        <a:prstGeom prst="round2SameRect">
          <a:avLst/>
        </a:prstGeom>
        <a:solidFill>
          <a:schemeClr val="accent2">
            <a:alpha val="90000"/>
          </a:schemeClr>
        </a:solidFill>
        <a:ln w="25400" cap="flat" cmpd="sng" algn="ctr">
          <a:solidFill>
            <a:schemeClr val="bg2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schemeClr val="bg2"/>
              </a:solidFill>
              <a:latin typeface="Garamond" panose="02020404030301010803" pitchFamily="18" charset="0"/>
            </a:rPr>
            <a:t>Interventions and Strategies to support this population</a:t>
          </a:r>
          <a:endParaRPr lang="en-US" sz="1900" kern="1200" dirty="0">
            <a:latin typeface="Garamond" panose="02020404030301010803" pitchFamily="18" charset="0"/>
          </a:endParaRPr>
        </a:p>
      </dsp:txBody>
      <dsp:txXfrm rot="-5400000">
        <a:off x="1809368" y="3179170"/>
        <a:ext cx="3161244" cy="1024306"/>
      </dsp:txXfrm>
    </dsp:sp>
    <dsp:sp modelId="{838AA270-DF5A-44C8-91D8-9E3C6007A4B9}">
      <dsp:nvSpPr>
        <dsp:cNvPr id="0" name=""/>
        <dsp:cNvSpPr/>
      </dsp:nvSpPr>
      <dsp:spPr>
        <a:xfrm>
          <a:off x="0" y="2981867"/>
          <a:ext cx="1809369" cy="1418912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bg2"/>
              </a:solidFill>
              <a:latin typeface="Garamond" panose="02020404030301010803" pitchFamily="18" charset="0"/>
            </a:rPr>
            <a:t>Highlight</a:t>
          </a:r>
          <a:endParaRPr lang="en-US" sz="2600" kern="1200" dirty="0">
            <a:solidFill>
              <a:schemeClr val="bg2"/>
            </a:solidFill>
            <a:latin typeface="Garamond" panose="02020404030301010803" pitchFamily="18" charset="0"/>
          </a:endParaRPr>
        </a:p>
      </dsp:txBody>
      <dsp:txXfrm>
        <a:off x="69266" y="3051133"/>
        <a:ext cx="1670837" cy="1280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3A2421-825F-4DF5-9F97-E261FB28BD1C}">
      <dsp:nvSpPr>
        <dsp:cNvPr id="0" name=""/>
        <dsp:cNvSpPr/>
      </dsp:nvSpPr>
      <dsp:spPr>
        <a:xfrm>
          <a:off x="849753" y="1332"/>
          <a:ext cx="1624877" cy="974926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2"/>
              </a:solidFill>
              <a:latin typeface="Garamond" panose="02020404030301010803" pitchFamily="18" charset="0"/>
            </a:rPr>
            <a:t>Situation</a:t>
          </a:r>
          <a:endParaRPr lang="en-US" sz="1800" kern="1200" dirty="0">
            <a:solidFill>
              <a:schemeClr val="bg2"/>
            </a:solidFill>
            <a:latin typeface="Garamond" panose="02020404030301010803" pitchFamily="18" charset="0"/>
          </a:endParaRPr>
        </a:p>
      </dsp:txBody>
      <dsp:txXfrm>
        <a:off x="849753" y="1332"/>
        <a:ext cx="1624877" cy="974926"/>
      </dsp:txXfrm>
    </dsp:sp>
    <dsp:sp modelId="{16B3B0EB-31AB-4021-B48D-45356E3F2CCE}">
      <dsp:nvSpPr>
        <dsp:cNvPr id="0" name=""/>
        <dsp:cNvSpPr/>
      </dsp:nvSpPr>
      <dsp:spPr>
        <a:xfrm>
          <a:off x="2637118" y="1332"/>
          <a:ext cx="1624877" cy="974926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/>
              </a:solidFill>
              <a:latin typeface="Garamond" panose="02020404030301010803" pitchFamily="18" charset="0"/>
            </a:rPr>
            <a:t>Trigger, timing, control.</a:t>
          </a:r>
        </a:p>
      </dsp:txBody>
      <dsp:txXfrm>
        <a:off x="2637118" y="1332"/>
        <a:ext cx="1624877" cy="974926"/>
      </dsp:txXfrm>
    </dsp:sp>
    <dsp:sp modelId="{EA029BAA-9E27-4C00-8DF6-B00763D73D1A}">
      <dsp:nvSpPr>
        <dsp:cNvPr id="0" name=""/>
        <dsp:cNvSpPr/>
      </dsp:nvSpPr>
      <dsp:spPr>
        <a:xfrm>
          <a:off x="849753" y="1138747"/>
          <a:ext cx="1624877" cy="974926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2"/>
              </a:solidFill>
              <a:latin typeface="Garamond" panose="02020404030301010803" pitchFamily="18" charset="0"/>
            </a:rPr>
            <a:t>Self</a:t>
          </a:r>
          <a:endParaRPr lang="en-US" sz="1800" kern="1200" dirty="0">
            <a:solidFill>
              <a:schemeClr val="bg2"/>
            </a:solidFill>
            <a:latin typeface="Garamond" panose="02020404030301010803" pitchFamily="18" charset="0"/>
          </a:endParaRPr>
        </a:p>
      </dsp:txBody>
      <dsp:txXfrm>
        <a:off x="849753" y="1138747"/>
        <a:ext cx="1624877" cy="974926"/>
      </dsp:txXfrm>
    </dsp:sp>
    <dsp:sp modelId="{4D954988-D0C0-4175-B7F4-CA1D0554DAFF}">
      <dsp:nvSpPr>
        <dsp:cNvPr id="0" name=""/>
        <dsp:cNvSpPr/>
      </dsp:nvSpPr>
      <dsp:spPr>
        <a:xfrm>
          <a:off x="2637118" y="1138747"/>
          <a:ext cx="1624877" cy="974926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/>
              </a:solidFill>
              <a:latin typeface="Garamond" panose="02020404030301010803" pitchFamily="18" charset="0"/>
            </a:rPr>
            <a:t>Personal and demographic characteristics</a:t>
          </a:r>
        </a:p>
      </dsp:txBody>
      <dsp:txXfrm>
        <a:off x="2637118" y="1138747"/>
        <a:ext cx="1624877" cy="974926"/>
      </dsp:txXfrm>
    </dsp:sp>
    <dsp:sp modelId="{D90DCCA9-0F14-4073-B13C-6D27BBBC38A6}">
      <dsp:nvSpPr>
        <dsp:cNvPr id="0" name=""/>
        <dsp:cNvSpPr/>
      </dsp:nvSpPr>
      <dsp:spPr>
        <a:xfrm>
          <a:off x="849753" y="2276161"/>
          <a:ext cx="1624877" cy="974926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2"/>
              </a:solidFill>
              <a:latin typeface="Garamond" panose="02020404030301010803" pitchFamily="18" charset="0"/>
            </a:rPr>
            <a:t>Social Support</a:t>
          </a:r>
          <a:endParaRPr lang="en-US" sz="1800" kern="1200" dirty="0">
            <a:solidFill>
              <a:schemeClr val="bg2"/>
            </a:solidFill>
            <a:latin typeface="Garamond" panose="02020404030301010803" pitchFamily="18" charset="0"/>
          </a:endParaRPr>
        </a:p>
      </dsp:txBody>
      <dsp:txXfrm>
        <a:off x="849753" y="2276161"/>
        <a:ext cx="1624877" cy="974926"/>
      </dsp:txXfrm>
    </dsp:sp>
    <dsp:sp modelId="{9B6B2DF9-BDDC-49A3-9D77-3419F2719C38}">
      <dsp:nvSpPr>
        <dsp:cNvPr id="0" name=""/>
        <dsp:cNvSpPr/>
      </dsp:nvSpPr>
      <dsp:spPr>
        <a:xfrm>
          <a:off x="2637118" y="2276161"/>
          <a:ext cx="1624877" cy="974926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/>
              </a:solidFill>
              <a:latin typeface="Garamond" panose="02020404030301010803" pitchFamily="18" charset="0"/>
            </a:rPr>
            <a:t>Intimate relationships</a:t>
          </a:r>
        </a:p>
      </dsp:txBody>
      <dsp:txXfrm>
        <a:off x="2637118" y="2276161"/>
        <a:ext cx="1624877" cy="974926"/>
      </dsp:txXfrm>
    </dsp:sp>
    <dsp:sp modelId="{9139E454-7EEB-41F0-99E5-0B58A9E3EFAD}">
      <dsp:nvSpPr>
        <dsp:cNvPr id="0" name=""/>
        <dsp:cNvSpPr/>
      </dsp:nvSpPr>
      <dsp:spPr>
        <a:xfrm>
          <a:off x="849753" y="3413575"/>
          <a:ext cx="1624877" cy="974926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2"/>
              </a:solidFill>
              <a:latin typeface="Garamond" panose="02020404030301010803" pitchFamily="18" charset="0"/>
            </a:rPr>
            <a:t>Strategies or coping responses</a:t>
          </a:r>
          <a:endParaRPr lang="en-US" sz="1800" kern="1200" dirty="0">
            <a:solidFill>
              <a:schemeClr val="bg2"/>
            </a:solidFill>
            <a:latin typeface="Garamond" panose="02020404030301010803" pitchFamily="18" charset="0"/>
          </a:endParaRPr>
        </a:p>
      </dsp:txBody>
      <dsp:txXfrm>
        <a:off x="849753" y="3413575"/>
        <a:ext cx="1624877" cy="974926"/>
      </dsp:txXfrm>
    </dsp:sp>
    <dsp:sp modelId="{2AEC9E69-CFFD-4A79-88F4-5DB8492290F4}">
      <dsp:nvSpPr>
        <dsp:cNvPr id="0" name=""/>
        <dsp:cNvSpPr/>
      </dsp:nvSpPr>
      <dsp:spPr>
        <a:xfrm>
          <a:off x="2637118" y="3413575"/>
          <a:ext cx="1624877" cy="974926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/>
              </a:solidFill>
              <a:latin typeface="Garamond" panose="02020404030301010803" pitchFamily="18" charset="0"/>
            </a:rPr>
            <a:t>Aid in the managing stress in the aftermath</a:t>
          </a:r>
        </a:p>
      </dsp:txBody>
      <dsp:txXfrm>
        <a:off x="2637118" y="3413575"/>
        <a:ext cx="1624877" cy="9749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6BF81-3C7E-4DA3-ADE7-780A2449C60F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9501F-F538-496D-B6EA-1A047D6E6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18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9501F-F538-496D-B6EA-1A047D6E62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31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9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53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8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4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19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0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4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5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75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8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8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539B8-959B-9F40-A9B4-335D47313F70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9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2">
              <a:lumMod val="40000"/>
              <a:lumOff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dmkimonyi@liberty.edu" TargetMode="External"/><Relationship Id="rId2" Type="http://schemas.openxmlformats.org/officeDocument/2006/relationships/hyperlink" Target="mailto:afbalogun@liberty.edu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2/mpr.1752" TargetMode="External"/><Relationship Id="rId2" Type="http://schemas.openxmlformats.org/officeDocument/2006/relationships/hyperlink" Target="https://www.counseling.org/resources/aca-code-of-ethics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stockphoto.com/vector/vector-concept-of-travel-cancellation-forbidden-airplane-flight-with-coronavirus-gm1212057274-351739901" TargetMode="External"/><Relationship Id="rId4" Type="http://schemas.openxmlformats.org/officeDocument/2006/relationships/hyperlink" Target="http://ezproxy.liberty.edu/login?url=https://search-proquestcom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ekpng.com/ipng/u2w7o0e6e6a9a9t4_28-collection-of-help-clipart-png-help-me/" TargetMode="External"/><Relationship Id="rId2" Type="http://schemas.openxmlformats.org/officeDocument/2006/relationships/hyperlink" Target="http://dx.doi.org/10.1016/j.jaac.2016.11.00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99" y="156411"/>
            <a:ext cx="8897353" cy="2502568"/>
          </a:xfrm>
        </p:spPr>
        <p:txBody>
          <a:bodyPr>
            <a:normAutofit fontScale="90000"/>
          </a:bodyPr>
          <a:lstStyle/>
          <a:p>
            <a:r>
              <a:rPr lang="en-US" sz="4000" b="1" kern="0" dirty="0">
                <a:solidFill>
                  <a:schemeClr val="bg2"/>
                </a:solidFill>
                <a:latin typeface="Garamond" panose="02020404030301010803" pitchFamily="18" charset="0"/>
                <a:sym typeface="Raleway"/>
              </a:rPr>
              <a:t>ADDRESSING MENTAL HEALTH CONCERNS AMONG INTERNATIONAL</a:t>
            </a:r>
            <a:br>
              <a:rPr lang="en-US" sz="4000" b="1" kern="0" dirty="0">
                <a:solidFill>
                  <a:schemeClr val="bg2"/>
                </a:solidFill>
                <a:latin typeface="Garamond" panose="02020404030301010803" pitchFamily="18" charset="0"/>
                <a:sym typeface="Raleway"/>
              </a:rPr>
            </a:br>
            <a:r>
              <a:rPr lang="en-US" sz="4000" b="1" kern="0" dirty="0">
                <a:solidFill>
                  <a:schemeClr val="bg2"/>
                </a:solidFill>
                <a:latin typeface="Garamond" panose="02020404030301010803" pitchFamily="18" charset="0"/>
                <a:sym typeface="Raleway"/>
              </a:rPr>
              <a:t> STUDENTS </a:t>
            </a:r>
            <a:br>
              <a:rPr lang="en-US" sz="4000" b="1" kern="0" dirty="0">
                <a:solidFill>
                  <a:schemeClr val="bg2"/>
                </a:solidFill>
                <a:latin typeface="Garamond" panose="02020404030301010803" pitchFamily="18" charset="0"/>
                <a:sym typeface="Raleway"/>
              </a:rPr>
            </a:br>
            <a:r>
              <a:rPr lang="en-US" sz="4000" b="1" kern="0" dirty="0">
                <a:solidFill>
                  <a:schemeClr val="bg2"/>
                </a:solidFill>
                <a:latin typeface="Garamond" panose="02020404030301010803" pitchFamily="18" charset="0"/>
                <a:sym typeface="Raleway"/>
              </a:rPr>
              <a:t>DURING THE COVID-19 PANDEMIC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969" y="2914650"/>
            <a:ext cx="7086600" cy="1314450"/>
          </a:xfrm>
        </p:spPr>
        <p:txBody>
          <a:bodyPr/>
          <a:lstStyle/>
          <a:p>
            <a:pPr marL="457200" lvl="0" indent="-336550" defTabSz="914400">
              <a:spcBef>
                <a:spcPts val="0"/>
              </a:spcBef>
              <a:buClr>
                <a:srgbClr val="595959"/>
              </a:buClr>
              <a:buSzPts val="2100"/>
            </a:pPr>
            <a:r>
              <a:rPr lang="en-US" sz="1800" kern="0" dirty="0">
                <a:solidFill>
                  <a:schemeClr val="bg2"/>
                </a:solidFill>
                <a:latin typeface="Garamond"/>
                <a:ea typeface="Lato"/>
                <a:cs typeface="Lato"/>
                <a:sym typeface="Lato"/>
              </a:rPr>
              <a:t>Bosede Balogun, MA, LPC-R  &amp; Daniel Kimonyi, MA, LPC-R</a:t>
            </a:r>
          </a:p>
          <a:p>
            <a:pPr marL="457200" lvl="0" indent="-336550" defTabSz="914400">
              <a:spcBef>
                <a:spcPts val="0"/>
              </a:spcBef>
              <a:buClr>
                <a:srgbClr val="595959"/>
              </a:buClr>
              <a:buSzPts val="2100"/>
            </a:pPr>
            <a:r>
              <a:rPr lang="en-US" sz="1800" kern="0" dirty="0">
                <a:solidFill>
                  <a:schemeClr val="bg2"/>
                </a:solidFill>
                <a:latin typeface="Garamond"/>
                <a:ea typeface="Lato"/>
                <a:cs typeface="Lato"/>
                <a:sym typeface="Lato"/>
              </a:rPr>
              <a:t>Department of Counselor Education and Family Studies</a:t>
            </a:r>
          </a:p>
          <a:p>
            <a:pPr marL="457200" lvl="0" indent="-336550" defTabSz="914400">
              <a:spcBef>
                <a:spcPts val="0"/>
              </a:spcBef>
              <a:buClr>
                <a:srgbClr val="595959"/>
              </a:buClr>
              <a:buSzPts val="2100"/>
            </a:pPr>
            <a:r>
              <a:rPr lang="en-US" sz="1800" kern="0" dirty="0">
                <a:solidFill>
                  <a:schemeClr val="bg2"/>
                </a:solidFill>
                <a:latin typeface="Garamond"/>
                <a:ea typeface="Lato"/>
                <a:cs typeface="Lato"/>
                <a:sym typeface="Lato"/>
              </a:rPr>
              <a:t>Liberty University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403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D5BA0-0F4E-415F-936E-91BBC2BD5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94" y="0"/>
            <a:ext cx="3864768" cy="1897856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Garamond" panose="02020404030301010803" pitchFamily="18" charset="0"/>
              </a:rPr>
              <a:t>Intervention Models: The</a:t>
            </a:r>
            <a:br>
              <a:rPr lang="en-US" sz="2800" dirty="0">
                <a:solidFill>
                  <a:schemeClr val="bg2"/>
                </a:solidFill>
              </a:rPr>
            </a:br>
            <a:r>
              <a:rPr lang="en-US" sz="2800" dirty="0">
                <a:solidFill>
                  <a:schemeClr val="bg2"/>
                </a:solidFill>
                <a:latin typeface="Garamond" panose="02020404030301010803" pitchFamily="18" charset="0"/>
              </a:rPr>
              <a:t>Schlossberg’s Transitional Approach</a:t>
            </a:r>
            <a:endParaRPr lang="en-US" sz="2800" dirty="0">
              <a:solidFill>
                <a:schemeClr val="bg2"/>
              </a:solidFill>
            </a:endParaRPr>
          </a:p>
        </p:txBody>
      </p:sp>
      <p:graphicFrame>
        <p:nvGraphicFramePr>
          <p:cNvPr id="18" name="Content Placeholder 8">
            <a:extLst>
              <a:ext uri="{FF2B5EF4-FFF2-40B4-BE49-F238E27FC236}">
                <a16:creationId xmlns:a16="http://schemas.microsoft.com/office/drawing/2014/main" id="{859A2735-BE33-890F-E11A-33A6249924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6786259"/>
              </p:ext>
            </p:extLst>
          </p:nvPr>
        </p:nvGraphicFramePr>
        <p:xfrm>
          <a:off x="3575050" y="204788"/>
          <a:ext cx="5111750" cy="4389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CC957EFE-B584-4EFC-B2C8-2B682FA3AE41}"/>
              </a:ext>
            </a:extLst>
          </p:cNvPr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2297" l="10000" r="90000">
                        <a14:foregroundMark x1="36585" y1="13108" x2="36585" y2="13108"/>
                        <a14:foregroundMark x1="34268" y1="27162" x2="34268" y2="27162"/>
                        <a14:foregroundMark x1="72927" y1="33514" x2="72927" y2="33514"/>
                        <a14:foregroundMark x1="72439" y1="50946" x2="72439" y2="50946"/>
                        <a14:foregroundMark x1="48049" y1="65000" x2="48049" y2="65000"/>
                        <a14:foregroundMark x1="85854" y1="92297" x2="85854" y2="922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31" y="2282659"/>
            <a:ext cx="2076819" cy="16964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2A381C-6AD3-40C0-A531-88FEA0CD6FF6}"/>
              </a:ext>
            </a:extLst>
          </p:cNvPr>
          <p:cNvSpPr txBox="1"/>
          <p:nvPr/>
        </p:nvSpPr>
        <p:spPr>
          <a:xfrm>
            <a:off x="457200" y="4086225"/>
            <a:ext cx="3286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2"/>
                </a:solidFill>
                <a:latin typeface="Garamond" panose="02020404030301010803" pitchFamily="18" charset="0"/>
              </a:rPr>
              <a:t>Note: 28 Collection Of Help Clipart </a:t>
            </a:r>
            <a:r>
              <a:rPr lang="en-US" sz="800" dirty="0" err="1">
                <a:solidFill>
                  <a:schemeClr val="bg2"/>
                </a:solidFill>
                <a:latin typeface="Garamond" panose="02020404030301010803" pitchFamily="18" charset="0"/>
              </a:rPr>
              <a:t>Png</a:t>
            </a:r>
            <a:endParaRPr lang="en-US" sz="800" dirty="0">
              <a:solidFill>
                <a:schemeClr val="bg2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800" dirty="0">
                <a:solidFill>
                  <a:schemeClr val="bg2"/>
                </a:solidFill>
                <a:latin typeface="Garamond" panose="02020404030301010803" pitchFamily="18" charset="0"/>
              </a:rPr>
              <a:t>From https://www.seekpng.com/ipng/u2w7o0e6e6a9a9t4_28-collection-of-help-clipart-png-help-me/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503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9ACDF-B2E5-4A93-AAB0-35E20213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52" y="-360000"/>
            <a:ext cx="3423599" cy="2077125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Garamond" panose="02020404030301010803" pitchFamily="18" charset="0"/>
              </a:rPr>
              <a:t>Intervention Models:</a:t>
            </a:r>
            <a:br>
              <a:rPr lang="en-US" sz="2800" dirty="0">
                <a:solidFill>
                  <a:schemeClr val="bg2"/>
                </a:solidFill>
                <a:latin typeface="Garamond" panose="02020404030301010803" pitchFamily="18" charset="0"/>
              </a:rPr>
            </a:br>
            <a:r>
              <a:rPr lang="en-US" sz="2800" dirty="0">
                <a:solidFill>
                  <a:schemeClr val="bg2"/>
                </a:solidFill>
                <a:latin typeface="Garamond" panose="02020404030301010803" pitchFamily="18" charset="0"/>
              </a:rPr>
              <a:t>The Cormier and Hackney Approach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4002D-B0F3-4443-9F01-F6B667443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050" y="204788"/>
            <a:ext cx="5168900" cy="4389835"/>
          </a:xfrm>
        </p:spPr>
        <p:txBody>
          <a:bodyPr>
            <a:normAutofit fontScale="85000" lnSpcReduction="20000"/>
          </a:bodyPr>
          <a:lstStyle/>
          <a:p>
            <a:pPr marL="228600" lvl="0" indent="-146050" defTabSz="914400">
              <a:lnSpc>
                <a:spcPct val="150000"/>
              </a:lnSpc>
              <a:spcBef>
                <a:spcPts val="1000"/>
              </a:spcBef>
              <a:buClr>
                <a:srgbClr val="1A9988"/>
              </a:buClr>
              <a:buSzPts val="1500"/>
              <a:buFont typeface="Lato"/>
              <a:buChar char="●"/>
            </a:pPr>
            <a:r>
              <a:rPr lang="en-US" sz="2200" kern="0" dirty="0">
                <a:solidFill>
                  <a:schemeClr val="bg2"/>
                </a:solidFill>
                <a:latin typeface="Garamond" panose="02020404030301010803" pitchFamily="18" charset="0"/>
                <a:ea typeface="Lato"/>
                <a:cs typeface="Lato"/>
                <a:sym typeface="Lato"/>
              </a:rPr>
              <a:t>5 steps the  counselor works through with the client</a:t>
            </a:r>
          </a:p>
          <a:p>
            <a:pPr marL="685800" lvl="1" indent="-146050" defTabSz="914400">
              <a:lnSpc>
                <a:spcPct val="150000"/>
              </a:lnSpc>
              <a:spcBef>
                <a:spcPts val="1000"/>
              </a:spcBef>
              <a:buClr>
                <a:srgbClr val="1A9988"/>
              </a:buClr>
              <a:buSzPts val="1500"/>
              <a:buFont typeface="Lato"/>
              <a:buChar char="○"/>
            </a:pPr>
            <a:r>
              <a:rPr lang="en-US" sz="2200" kern="0" dirty="0">
                <a:solidFill>
                  <a:schemeClr val="bg2"/>
                </a:solidFill>
                <a:latin typeface="Garamond" panose="02020404030301010803" pitchFamily="18" charset="0"/>
                <a:ea typeface="Lato"/>
                <a:cs typeface="Lato"/>
                <a:sym typeface="Lato"/>
              </a:rPr>
              <a:t>Relationship building</a:t>
            </a:r>
          </a:p>
          <a:p>
            <a:pPr marL="685800" lvl="1" indent="-146050" defTabSz="914400">
              <a:lnSpc>
                <a:spcPct val="150000"/>
              </a:lnSpc>
              <a:spcBef>
                <a:spcPts val="1000"/>
              </a:spcBef>
              <a:buClr>
                <a:srgbClr val="1A9988"/>
              </a:buClr>
              <a:buSzPts val="1500"/>
              <a:buFont typeface="Lato"/>
              <a:buChar char="○"/>
            </a:pPr>
            <a:r>
              <a:rPr lang="en-US" sz="2200" kern="0" dirty="0">
                <a:solidFill>
                  <a:schemeClr val="bg2"/>
                </a:solidFill>
                <a:latin typeface="Garamond" panose="02020404030301010803" pitchFamily="18" charset="0"/>
                <a:ea typeface="Lato"/>
                <a:cs typeface="Lato"/>
                <a:sym typeface="Lato"/>
              </a:rPr>
              <a:t>Assessment</a:t>
            </a:r>
          </a:p>
          <a:p>
            <a:pPr marL="685800" lvl="1" indent="-146050" defTabSz="914400">
              <a:lnSpc>
                <a:spcPct val="150000"/>
              </a:lnSpc>
              <a:spcBef>
                <a:spcPts val="1000"/>
              </a:spcBef>
              <a:buClr>
                <a:srgbClr val="1A9988"/>
              </a:buClr>
              <a:buSzPts val="1500"/>
              <a:buFont typeface="Lato"/>
              <a:buChar char="○"/>
            </a:pPr>
            <a:r>
              <a:rPr lang="en-US" sz="2200" kern="0" dirty="0">
                <a:solidFill>
                  <a:schemeClr val="bg2"/>
                </a:solidFill>
                <a:latin typeface="Garamond" panose="02020404030301010803" pitchFamily="18" charset="0"/>
                <a:ea typeface="Lato"/>
                <a:cs typeface="Lato"/>
                <a:sym typeface="Lato"/>
              </a:rPr>
              <a:t>Goal  setting</a:t>
            </a:r>
          </a:p>
          <a:p>
            <a:pPr marL="685800" lvl="1" indent="-146050" defTabSz="914400">
              <a:lnSpc>
                <a:spcPct val="150000"/>
              </a:lnSpc>
              <a:spcBef>
                <a:spcPts val="1000"/>
              </a:spcBef>
              <a:buClr>
                <a:srgbClr val="1A9988"/>
              </a:buClr>
              <a:buSzPts val="1500"/>
              <a:buFont typeface="Lato"/>
              <a:buChar char="○"/>
            </a:pPr>
            <a:r>
              <a:rPr lang="en-US" sz="2200" kern="0" dirty="0">
                <a:solidFill>
                  <a:schemeClr val="bg2"/>
                </a:solidFill>
                <a:latin typeface="Garamond" panose="02020404030301010803" pitchFamily="18" charset="0"/>
                <a:ea typeface="Lato"/>
                <a:cs typeface="Lato"/>
                <a:sym typeface="Lato"/>
              </a:rPr>
              <a:t>Interventions</a:t>
            </a:r>
          </a:p>
          <a:p>
            <a:pPr marL="685800" lvl="1" indent="-146050" defTabSz="914400">
              <a:lnSpc>
                <a:spcPct val="150000"/>
              </a:lnSpc>
              <a:spcBef>
                <a:spcPts val="1000"/>
              </a:spcBef>
              <a:buClr>
                <a:srgbClr val="1A9988"/>
              </a:buClr>
              <a:buSzPts val="1500"/>
              <a:buFont typeface="Lato"/>
              <a:buChar char="○"/>
            </a:pPr>
            <a:r>
              <a:rPr lang="en-US" sz="2200" kern="0" dirty="0">
                <a:solidFill>
                  <a:schemeClr val="bg2"/>
                </a:solidFill>
                <a:latin typeface="Garamond" panose="02020404030301010803" pitchFamily="18" charset="0"/>
                <a:ea typeface="Lato"/>
                <a:cs typeface="Lato"/>
                <a:sym typeface="Lato"/>
              </a:rPr>
              <a:t>Termination and follow-up</a:t>
            </a:r>
          </a:p>
          <a:p>
            <a:pPr marL="228600" lvl="0" indent="-146050" defTabSz="914400">
              <a:lnSpc>
                <a:spcPct val="150000"/>
              </a:lnSpc>
              <a:spcBef>
                <a:spcPts val="1000"/>
              </a:spcBef>
              <a:buClr>
                <a:srgbClr val="1A9988"/>
              </a:buClr>
              <a:buSzPts val="1500"/>
              <a:buFont typeface="Lato"/>
              <a:buChar char="●"/>
            </a:pPr>
            <a:r>
              <a:rPr lang="en-US" sz="2200" kern="0" dirty="0">
                <a:solidFill>
                  <a:schemeClr val="bg2"/>
                </a:solidFill>
                <a:latin typeface="Garamond" panose="02020404030301010803" pitchFamily="18" charset="0"/>
                <a:ea typeface="Lato"/>
                <a:cs typeface="Lato"/>
                <a:sym typeface="Lato"/>
              </a:rPr>
              <a:t>Combining the transition theory &amp; Cormier and Hackney model to help international students. </a:t>
            </a:r>
            <a:endParaRPr lang="en-US" sz="2200" kern="0" dirty="0">
              <a:solidFill>
                <a:schemeClr val="bg2"/>
              </a:solidFill>
              <a:latin typeface="Lato"/>
              <a:ea typeface="Lato"/>
              <a:cs typeface="Lato"/>
              <a:sym typeface="Lato"/>
            </a:endParaRPr>
          </a:p>
          <a:p>
            <a:endParaRPr lang="en-US" dirty="0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DC9FC8AF-5502-4F74-8B7A-A7AD12455AD1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2297" l="10000" r="90000">
                        <a14:foregroundMark x1="36585" y1="13108" x2="36585" y2="13108"/>
                        <a14:foregroundMark x1="34268" y1="27162" x2="34268" y2="27162"/>
                        <a14:foregroundMark x1="72927" y1="33514" x2="72927" y2="33514"/>
                        <a14:foregroundMark x1="72439" y1="50946" x2="72439" y2="50946"/>
                        <a14:foregroundMark x1="48049" y1="65000" x2="48049" y2="65000"/>
                        <a14:foregroundMark x1="85854" y1="92297" x2="85854" y2="922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29" y="2132640"/>
            <a:ext cx="1917643" cy="15678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8120F4-7A61-4B7B-A75A-368FB7D3CB86}"/>
              </a:ext>
            </a:extLst>
          </p:cNvPr>
          <p:cNvSpPr txBox="1"/>
          <p:nvPr/>
        </p:nvSpPr>
        <p:spPr>
          <a:xfrm>
            <a:off x="288925" y="3950494"/>
            <a:ext cx="3286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2"/>
                </a:solidFill>
                <a:latin typeface="Garamond" panose="02020404030301010803" pitchFamily="18" charset="0"/>
              </a:rPr>
              <a:t>Note: 28 Collection Of Help Clipart </a:t>
            </a:r>
            <a:r>
              <a:rPr lang="en-US" sz="800" dirty="0" err="1">
                <a:solidFill>
                  <a:schemeClr val="bg2"/>
                </a:solidFill>
                <a:latin typeface="Garamond" panose="02020404030301010803" pitchFamily="18" charset="0"/>
              </a:rPr>
              <a:t>Png</a:t>
            </a:r>
            <a:endParaRPr lang="en-US" sz="800" dirty="0">
              <a:solidFill>
                <a:schemeClr val="bg2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800" dirty="0">
                <a:solidFill>
                  <a:schemeClr val="bg2"/>
                </a:solidFill>
                <a:latin typeface="Garamond" panose="02020404030301010803" pitchFamily="18" charset="0"/>
              </a:rPr>
              <a:t>From https://www.seekpng.com/ipng/u2w7o0e6e6a9a9t4_28-collection-of-help-clipart-png-help-me/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368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59A7B-A404-47C2-8656-8D6824ACF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6" y="178573"/>
            <a:ext cx="3790334" cy="1443749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Garamond" panose="02020404030301010803" pitchFamily="18" charset="0"/>
              </a:rPr>
              <a:t>Spiritual Integration</a:t>
            </a:r>
            <a:br>
              <a:rPr lang="en-US" sz="2800" dirty="0">
                <a:solidFill>
                  <a:schemeClr val="bg2"/>
                </a:solidFill>
                <a:latin typeface="Garamond" panose="02020404030301010803" pitchFamily="18" charset="0"/>
              </a:rPr>
            </a:br>
            <a:r>
              <a:rPr lang="en-US" sz="2800" dirty="0">
                <a:solidFill>
                  <a:schemeClr val="bg2"/>
                </a:solidFill>
                <a:latin typeface="Garamond" panose="02020404030301010803" pitchFamily="18" charset="0"/>
              </a:rPr>
              <a:t>Approach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20C87-51C4-468D-9B2A-31C49B951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8250" y="812601"/>
            <a:ext cx="4395350" cy="3518297"/>
          </a:xfrm>
        </p:spPr>
        <p:txBody>
          <a:bodyPr>
            <a:normAutofit/>
          </a:bodyPr>
          <a:lstStyle/>
          <a:p>
            <a:pPr marL="228600" lvl="0" indent="-146050">
              <a:lnSpc>
                <a:spcPct val="150000"/>
              </a:lnSpc>
              <a:spcBef>
                <a:spcPts val="1000"/>
              </a:spcBef>
              <a:buClr>
                <a:srgbClr val="1A9988"/>
              </a:buClr>
              <a:buSzPts val="1500"/>
            </a:pPr>
            <a:r>
              <a:rPr lang="en-US" sz="2000" b="1" dirty="0">
                <a:solidFill>
                  <a:schemeClr val="bg2"/>
                </a:solidFill>
                <a:latin typeface="Garamond" panose="02020404030301010803" pitchFamily="18" charset="0"/>
              </a:rPr>
              <a:t>Diagnosis</a:t>
            </a:r>
            <a:r>
              <a:rPr lang="en-US" sz="2000" dirty="0">
                <a:solidFill>
                  <a:schemeClr val="bg2"/>
                </a:solidFill>
                <a:latin typeface="Garamond" panose="02020404030301010803" pitchFamily="18" charset="0"/>
              </a:rPr>
              <a:t>: Sensitivity to spiritual issues </a:t>
            </a:r>
          </a:p>
          <a:p>
            <a:pPr marL="228600" lvl="0" indent="-146050">
              <a:lnSpc>
                <a:spcPct val="150000"/>
              </a:lnSpc>
              <a:spcBef>
                <a:spcPts val="1000"/>
              </a:spcBef>
              <a:buClr>
                <a:srgbClr val="1A9988"/>
              </a:buClr>
              <a:buSzPts val="1500"/>
            </a:pPr>
            <a:r>
              <a:rPr lang="en-US" sz="2000" b="1" dirty="0">
                <a:solidFill>
                  <a:schemeClr val="bg2"/>
                </a:solidFill>
                <a:latin typeface="Garamond" panose="02020404030301010803" pitchFamily="18" charset="0"/>
              </a:rPr>
              <a:t>Context</a:t>
            </a:r>
            <a:r>
              <a:rPr lang="en-US" sz="2000" dirty="0">
                <a:solidFill>
                  <a:schemeClr val="bg2"/>
                </a:solidFill>
                <a:latin typeface="Garamond" panose="02020404030301010803" pitchFamily="18" charset="0"/>
              </a:rPr>
              <a:t>: Understand a client's orienting/worldview</a:t>
            </a:r>
          </a:p>
          <a:p>
            <a:pPr marL="228600" lvl="0" indent="-146050">
              <a:lnSpc>
                <a:spcPct val="150000"/>
              </a:lnSpc>
              <a:spcBef>
                <a:spcPts val="1000"/>
              </a:spcBef>
              <a:buClr>
                <a:srgbClr val="1A9988"/>
              </a:buClr>
              <a:buSzPts val="1500"/>
            </a:pPr>
            <a:r>
              <a:rPr lang="en-US" sz="2000" b="1" dirty="0">
                <a:solidFill>
                  <a:schemeClr val="bg2"/>
                </a:solidFill>
                <a:latin typeface="Garamond" panose="02020404030301010803" pitchFamily="18" charset="0"/>
              </a:rPr>
              <a:t>Prognosis</a:t>
            </a:r>
            <a:r>
              <a:rPr lang="en-US" sz="2000" dirty="0">
                <a:solidFill>
                  <a:schemeClr val="bg2"/>
                </a:solidFill>
                <a:latin typeface="Garamond" panose="02020404030301010803" pitchFamily="18" charset="0"/>
              </a:rPr>
              <a:t>: Spirituality is predictive of positive physical and mental health outcomes</a:t>
            </a:r>
            <a:endParaRPr lang="en-US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9543AF-630B-4144-B7F9-1C1EB1353A96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7679" y1="31333" x2="27679" y2="31333"/>
                        <a14:foregroundMark x1="30357" y1="41778" x2="30357" y2="41778"/>
                        <a14:foregroundMark x1="41295" y1="57333" x2="41295" y2="57333"/>
                        <a14:foregroundMark x1="46429" y1="72222" x2="46429" y2="72222"/>
                        <a14:foregroundMark x1="59375" y1="51778" x2="59375" y2="51778"/>
                        <a14:foregroundMark x1="63170" y1="11333" x2="63170" y2="11333"/>
                        <a14:foregroundMark x1="70982" y1="14444" x2="70982" y2="14444"/>
                        <a14:foregroundMark x1="64509" y1="18889" x2="64509" y2="18889"/>
                        <a14:foregroundMark x1="75446" y1="18667" x2="75446" y2="18667"/>
                        <a14:foregroundMark x1="81473" y1="24444" x2="81473" y2="24444"/>
                        <a14:foregroundMark x1="74554" y1="17778" x2="74554" y2="17778"/>
                        <a14:foregroundMark x1="86161" y1="26222" x2="86161" y2="26222"/>
                        <a14:foregroundMark x1="81250" y1="28444" x2="81250" y2="28444"/>
                        <a14:foregroundMark x1="76786" y1="30667" x2="76786" y2="30667"/>
                        <a14:foregroundMark x1="82366" y1="33556" x2="82366" y2="33556"/>
                        <a14:foregroundMark x1="78795" y1="36889" x2="78795" y2="36889"/>
                        <a14:foregroundMark x1="85045" y1="39778" x2="85045" y2="39778"/>
                        <a14:foregroundMark x1="79911" y1="49111" x2="79911" y2="49111"/>
                        <a14:foregroundMark x1="79018" y1="54667" x2="79018" y2="54667"/>
                        <a14:foregroundMark x1="75000" y1="51778" x2="75000" y2="51778"/>
                        <a14:foregroundMark x1="64955" y1="60000" x2="64955" y2="60000"/>
                        <a14:foregroundMark x1="62277" y1="56444" x2="62277" y2="56444"/>
                        <a14:foregroundMark x1="49107" y1="50222" x2="49107" y2="50222"/>
                        <a14:foregroundMark x1="44643" y1="48444" x2="44643" y2="48444"/>
                        <a14:foregroundMark x1="49330" y1="37333" x2="49330" y2="37333"/>
                        <a14:foregroundMark x1="55580" y1="32222" x2="55580" y2="32222"/>
                        <a14:foregroundMark x1="59152" y1="41333" x2="59152" y2="41333"/>
                        <a14:foregroundMark x1="59152" y1="44222" x2="59152" y2="44222"/>
                        <a14:foregroundMark x1="60045" y1="32444" x2="60045" y2="32444"/>
                        <a14:foregroundMark x1="62723" y1="27556" x2="62723" y2="27556"/>
                        <a14:foregroundMark x1="66964" y1="24444" x2="66964" y2="24444"/>
                        <a14:foregroundMark x1="54241" y1="21111" x2="54241" y2="21111"/>
                        <a14:foregroundMark x1="49777" y1="20000" x2="49777" y2="20000"/>
                        <a14:foregroundMark x1="46652" y1="15556" x2="46652" y2="15556"/>
                        <a14:foregroundMark x1="39955" y1="15556" x2="39955" y2="15556"/>
                        <a14:foregroundMark x1="42634" y1="22000" x2="42634" y2="22000"/>
                        <a14:foregroundMark x1="54241" y1="26667" x2="54241" y2="26667"/>
                        <a14:foregroundMark x1="56696" y1="25111" x2="56696" y2="25111"/>
                        <a14:foregroundMark x1="43304" y1="26444" x2="43304" y2="26444"/>
                        <a14:foregroundMark x1="43304" y1="31778" x2="43304" y2="31778"/>
                        <a14:foregroundMark x1="41071" y1="40889" x2="41071" y2="40889"/>
                        <a14:foregroundMark x1="41071" y1="40222" x2="41071" y2="40222"/>
                        <a14:foregroundMark x1="41295" y1="39778" x2="41295" y2="39778"/>
                        <a14:foregroundMark x1="36830" y1="32444" x2="36830" y2="32444"/>
                        <a14:foregroundMark x1="33259" y1="30889" x2="33259" y2="30889"/>
                        <a14:foregroundMark x1="34598" y1="26889" x2="34598" y2="26889"/>
                        <a14:foregroundMark x1="36384" y1="21333" x2="36384" y2="21333"/>
                        <a14:foregroundMark x1="29018" y1="21778" x2="29018" y2="21778"/>
                        <a14:foregroundMark x1="25893" y1="26444" x2="25893" y2="26444"/>
                        <a14:foregroundMark x1="20759" y1="30222" x2="20759" y2="30222"/>
                        <a14:foregroundMark x1="17857" y1="34444" x2="17857" y2="34444"/>
                        <a14:foregroundMark x1="21429" y1="36222" x2="21429" y2="36222"/>
                        <a14:foregroundMark x1="20089" y1="40667" x2="20089" y2="40667"/>
                        <a14:foregroundMark x1="17411" y1="46444" x2="17411" y2="46444"/>
                        <a14:foregroundMark x1="24554" y1="43333" x2="23438" y2="43333"/>
                        <a14:foregroundMark x1="23214" y1="43111" x2="23214" y2="43111"/>
                        <a14:foregroundMark x1="20982" y1="52444" x2="20982" y2="52444"/>
                        <a14:foregroundMark x1="22321" y1="58444" x2="22321" y2="58444"/>
                        <a14:foregroundMark x1="25893" y1="55333" x2="25893" y2="55333"/>
                        <a14:foregroundMark x1="34375" y1="56667" x2="34375" y2="56667"/>
                        <a14:backgroundMark x1="7366" y1="8000" x2="7366" y2="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59" y="1808059"/>
            <a:ext cx="2225048" cy="21606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B7501B-2FE9-4403-AD82-15CE074AF2DE}"/>
              </a:ext>
            </a:extLst>
          </p:cNvPr>
          <p:cNvSpPr txBox="1"/>
          <p:nvPr/>
        </p:nvSpPr>
        <p:spPr>
          <a:xfrm>
            <a:off x="6542310" y="4177009"/>
            <a:ext cx="2253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Garamond" panose="02020404030301010803" pitchFamily="18" charset="0"/>
              </a:rPr>
              <a:t>(</a:t>
            </a:r>
            <a:r>
              <a:rPr lang="en-US" dirty="0" err="1">
                <a:solidFill>
                  <a:schemeClr val="bg2"/>
                </a:solidFill>
                <a:latin typeface="Garamond" panose="02020404030301010803" pitchFamily="18" charset="0"/>
              </a:rPr>
              <a:t>Matise</a:t>
            </a:r>
            <a:r>
              <a:rPr lang="en-US" dirty="0">
                <a:solidFill>
                  <a:schemeClr val="bg2"/>
                </a:solidFill>
                <a:latin typeface="Garamond" panose="02020404030301010803" pitchFamily="18" charset="0"/>
              </a:rPr>
              <a:t> et al., 2018)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0947D3-B095-4C24-B688-10D277F80643}"/>
              </a:ext>
            </a:extLst>
          </p:cNvPr>
          <p:cNvSpPr txBox="1"/>
          <p:nvPr/>
        </p:nvSpPr>
        <p:spPr>
          <a:xfrm>
            <a:off x="135731" y="3869680"/>
            <a:ext cx="3736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>
                <a:solidFill>
                  <a:schemeClr val="bg2"/>
                </a:solidFill>
                <a:latin typeface="Garamond" panose="02020404030301010803" pitchFamily="18" charset="0"/>
              </a:rPr>
              <a:t>Note: </a:t>
            </a:r>
            <a:r>
              <a:rPr lang="en-US" sz="800" dirty="0">
                <a:solidFill>
                  <a:schemeClr val="bg2"/>
                </a:solidFill>
                <a:latin typeface="Garamond" panose="02020404030301010803" pitchFamily="18" charset="0"/>
              </a:rPr>
              <a:t>Nature and Garden_62524394 </a:t>
            </a:r>
          </a:p>
          <a:p>
            <a:pPr algn="ctr"/>
            <a:r>
              <a:rPr lang="en-US" sz="800" dirty="0">
                <a:solidFill>
                  <a:schemeClr val="bg2"/>
                </a:solidFill>
                <a:latin typeface="Garamond" panose="02020404030301010803" pitchFamily="18" charset="0"/>
              </a:rPr>
              <a:t>From https://www.123rf.com/photo_62524394_color-apple-tree-fruits-ans-illustration-nature-and-garden.html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765820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21FAD-BB54-4AE9-9FB8-055EEBFF4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43" y="88490"/>
            <a:ext cx="3915696" cy="1341796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Garamond" panose="02020404030301010803" pitchFamily="18" charset="0"/>
              </a:rPr>
              <a:t>Interventions in </a:t>
            </a:r>
            <a:br>
              <a:rPr lang="en-US" sz="2800" dirty="0">
                <a:solidFill>
                  <a:schemeClr val="bg2"/>
                </a:solidFill>
                <a:latin typeface="Garamond" panose="02020404030301010803" pitchFamily="18" charset="0"/>
              </a:rPr>
            </a:br>
            <a:r>
              <a:rPr lang="en-US" sz="2800" dirty="0">
                <a:solidFill>
                  <a:schemeClr val="bg2"/>
                </a:solidFill>
                <a:latin typeface="Garamond" panose="02020404030301010803" pitchFamily="18" charset="0"/>
              </a:rPr>
              <a:t>The Learning Environment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3E06E-E814-4DDA-B3BE-12E0AA466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0" indent="-146050">
              <a:lnSpc>
                <a:spcPct val="150000"/>
              </a:lnSpc>
              <a:spcBef>
                <a:spcPts val="1000"/>
              </a:spcBef>
              <a:buClr>
                <a:srgbClr val="1A9988"/>
              </a:buClr>
              <a:buSzPts val="1500"/>
            </a:pPr>
            <a:r>
              <a:rPr lang="en-US" sz="2000" dirty="0">
                <a:solidFill>
                  <a:schemeClr val="bg2"/>
                </a:solidFill>
                <a:latin typeface="Garamond" panose="02020404030301010803" pitchFamily="18" charset="0"/>
              </a:rPr>
              <a:t>Advocating for interventions for international students.</a:t>
            </a:r>
          </a:p>
          <a:p>
            <a:pPr marL="228600" lvl="0" indent="-146050">
              <a:lnSpc>
                <a:spcPct val="150000"/>
              </a:lnSpc>
              <a:spcBef>
                <a:spcPts val="1000"/>
              </a:spcBef>
              <a:buClr>
                <a:srgbClr val="1A9988"/>
              </a:buClr>
              <a:buSzPts val="1500"/>
            </a:pPr>
            <a:r>
              <a:rPr lang="en-US" sz="2000" dirty="0">
                <a:solidFill>
                  <a:schemeClr val="bg2"/>
                </a:solidFill>
                <a:latin typeface="Garamond" panose="02020404030301010803" pitchFamily="18" charset="0"/>
              </a:rPr>
              <a:t>Collaboration with local resources like International Student Services. </a:t>
            </a:r>
          </a:p>
          <a:p>
            <a:pPr marL="228600" lvl="0" indent="-146050">
              <a:lnSpc>
                <a:spcPct val="150000"/>
              </a:lnSpc>
              <a:spcBef>
                <a:spcPts val="1000"/>
              </a:spcBef>
              <a:buClr>
                <a:srgbClr val="1A9988"/>
              </a:buClr>
              <a:buSzPts val="1500"/>
            </a:pPr>
            <a:r>
              <a:rPr lang="en-US" sz="2000" dirty="0">
                <a:solidFill>
                  <a:schemeClr val="bg2"/>
                </a:solidFill>
                <a:latin typeface="Garamond" panose="02020404030301010803" pitchFamily="18" charset="0"/>
              </a:rPr>
              <a:t>Peer-pairing wellness programs </a:t>
            </a:r>
          </a:p>
          <a:p>
            <a:pPr marL="228600" lvl="0" indent="-146050">
              <a:lnSpc>
                <a:spcPct val="150000"/>
              </a:lnSpc>
              <a:spcBef>
                <a:spcPts val="1000"/>
              </a:spcBef>
              <a:buClr>
                <a:srgbClr val="1A9988"/>
              </a:buClr>
              <a:buSzPts val="1500"/>
            </a:pPr>
            <a:r>
              <a:rPr lang="en-US" sz="2000" dirty="0">
                <a:solidFill>
                  <a:schemeClr val="bg2"/>
                </a:solidFill>
                <a:latin typeface="Garamond" panose="02020404030301010803" pitchFamily="18" charset="0"/>
              </a:rPr>
              <a:t> Integrating multicultural and culturally competent programs</a:t>
            </a:r>
            <a:endParaRPr lang="en-US" sz="2000" dirty="0"/>
          </a:p>
          <a:p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BB6FFF0-CC02-4BE2-BBFA-C34742DB4566}"/>
              </a:ext>
            </a:extLst>
          </p:cNvPr>
          <p:cNvSpPr txBox="1">
            <a:spLocks/>
          </p:cNvSpPr>
          <p:nvPr/>
        </p:nvSpPr>
        <p:spPr>
          <a:xfrm>
            <a:off x="6703102" y="4288036"/>
            <a:ext cx="2199746" cy="545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chemeClr val="bg2"/>
                </a:solidFill>
                <a:latin typeface="Garamond" panose="02020404030301010803" pitchFamily="18" charset="0"/>
              </a:rPr>
              <a:t>(Chan et al, 2019; Yan, 2020). </a:t>
            </a:r>
          </a:p>
          <a:p>
            <a:endParaRPr lang="en-US" dirty="0"/>
          </a:p>
        </p:txBody>
      </p:sp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E7CB225-22BF-424D-91D1-0F01291FAF88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8700" y1="8033" x2="8700" y2="80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2" y="1628773"/>
            <a:ext cx="1838685" cy="19987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F0E236-2E59-4ADC-BC63-4612EEE2238C}"/>
              </a:ext>
            </a:extLst>
          </p:cNvPr>
          <p:cNvSpPr txBox="1"/>
          <p:nvPr/>
        </p:nvSpPr>
        <p:spPr>
          <a:xfrm>
            <a:off x="382692" y="3595144"/>
            <a:ext cx="2987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2"/>
                </a:solidFill>
                <a:latin typeface="Garamond" panose="02020404030301010803" pitchFamily="18" charset="0"/>
              </a:rPr>
              <a:t>Note: Friends doing high five From https://www.vectorstock.com/royalty-free-vector/friends-doing-high-five-big-people-team-doing-vector-28371637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66369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58C6E-79FE-4A73-BEA9-759EB3FF1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451" y="600786"/>
            <a:ext cx="3351599" cy="1264013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Garamond" panose="02020404030301010803" pitchFamily="18" charset="0"/>
              </a:rPr>
              <a:t>Interventions in The Counseling Environment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F54BD-0846-4B25-AEC6-65E94F902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228600" lvl="0" indent="-146050">
              <a:lnSpc>
                <a:spcPct val="170000"/>
              </a:lnSpc>
              <a:spcBef>
                <a:spcPts val="1000"/>
              </a:spcBef>
              <a:buClr>
                <a:srgbClr val="1A9988"/>
              </a:buClr>
              <a:buSzPts val="1500"/>
            </a:pPr>
            <a:r>
              <a:rPr lang="en-US" dirty="0">
                <a:solidFill>
                  <a:schemeClr val="bg2"/>
                </a:solidFill>
                <a:latin typeface="Garamond" panose="02020404030301010803" pitchFamily="18" charset="0"/>
              </a:rPr>
              <a:t>Culturally sensitive assessments to address race-based trauma issues.</a:t>
            </a:r>
          </a:p>
          <a:p>
            <a:pPr marL="228600" lvl="0" indent="-146050">
              <a:lnSpc>
                <a:spcPct val="170000"/>
              </a:lnSpc>
              <a:spcBef>
                <a:spcPts val="1000"/>
              </a:spcBef>
              <a:buClr>
                <a:srgbClr val="1A9988"/>
              </a:buClr>
              <a:buSzPts val="1500"/>
            </a:pPr>
            <a:r>
              <a:rPr lang="en-US" dirty="0">
                <a:solidFill>
                  <a:schemeClr val="bg2"/>
                </a:solidFill>
                <a:latin typeface="Garamond" panose="02020404030301010803" pitchFamily="18" charset="0"/>
              </a:rPr>
              <a:t>Brief mass delivered interventions like Single-Session Interventions (SSIs)</a:t>
            </a:r>
          </a:p>
          <a:p>
            <a:pPr marL="228600" lvl="0" indent="-146050">
              <a:lnSpc>
                <a:spcPct val="170000"/>
              </a:lnSpc>
              <a:spcBef>
                <a:spcPts val="1000"/>
              </a:spcBef>
              <a:buClr>
                <a:srgbClr val="1A9988"/>
              </a:buClr>
              <a:buSzPts val="1500"/>
            </a:pPr>
            <a:r>
              <a:rPr lang="en-US" dirty="0">
                <a:solidFill>
                  <a:schemeClr val="bg2"/>
                </a:solidFill>
                <a:latin typeface="Garamond" panose="02020404030301010803" pitchFamily="18" charset="0"/>
              </a:rPr>
              <a:t>Using a Relational-Cultural Approach</a:t>
            </a:r>
          </a:p>
          <a:p>
            <a:pPr marL="228600" lvl="0" indent="-146050">
              <a:lnSpc>
                <a:spcPct val="170000"/>
              </a:lnSpc>
              <a:spcBef>
                <a:spcPts val="1000"/>
              </a:spcBef>
              <a:buClr>
                <a:srgbClr val="1A9988"/>
              </a:buClr>
              <a:buSzPts val="1500"/>
            </a:pPr>
            <a:r>
              <a:rPr lang="en-US" dirty="0">
                <a:solidFill>
                  <a:schemeClr val="bg2"/>
                </a:solidFill>
                <a:latin typeface="Garamond" panose="02020404030301010803" pitchFamily="18" charset="0"/>
              </a:rPr>
              <a:t>Cultural metaphors and stories</a:t>
            </a:r>
          </a:p>
          <a:p>
            <a:pPr marL="228600" lvl="0" indent="-146050">
              <a:lnSpc>
                <a:spcPct val="170000"/>
              </a:lnSpc>
              <a:spcBef>
                <a:spcPts val="1000"/>
              </a:spcBef>
              <a:buClr>
                <a:srgbClr val="1A9988"/>
              </a:buClr>
              <a:buSzPts val="1500"/>
            </a:pPr>
            <a:r>
              <a:rPr lang="en-US" dirty="0">
                <a:solidFill>
                  <a:schemeClr val="bg2"/>
                </a:solidFill>
                <a:latin typeface="Garamond" panose="02020404030301010803" pitchFamily="18" charset="0"/>
              </a:rPr>
              <a:t>Mindfulness and self-compassion trauma-based techniques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73DA76-056E-494D-B38B-1C2723050420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5333" y1="8232" x2="5333" y2="82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01" y="2260797"/>
            <a:ext cx="2114300" cy="14593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278198-8DD3-4671-BF35-4EA089E30A9F}"/>
              </a:ext>
            </a:extLst>
          </p:cNvPr>
          <p:cNvSpPr txBox="1"/>
          <p:nvPr/>
        </p:nvSpPr>
        <p:spPr>
          <a:xfrm>
            <a:off x="5829300" y="4497169"/>
            <a:ext cx="28917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Garamond" panose="02020404030301010803" pitchFamily="18" charset="0"/>
              </a:rPr>
              <a:t>(</a:t>
            </a:r>
            <a:r>
              <a:rPr lang="en-US" sz="1200" dirty="0">
                <a:solidFill>
                  <a:schemeClr val="bg2"/>
                </a:solidFill>
                <a:latin typeface="Garamond" panose="02020404030301010803" pitchFamily="18" charset="0"/>
              </a:rPr>
              <a:t>Hinton et al, 2018; </a:t>
            </a:r>
            <a:r>
              <a:rPr lang="en-US" sz="1200" dirty="0" err="1">
                <a:solidFill>
                  <a:schemeClr val="bg2"/>
                </a:solidFill>
                <a:latin typeface="Garamond" panose="02020404030301010803" pitchFamily="18" charset="0"/>
              </a:rPr>
              <a:t>Lértora</a:t>
            </a:r>
            <a:r>
              <a:rPr lang="en-US" sz="1200" dirty="0">
                <a:solidFill>
                  <a:schemeClr val="bg2"/>
                </a:solidFill>
                <a:latin typeface="Garamond" panose="02020404030301010803" pitchFamily="18" charset="0"/>
              </a:rPr>
              <a:t>, &amp; </a:t>
            </a:r>
            <a:r>
              <a:rPr lang="en-US" sz="1200" dirty="0" err="1">
                <a:solidFill>
                  <a:schemeClr val="bg2"/>
                </a:solidFill>
                <a:latin typeface="Garamond" panose="02020404030301010803" pitchFamily="18" charset="0"/>
              </a:rPr>
              <a:t>Croffie</a:t>
            </a:r>
            <a:r>
              <a:rPr lang="en-US" sz="1200" dirty="0">
                <a:solidFill>
                  <a:schemeClr val="bg2"/>
                </a:solidFill>
                <a:latin typeface="Garamond" panose="02020404030301010803" pitchFamily="18" charset="0"/>
              </a:rPr>
              <a:t>, 2020; </a:t>
            </a:r>
            <a:r>
              <a:rPr lang="en-US" sz="1200" dirty="0" err="1">
                <a:solidFill>
                  <a:schemeClr val="bg2"/>
                </a:solidFill>
                <a:latin typeface="Garamond" panose="02020404030301010803" pitchFamily="18" charset="0"/>
              </a:rPr>
              <a:t>Schleider</a:t>
            </a:r>
            <a:r>
              <a:rPr lang="en-US" sz="1200" dirty="0">
                <a:solidFill>
                  <a:schemeClr val="bg2"/>
                </a:solidFill>
                <a:latin typeface="Garamond" panose="02020404030301010803" pitchFamily="18" charset="0"/>
              </a:rPr>
              <a:t> et al, 2017; Yan, 2020).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3EF742-C70F-476F-BB66-3EBEC4E04054}"/>
              </a:ext>
            </a:extLst>
          </p:cNvPr>
          <p:cNvSpPr txBox="1"/>
          <p:nvPr/>
        </p:nvSpPr>
        <p:spPr>
          <a:xfrm>
            <a:off x="0" y="3864769"/>
            <a:ext cx="3764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2"/>
                </a:solidFill>
                <a:latin typeface="Garamond" panose="02020404030301010803" pitchFamily="18" charset="0"/>
              </a:rPr>
              <a:t>Note: Female psychotherapist has an individual session_1301376715 from https://www.istockphoto.com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623250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DC48C7D-F8D2-4E8D-B681-527853DE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  <a:latin typeface="Garamond" panose="02020404030301010803" pitchFamily="18" charset="0"/>
              </a:rPr>
              <a:t>THANK YOU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2CE2F6-0A7C-4190-8BEF-0DABBFB14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defTabSz="914400"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2000" kern="0" dirty="0">
                <a:solidFill>
                  <a:schemeClr val="bg2"/>
                </a:solidFill>
                <a:latin typeface="Garamond" panose="02020404030301010803" pitchFamily="18" charset="0"/>
                <a:cs typeface="Arial"/>
                <a:sym typeface="Arial"/>
              </a:rPr>
              <a:t>Contact: </a:t>
            </a:r>
          </a:p>
          <a:p>
            <a:pPr marL="0" lvl="0" indent="0" algn="ctr" defTabSz="914400">
              <a:spcBef>
                <a:spcPts val="0"/>
              </a:spcBef>
              <a:buClr>
                <a:srgbClr val="000000"/>
              </a:buClr>
              <a:buNone/>
            </a:pPr>
            <a:endParaRPr lang="en-US" sz="2400" kern="0" dirty="0">
              <a:solidFill>
                <a:schemeClr val="bg2"/>
              </a:solidFill>
              <a:latin typeface="Garamond" panose="02020404030301010803" pitchFamily="18" charset="0"/>
              <a:cs typeface="Arial"/>
              <a:sym typeface="Arial"/>
            </a:endParaRPr>
          </a:p>
          <a:p>
            <a:pPr marL="0" lvl="0" indent="0" algn="ctr" defTabSz="914400"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2000" kern="0" dirty="0">
                <a:solidFill>
                  <a:schemeClr val="bg2"/>
                </a:solidFill>
                <a:latin typeface="Garamond" panose="02020404030301010803" pitchFamily="18" charset="0"/>
                <a:cs typeface="Arial"/>
                <a:sym typeface="Arial"/>
              </a:rPr>
              <a:t>Bosede Balogun </a:t>
            </a:r>
            <a:r>
              <a:rPr lang="en-US" sz="2000" kern="0" dirty="0">
                <a:solidFill>
                  <a:schemeClr val="bg2"/>
                </a:solidFill>
                <a:latin typeface="Garamond" panose="02020404030301010803" pitchFamily="18" charset="0"/>
                <a:cs typeface="Arial"/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afbalogun@liberty.edu</a:t>
            </a:r>
            <a:endParaRPr lang="en-US" sz="2000" kern="0" dirty="0">
              <a:solidFill>
                <a:schemeClr val="bg2"/>
              </a:solidFill>
              <a:latin typeface="Garamond" panose="02020404030301010803" pitchFamily="18" charset="0"/>
              <a:cs typeface="Arial"/>
              <a:sym typeface="Arial"/>
            </a:endParaRPr>
          </a:p>
          <a:p>
            <a:pPr marL="0" lvl="0" indent="0" algn="ctr" defTabSz="914400"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2000" kern="0" dirty="0">
                <a:solidFill>
                  <a:schemeClr val="bg2"/>
                </a:solidFill>
                <a:latin typeface="Garamond" panose="02020404030301010803" pitchFamily="18" charset="0"/>
                <a:cs typeface="Arial"/>
                <a:sym typeface="Arial"/>
              </a:rPr>
              <a:t>Daniel Kimonyi </a:t>
            </a:r>
            <a:r>
              <a:rPr lang="en-US" sz="2000" kern="0" dirty="0">
                <a:solidFill>
                  <a:schemeClr val="bg2"/>
                </a:solidFill>
                <a:latin typeface="Garamond" panose="02020404030301010803" pitchFamily="18" charset="0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dmkimonyi@liberty.edu</a:t>
            </a:r>
            <a:endParaRPr lang="en-US" sz="2000" kern="0" dirty="0">
              <a:solidFill>
                <a:schemeClr val="bg2"/>
              </a:solidFill>
              <a:latin typeface="Garamond" panose="02020404030301010803" pitchFamily="18" charset="0"/>
              <a:cs typeface="Arial"/>
              <a:sym typeface="Arial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086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7F6E2-A3D1-4050-9D04-7FAB7F655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  <a:latin typeface="Garamond" panose="02020404030301010803" pitchFamily="18" charset="0"/>
              </a:rPr>
              <a:t>References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59DFC-995A-4A62-84DE-73AC028B6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559049"/>
          </a:xfrm>
        </p:spPr>
        <p:txBody>
          <a:bodyPr>
            <a:normAutofit fontScale="32500" lnSpcReduction="20000"/>
          </a:bodyPr>
          <a:lstStyle/>
          <a:p>
            <a:pPr marL="0" lvl="0" indent="0">
              <a:lnSpc>
                <a:spcPct val="124000"/>
              </a:lnSpc>
              <a:spcBef>
                <a:spcPts val="0"/>
              </a:spcBef>
              <a:buSzPts val="1700"/>
              <a:buNone/>
            </a:pPr>
            <a:r>
              <a:rPr lang="en-US" dirty="0">
                <a:solidFill>
                  <a:schemeClr val="bg2"/>
                </a:solidFill>
                <a:latin typeface="Garamond" panose="02020404030301010803" pitchFamily="18" charset="0"/>
              </a:rPr>
              <a:t>Alharbi, E. S., &amp; Smith, A. P. (2018). Review of the literature on stress and wellbeing of international students in English-speaking countries. </a:t>
            </a:r>
            <a:r>
              <a:rPr lang="en-US" i="1" dirty="0">
                <a:solidFill>
                  <a:schemeClr val="bg2"/>
                </a:solidFill>
                <a:latin typeface="Garamond" panose="02020404030301010803" pitchFamily="18" charset="0"/>
              </a:rPr>
              <a:t>International Education Studies</a:t>
            </a:r>
            <a:r>
              <a:rPr lang="en-US" dirty="0">
                <a:solidFill>
                  <a:schemeClr val="bg2"/>
                </a:solidFill>
                <a:latin typeface="Garamond" panose="02020404030301010803" pitchFamily="18" charset="0"/>
              </a:rPr>
              <a:t>, </a:t>
            </a:r>
            <a:r>
              <a:rPr lang="en-US" i="1" dirty="0">
                <a:solidFill>
                  <a:schemeClr val="bg2"/>
                </a:solidFill>
                <a:latin typeface="Garamond" panose="02020404030301010803" pitchFamily="18" charset="0"/>
              </a:rPr>
              <a:t>11</a:t>
            </a:r>
            <a:r>
              <a:rPr lang="en-US" dirty="0">
                <a:solidFill>
                  <a:schemeClr val="bg2"/>
                </a:solidFill>
                <a:latin typeface="Garamond" panose="02020404030301010803" pitchFamily="18" charset="0"/>
              </a:rPr>
              <a:t>(6), 22-44. </a:t>
            </a:r>
          </a:p>
          <a:p>
            <a:pPr marL="0" lvl="0" indent="0">
              <a:lnSpc>
                <a:spcPct val="124000"/>
              </a:lnSpc>
              <a:spcBef>
                <a:spcPts val="0"/>
              </a:spcBef>
              <a:buSzPts val="1700"/>
              <a:buNone/>
            </a:pPr>
            <a:endParaRPr lang="en-US" dirty="0">
              <a:solidFill>
                <a:schemeClr val="bg2"/>
              </a:solidFill>
              <a:latin typeface="Garamond" panose="02020404030301010803" pitchFamily="18" charset="0"/>
            </a:endParaRPr>
          </a:p>
          <a:p>
            <a:pPr marL="0" lvl="0" indent="0">
              <a:lnSpc>
                <a:spcPct val="124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/>
                </a:solidFill>
                <a:latin typeface="Garamond" panose="02020404030301010803" pitchFamily="18" charset="0"/>
              </a:rPr>
              <a:t>American Counseling Association. (2014). ACA Code of ethics. Retrieved from </a:t>
            </a:r>
            <a:r>
              <a:rPr lang="en-US" u="sng" dirty="0">
                <a:solidFill>
                  <a:schemeClr val="bg2"/>
                </a:solidFill>
                <a:latin typeface="Garamond" panose="020204040303010108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https://www.counseling.org/resources/aca-code-of-ethics.pdf</a:t>
            </a:r>
            <a:endParaRPr lang="en-US" dirty="0">
              <a:solidFill>
                <a:schemeClr val="bg2"/>
              </a:solidFill>
              <a:latin typeface="Garamond" panose="02020404030301010803" pitchFamily="18" charset="0"/>
            </a:endParaRPr>
          </a:p>
          <a:p>
            <a:pPr marL="0" lvl="0" indent="0">
              <a:lnSpc>
                <a:spcPct val="124000"/>
              </a:lnSpc>
              <a:spcBef>
                <a:spcPts val="0"/>
              </a:spcBef>
              <a:buNone/>
            </a:pPr>
            <a:endParaRPr lang="en-US" dirty="0">
              <a:solidFill>
                <a:schemeClr val="bg2"/>
              </a:solidFill>
              <a:latin typeface="Garamond" panose="02020404030301010803" pitchFamily="18" charset="0"/>
            </a:endParaRPr>
          </a:p>
          <a:p>
            <a:pPr marL="0" lvl="0" indent="0">
              <a:lnSpc>
                <a:spcPct val="124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/>
                </a:solidFill>
                <a:latin typeface="Garamond" panose="02020404030301010803" pitchFamily="18" charset="0"/>
              </a:rPr>
              <a:t>Anderson, M., Goodman, J., &amp; Schlossberg, N. K. (2011). Counseling adults in transition: Linking Schlossberg's theory with practice in a diverse world. Springer Publishing Company.</a:t>
            </a:r>
          </a:p>
          <a:p>
            <a:pPr marL="0" lvl="0" indent="0">
              <a:lnSpc>
                <a:spcPct val="124000"/>
              </a:lnSpc>
              <a:spcBef>
                <a:spcPts val="0"/>
              </a:spcBef>
              <a:buNone/>
            </a:pPr>
            <a:endParaRPr lang="en-US" dirty="0">
              <a:solidFill>
                <a:schemeClr val="bg2"/>
              </a:solidFill>
              <a:latin typeface="Garamond" panose="02020404030301010803" pitchFamily="18" charset="0"/>
            </a:endParaRPr>
          </a:p>
          <a:p>
            <a:pPr marL="0" lvl="0" indent="0">
              <a:lnSpc>
                <a:spcPct val="124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/>
                </a:solidFill>
                <a:latin typeface="Garamond" panose="02020404030301010803" pitchFamily="18" charset="0"/>
              </a:rPr>
              <a:t>Arthur, N. (2016). Counseling international students in the context of cross-cultural transitions. In W. Pederson , &amp; J. </a:t>
            </a:r>
            <a:r>
              <a:rPr lang="en-US" dirty="0" err="1">
                <a:solidFill>
                  <a:schemeClr val="bg2"/>
                </a:solidFill>
                <a:latin typeface="Garamond" panose="02020404030301010803" pitchFamily="18" charset="0"/>
              </a:rPr>
              <a:t>Draguns</a:t>
            </a:r>
            <a:r>
              <a:rPr lang="en-US" dirty="0">
                <a:solidFill>
                  <a:schemeClr val="bg2"/>
                </a:solidFill>
                <a:latin typeface="Garamond" panose="02020404030301010803" pitchFamily="18" charset="0"/>
              </a:rPr>
              <a:t> (Eds.), Counseling Across Cultures (pp. 301-321). Thousand Oaks, CA: Sage Publications. doi:10.4135/9781483398921.n15</a:t>
            </a:r>
          </a:p>
          <a:p>
            <a:pPr marL="0" lvl="0" indent="0">
              <a:lnSpc>
                <a:spcPct val="124000"/>
              </a:lnSpc>
              <a:spcBef>
                <a:spcPts val="0"/>
              </a:spcBef>
              <a:buSzPts val="1700"/>
              <a:buNone/>
            </a:pPr>
            <a:endParaRPr lang="en-US" dirty="0">
              <a:solidFill>
                <a:schemeClr val="bg2"/>
              </a:solidFill>
              <a:latin typeface="Garamond" panose="02020404030301010803" pitchFamily="18" charset="0"/>
            </a:endParaRPr>
          </a:p>
          <a:p>
            <a:pPr marL="0" lvl="0" indent="0">
              <a:lnSpc>
                <a:spcPct val="124000"/>
              </a:lnSpc>
              <a:spcBef>
                <a:spcPts val="0"/>
              </a:spcBef>
              <a:buSzPts val="1700"/>
              <a:buNone/>
            </a:pPr>
            <a:r>
              <a:rPr lang="en-US" dirty="0">
                <a:solidFill>
                  <a:schemeClr val="bg2"/>
                </a:solidFill>
                <a:latin typeface="Garamond" panose="02020404030301010803" pitchFamily="18" charset="0"/>
              </a:rPr>
              <a:t>Auerbach et al (2018). Mental disorder comorbidity and suicidal thoughts and behaviors in the World Health Organization</a:t>
            </a:r>
          </a:p>
          <a:p>
            <a:pPr marL="0" lvl="0" indent="0">
              <a:lnSpc>
                <a:spcPct val="124000"/>
              </a:lnSpc>
              <a:spcBef>
                <a:spcPts val="0"/>
              </a:spcBef>
              <a:buSzPts val="1700"/>
              <a:buNone/>
            </a:pPr>
            <a:r>
              <a:rPr lang="en-US" dirty="0">
                <a:solidFill>
                  <a:schemeClr val="bg2"/>
                </a:solidFill>
                <a:latin typeface="Garamond" panose="02020404030301010803" pitchFamily="18" charset="0"/>
              </a:rPr>
              <a:t>World Mental Health Surveys International College Student Initiative. International Journal of Methods in Psychiatric Research, 28(2), 1–16. </a:t>
            </a:r>
            <a:r>
              <a:rPr lang="en-US" u="sng" dirty="0">
                <a:solidFill>
                  <a:schemeClr val="bg2"/>
                </a:solidFill>
                <a:latin typeface="Garamond" panose="020204040303010108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https://doi.org/10.1002/mpr.1752</a:t>
            </a:r>
            <a:endParaRPr lang="en-US" dirty="0">
              <a:solidFill>
                <a:schemeClr val="bg2"/>
              </a:solidFill>
              <a:latin typeface="Garamond" panose="02020404030301010803" pitchFamily="18" charset="0"/>
            </a:endParaRPr>
          </a:p>
          <a:p>
            <a:pPr marL="0" lvl="0" indent="0">
              <a:lnSpc>
                <a:spcPct val="124000"/>
              </a:lnSpc>
              <a:spcBef>
                <a:spcPts val="0"/>
              </a:spcBef>
              <a:buSzPts val="1700"/>
              <a:buNone/>
            </a:pPr>
            <a:endParaRPr lang="en-US" dirty="0">
              <a:solidFill>
                <a:schemeClr val="bg2"/>
              </a:solidFill>
              <a:latin typeface="Garamond" panose="02020404030301010803" pitchFamily="18" charset="0"/>
            </a:endParaRPr>
          </a:p>
          <a:p>
            <a:pPr marL="0" lvl="0" indent="0">
              <a:lnSpc>
                <a:spcPct val="124000"/>
              </a:lnSpc>
              <a:spcBef>
                <a:spcPts val="0"/>
              </a:spcBef>
              <a:buSzPts val="1700"/>
              <a:buNone/>
            </a:pPr>
            <a:r>
              <a:rPr lang="en-US" dirty="0">
                <a:solidFill>
                  <a:schemeClr val="bg2"/>
                </a:solidFill>
                <a:latin typeface="Garamond" panose="02020404030301010803" pitchFamily="18" charset="0"/>
              </a:rPr>
              <a:t>Bai, J. (2016). Perceived support as a predictor of acculturative stress among international students in the United States. Journal of International Students, 6(1), 93-106. Retrieved from </a:t>
            </a:r>
            <a:r>
              <a:rPr lang="en-US" u="sng" dirty="0">
                <a:solidFill>
                  <a:schemeClr val="bg2"/>
                </a:solidFill>
                <a:latin typeface="Garamond" panose="02020404030301010803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http://ezproxy.liberty.edu/login?url=https://search-proquestcom</a:t>
            </a:r>
            <a:r>
              <a:rPr lang="en-US" dirty="0">
                <a:solidFill>
                  <a:schemeClr val="bg2"/>
                </a:solidFill>
                <a:latin typeface="Garamond" panose="02020404030301010803" pitchFamily="18" charset="0"/>
              </a:rPr>
              <a:t>. ezproxy.liberty.edu/</a:t>
            </a:r>
            <a:r>
              <a:rPr lang="en-US" dirty="0" err="1">
                <a:solidFill>
                  <a:schemeClr val="bg2"/>
                </a:solidFill>
                <a:latin typeface="Garamond" panose="02020404030301010803" pitchFamily="18" charset="0"/>
              </a:rPr>
              <a:t>docview</a:t>
            </a:r>
            <a:r>
              <a:rPr lang="en-US" dirty="0">
                <a:solidFill>
                  <a:schemeClr val="bg2"/>
                </a:solidFill>
                <a:latin typeface="Garamond" panose="02020404030301010803" pitchFamily="18" charset="0"/>
              </a:rPr>
              <a:t>/1783942049?accountid=12085</a:t>
            </a:r>
          </a:p>
          <a:p>
            <a:pPr marL="0" lvl="0" indent="0">
              <a:lnSpc>
                <a:spcPct val="124000"/>
              </a:lnSpc>
              <a:spcBef>
                <a:spcPts val="0"/>
              </a:spcBef>
              <a:buSzPts val="1700"/>
              <a:buNone/>
            </a:pPr>
            <a:endParaRPr lang="en-US" dirty="0">
              <a:solidFill>
                <a:schemeClr val="bg2"/>
              </a:solidFill>
              <a:latin typeface="Garamond" panose="02020404030301010803" pitchFamily="18" charset="0"/>
            </a:endParaRPr>
          </a:p>
          <a:p>
            <a:pPr marL="0" indent="0">
              <a:lnSpc>
                <a:spcPct val="124000"/>
              </a:lnSpc>
              <a:spcBef>
                <a:spcPts val="0"/>
              </a:spcBef>
              <a:buSzPts val="1700"/>
              <a:buNone/>
            </a:pPr>
            <a:r>
              <a:rPr lang="en-US" dirty="0" err="1">
                <a:solidFill>
                  <a:schemeClr val="bg2"/>
                </a:solidFill>
                <a:latin typeface="Garamond" panose="02020404030301010803" pitchFamily="18" charset="0"/>
              </a:rPr>
              <a:t>Beliaeva</a:t>
            </a:r>
            <a:r>
              <a:rPr lang="en-US" dirty="0">
                <a:solidFill>
                  <a:schemeClr val="bg2"/>
                </a:solidFill>
                <a:latin typeface="Garamond" panose="02020404030301010803" pitchFamily="18" charset="0"/>
              </a:rPr>
              <a:t>, A (2020) </a:t>
            </a:r>
            <a:r>
              <a:rPr lang="en-US" dirty="0">
                <a:solidFill>
                  <a:schemeClr val="bg2"/>
                </a:solidFill>
                <a:latin typeface="Garamond" panose="02020404030301010803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https://www.istockphoto.com/vector/vector-concept-of-travel-cancellation-forbidden-airplane-flight-with-coronavirus-gm1212057274</a:t>
            </a:r>
            <a:r>
              <a:rPr lang="en-US" dirty="0">
                <a:solidFill>
                  <a:srgbClr val="8EC1EB"/>
                </a:solidFill>
                <a:latin typeface="Garamond" panose="02020404030301010803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-351739901</a:t>
            </a:r>
            <a:endParaRPr lang="en-US" dirty="0">
              <a:solidFill>
                <a:schemeClr val="bg2"/>
              </a:solidFill>
              <a:latin typeface="Garamond" panose="02020404030301010803" pitchFamily="18" charset="0"/>
            </a:endParaRPr>
          </a:p>
          <a:p>
            <a:pPr marL="0" indent="0">
              <a:lnSpc>
                <a:spcPct val="124000"/>
              </a:lnSpc>
              <a:spcBef>
                <a:spcPts val="0"/>
              </a:spcBef>
              <a:buSzPts val="1700"/>
              <a:buNone/>
            </a:pPr>
            <a:r>
              <a:rPr lang="en-US" dirty="0">
                <a:solidFill>
                  <a:schemeClr val="bg2"/>
                </a:solidFill>
                <a:latin typeface="Garamond" panose="02020404030301010803" pitchFamily="18" charset="0"/>
              </a:rPr>
              <a:t>Cupertino Today (2021) https://cupertinotoday.com/2021/03/24/stop-asian-hate-rally-hosted-by-various-west-valley-mayors-happening-this-saturday-march-27/</a:t>
            </a:r>
          </a:p>
          <a:p>
            <a:pPr marL="0" lvl="0" indent="0">
              <a:lnSpc>
                <a:spcPct val="124000"/>
              </a:lnSpc>
              <a:spcBef>
                <a:spcPts val="0"/>
              </a:spcBef>
              <a:buSzPts val="1700"/>
              <a:buNone/>
            </a:pPr>
            <a:endParaRPr lang="en-US" dirty="0">
              <a:solidFill>
                <a:schemeClr val="bg2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015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CD312-256E-48D8-A8D9-50969BA12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  <a:latin typeface="Garamond" panose="02020404030301010803" pitchFamily="18" charset="0"/>
              </a:rPr>
              <a:t>References Cont’d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F3557-E380-4DAB-BE4B-37890942A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lvl="0" indent="0">
              <a:spcBef>
                <a:spcPts val="1600"/>
              </a:spcBef>
              <a:buSzPct val="113333"/>
              <a:buNone/>
            </a:pPr>
            <a:r>
              <a:rPr lang="en-US" dirty="0">
                <a:solidFill>
                  <a:schemeClr val="bg2"/>
                </a:solidFill>
                <a:latin typeface="Garamond" panose="02020404030301010803" pitchFamily="18" charset="0"/>
              </a:rPr>
              <a:t>Gallagher, H. L., Doherty, A. Z., &amp; </a:t>
            </a:r>
            <a:r>
              <a:rPr lang="en-US" dirty="0" err="1">
                <a:solidFill>
                  <a:schemeClr val="bg2"/>
                </a:solidFill>
                <a:latin typeface="Garamond" panose="02020404030301010803" pitchFamily="18" charset="0"/>
              </a:rPr>
              <a:t>Obonyo</a:t>
            </a:r>
            <a:r>
              <a:rPr lang="en-US" dirty="0">
                <a:solidFill>
                  <a:schemeClr val="bg2"/>
                </a:solidFill>
                <a:latin typeface="Garamond" panose="02020404030301010803" pitchFamily="18" charset="0"/>
              </a:rPr>
              <a:t>, M. (2020). International student experiences in Queensland during COVID-19. International Social Work, 63(6), 815-819.Lai, A. Y. K., Lee, L., Wang, M. P., Feng, Y., Lai, T. T. K., Ho, L. M., ... &amp; Lam, T. H. (2020). Mental health impacts of the COVID-19 pandemic on international university students, related stressors, and coping strategies. Frontiers in Psychiatry, 11.</a:t>
            </a:r>
          </a:p>
          <a:p>
            <a:pPr marL="0" lvl="0" indent="0">
              <a:spcBef>
                <a:spcPts val="1600"/>
              </a:spcBef>
              <a:buSzPct val="113333"/>
              <a:buNone/>
            </a:pPr>
            <a:r>
              <a:rPr lang="en-US" dirty="0" err="1">
                <a:solidFill>
                  <a:schemeClr val="bg2"/>
                </a:solidFill>
                <a:latin typeface="Garamond" panose="02020404030301010803" pitchFamily="18" charset="0"/>
              </a:rPr>
              <a:t>Guaiane</a:t>
            </a:r>
            <a:r>
              <a:rPr lang="en-US" dirty="0">
                <a:solidFill>
                  <a:schemeClr val="bg2"/>
                </a:solidFill>
                <a:latin typeface="Garamond" panose="02020404030301010803" pitchFamily="18" charset="0"/>
              </a:rPr>
              <a:t>, T. (2022) https://www.kindpng.com/imgv/iomTRoh_end-stigma-and-discrimination-transparent-discrimination-logo-png/</a:t>
            </a:r>
          </a:p>
          <a:p>
            <a:pPr marL="0" lvl="0" indent="0">
              <a:spcBef>
                <a:spcPts val="1600"/>
              </a:spcBef>
              <a:buSzPct val="113333"/>
              <a:buNone/>
            </a:pPr>
            <a:r>
              <a:rPr lang="en-US" dirty="0" err="1">
                <a:solidFill>
                  <a:schemeClr val="bg2"/>
                </a:solidFill>
                <a:latin typeface="Garamond" panose="02020404030301010803" pitchFamily="18" charset="0"/>
              </a:rPr>
              <a:t>Harrichand</a:t>
            </a:r>
            <a:r>
              <a:rPr lang="en-US" dirty="0">
                <a:solidFill>
                  <a:schemeClr val="bg2"/>
                </a:solidFill>
                <a:latin typeface="Garamond" panose="02020404030301010803" pitchFamily="18" charset="0"/>
              </a:rPr>
              <a:t>, J. S., Kirk, K. E., &amp; Mwendwa, J. M. (2020). Deepa's discovery: An examination of intersectionality when multiple identities collide - Managing family roles, doctoral work, and clashing Eurocentric worldviews. In B. King, &amp; T. Stewart (Eds.), Cases on </a:t>
            </a:r>
            <a:r>
              <a:rPr lang="en-US" dirty="0" err="1">
                <a:solidFill>
                  <a:schemeClr val="bg2"/>
                </a:solidFill>
                <a:latin typeface="Garamond" panose="02020404030301010803" pitchFamily="18" charset="0"/>
              </a:rPr>
              <a:t>crosscultural</a:t>
            </a:r>
            <a:r>
              <a:rPr lang="en-US" dirty="0">
                <a:solidFill>
                  <a:schemeClr val="bg2"/>
                </a:solidFill>
                <a:latin typeface="Garamond" panose="02020404030301010803" pitchFamily="18" charset="0"/>
              </a:rPr>
              <a:t> counseling strategies. Hershey, PA: IGI Global.</a:t>
            </a:r>
          </a:p>
          <a:p>
            <a:pPr marL="0" lvl="0" indent="0">
              <a:spcBef>
                <a:spcPts val="1600"/>
              </a:spcBef>
              <a:buSzPct val="113333"/>
              <a:buNone/>
            </a:pPr>
            <a:r>
              <a:rPr lang="en-US" dirty="0" err="1">
                <a:solidFill>
                  <a:schemeClr val="bg2"/>
                </a:solidFill>
                <a:latin typeface="Garamond" panose="02020404030301010803" pitchFamily="18" charset="0"/>
              </a:rPr>
              <a:t>Katieromanoff</a:t>
            </a:r>
            <a:r>
              <a:rPr lang="en-US" dirty="0">
                <a:solidFill>
                  <a:schemeClr val="bg2"/>
                </a:solidFill>
                <a:latin typeface="Garamond" panose="02020404030301010803" pitchFamily="18" charset="0"/>
              </a:rPr>
              <a:t>, A (2022) https://www.shutterstock.com/image-vector/sad-depressed-girl-sitting-on-floor-1170067708</a:t>
            </a:r>
          </a:p>
          <a:p>
            <a:pPr marL="0" lvl="0" indent="0">
              <a:spcBef>
                <a:spcPts val="1600"/>
              </a:spcBef>
              <a:buSzPct val="113333"/>
              <a:buNone/>
            </a:pPr>
            <a:r>
              <a:rPr lang="en-US" dirty="0" err="1">
                <a:solidFill>
                  <a:schemeClr val="bg2"/>
                </a:solidFill>
                <a:latin typeface="Garamond" panose="02020404030301010803" pitchFamily="18" charset="0"/>
              </a:rPr>
              <a:t>Kissclipart</a:t>
            </a:r>
            <a:r>
              <a:rPr lang="en-US" dirty="0">
                <a:solidFill>
                  <a:schemeClr val="bg2"/>
                </a:solidFill>
                <a:latin typeface="Garamond" panose="02020404030301010803" pitchFamily="18" charset="0"/>
              </a:rPr>
              <a:t> (2022). </a:t>
            </a:r>
            <a:r>
              <a:rPr lang="en-US" dirty="0">
                <a:solidFill>
                  <a:schemeClr val="bg2"/>
                </a:solidFill>
                <a:latin typeface="Garamond" panose="02020404030301010803" pitchFamily="18" charset="0"/>
                <a:ea typeface="Calibri"/>
                <a:cs typeface="Calibri"/>
                <a:sym typeface="Calibri"/>
              </a:rPr>
              <a:t>https://www.kissclipart.com/international-education-clipart-international-educ-jeob3i/</a:t>
            </a:r>
          </a:p>
          <a:p>
            <a:pPr marL="0" indent="0">
              <a:spcBef>
                <a:spcPts val="1600"/>
              </a:spcBef>
              <a:buSzPct val="113333"/>
              <a:buNone/>
            </a:pPr>
            <a:r>
              <a:rPr lang="en-US" dirty="0" err="1">
                <a:solidFill>
                  <a:schemeClr val="bg2"/>
                </a:solidFill>
                <a:latin typeface="Garamond" panose="02020404030301010803" pitchFamily="18" charset="0"/>
              </a:rPr>
              <a:t>Kneschke</a:t>
            </a:r>
            <a:r>
              <a:rPr lang="en-US" dirty="0">
                <a:solidFill>
                  <a:schemeClr val="bg2"/>
                </a:solidFill>
                <a:latin typeface="Garamond" panose="02020404030301010803" pitchFamily="18" charset="0"/>
              </a:rPr>
              <a:t>, R. (2022) https://www.shutterstock.com/image-illustration/employees-desk-distraction-children-home-office-1698514852</a:t>
            </a:r>
          </a:p>
          <a:p>
            <a:pPr marL="0" lvl="0" indent="0">
              <a:spcBef>
                <a:spcPts val="1600"/>
              </a:spcBef>
              <a:buSzPct val="113333"/>
              <a:buNone/>
            </a:pPr>
            <a:r>
              <a:rPr lang="en-US" dirty="0" err="1">
                <a:solidFill>
                  <a:schemeClr val="bg2"/>
                </a:solidFill>
                <a:latin typeface="Garamond" panose="02020404030301010803" pitchFamily="18" charset="0"/>
              </a:rPr>
              <a:t>Kronholz</a:t>
            </a:r>
            <a:r>
              <a:rPr lang="en-US" dirty="0">
                <a:solidFill>
                  <a:schemeClr val="bg2"/>
                </a:solidFill>
                <a:latin typeface="Garamond" panose="02020404030301010803" pitchFamily="18" charset="0"/>
              </a:rPr>
              <a:t>, J. F. (2014). Counseling international students. VISTAS Online, 22, 1-10.</a:t>
            </a:r>
          </a:p>
          <a:p>
            <a:pPr marL="0" lvl="0" indent="0">
              <a:spcBef>
                <a:spcPts val="1600"/>
              </a:spcBef>
              <a:buSzPct val="113333"/>
              <a:buNone/>
            </a:pPr>
            <a:r>
              <a:rPr lang="en-US" dirty="0" err="1">
                <a:solidFill>
                  <a:schemeClr val="bg2"/>
                </a:solidFill>
                <a:latin typeface="Garamond" panose="02020404030301010803" pitchFamily="18" charset="0"/>
              </a:rPr>
              <a:t>Lértora</a:t>
            </a:r>
            <a:r>
              <a:rPr lang="en-US" dirty="0">
                <a:solidFill>
                  <a:schemeClr val="bg2"/>
                </a:solidFill>
                <a:latin typeface="Garamond" panose="02020404030301010803" pitchFamily="18" charset="0"/>
              </a:rPr>
              <a:t>, I. M., &amp; </a:t>
            </a:r>
            <a:r>
              <a:rPr lang="en-US" dirty="0" err="1">
                <a:solidFill>
                  <a:schemeClr val="bg2"/>
                </a:solidFill>
                <a:latin typeface="Garamond" panose="02020404030301010803" pitchFamily="18" charset="0"/>
              </a:rPr>
              <a:t>Croffie</a:t>
            </a:r>
            <a:r>
              <a:rPr lang="en-US" dirty="0">
                <a:solidFill>
                  <a:schemeClr val="bg2"/>
                </a:solidFill>
                <a:latin typeface="Garamond" panose="02020404030301010803" pitchFamily="18" charset="0"/>
              </a:rPr>
              <a:t>, A. L. (2020). Using relational-cultural theory to conceptualize international student transitions. Journal of Creativity in Mental Health, 15(1), 30–42. https://doi.org/10.1080/15401383.2019.1638862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SzPct val="113333"/>
              <a:buNone/>
            </a:pPr>
            <a:endParaRPr lang="en-US" dirty="0">
              <a:solidFill>
                <a:schemeClr val="bg2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228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8AC8E-5BF2-498E-809B-633F0A6F5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  <a:latin typeface="Garamond" panose="02020404030301010803" pitchFamily="18" charset="0"/>
              </a:rPr>
              <a:t>References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63258-C8FE-4B5D-982B-5465592B2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SzPct val="113333"/>
              <a:buNone/>
            </a:pPr>
            <a:r>
              <a:rPr lang="en-US" sz="1000" dirty="0" err="1">
                <a:solidFill>
                  <a:schemeClr val="bg2"/>
                </a:solidFill>
                <a:latin typeface="Garamond" panose="02020404030301010803" pitchFamily="18" charset="0"/>
              </a:rPr>
              <a:t>MicroOne</a:t>
            </a:r>
            <a:r>
              <a:rPr lang="en-US" sz="1000" dirty="0">
                <a:solidFill>
                  <a:schemeClr val="bg2"/>
                </a:solidFill>
                <a:latin typeface="Garamond" panose="02020404030301010803" pitchFamily="18" charset="0"/>
              </a:rPr>
              <a:t> (2022) https://www.vectorstock.com/royalty-free-vector/friends-doing-high-five-big-people-team-doing-vector-28371637 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SzPct val="113333"/>
              <a:buNone/>
            </a:pPr>
            <a:endParaRPr lang="en-US" sz="1000" dirty="0">
              <a:solidFill>
                <a:schemeClr val="bg2"/>
              </a:solidFill>
              <a:latin typeface="Garamond" panose="02020404030301010803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SzPct val="113333"/>
              <a:buNone/>
            </a:pPr>
            <a:r>
              <a:rPr lang="en-US" sz="1000" dirty="0" err="1">
                <a:solidFill>
                  <a:schemeClr val="bg2"/>
                </a:solidFill>
                <a:latin typeface="Garamond" panose="02020404030301010803" pitchFamily="18" charset="0"/>
              </a:rPr>
              <a:t>Misirlis</a:t>
            </a:r>
            <a:r>
              <a:rPr lang="en-US" sz="1000" dirty="0">
                <a:solidFill>
                  <a:schemeClr val="bg2"/>
                </a:solidFill>
                <a:latin typeface="Garamond" panose="02020404030301010803" pitchFamily="18" charset="0"/>
              </a:rPr>
              <a:t>, N., Zwaan, M., </a:t>
            </a:r>
            <a:r>
              <a:rPr lang="en-US" sz="1000" dirty="0" err="1">
                <a:solidFill>
                  <a:schemeClr val="bg2"/>
                </a:solidFill>
                <a:latin typeface="Garamond" panose="02020404030301010803" pitchFamily="18" charset="0"/>
              </a:rPr>
              <a:t>Sotiriou</a:t>
            </a:r>
            <a:r>
              <a:rPr lang="en-US" sz="1000" dirty="0">
                <a:solidFill>
                  <a:schemeClr val="bg2"/>
                </a:solidFill>
                <a:latin typeface="Garamond" panose="02020404030301010803" pitchFamily="18" charset="0"/>
              </a:rPr>
              <a:t>, A., &amp; Weber, D. (2020). International Students’ Loneliness, Depression and Stress Levels in Covid-19 Crisis: The Role of Social Media and the Host University. Journal of Contemporary Education Theory &amp; Research (JCETR), 4(2), 20-25.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SzPct val="113333"/>
              <a:buNone/>
            </a:pPr>
            <a:endParaRPr lang="en-US" sz="1000" dirty="0">
              <a:solidFill>
                <a:schemeClr val="bg2"/>
              </a:solidFill>
              <a:latin typeface="Garamond" panose="02020404030301010803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SzPct val="113333"/>
              <a:buNone/>
            </a:pPr>
            <a:r>
              <a:rPr lang="en-US" sz="1000" dirty="0" err="1">
                <a:solidFill>
                  <a:schemeClr val="bg2"/>
                </a:solidFill>
                <a:latin typeface="Garamond" panose="02020404030301010803" pitchFamily="18" charset="0"/>
              </a:rPr>
              <a:t>Ponomariova</a:t>
            </a:r>
            <a:r>
              <a:rPr lang="en-US" sz="1000" dirty="0">
                <a:solidFill>
                  <a:schemeClr val="bg2"/>
                </a:solidFill>
                <a:latin typeface="Garamond" panose="02020404030301010803" pitchFamily="18" charset="0"/>
              </a:rPr>
              <a:t>, M (2021) https://www.istockphoto.com</a:t>
            </a:r>
          </a:p>
          <a:p>
            <a:pPr marL="0" lvl="0" indent="0">
              <a:lnSpc>
                <a:spcPct val="115000"/>
              </a:lnSpc>
              <a:spcBef>
                <a:spcPts val="1600"/>
              </a:spcBef>
              <a:buSzPct val="113333"/>
              <a:buNone/>
            </a:pPr>
            <a:r>
              <a:rPr lang="en-US" sz="1000" dirty="0" err="1">
                <a:solidFill>
                  <a:schemeClr val="bg2"/>
                </a:solidFill>
                <a:latin typeface="Garamond" panose="02020404030301010803" pitchFamily="18" charset="0"/>
              </a:rPr>
              <a:t>Schleider</a:t>
            </a:r>
            <a:r>
              <a:rPr lang="en-US" sz="1000" dirty="0">
                <a:solidFill>
                  <a:schemeClr val="bg2"/>
                </a:solidFill>
                <a:latin typeface="Garamond" panose="02020404030301010803" pitchFamily="18" charset="0"/>
              </a:rPr>
              <a:t>, J. L., &amp; Weisz, J. R. (2017). Little treatments, promising effects? Meta-analysis of single session interventions for youth psychiatric problems. Journal of the American Academy of Child &amp; Adolescent Psychiatry, 56, 107–115. </a:t>
            </a:r>
            <a:r>
              <a:rPr lang="en-US" sz="1000" dirty="0">
                <a:solidFill>
                  <a:schemeClr val="bg2"/>
                </a:solidFill>
                <a:latin typeface="Garamond" panose="020204040303010108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http://dx.doi.org/10.1016/j.jaac.2016.11.007</a:t>
            </a:r>
            <a:endParaRPr lang="en-US" sz="1000" dirty="0">
              <a:solidFill>
                <a:schemeClr val="bg2"/>
              </a:solidFill>
              <a:latin typeface="Garamond" panose="02020404030301010803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1600"/>
              </a:spcBef>
              <a:buSzPct val="113333"/>
              <a:buNone/>
            </a:pPr>
            <a:r>
              <a:rPr lang="en-US" sz="1000" dirty="0">
                <a:solidFill>
                  <a:schemeClr val="bg2"/>
                </a:solidFill>
                <a:latin typeface="Garamond" panose="02020404030301010803" pitchFamily="18" charset="0"/>
              </a:rPr>
              <a:t>Seek PNG (2022) </a:t>
            </a:r>
            <a:r>
              <a:rPr lang="en-US" sz="1000" dirty="0">
                <a:solidFill>
                  <a:schemeClr val="bg2"/>
                </a:solidFill>
                <a:latin typeface="Garamond" panose="020204040303010108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https://www.seekpng.com/ipng/u2w7o0e6e6a9a9t4_28-collection-of-help-clipart-png-help-me/</a:t>
            </a:r>
            <a:endParaRPr lang="en-US" sz="1000" dirty="0">
              <a:solidFill>
                <a:schemeClr val="bg2"/>
              </a:solidFill>
              <a:latin typeface="Garamond" panose="02020404030301010803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1600"/>
              </a:spcBef>
              <a:buSzPct val="113333"/>
              <a:buNone/>
            </a:pPr>
            <a:r>
              <a:rPr lang="en-US" sz="1000" dirty="0" err="1">
                <a:solidFill>
                  <a:schemeClr val="bg2"/>
                </a:solidFill>
                <a:latin typeface="Garamond" panose="02020404030301010803" pitchFamily="18" charset="0"/>
              </a:rPr>
              <a:t>Topor</a:t>
            </a:r>
            <a:r>
              <a:rPr lang="en-US" sz="1000" dirty="0">
                <a:solidFill>
                  <a:schemeClr val="bg2"/>
                </a:solidFill>
                <a:latin typeface="Garamond" panose="02020404030301010803" pitchFamily="18" charset="0"/>
              </a:rPr>
              <a:t>, R (2022) https://www.123rf.com/photo_62524394_color-apple-tree-fruits-ans-illustration-nature-and-garden.html </a:t>
            </a:r>
          </a:p>
          <a:p>
            <a:pPr marL="0" lvl="0" indent="0">
              <a:lnSpc>
                <a:spcPct val="115000"/>
              </a:lnSpc>
              <a:spcBef>
                <a:spcPts val="1600"/>
              </a:spcBef>
              <a:buSzPct val="113333"/>
              <a:buNone/>
            </a:pPr>
            <a:r>
              <a:rPr lang="en-US" sz="1000" dirty="0" err="1">
                <a:solidFill>
                  <a:schemeClr val="bg2"/>
                </a:solidFill>
                <a:latin typeface="Garamond" panose="02020404030301010803" pitchFamily="18" charset="0"/>
              </a:rPr>
              <a:t>Unitone</a:t>
            </a:r>
            <a:r>
              <a:rPr lang="en-US" sz="1000" dirty="0">
                <a:solidFill>
                  <a:schemeClr val="bg2"/>
                </a:solidFill>
                <a:latin typeface="Garamond" panose="02020404030301010803" pitchFamily="18" charset="0"/>
              </a:rPr>
              <a:t>, V (2019) https://www.istockphoto.com/vector/money-problem-financial-trouble-flat-illustration-gm1145159850-308146047</a:t>
            </a:r>
          </a:p>
        </p:txBody>
      </p:sp>
    </p:spTree>
    <p:extLst>
      <p:ext uri="{BB962C8B-B14F-4D97-AF65-F5344CB8AC3E}">
        <p14:creationId xmlns:p14="http://schemas.microsoft.com/office/powerpoint/2010/main" val="1567887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E4349-9CDB-4E63-8EFD-5FEADD05C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46" y="1700212"/>
            <a:ext cx="3022600" cy="871538"/>
          </a:xfrm>
        </p:spPr>
        <p:txBody>
          <a:bodyPr>
            <a:normAutofit/>
          </a:bodyPr>
          <a:lstStyle/>
          <a:p>
            <a:r>
              <a:rPr lang="en-US" sz="4800" kern="0" dirty="0">
                <a:solidFill>
                  <a:schemeClr val="bg2"/>
                </a:solidFill>
                <a:latin typeface="Garamond" panose="02020404030301010803" pitchFamily="18" charset="0"/>
                <a:sym typeface="Raleway"/>
              </a:rPr>
              <a:t>Objectives</a:t>
            </a:r>
            <a:endParaRPr lang="en-US" sz="4800" dirty="0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90973B4A-581E-5651-70D6-75531A8EBE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7942935"/>
              </p:ext>
            </p:extLst>
          </p:nvPr>
        </p:nvGraphicFramePr>
        <p:xfrm>
          <a:off x="3486943" y="370285"/>
          <a:ext cx="5026025" cy="4402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9128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6BF224-B15E-487C-B81E-27137DE9E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3" y="-232887"/>
            <a:ext cx="3521869" cy="1458571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Garamond" panose="02020404030301010803" pitchFamily="18" charset="0"/>
              </a:rPr>
              <a:t>International Student Enrollment Statistics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935C9F-18C3-404D-B1B0-25D4F83FD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28600" lvl="0" indent="-146050" defTabSz="914400">
              <a:lnSpc>
                <a:spcPct val="150000"/>
              </a:lnSpc>
              <a:spcBef>
                <a:spcPts val="1000"/>
              </a:spcBef>
              <a:buClr>
                <a:srgbClr val="1A9988"/>
              </a:buClr>
              <a:buSzPts val="1500"/>
              <a:buFont typeface="Lato"/>
              <a:buChar char="●"/>
            </a:pPr>
            <a:r>
              <a:rPr lang="en-US" sz="1900" kern="0" dirty="0">
                <a:solidFill>
                  <a:schemeClr val="bg2"/>
                </a:solidFill>
                <a:latin typeface="Garamond" panose="02020404030301010803" pitchFamily="18" charset="0"/>
                <a:ea typeface="Lato"/>
                <a:cs typeface="Lato"/>
                <a:sym typeface="Lato"/>
              </a:rPr>
              <a:t>914, 095 international students currently in the U.S.</a:t>
            </a:r>
          </a:p>
          <a:p>
            <a:pPr marL="228600" lvl="0" indent="-146050" defTabSz="914400">
              <a:lnSpc>
                <a:spcPct val="150000"/>
              </a:lnSpc>
              <a:spcBef>
                <a:spcPts val="1000"/>
              </a:spcBef>
              <a:buClr>
                <a:srgbClr val="1A9988"/>
              </a:buClr>
              <a:buSzPts val="1500"/>
              <a:buFont typeface="Lato"/>
              <a:buChar char="●"/>
            </a:pPr>
            <a:r>
              <a:rPr lang="en-US" sz="1900" kern="0" dirty="0">
                <a:solidFill>
                  <a:schemeClr val="bg2"/>
                </a:solidFill>
                <a:latin typeface="Garamond" panose="02020404030301010803" pitchFamily="18" charset="0"/>
                <a:ea typeface="Lato"/>
                <a:cs typeface="Lato"/>
                <a:sym typeface="Lato"/>
              </a:rPr>
              <a:t>15% decline in total enrollment in 2020/2021 from previous year.</a:t>
            </a:r>
          </a:p>
          <a:p>
            <a:pPr marL="228600" lvl="0" indent="-146050" defTabSz="914400">
              <a:lnSpc>
                <a:spcPct val="150000"/>
              </a:lnSpc>
              <a:spcBef>
                <a:spcPts val="1000"/>
              </a:spcBef>
              <a:buClr>
                <a:srgbClr val="1A9988"/>
              </a:buClr>
              <a:buSzPts val="1500"/>
              <a:buFont typeface="Lato"/>
              <a:buChar char="●"/>
            </a:pPr>
            <a:r>
              <a:rPr lang="en-US" sz="1900" kern="0" dirty="0">
                <a:solidFill>
                  <a:schemeClr val="bg2"/>
                </a:solidFill>
                <a:latin typeface="Garamond" panose="02020404030301010803" pitchFamily="18" charset="0"/>
                <a:ea typeface="Lato"/>
                <a:cs typeface="Lato"/>
                <a:sym typeface="Lato"/>
              </a:rPr>
              <a:t>45% decrease in new student enrollment in 2020/2021.</a:t>
            </a:r>
          </a:p>
          <a:p>
            <a:pPr marL="228600" lvl="0" indent="-146050" defTabSz="914400">
              <a:lnSpc>
                <a:spcPct val="150000"/>
              </a:lnSpc>
              <a:spcBef>
                <a:spcPts val="1000"/>
              </a:spcBef>
              <a:buClr>
                <a:srgbClr val="1A9988"/>
              </a:buClr>
              <a:buSzPts val="1500"/>
              <a:buFont typeface="Lato"/>
              <a:buChar char="●"/>
            </a:pPr>
            <a:r>
              <a:rPr lang="en-US" sz="1900" kern="0" dirty="0">
                <a:solidFill>
                  <a:schemeClr val="bg2"/>
                </a:solidFill>
                <a:latin typeface="Garamond" panose="02020404030301010803" pitchFamily="18" charset="0"/>
                <a:ea typeface="Lato"/>
                <a:cs typeface="Lato"/>
                <a:sym typeface="Lato"/>
              </a:rPr>
              <a:t>Highest enrollment: China (-15%), India (-13%) and South Korea (-21%). </a:t>
            </a:r>
          </a:p>
          <a:p>
            <a:pPr marL="228600" lvl="0" indent="-146050" defTabSz="914400">
              <a:lnSpc>
                <a:spcPct val="150000"/>
              </a:lnSpc>
              <a:spcBef>
                <a:spcPts val="1000"/>
              </a:spcBef>
              <a:buClr>
                <a:srgbClr val="1A9988"/>
              </a:buClr>
              <a:buSzPts val="1500"/>
              <a:buFont typeface="Lato"/>
              <a:buChar char="●"/>
            </a:pPr>
            <a:r>
              <a:rPr lang="en-US" sz="1900" kern="0" dirty="0">
                <a:solidFill>
                  <a:schemeClr val="bg2"/>
                </a:solidFill>
                <a:latin typeface="Garamond" panose="02020404030301010803" pitchFamily="18" charset="0"/>
                <a:ea typeface="Lato"/>
                <a:cs typeface="Lato"/>
                <a:sym typeface="Lato"/>
              </a:rPr>
              <a:t>54%  are self or family sponsored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3E5656-F315-4E21-853B-52BFC7F7A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119" y="2028008"/>
            <a:ext cx="1479072" cy="1813855"/>
          </a:xfrm>
          <a:prstGeom prst="rect">
            <a:avLst/>
          </a:prstGeom>
          <a:effectLst>
            <a:softEdge rad="0"/>
          </a:effectLst>
        </p:spPr>
      </p:pic>
      <p:sp>
        <p:nvSpPr>
          <p:cNvPr id="8" name="Google Shape;121;p4">
            <a:extLst>
              <a:ext uri="{FF2B5EF4-FFF2-40B4-BE49-F238E27FC236}">
                <a16:creationId xmlns:a16="http://schemas.microsoft.com/office/drawing/2014/main" id="{51AFD1FF-2D0F-45CD-8726-DE48D8D61566}"/>
              </a:ext>
            </a:extLst>
          </p:cNvPr>
          <p:cNvSpPr txBox="1"/>
          <p:nvPr/>
        </p:nvSpPr>
        <p:spPr>
          <a:xfrm>
            <a:off x="5728904" y="4660621"/>
            <a:ext cx="2957896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 dirty="0">
                <a:solidFill>
                  <a:schemeClr val="bg2"/>
                </a:solidFill>
                <a:latin typeface="Garamond" panose="02020404030301010803" pitchFamily="18" charset="0"/>
                <a:ea typeface="Calibri"/>
                <a:cs typeface="Calibri"/>
                <a:sym typeface="Calibri"/>
              </a:rPr>
              <a:t>IIE, 2021; Migration Policy Institute,2021</a:t>
            </a:r>
            <a:endParaRPr sz="1300" b="0" i="0" u="none" strike="noStrike" cap="none" dirty="0">
              <a:solidFill>
                <a:schemeClr val="bg2"/>
              </a:solidFill>
              <a:latin typeface="Garamond" panose="02020404030301010803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E73468-EC2E-4796-9CA9-8CDDA43D3F98}"/>
              </a:ext>
            </a:extLst>
          </p:cNvPr>
          <p:cNvSpPr txBox="1"/>
          <p:nvPr/>
        </p:nvSpPr>
        <p:spPr>
          <a:xfrm>
            <a:off x="502049" y="4012019"/>
            <a:ext cx="28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2"/>
                </a:solidFill>
                <a:latin typeface="Garamond" panose="02020404030301010803" pitchFamily="18" charset="0"/>
                <a:ea typeface="Calibri"/>
                <a:cs typeface="Calibri"/>
                <a:sym typeface="Calibri"/>
              </a:rPr>
              <a:t>Note: Education Tree From https://www.kissclipart.com/international-education-clipart-international-educ-jeob3i/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712195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02AB-BB4C-4AE4-B172-BD94E8C30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4331"/>
            <a:ext cx="3575050" cy="1240631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Garamond" panose="02020404030301010803" pitchFamily="18" charset="0"/>
                <a:sym typeface="Raleway"/>
              </a:rPr>
              <a:t>International Students and Acculturative Stress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9B080-2EFE-4C84-ABA5-F449DFE1B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28600" lvl="0" indent="-146050" defTabSz="914400">
              <a:lnSpc>
                <a:spcPct val="150000"/>
              </a:lnSpc>
              <a:spcBef>
                <a:spcPts val="1000"/>
              </a:spcBef>
              <a:buClr>
                <a:srgbClr val="1A9988"/>
              </a:buClr>
              <a:buSzPts val="1500"/>
              <a:buFont typeface="Lato"/>
              <a:buChar char="●"/>
            </a:pPr>
            <a:r>
              <a:rPr lang="en-US" sz="2000" kern="0" dirty="0">
                <a:solidFill>
                  <a:schemeClr val="bg2"/>
                </a:solidFill>
                <a:latin typeface="Garamond" panose="02020404030301010803" pitchFamily="18" charset="0"/>
                <a:ea typeface="Lato"/>
                <a:cs typeface="Lato"/>
                <a:sym typeface="Lato"/>
              </a:rPr>
              <a:t>Acculturation: Change experienced during the adoption of a new culture.</a:t>
            </a:r>
          </a:p>
          <a:p>
            <a:pPr marL="228600" lvl="0" indent="-146050" defTabSz="914400">
              <a:lnSpc>
                <a:spcPct val="150000"/>
              </a:lnSpc>
              <a:spcBef>
                <a:spcPts val="1000"/>
              </a:spcBef>
              <a:buClr>
                <a:srgbClr val="1A9988"/>
              </a:buClr>
              <a:buSzPts val="1500"/>
              <a:buFont typeface="Lato"/>
              <a:buChar char="●"/>
            </a:pPr>
            <a:r>
              <a:rPr lang="en-US" sz="2000" kern="0" dirty="0">
                <a:solidFill>
                  <a:schemeClr val="bg2"/>
                </a:solidFill>
                <a:latin typeface="Garamond" panose="02020404030301010803" pitchFamily="18" charset="0"/>
                <a:ea typeface="Lato"/>
                <a:cs typeface="Lato"/>
                <a:sym typeface="Lato"/>
              </a:rPr>
              <a:t>Accompanied by stressful psychosocial experiences.</a:t>
            </a:r>
          </a:p>
          <a:p>
            <a:pPr marL="228600" lvl="0" indent="-146050" defTabSz="914400">
              <a:lnSpc>
                <a:spcPct val="150000"/>
              </a:lnSpc>
              <a:spcBef>
                <a:spcPts val="1000"/>
              </a:spcBef>
              <a:buClr>
                <a:srgbClr val="1A9988"/>
              </a:buClr>
              <a:buSzPts val="1500"/>
              <a:buFont typeface="Lato"/>
              <a:buChar char="●"/>
            </a:pPr>
            <a:r>
              <a:rPr lang="en-US" sz="2000" kern="0" dirty="0">
                <a:solidFill>
                  <a:schemeClr val="bg2"/>
                </a:solidFill>
                <a:latin typeface="Garamond" panose="02020404030301010803" pitchFamily="18" charset="0"/>
                <a:ea typeface="Lato"/>
                <a:cs typeface="Lato"/>
                <a:sym typeface="Lato"/>
              </a:rPr>
              <a:t>International students are generally less motivated to seek counseling services. </a:t>
            </a:r>
          </a:p>
          <a:p>
            <a:pPr marL="228600" lvl="0" indent="-146050" defTabSz="914400">
              <a:lnSpc>
                <a:spcPct val="150000"/>
              </a:lnSpc>
              <a:spcBef>
                <a:spcPts val="1000"/>
              </a:spcBef>
              <a:buClr>
                <a:srgbClr val="1A9988"/>
              </a:buClr>
              <a:buSzPts val="1500"/>
              <a:buFont typeface="Lato"/>
              <a:buChar char="●"/>
            </a:pPr>
            <a:r>
              <a:rPr lang="en-US" sz="2000" kern="0" dirty="0">
                <a:solidFill>
                  <a:schemeClr val="bg2"/>
                </a:solidFill>
                <a:latin typeface="Garamond" panose="02020404030301010803" pitchFamily="18" charset="0"/>
                <a:ea typeface="Lato"/>
                <a:cs typeface="Lato"/>
                <a:sym typeface="Lato"/>
              </a:rPr>
              <a:t>COVID -19 has significantly increased their risk factors and hindered some of their protective factors. </a:t>
            </a:r>
          </a:p>
          <a:p>
            <a:endParaRPr lang="en-US" dirty="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EBB5CD6B-9F60-4568-AE29-81FBEA314699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95000" l="5357" r="95000">
                        <a14:foregroundMark x1="10714" y1="27500" x2="10714" y2="27500"/>
                        <a14:foregroundMark x1="21429" y1="14286" x2="21429" y2="14286"/>
                        <a14:foregroundMark x1="39643" y1="5714" x2="39643" y2="5714"/>
                        <a14:foregroundMark x1="95000" y1="60000" x2="95000" y2="60000"/>
                        <a14:foregroundMark x1="47500" y1="95357" x2="47500" y2="95357"/>
                        <a14:foregroundMark x1="5357" y1="52857" x2="5357" y2="52857"/>
                        <a14:foregroundMark x1="25357" y1="49643" x2="25357" y2="49643"/>
                        <a14:foregroundMark x1="25714" y1="40000" x2="25714" y2="40000"/>
                        <a14:foregroundMark x1="45357" y1="49286" x2="45357" y2="49286"/>
                        <a14:foregroundMark x1="58214" y1="50000" x2="58214" y2="50000"/>
                        <a14:foregroundMark x1="76429" y1="50000" x2="76429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6" y="1943098"/>
            <a:ext cx="1974057" cy="1943101"/>
          </a:xfrm>
          <a:prstGeom prst="rect">
            <a:avLst/>
          </a:prstGeom>
        </p:spPr>
      </p:pic>
      <p:sp>
        <p:nvSpPr>
          <p:cNvPr id="9" name="Google Shape;112;gbdbc259c48_0_1013">
            <a:extLst>
              <a:ext uri="{FF2B5EF4-FFF2-40B4-BE49-F238E27FC236}">
                <a16:creationId xmlns:a16="http://schemas.microsoft.com/office/drawing/2014/main" id="{18A79FD4-579E-4874-A363-4E25A887C94D}"/>
              </a:ext>
            </a:extLst>
          </p:cNvPr>
          <p:cNvSpPr txBox="1"/>
          <p:nvPr/>
        </p:nvSpPr>
        <p:spPr>
          <a:xfrm>
            <a:off x="5095188" y="4549611"/>
            <a:ext cx="3591612" cy="593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62500" lnSpcReduction="20000"/>
          </a:bodyPr>
          <a:lstStyle/>
          <a:p>
            <a:pPr marL="457200" lvl="0" indent="-336550">
              <a:spcAft>
                <a:spcPts val="600"/>
              </a:spcAft>
              <a:buClr>
                <a:schemeClr val="accent1"/>
              </a:buClr>
              <a:buSzPts val="2100"/>
            </a:pPr>
            <a:r>
              <a:rPr lang="da-DK" sz="1700" b="0" i="0" u="none" strike="noStrike" cap="none" dirty="0">
                <a:solidFill>
                  <a:schemeClr val="bg2"/>
                </a:solidFill>
                <a:latin typeface="Garamond" panose="02020404030301010803" pitchFamily="18" charset="0"/>
                <a:ea typeface="Lato"/>
                <a:cs typeface="Lato"/>
                <a:sym typeface="Lato"/>
              </a:rPr>
              <a:t>Alharbi &amp; Smith, 2018; Brunsing et. al, 2018; Chen, 2020</a:t>
            </a:r>
            <a:r>
              <a:rPr lang="da-DK" sz="1200" b="0" i="0" u="none" strike="noStrike" cap="none" dirty="0">
                <a:solidFill>
                  <a:schemeClr val="bg2"/>
                </a:solidFill>
                <a:latin typeface="Garamond" panose="02020404030301010803" pitchFamily="18" charset="0"/>
                <a:ea typeface="Lato"/>
                <a:cs typeface="Lato"/>
                <a:sym typeface="Lato"/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DE7BC3-DF5A-4C2E-B051-005C3B9BEC36}"/>
              </a:ext>
            </a:extLst>
          </p:cNvPr>
          <p:cNvSpPr txBox="1"/>
          <p:nvPr/>
        </p:nvSpPr>
        <p:spPr>
          <a:xfrm>
            <a:off x="200025" y="3991360"/>
            <a:ext cx="3514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800" i="1" dirty="0">
                <a:solidFill>
                  <a:schemeClr val="bg2"/>
                </a:solidFill>
                <a:latin typeface="Garamond" panose="02020404030301010803" pitchFamily="18" charset="0"/>
                <a:ea typeface="Lato"/>
                <a:cs typeface="Lato"/>
                <a:sym typeface="Lato"/>
              </a:rPr>
              <a:t>Note</a:t>
            </a:r>
            <a:r>
              <a:rPr lang="da-DK" sz="800" dirty="0">
                <a:solidFill>
                  <a:schemeClr val="bg2"/>
                </a:solidFill>
                <a:latin typeface="Garamond" panose="02020404030301010803" pitchFamily="18" charset="0"/>
                <a:ea typeface="Lato"/>
                <a:cs typeface="Lato"/>
                <a:sym typeface="Lato"/>
              </a:rPr>
              <a:t>: From Kindpng.com: End stigma and discrimination </a:t>
            </a:r>
          </a:p>
          <a:p>
            <a:pPr algn="ctr"/>
            <a:r>
              <a:rPr lang="da-DK" sz="800" dirty="0">
                <a:solidFill>
                  <a:schemeClr val="bg2"/>
                </a:solidFill>
                <a:latin typeface="Garamond" panose="02020404030301010803" pitchFamily="18" charset="0"/>
                <a:ea typeface="Lato"/>
                <a:cs typeface="Lato"/>
                <a:sym typeface="Lato"/>
              </a:rPr>
              <a:t>254-2547164_end-stigma-and-discrimination-transparent-discrimination-logo-png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530880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2D75A-125E-4EC0-88F5-A07CF2C6F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632" y="204788"/>
            <a:ext cx="3350418" cy="1031082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Garamond" panose="02020404030301010803" pitchFamily="18" charset="0"/>
              </a:rPr>
              <a:t>Adjustment to Virtual Learning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17756-F539-4145-830F-ED20B2527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0" indent="-146050" defTabSz="914400">
              <a:lnSpc>
                <a:spcPct val="150000"/>
              </a:lnSpc>
              <a:spcBef>
                <a:spcPts val="1000"/>
              </a:spcBef>
              <a:buClr>
                <a:srgbClr val="1A9988"/>
              </a:buClr>
              <a:buSzPts val="1500"/>
              <a:buFont typeface="Lato"/>
              <a:buChar char="●"/>
            </a:pPr>
            <a:r>
              <a:rPr lang="en-US" sz="1900" kern="0" dirty="0">
                <a:solidFill>
                  <a:schemeClr val="bg2"/>
                </a:solidFill>
                <a:latin typeface="Garamond" panose="02020404030301010803" pitchFamily="18" charset="0"/>
                <a:ea typeface="Lato"/>
                <a:cs typeface="Lato"/>
                <a:sym typeface="Lato"/>
              </a:rPr>
              <a:t>Increased distractions from schoolwork.</a:t>
            </a:r>
          </a:p>
          <a:p>
            <a:pPr marL="228600" lvl="0" indent="-146050" defTabSz="914400">
              <a:lnSpc>
                <a:spcPct val="150000"/>
              </a:lnSpc>
              <a:spcBef>
                <a:spcPts val="1000"/>
              </a:spcBef>
              <a:buClr>
                <a:srgbClr val="1A9988"/>
              </a:buClr>
              <a:buSzPts val="1500"/>
              <a:buFont typeface="Lato"/>
              <a:buChar char="●"/>
            </a:pPr>
            <a:r>
              <a:rPr lang="en-US" sz="1900" kern="0" dirty="0">
                <a:solidFill>
                  <a:schemeClr val="bg2"/>
                </a:solidFill>
                <a:latin typeface="Garamond" panose="02020404030301010803" pitchFamily="18" charset="0"/>
                <a:ea typeface="Lato"/>
                <a:cs typeface="Lato"/>
                <a:sym typeface="Lato"/>
              </a:rPr>
              <a:t>Online learning in a new country with English as a second language, </a:t>
            </a:r>
          </a:p>
          <a:p>
            <a:pPr marL="228600" lvl="0" indent="-146050" defTabSz="914400">
              <a:lnSpc>
                <a:spcPct val="150000"/>
              </a:lnSpc>
              <a:spcBef>
                <a:spcPts val="1000"/>
              </a:spcBef>
              <a:buClr>
                <a:srgbClr val="1A9988"/>
              </a:buClr>
              <a:buSzPts val="1500"/>
              <a:buFont typeface="Lato"/>
              <a:buChar char="●"/>
            </a:pPr>
            <a:r>
              <a:rPr lang="en-US" sz="1900" kern="0" dirty="0">
                <a:solidFill>
                  <a:schemeClr val="bg2"/>
                </a:solidFill>
                <a:latin typeface="Garamond" panose="02020404030301010803" pitchFamily="18" charset="0"/>
                <a:ea typeface="Lato"/>
                <a:cs typeface="Lato"/>
                <a:sym typeface="Lato"/>
              </a:rPr>
              <a:t>Information overload phenomena </a:t>
            </a:r>
          </a:p>
          <a:p>
            <a:pPr marL="685800" lvl="1" indent="-146050" defTabSz="914400">
              <a:lnSpc>
                <a:spcPct val="150000"/>
              </a:lnSpc>
              <a:spcBef>
                <a:spcPts val="1000"/>
              </a:spcBef>
              <a:buClr>
                <a:srgbClr val="1A9988"/>
              </a:buClr>
              <a:buSzPts val="1500"/>
              <a:buFont typeface="Lato"/>
              <a:buChar char="●"/>
            </a:pPr>
            <a:r>
              <a:rPr lang="en-US" sz="1900" kern="0" dirty="0">
                <a:solidFill>
                  <a:schemeClr val="bg2"/>
                </a:solidFill>
                <a:latin typeface="Garamond" panose="02020404030301010803" pitchFamily="18" charset="0"/>
                <a:ea typeface="Lato"/>
                <a:cs typeface="Lato"/>
                <a:sym typeface="Lato"/>
              </a:rPr>
              <a:t>Perpetuates anxiety, reduces information seeking behavior. </a:t>
            </a:r>
          </a:p>
          <a:p>
            <a:pPr marL="685800" lvl="1" indent="-146050" defTabSz="914400">
              <a:lnSpc>
                <a:spcPct val="150000"/>
              </a:lnSpc>
              <a:spcBef>
                <a:spcPts val="1000"/>
              </a:spcBef>
              <a:buClr>
                <a:srgbClr val="1A9988"/>
              </a:buClr>
              <a:buSzPts val="1500"/>
              <a:buFont typeface="Lato"/>
              <a:buChar char="●"/>
            </a:pPr>
            <a:r>
              <a:rPr lang="en-US" sz="1900" kern="0" dirty="0">
                <a:solidFill>
                  <a:schemeClr val="bg2"/>
                </a:solidFill>
                <a:latin typeface="Garamond" panose="02020404030301010803" pitchFamily="18" charset="0"/>
                <a:ea typeface="Lato"/>
                <a:cs typeface="Lato"/>
                <a:sym typeface="Lato"/>
              </a:rPr>
              <a:t>More information can create confusion and preoccupation instead of alleviating stress. </a:t>
            </a:r>
          </a:p>
          <a:p>
            <a:endParaRPr lang="en-US" dirty="0"/>
          </a:p>
        </p:txBody>
      </p:sp>
      <p:pic>
        <p:nvPicPr>
          <p:cNvPr id="6" name="Picture 5" descr="Diagram, engineering drawing&#10;&#10;Description automatically generated">
            <a:extLst>
              <a:ext uri="{FF2B5EF4-FFF2-40B4-BE49-F238E27FC236}">
                <a16:creationId xmlns:a16="http://schemas.microsoft.com/office/drawing/2014/main" id="{C9247F97-BA21-4DB8-927E-6DC6B458C8EF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18127" y1="8929" x2="18127" y2="8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" y="1651158"/>
            <a:ext cx="2607469" cy="20921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4B8DB8-E428-4519-9140-7AD209D319AB}"/>
              </a:ext>
            </a:extLst>
          </p:cNvPr>
          <p:cNvSpPr txBox="1"/>
          <p:nvPr/>
        </p:nvSpPr>
        <p:spPr>
          <a:xfrm>
            <a:off x="4719531" y="4532779"/>
            <a:ext cx="4062953" cy="634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146050">
              <a:lnSpc>
                <a:spcPct val="105000"/>
              </a:lnSpc>
              <a:spcBef>
                <a:spcPts val="1000"/>
              </a:spcBef>
              <a:buClr>
                <a:schemeClr val="dk1"/>
              </a:buClr>
              <a:buSzPts val="1500"/>
            </a:pPr>
            <a:r>
              <a:rPr lang="en-US" sz="1200" dirty="0">
                <a:solidFill>
                  <a:schemeClr val="bg2"/>
                </a:solidFill>
                <a:latin typeface="Garamond" panose="02020404030301010803" pitchFamily="18" charset="0"/>
              </a:rPr>
              <a:t>(</a:t>
            </a:r>
            <a:r>
              <a:rPr lang="en-US" sz="1200" dirty="0" err="1">
                <a:solidFill>
                  <a:schemeClr val="bg2"/>
                </a:solidFill>
                <a:latin typeface="Garamond" panose="02020404030301010803" pitchFamily="18" charset="0"/>
              </a:rPr>
              <a:t>Alsandor</a:t>
            </a:r>
            <a:r>
              <a:rPr lang="en-US" sz="1200" dirty="0">
                <a:solidFill>
                  <a:schemeClr val="bg2"/>
                </a:solidFill>
                <a:latin typeface="Garamond" panose="02020404030301010803" pitchFamily="18" charset="0"/>
              </a:rPr>
              <a:t> &amp; Trout, 2020; </a:t>
            </a:r>
            <a:r>
              <a:rPr lang="en-US" sz="1200" dirty="0" err="1">
                <a:solidFill>
                  <a:schemeClr val="bg2"/>
                </a:solidFill>
                <a:latin typeface="Garamond" panose="02020404030301010803" pitchFamily="18" charset="0"/>
              </a:rPr>
              <a:t>MIsirlis</a:t>
            </a:r>
            <a:r>
              <a:rPr lang="en-US" sz="1200" dirty="0">
                <a:solidFill>
                  <a:schemeClr val="bg2"/>
                </a:solidFill>
                <a:latin typeface="Garamond" panose="02020404030301010803" pitchFamily="18" charset="0"/>
              </a:rPr>
              <a:t> et. al, 2020; Changet.al, 2020).</a:t>
            </a:r>
          </a:p>
          <a:p>
            <a:pPr marL="228600" lvl="0" indent="-146050">
              <a:lnSpc>
                <a:spcPct val="105000"/>
              </a:lnSpc>
              <a:spcBef>
                <a:spcPts val="1000"/>
              </a:spcBef>
              <a:buClr>
                <a:schemeClr val="dk1"/>
              </a:buClr>
              <a:buSzPts val="1500"/>
            </a:pPr>
            <a:endParaRPr lang="en-US" dirty="0">
              <a:solidFill>
                <a:schemeClr val="bg2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936E91-757C-4552-AA5C-A072E1E25EE9}"/>
              </a:ext>
            </a:extLst>
          </p:cNvPr>
          <p:cNvSpPr txBox="1"/>
          <p:nvPr/>
        </p:nvSpPr>
        <p:spPr>
          <a:xfrm>
            <a:off x="317501" y="3743325"/>
            <a:ext cx="366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>
                <a:solidFill>
                  <a:schemeClr val="bg2"/>
                </a:solidFill>
                <a:latin typeface="Garamond" panose="02020404030301010803" pitchFamily="18" charset="0"/>
              </a:rPr>
              <a:t>Note</a:t>
            </a:r>
            <a:r>
              <a:rPr lang="en-US" sz="800" dirty="0">
                <a:solidFill>
                  <a:schemeClr val="bg2"/>
                </a:solidFill>
                <a:latin typeface="Garamond" panose="02020404030301010803" pitchFamily="18" charset="0"/>
              </a:rPr>
              <a:t>: From Shutterstock- Distraction from children in home office</a:t>
            </a:r>
          </a:p>
          <a:p>
            <a:pPr algn="ctr"/>
            <a:r>
              <a:rPr lang="en-US" sz="800" dirty="0">
                <a:solidFill>
                  <a:schemeClr val="bg2"/>
                </a:solidFill>
                <a:latin typeface="Garamond" panose="02020404030301010803" pitchFamily="18" charset="0"/>
              </a:rPr>
              <a:t>https://www.shutterstock.com/image-illustration/employees-desk-distraction-children-home-office-1698514852</a:t>
            </a:r>
          </a:p>
        </p:txBody>
      </p:sp>
    </p:spTree>
    <p:extLst>
      <p:ext uri="{BB962C8B-B14F-4D97-AF65-F5344CB8AC3E}">
        <p14:creationId xmlns:p14="http://schemas.microsoft.com/office/powerpoint/2010/main" val="335127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0658D-0083-4359-A027-53488FAC5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1" y="276226"/>
            <a:ext cx="3403600" cy="1238251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2"/>
                </a:solidFill>
                <a:latin typeface="Garamond" panose="02020404030301010803" pitchFamily="18" charset="0"/>
              </a:rPr>
              <a:t>Emotional Challenges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E42D4-2D59-4F93-9EF6-ADA9F958E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28600" lvl="0" indent="-146050" defTabSz="914400">
              <a:lnSpc>
                <a:spcPct val="150000"/>
              </a:lnSpc>
              <a:spcBef>
                <a:spcPts val="1000"/>
              </a:spcBef>
              <a:buClr>
                <a:srgbClr val="1A9988"/>
              </a:buClr>
              <a:buSzPts val="1500"/>
              <a:buFont typeface="Lato"/>
              <a:buChar char="●"/>
            </a:pPr>
            <a:r>
              <a:rPr lang="en-US" sz="2100" kern="0" dirty="0">
                <a:solidFill>
                  <a:schemeClr val="bg2"/>
                </a:solidFill>
                <a:latin typeface="Garamond" panose="02020404030301010803" pitchFamily="18" charset="0"/>
                <a:ea typeface="Lato"/>
                <a:cs typeface="Lato"/>
                <a:sym typeface="Lato"/>
              </a:rPr>
              <a:t>General increase in perceived stress</a:t>
            </a:r>
          </a:p>
          <a:p>
            <a:pPr marL="228600" lvl="0" indent="-146050" defTabSz="914400">
              <a:lnSpc>
                <a:spcPct val="150000"/>
              </a:lnSpc>
              <a:spcBef>
                <a:spcPts val="1000"/>
              </a:spcBef>
              <a:buClr>
                <a:srgbClr val="1A9988"/>
              </a:buClr>
              <a:buSzPts val="1500"/>
              <a:buFont typeface="Lato"/>
              <a:buChar char="●"/>
            </a:pPr>
            <a:r>
              <a:rPr lang="en-US" sz="2100" kern="0" dirty="0">
                <a:solidFill>
                  <a:schemeClr val="bg2"/>
                </a:solidFill>
                <a:latin typeface="Garamond" panose="02020404030301010803" pitchFamily="18" charset="0"/>
                <a:ea typeface="Lato"/>
                <a:cs typeface="Lato"/>
                <a:sym typeface="Lato"/>
              </a:rPr>
              <a:t>Uncertainty of medical coverage under student health care. </a:t>
            </a:r>
          </a:p>
          <a:p>
            <a:pPr marL="228600" lvl="0" indent="-146050" defTabSz="914400">
              <a:lnSpc>
                <a:spcPct val="150000"/>
              </a:lnSpc>
              <a:spcBef>
                <a:spcPts val="1000"/>
              </a:spcBef>
              <a:buClr>
                <a:srgbClr val="1A9988"/>
              </a:buClr>
              <a:buSzPts val="1500"/>
              <a:buFont typeface="Lato"/>
              <a:buChar char="●"/>
            </a:pPr>
            <a:r>
              <a:rPr lang="en-US" sz="2100" kern="0" dirty="0">
                <a:solidFill>
                  <a:schemeClr val="bg2"/>
                </a:solidFill>
                <a:latin typeface="Garamond" panose="02020404030301010803" pitchFamily="18" charset="0"/>
                <a:ea typeface="Lato"/>
                <a:cs typeface="Lato"/>
                <a:sym typeface="Lato"/>
              </a:rPr>
              <a:t>Increased isolation, loneliness, and homesickness</a:t>
            </a:r>
          </a:p>
          <a:p>
            <a:pPr marL="228600" lvl="0" indent="-146050" defTabSz="914400">
              <a:lnSpc>
                <a:spcPct val="150000"/>
              </a:lnSpc>
              <a:spcBef>
                <a:spcPts val="1000"/>
              </a:spcBef>
              <a:buClr>
                <a:srgbClr val="1A9988"/>
              </a:buClr>
              <a:buSzPts val="1500"/>
              <a:buFont typeface="Lato"/>
              <a:buChar char="●"/>
            </a:pPr>
            <a:r>
              <a:rPr lang="en-US" sz="2100" kern="0" dirty="0">
                <a:solidFill>
                  <a:schemeClr val="bg2"/>
                </a:solidFill>
                <a:latin typeface="Garamond" panose="02020404030301010803" pitchFamily="18" charset="0"/>
                <a:ea typeface="Lato"/>
                <a:cs typeface="Lato"/>
                <a:sym typeface="Lato"/>
              </a:rPr>
              <a:t>Feelings of guilt/shame related to family expectations</a:t>
            </a:r>
          </a:p>
          <a:p>
            <a:pPr marL="228600" lvl="0" indent="-146050" defTabSz="914400">
              <a:lnSpc>
                <a:spcPct val="150000"/>
              </a:lnSpc>
              <a:spcBef>
                <a:spcPts val="1000"/>
              </a:spcBef>
              <a:buClr>
                <a:srgbClr val="1A9988"/>
              </a:buClr>
              <a:buSzPts val="1500"/>
              <a:buFont typeface="Lato"/>
              <a:buChar char="●"/>
            </a:pPr>
            <a:r>
              <a:rPr lang="en-US" sz="2100" kern="0" dirty="0">
                <a:solidFill>
                  <a:schemeClr val="bg2"/>
                </a:solidFill>
                <a:latin typeface="Garamond" panose="02020404030301010803" pitchFamily="18" charset="0"/>
                <a:ea typeface="Lato"/>
                <a:cs typeface="Lato"/>
                <a:sym typeface="Lato"/>
              </a:rPr>
              <a:t>Distress regarding family members contracting virus back home.</a:t>
            </a:r>
          </a:p>
          <a:p>
            <a:pPr marL="228600" lvl="0" indent="-146050" defTabSz="914400">
              <a:lnSpc>
                <a:spcPct val="150000"/>
              </a:lnSpc>
              <a:spcBef>
                <a:spcPts val="1000"/>
              </a:spcBef>
              <a:buClr>
                <a:srgbClr val="1A9988"/>
              </a:buClr>
              <a:buSzPts val="1500"/>
              <a:buFont typeface="Lato"/>
              <a:buChar char="●"/>
            </a:pPr>
            <a:r>
              <a:rPr lang="en-US" sz="2100" kern="0" dirty="0">
                <a:solidFill>
                  <a:schemeClr val="bg2"/>
                </a:solidFill>
                <a:latin typeface="Garamond" panose="02020404030301010803" pitchFamily="18" charset="0"/>
                <a:ea typeface="Lato"/>
                <a:cs typeface="Lato"/>
                <a:sym typeface="Lato"/>
              </a:rPr>
              <a:t>Loss of family members and loved ones due to COVID-19</a:t>
            </a:r>
          </a:p>
          <a:p>
            <a:endParaRPr lang="en-US" dirty="0"/>
          </a:p>
        </p:txBody>
      </p:sp>
      <p:pic>
        <p:nvPicPr>
          <p:cNvPr id="6" name="Picture 5" descr="A picture containing Teams&#10;&#10;Description automatically generated">
            <a:extLst>
              <a:ext uri="{FF2B5EF4-FFF2-40B4-BE49-F238E27FC236}">
                <a16:creationId xmlns:a16="http://schemas.microsoft.com/office/drawing/2014/main" id="{D36DFA61-856C-4D23-9C6F-35E83B4423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1" t="7754" r="2201" b="18280"/>
          <a:stretch/>
        </p:blipFill>
        <p:spPr>
          <a:xfrm>
            <a:off x="815976" y="1683639"/>
            <a:ext cx="2315935" cy="1945385"/>
          </a:xfrm>
          <a:prstGeom prst="rect">
            <a:avLst/>
          </a:prstGeom>
          <a:effectLst>
            <a:softEdge rad="4064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D99E2E-5862-4070-A30B-5AEBAAA5204A}"/>
              </a:ext>
            </a:extLst>
          </p:cNvPr>
          <p:cNvSpPr txBox="1"/>
          <p:nvPr/>
        </p:nvSpPr>
        <p:spPr>
          <a:xfrm>
            <a:off x="5109210" y="4477047"/>
            <a:ext cx="3700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latin typeface="Garamond" panose="02020404030301010803" pitchFamily="18" charset="0"/>
              </a:rPr>
              <a:t>(</a:t>
            </a:r>
            <a:r>
              <a:rPr lang="en-US" sz="1200" dirty="0" err="1">
                <a:solidFill>
                  <a:schemeClr val="bg2"/>
                </a:solidFill>
                <a:latin typeface="Garamond" panose="02020404030301010803" pitchFamily="18" charset="0"/>
              </a:rPr>
              <a:t>Alsandor</a:t>
            </a:r>
            <a:r>
              <a:rPr lang="en-US" sz="1200" dirty="0">
                <a:solidFill>
                  <a:schemeClr val="bg2"/>
                </a:solidFill>
                <a:latin typeface="Garamond" panose="02020404030301010803" pitchFamily="18" charset="0"/>
              </a:rPr>
              <a:t> &amp; Trout, 2020; Chang et. al, 2020; Gallagher et. al, 2021; Lai et. al, 2020; </a:t>
            </a:r>
            <a:r>
              <a:rPr lang="en-US" sz="1200" dirty="0" err="1">
                <a:solidFill>
                  <a:schemeClr val="bg2"/>
                </a:solidFill>
                <a:latin typeface="Garamond" panose="02020404030301010803" pitchFamily="18" charset="0"/>
              </a:rPr>
              <a:t>Misirlis</a:t>
            </a:r>
            <a:r>
              <a:rPr lang="en-US" sz="1200" dirty="0">
                <a:solidFill>
                  <a:schemeClr val="bg2"/>
                </a:solidFill>
                <a:latin typeface="Garamond" panose="02020404030301010803" pitchFamily="18" charset="0"/>
              </a:rPr>
              <a:t> et.al, 2020). 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73BED5-9B06-44AA-9B06-A2B101B559F4}"/>
              </a:ext>
            </a:extLst>
          </p:cNvPr>
          <p:cNvSpPr txBox="1"/>
          <p:nvPr/>
        </p:nvSpPr>
        <p:spPr>
          <a:xfrm>
            <a:off x="85725" y="3567353"/>
            <a:ext cx="3575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>
                <a:solidFill>
                  <a:schemeClr val="bg2"/>
                </a:solidFill>
                <a:latin typeface="Garamond" panose="02020404030301010803" pitchFamily="18" charset="0"/>
              </a:rPr>
              <a:t>Note: </a:t>
            </a:r>
            <a:r>
              <a:rPr lang="en-US" sz="800" dirty="0">
                <a:solidFill>
                  <a:schemeClr val="bg2"/>
                </a:solidFill>
                <a:latin typeface="Garamond" panose="02020404030301010803" pitchFamily="18" charset="0"/>
              </a:rPr>
              <a:t>Sad depressed girl sitting on floor</a:t>
            </a:r>
          </a:p>
          <a:p>
            <a:pPr algn="ctr"/>
            <a:r>
              <a:rPr lang="en-US" sz="800" dirty="0">
                <a:solidFill>
                  <a:schemeClr val="bg2"/>
                </a:solidFill>
                <a:latin typeface="Garamond" panose="02020404030301010803" pitchFamily="18" charset="0"/>
              </a:rPr>
              <a:t>From https://www.shutterstock.com/image-vector/sad-depressed-girl-sitting-on-floor-1170067708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84854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6A0C-4C14-4CE3-8EF6-EE460A40A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Garamond" panose="02020404030301010803" pitchFamily="18" charset="0"/>
              </a:rPr>
              <a:t>Financial Stressors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C9E60-7EDC-4C26-A648-971720246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050" y="204789"/>
            <a:ext cx="4854575" cy="4031456"/>
          </a:xfrm>
        </p:spPr>
        <p:txBody>
          <a:bodyPr>
            <a:noAutofit/>
          </a:bodyPr>
          <a:lstStyle/>
          <a:p>
            <a:pPr marL="228600" lvl="0" indent="-146050" defTabSz="914400">
              <a:lnSpc>
                <a:spcPct val="150000"/>
              </a:lnSpc>
              <a:spcBef>
                <a:spcPts val="1000"/>
              </a:spcBef>
              <a:buClr>
                <a:srgbClr val="1A9988"/>
              </a:buClr>
              <a:buSzPts val="1500"/>
              <a:buFont typeface="Lato"/>
              <a:buChar char="●"/>
            </a:pPr>
            <a:r>
              <a:rPr lang="en-US" sz="1700" kern="0" dirty="0">
                <a:solidFill>
                  <a:schemeClr val="bg2"/>
                </a:solidFill>
                <a:latin typeface="Garamond" panose="02020404030301010803" pitchFamily="18" charset="0"/>
                <a:ea typeface="Lato"/>
                <a:cs typeface="Lato"/>
                <a:sym typeface="Lato"/>
              </a:rPr>
              <a:t>Interruption of funding sources from home countries. </a:t>
            </a:r>
          </a:p>
          <a:p>
            <a:pPr marL="228600" lvl="0" indent="-146050" defTabSz="914400">
              <a:lnSpc>
                <a:spcPct val="150000"/>
              </a:lnSpc>
              <a:spcBef>
                <a:spcPts val="1000"/>
              </a:spcBef>
              <a:buClr>
                <a:srgbClr val="1A9988"/>
              </a:buClr>
              <a:buSzPts val="1500"/>
              <a:buFont typeface="Lato"/>
              <a:buChar char="●"/>
            </a:pPr>
            <a:r>
              <a:rPr lang="en-US" sz="1700" kern="0" dirty="0">
                <a:solidFill>
                  <a:schemeClr val="bg2"/>
                </a:solidFill>
                <a:latin typeface="Garamond" panose="02020404030301010803" pitchFamily="18" charset="0"/>
                <a:ea typeface="Lato"/>
                <a:cs typeface="Lato"/>
                <a:sym typeface="Lato"/>
              </a:rPr>
              <a:t>Loss or interruption of on-campus jobs. </a:t>
            </a:r>
          </a:p>
          <a:p>
            <a:pPr marL="228600" lvl="0" indent="-146050" defTabSz="914400">
              <a:lnSpc>
                <a:spcPct val="150000"/>
              </a:lnSpc>
              <a:spcBef>
                <a:spcPts val="1000"/>
              </a:spcBef>
              <a:buClr>
                <a:srgbClr val="1A9988"/>
              </a:buClr>
              <a:buSzPts val="1500"/>
              <a:buFont typeface="Lato"/>
              <a:buChar char="●"/>
            </a:pPr>
            <a:r>
              <a:rPr lang="en-US" sz="1700" kern="0" dirty="0">
                <a:solidFill>
                  <a:schemeClr val="bg2"/>
                </a:solidFill>
                <a:latin typeface="Garamond" panose="02020404030301010803" pitchFamily="18" charset="0"/>
                <a:ea typeface="Lato"/>
                <a:cs typeface="Lato"/>
                <a:sym typeface="Lato"/>
              </a:rPr>
              <a:t>Government relief packages did not apply to most international students.</a:t>
            </a:r>
          </a:p>
          <a:p>
            <a:pPr marL="228600" lvl="0" indent="-146050" defTabSz="914400">
              <a:lnSpc>
                <a:spcPct val="150000"/>
              </a:lnSpc>
              <a:spcBef>
                <a:spcPts val="1000"/>
              </a:spcBef>
              <a:buClr>
                <a:srgbClr val="1A9988"/>
              </a:buClr>
              <a:buSzPts val="1500"/>
              <a:buFont typeface="Lato"/>
              <a:buChar char="●"/>
            </a:pPr>
            <a:r>
              <a:rPr lang="en-US" sz="1700" kern="0" dirty="0">
                <a:solidFill>
                  <a:schemeClr val="bg2"/>
                </a:solidFill>
                <a:latin typeface="Garamond" panose="02020404030301010803" pitchFamily="18" charset="0"/>
                <a:ea typeface="Lato"/>
                <a:cs typeface="Lato"/>
                <a:sym typeface="Lato"/>
              </a:rPr>
              <a:t>Struggles to meet basic needs after colleges shut down.</a:t>
            </a:r>
          </a:p>
          <a:p>
            <a:pPr marL="228600" lvl="0" indent="-146050" defTabSz="914400">
              <a:lnSpc>
                <a:spcPct val="150000"/>
              </a:lnSpc>
              <a:spcBef>
                <a:spcPts val="1000"/>
              </a:spcBef>
              <a:buClr>
                <a:srgbClr val="1A9988"/>
              </a:buClr>
              <a:buSzPts val="1500"/>
              <a:buFont typeface="Lato"/>
              <a:buChar char="●"/>
            </a:pPr>
            <a:r>
              <a:rPr lang="en-US" sz="1700" kern="0" dirty="0">
                <a:solidFill>
                  <a:schemeClr val="bg2"/>
                </a:solidFill>
                <a:latin typeface="Garamond" panose="02020404030301010803" pitchFamily="18" charset="0"/>
                <a:ea typeface="Lato"/>
                <a:cs typeface="Lato"/>
                <a:sym typeface="Lato"/>
              </a:rPr>
              <a:t>International students (particularly from developing countries) already experiencing complex challenges.</a:t>
            </a:r>
            <a:endParaRPr lang="en-US" sz="1700" dirty="0">
              <a:solidFill>
                <a:schemeClr val="bg2"/>
              </a:solidFill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6123430C-602D-4CEA-A895-ADB6E91B69DB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64869" y1="16341" x2="64869" y2="16341"/>
                        <a14:foregroundMark x1="64706" y1="22913" x2="64706" y2="22913"/>
                        <a14:foregroundMark x1="67974" y1="22558" x2="67974" y2="22558"/>
                        <a14:foregroundMark x1="61601" y1="20249" x2="61601" y2="20249"/>
                        <a14:foregroundMark x1="64869" y1="14920" x2="64869" y2="14920"/>
                        <a14:foregroundMark x1="73693" y1="23446" x2="73693" y2="23446"/>
                        <a14:foregroundMark x1="76471" y1="24512" x2="76471" y2="24512"/>
                        <a14:foregroundMark x1="73693" y1="22380" x2="73693" y2="22380"/>
                        <a14:foregroundMark x1="72549" y1="25044" x2="72549" y2="25044"/>
                        <a14:foregroundMark x1="63889" y1="17229" x2="63889" y2="17229"/>
                        <a14:foregroundMark x1="63889" y1="22558" x2="63889" y2="22558"/>
                        <a14:foregroundMark x1="58333" y1="14920" x2="58333" y2="14920"/>
                        <a14:foregroundMark x1="55882" y1="22380" x2="55882" y2="22380"/>
                        <a14:foregroundMark x1="52941" y1="18828" x2="52941" y2="18828"/>
                        <a14:foregroundMark x1="53922" y1="23268" x2="53922" y2="23268"/>
                        <a14:foregroundMark x1="61111" y1="28242" x2="61111" y2="28242"/>
                        <a14:foregroundMark x1="77288" y1="15275" x2="77288" y2="15275"/>
                        <a14:foregroundMark x1="49346" y1="30906" x2="49346" y2="30906"/>
                        <a14:foregroundMark x1="67484" y1="20782" x2="67484" y2="20782"/>
                        <a14:backgroundMark x1="20752" y1="11012" x2="20752" y2="11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48" y="1541432"/>
            <a:ext cx="2436018" cy="2217798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2D551897-BE0F-48E8-BF6F-FFFEC79DB9BF}"/>
              </a:ext>
            </a:extLst>
          </p:cNvPr>
          <p:cNvSpPr txBox="1">
            <a:spLocks/>
          </p:cNvSpPr>
          <p:nvPr/>
        </p:nvSpPr>
        <p:spPr>
          <a:xfrm>
            <a:off x="4120510" y="4413938"/>
            <a:ext cx="4401300" cy="639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 err="1">
                <a:solidFill>
                  <a:schemeClr val="bg2"/>
                </a:solidFill>
                <a:latin typeface="Garamond" panose="02020404030301010803" pitchFamily="18" charset="0"/>
              </a:rPr>
              <a:t>Bilecen</a:t>
            </a:r>
            <a:r>
              <a:rPr lang="en-US" sz="1200" dirty="0">
                <a:solidFill>
                  <a:schemeClr val="bg2"/>
                </a:solidFill>
                <a:latin typeface="Garamond" panose="02020404030301010803" pitchFamily="18" charset="0"/>
              </a:rPr>
              <a:t>, 2020; </a:t>
            </a:r>
            <a:r>
              <a:rPr lang="en-US" sz="1200" dirty="0" err="1">
                <a:solidFill>
                  <a:schemeClr val="bg2"/>
                </a:solidFill>
                <a:latin typeface="Garamond" panose="02020404030301010803" pitchFamily="18" charset="0"/>
              </a:rPr>
              <a:t>Choudaha</a:t>
            </a:r>
            <a:r>
              <a:rPr lang="en-US" sz="1200" dirty="0">
                <a:solidFill>
                  <a:schemeClr val="bg2"/>
                </a:solidFill>
                <a:latin typeface="Garamond" panose="02020404030301010803" pitchFamily="18" charset="0"/>
              </a:rPr>
              <a:t>, 2017; Dennis, 2020; Education Data, 2020; </a:t>
            </a:r>
            <a:r>
              <a:rPr lang="en-US" sz="1200" dirty="0" err="1">
                <a:solidFill>
                  <a:schemeClr val="bg2"/>
                </a:solidFill>
                <a:latin typeface="Garamond" panose="02020404030301010803" pitchFamily="18" charset="0"/>
              </a:rPr>
              <a:t>Galagher</a:t>
            </a:r>
            <a:r>
              <a:rPr lang="en-US" sz="1200" dirty="0">
                <a:solidFill>
                  <a:schemeClr val="bg2"/>
                </a:solidFill>
                <a:latin typeface="Garamond" panose="02020404030301010803" pitchFamily="18" charset="0"/>
              </a:rPr>
              <a:t> et. Al, 2021; McGill, 2013; Varghese, 2008).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3C681F-19EB-49DD-9DD1-BED5A97F0F27}"/>
              </a:ext>
            </a:extLst>
          </p:cNvPr>
          <p:cNvSpPr txBox="1"/>
          <p:nvPr/>
        </p:nvSpPr>
        <p:spPr>
          <a:xfrm>
            <a:off x="322066" y="3678800"/>
            <a:ext cx="3278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>
                <a:solidFill>
                  <a:schemeClr val="bg2"/>
                </a:solidFill>
                <a:latin typeface="Garamond" panose="02020404030301010803" pitchFamily="18" charset="0"/>
              </a:rPr>
              <a:t>Note: </a:t>
            </a:r>
            <a:r>
              <a:rPr lang="en-US" sz="800" dirty="0">
                <a:solidFill>
                  <a:schemeClr val="bg2"/>
                </a:solidFill>
                <a:latin typeface="Garamond" panose="02020404030301010803" pitchFamily="18" charset="0"/>
              </a:rPr>
              <a:t>Money problems </a:t>
            </a:r>
          </a:p>
          <a:p>
            <a:pPr algn="ctr"/>
            <a:r>
              <a:rPr lang="en-US" sz="800" dirty="0">
                <a:solidFill>
                  <a:schemeClr val="bg2"/>
                </a:solidFill>
                <a:latin typeface="Garamond" panose="02020404030301010803" pitchFamily="18" charset="0"/>
              </a:rPr>
              <a:t>from https://www.istockphoto.com/vector/money-problem-financial-trouble-flat-illustration-gm1145159850-308146047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12983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2E4FC-9C3D-4CED-9CD9-174A2C8D3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1" y="540543"/>
            <a:ext cx="3008313" cy="871538"/>
          </a:xfrm>
        </p:spPr>
        <p:txBody>
          <a:bodyPr>
            <a:noAutofit/>
          </a:bodyPr>
          <a:lstStyle/>
          <a:p>
            <a:pPr algn="ctr"/>
            <a:r>
              <a:rPr lang="en-US" sz="2800" kern="0" dirty="0">
                <a:solidFill>
                  <a:schemeClr val="bg2"/>
                </a:solidFill>
                <a:latin typeface="Garamond" panose="02020404030301010803" pitchFamily="18" charset="0"/>
                <a:sym typeface="Raleway"/>
              </a:rPr>
              <a:t>Visa and Travel Related Stressors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60966-1359-4831-BAE5-E9FFA0E54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0" indent="-146050" defTabSz="914400">
              <a:lnSpc>
                <a:spcPct val="150000"/>
              </a:lnSpc>
              <a:spcBef>
                <a:spcPts val="1000"/>
              </a:spcBef>
              <a:buClr>
                <a:srgbClr val="1A9988"/>
              </a:buClr>
              <a:buSzPts val="1500"/>
              <a:buFont typeface="Lato"/>
              <a:buChar char="●"/>
            </a:pPr>
            <a:r>
              <a:rPr lang="en-US" sz="2000" kern="0" dirty="0">
                <a:solidFill>
                  <a:schemeClr val="bg2"/>
                </a:solidFill>
                <a:latin typeface="Garamond"/>
                <a:ea typeface="Lato"/>
                <a:cs typeface="Lato"/>
                <a:sym typeface="Lato"/>
              </a:rPr>
              <a:t>Limited family connection due to travel restrictions.</a:t>
            </a:r>
          </a:p>
          <a:p>
            <a:pPr marL="228600" lvl="0" indent="-146050" defTabSz="914400">
              <a:lnSpc>
                <a:spcPct val="150000"/>
              </a:lnSpc>
              <a:spcBef>
                <a:spcPts val="1000"/>
              </a:spcBef>
              <a:buClr>
                <a:srgbClr val="1A9988"/>
              </a:buClr>
              <a:buSzPts val="1500"/>
              <a:buFont typeface="Lato"/>
              <a:buChar char="●"/>
            </a:pPr>
            <a:r>
              <a:rPr lang="en-US" sz="2000" kern="0" dirty="0">
                <a:solidFill>
                  <a:schemeClr val="bg2"/>
                </a:solidFill>
                <a:latin typeface="Garamond"/>
                <a:ea typeface="Lato"/>
                <a:cs typeface="Lato"/>
                <a:sym typeface="Lato"/>
              </a:rPr>
              <a:t> Sudden changes in Visa requirements</a:t>
            </a:r>
          </a:p>
          <a:p>
            <a:pPr marL="228600" lvl="0" indent="-146050" defTabSz="914400">
              <a:lnSpc>
                <a:spcPct val="150000"/>
              </a:lnSpc>
              <a:spcBef>
                <a:spcPts val="1000"/>
              </a:spcBef>
              <a:buClr>
                <a:srgbClr val="1A9988"/>
              </a:buClr>
              <a:buSzPts val="1500"/>
              <a:buFont typeface="Lato"/>
              <a:buChar char="●"/>
            </a:pPr>
            <a:r>
              <a:rPr lang="en-US" sz="2000" kern="0" dirty="0">
                <a:solidFill>
                  <a:schemeClr val="bg2"/>
                </a:solidFill>
                <a:latin typeface="Garamond"/>
                <a:ea typeface="Lato"/>
                <a:cs typeface="Lato"/>
                <a:sym typeface="Lato"/>
              </a:rPr>
              <a:t>Limited access to embassies and consulates </a:t>
            </a:r>
          </a:p>
          <a:p>
            <a:pPr marL="228600" lvl="0" indent="-146050" defTabSz="914400">
              <a:lnSpc>
                <a:spcPct val="150000"/>
              </a:lnSpc>
              <a:spcBef>
                <a:spcPts val="1000"/>
              </a:spcBef>
              <a:buClr>
                <a:srgbClr val="1A9988"/>
              </a:buClr>
              <a:buSzPts val="1500"/>
              <a:buFont typeface="Lato"/>
              <a:buChar char="●"/>
            </a:pPr>
            <a:r>
              <a:rPr lang="en-US" sz="2000" kern="0" dirty="0">
                <a:solidFill>
                  <a:schemeClr val="bg2"/>
                </a:solidFill>
                <a:latin typeface="Garamond"/>
                <a:ea typeface="Lato"/>
                <a:cs typeface="Lato"/>
                <a:sym typeface="Lato"/>
              </a:rPr>
              <a:t>Students who stayed in host country had more adverse mental health impacts  from COVID-19 related stressors  that those that returned to home country. </a:t>
            </a:r>
            <a:endParaRPr lang="en-US" sz="2000" kern="0" dirty="0">
              <a:solidFill>
                <a:schemeClr val="bg2"/>
              </a:solidFill>
              <a:latin typeface="Lato"/>
              <a:ea typeface="Lato"/>
              <a:cs typeface="Lato"/>
              <a:sym typeface="Lato"/>
            </a:endParaRPr>
          </a:p>
          <a:p>
            <a:endParaRPr lang="en-US" dirty="0"/>
          </a:p>
        </p:txBody>
      </p:sp>
      <p:pic>
        <p:nvPicPr>
          <p:cNvPr id="6" name="Picture 5" descr="Diagram, shape, arrow&#10;&#10;Description automatically generated">
            <a:extLst>
              <a:ext uri="{FF2B5EF4-FFF2-40B4-BE49-F238E27FC236}">
                <a16:creationId xmlns:a16="http://schemas.microsoft.com/office/drawing/2014/main" id="{081D22A5-6C9B-44BB-96EE-77F62F54FAF3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10458" y1="9238" x2="10458" y2="92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78" y="1614487"/>
            <a:ext cx="2507457" cy="1914526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B7B59C65-3581-42C4-8FCB-AFA56C89A8A2}"/>
              </a:ext>
            </a:extLst>
          </p:cNvPr>
          <p:cNvSpPr txBox="1">
            <a:spLocks/>
          </p:cNvSpPr>
          <p:nvPr/>
        </p:nvSpPr>
        <p:spPr>
          <a:xfrm>
            <a:off x="6465322" y="4478384"/>
            <a:ext cx="2502464" cy="460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chemeClr val="bg2"/>
                </a:solidFill>
                <a:latin typeface="Garamond" panose="02020404030301010803" pitchFamily="18" charset="0"/>
              </a:rPr>
              <a:t>(</a:t>
            </a:r>
            <a:r>
              <a:rPr lang="en-US" sz="1200" dirty="0" err="1">
                <a:solidFill>
                  <a:schemeClr val="bg2"/>
                </a:solidFill>
                <a:latin typeface="Garamond" panose="02020404030301010803" pitchFamily="18" charset="0"/>
              </a:rPr>
              <a:t>Chirikov</a:t>
            </a:r>
            <a:r>
              <a:rPr lang="en-US" sz="1200" dirty="0">
                <a:solidFill>
                  <a:schemeClr val="bg2"/>
                </a:solidFill>
                <a:latin typeface="Garamond" panose="02020404030301010803" pitchFamily="18" charset="0"/>
              </a:rPr>
              <a:t>, 2020; Lai et. al, 2020)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02015E-8DC5-4010-8D26-1385716E14D0}"/>
              </a:ext>
            </a:extLst>
          </p:cNvPr>
          <p:cNvSpPr txBox="1"/>
          <p:nvPr/>
        </p:nvSpPr>
        <p:spPr>
          <a:xfrm>
            <a:off x="378620" y="3529013"/>
            <a:ext cx="3393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>
                <a:solidFill>
                  <a:schemeClr val="bg2"/>
                </a:solidFill>
                <a:latin typeface="Garamond" panose="02020404030301010803" pitchFamily="18" charset="0"/>
              </a:rPr>
              <a:t>Note: </a:t>
            </a:r>
            <a:r>
              <a:rPr lang="en-US" sz="800" dirty="0">
                <a:solidFill>
                  <a:schemeClr val="bg2"/>
                </a:solidFill>
                <a:latin typeface="Garamond" panose="02020404030301010803" pitchFamily="18" charset="0"/>
              </a:rPr>
              <a:t>Flight cancelled from https://www.istockphoto.com/vector/vector-concept-of-travel-cancellation-forbidden-airplane-flight-with-coronavirus-gm1212057274-351739901</a:t>
            </a:r>
          </a:p>
          <a:p>
            <a:r>
              <a:rPr lang="en-US" dirty="0">
                <a:solidFill>
                  <a:schemeClr val="bg2"/>
                </a:solidFill>
                <a:latin typeface="Garamond" panose="02020404030301010803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076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BD42C-F8C9-4023-81A2-370AAA69E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82" y="340518"/>
            <a:ext cx="3008313" cy="871538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Garamond" panose="02020404030301010803" pitchFamily="18" charset="0"/>
              </a:rPr>
              <a:t>Social Exclusion and Xenophobia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88146-4DF9-4BAC-A120-3A35230A0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0" indent="-146050" defTabSz="914400">
              <a:lnSpc>
                <a:spcPct val="150000"/>
              </a:lnSpc>
              <a:spcBef>
                <a:spcPts val="1000"/>
              </a:spcBef>
              <a:buClr>
                <a:srgbClr val="1A9988"/>
              </a:buClr>
              <a:buSzPts val="1500"/>
              <a:buFont typeface="Lato"/>
              <a:buChar char="●"/>
            </a:pPr>
            <a:r>
              <a:rPr lang="en-US" sz="2000" kern="0" dirty="0">
                <a:solidFill>
                  <a:schemeClr val="bg2"/>
                </a:solidFill>
                <a:latin typeface="Garamond" panose="02020404030301010803" pitchFamily="18" charset="0"/>
                <a:ea typeface="Lato"/>
                <a:cs typeface="Lato"/>
                <a:sym typeface="Lato"/>
              </a:rPr>
              <a:t>Xenophobic attitudes towards East Asian students.</a:t>
            </a:r>
          </a:p>
          <a:p>
            <a:pPr marL="228600" lvl="0" indent="-146050" defTabSz="914400">
              <a:lnSpc>
                <a:spcPct val="150000"/>
              </a:lnSpc>
              <a:spcBef>
                <a:spcPts val="1000"/>
              </a:spcBef>
              <a:buClr>
                <a:srgbClr val="1A9988"/>
              </a:buClr>
              <a:buSzPts val="1500"/>
              <a:buFont typeface="Lato"/>
              <a:buChar char="●"/>
            </a:pPr>
            <a:r>
              <a:rPr lang="en-US" sz="2000" kern="0" dirty="0">
                <a:solidFill>
                  <a:schemeClr val="bg2"/>
                </a:solidFill>
                <a:latin typeface="Garamond" panose="02020404030301010803" pitchFamily="18" charset="0"/>
                <a:ea typeface="Lato"/>
                <a:cs typeface="Lato"/>
                <a:sym typeface="Lato"/>
              </a:rPr>
              <a:t>22%–30% from Japan, China, and Vietnam reported discrimination and verbal assaults</a:t>
            </a:r>
          </a:p>
          <a:p>
            <a:pPr marL="228600" lvl="0" indent="-146050" defTabSz="914400">
              <a:lnSpc>
                <a:spcPct val="150000"/>
              </a:lnSpc>
              <a:spcBef>
                <a:spcPts val="1000"/>
              </a:spcBef>
              <a:buClr>
                <a:srgbClr val="1A9988"/>
              </a:buClr>
              <a:buSzPts val="1500"/>
              <a:buFont typeface="Lato"/>
              <a:buChar char="●"/>
            </a:pPr>
            <a:r>
              <a:rPr lang="en-US" sz="2000" kern="0" dirty="0">
                <a:solidFill>
                  <a:schemeClr val="bg2"/>
                </a:solidFill>
                <a:latin typeface="Garamond" panose="02020404030301010803" pitchFamily="18" charset="0"/>
                <a:ea typeface="Lato"/>
                <a:cs typeface="Lato"/>
                <a:sym typeface="Lato"/>
              </a:rPr>
              <a:t>17% of surveyed international students reported xenophobic attacks.</a:t>
            </a:r>
          </a:p>
          <a:p>
            <a:pPr marL="228600" lvl="0" indent="-146050" defTabSz="914400">
              <a:lnSpc>
                <a:spcPct val="150000"/>
              </a:lnSpc>
              <a:spcBef>
                <a:spcPts val="1000"/>
              </a:spcBef>
              <a:buClr>
                <a:srgbClr val="1A9988"/>
              </a:buClr>
              <a:buSzPts val="1500"/>
              <a:buFont typeface="Lato"/>
              <a:buChar char="●"/>
            </a:pPr>
            <a:r>
              <a:rPr lang="en-US" sz="2000" kern="0" dirty="0">
                <a:solidFill>
                  <a:schemeClr val="bg2"/>
                </a:solidFill>
                <a:latin typeface="Garamond" panose="02020404030301010803" pitchFamily="18" charset="0"/>
                <a:ea typeface="Lato"/>
                <a:cs typeface="Lato"/>
                <a:sym typeface="Lato"/>
              </a:rPr>
              <a:t>Anxiety resulting from negative media portrayal. 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8112B4-5BD0-492A-AAE2-E962776E3A5B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6022" y1="25751" x2="36022" y2="25751"/>
                        <a14:foregroundMark x1="36857" y1="23462" x2="36857" y2="23462"/>
                        <a14:foregroundMark x1="35049" y1="23462" x2="35049" y2="23462"/>
                        <a14:foregroundMark x1="51321" y1="18455" x2="51321" y2="18455"/>
                        <a14:foregroundMark x1="49791" y1="17310" x2="49791" y2="17310"/>
                        <a14:foregroundMark x1="65508" y1="25894" x2="65508" y2="25894"/>
                        <a14:foregroundMark x1="63282" y1="22031" x2="63282" y2="22031"/>
                        <a14:foregroundMark x1="65508" y1="23176" x2="65508" y2="23176"/>
                        <a14:foregroundMark x1="50904" y1="25608" x2="50904" y2="25608"/>
                        <a14:foregroundMark x1="78025" y1="38770" x2="78025" y2="38770"/>
                        <a14:foregroundMark x1="78999" y1="34907" x2="78999" y2="34907"/>
                        <a14:foregroundMark x1="79277" y1="39914" x2="79277" y2="39914"/>
                        <a14:foregroundMark x1="77886" y1="41202" x2="77886" y2="41202"/>
                        <a14:foregroundMark x1="78025" y1="46781" x2="78025" y2="46781"/>
                        <a14:foregroundMark x1="77051" y1="44349" x2="77051" y2="44349"/>
                        <a14:foregroundMark x1="77469" y1="49356" x2="77469" y2="49356"/>
                        <a14:foregroundMark x1="73435" y1="58655" x2="73435" y2="58655"/>
                        <a14:foregroundMark x1="73853" y1="55365" x2="73853" y2="55365"/>
                        <a14:foregroundMark x1="74965" y1="53219" x2="74965" y2="53219"/>
                        <a14:foregroundMark x1="34910" y1="81688" x2="34910" y2="81688"/>
                        <a14:foregroundMark x1="30876" y1="75393" x2="30876" y2="75393"/>
                        <a14:foregroundMark x1="28373" y1="70672" x2="28373" y2="70672"/>
                        <a14:foregroundMark x1="30181" y1="74106" x2="30181" y2="74106"/>
                        <a14:foregroundMark x1="27677" y1="68956" x2="27677" y2="68956"/>
                        <a14:foregroundMark x1="29764" y1="72818" x2="29764" y2="72818"/>
                        <a14:foregroundMark x1="26565" y1="69671" x2="26565" y2="69671"/>
                        <a14:foregroundMark x1="24061" y1="66381" x2="24061" y2="66381"/>
                        <a14:foregroundMark x1="27260" y1="68670" x2="27260" y2="68670"/>
                        <a14:foregroundMark x1="25869" y1="66237" x2="25869" y2="66237"/>
                        <a14:foregroundMark x1="21280" y1="61516" x2="21280" y2="61516"/>
                        <a14:foregroundMark x1="19193" y1="55651" x2="19193" y2="55651"/>
                        <a14:foregroundMark x1="16968" y1="54363" x2="16968" y2="54363"/>
                        <a14:foregroundMark x1="19332" y1="62518" x2="19332" y2="62518"/>
                        <a14:foregroundMark x1="34075" y1="57797" x2="34075" y2="57797"/>
                        <a14:foregroundMark x1="33797" y1="57368" x2="33797" y2="57368"/>
                        <a14:foregroundMark x1="36439" y1="52933" x2="36439" y2="52933"/>
                        <a14:foregroundMark x1="36579" y1="50501" x2="36579" y2="50501"/>
                        <a14:foregroundMark x1="21697" y1="59371" x2="21697" y2="59371"/>
                        <a14:foregroundMark x1="59388" y1="47926" x2="59388" y2="47926"/>
                        <a14:foregroundMark x1="61335" y1="49785" x2="61335" y2="49785"/>
                        <a14:foregroundMark x1="62170" y1="49356" x2="62170" y2="49356"/>
                        <a14:backgroundMark x1="11961" y1="4292" x2="11961" y2="4292"/>
                        <a14:backgroundMark x1="11683" y1="5866" x2="11266" y2="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28" y="1502568"/>
            <a:ext cx="2207419" cy="2138363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1C3D5429-8A49-4091-AFAD-C005B9B5F645}"/>
              </a:ext>
            </a:extLst>
          </p:cNvPr>
          <p:cNvSpPr txBox="1">
            <a:spLocks/>
          </p:cNvSpPr>
          <p:nvPr/>
        </p:nvSpPr>
        <p:spPr>
          <a:xfrm>
            <a:off x="6137909" y="4440677"/>
            <a:ext cx="2808445" cy="498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chemeClr val="bg2"/>
                </a:solidFill>
                <a:latin typeface="Garamond" panose="02020404030301010803" pitchFamily="18" charset="0"/>
              </a:rPr>
              <a:t>(</a:t>
            </a:r>
            <a:r>
              <a:rPr lang="en-US" sz="1200" dirty="0" err="1">
                <a:solidFill>
                  <a:schemeClr val="bg2"/>
                </a:solidFill>
                <a:latin typeface="Garamond" panose="02020404030301010803" pitchFamily="18" charset="0"/>
              </a:rPr>
              <a:t>Bilecen</a:t>
            </a:r>
            <a:r>
              <a:rPr lang="en-US" sz="1200" dirty="0">
                <a:solidFill>
                  <a:schemeClr val="bg2"/>
                </a:solidFill>
                <a:latin typeface="Garamond" panose="02020404030301010803" pitchFamily="18" charset="0"/>
              </a:rPr>
              <a:t>, B. 2020; Chen, 2020; </a:t>
            </a:r>
            <a:r>
              <a:rPr lang="en-US" sz="1200" dirty="0" err="1">
                <a:solidFill>
                  <a:schemeClr val="bg2"/>
                </a:solidFill>
                <a:latin typeface="Garamond" panose="02020404030301010803" pitchFamily="18" charset="0"/>
              </a:rPr>
              <a:t>Chirikov</a:t>
            </a:r>
            <a:r>
              <a:rPr lang="en-US" sz="1200" dirty="0">
                <a:solidFill>
                  <a:schemeClr val="bg2"/>
                </a:solidFill>
                <a:latin typeface="Garamond" panose="02020404030301010803" pitchFamily="18" charset="0"/>
              </a:rPr>
              <a:t> and Soria, 2020; Haft &amp; Zhou, 2021) 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3F8595-AD24-481C-A8FD-5928629DD2AB}"/>
              </a:ext>
            </a:extLst>
          </p:cNvPr>
          <p:cNvSpPr txBox="1"/>
          <p:nvPr/>
        </p:nvSpPr>
        <p:spPr>
          <a:xfrm>
            <a:off x="200027" y="3764756"/>
            <a:ext cx="3389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>
                <a:solidFill>
                  <a:schemeClr val="bg2"/>
                </a:solidFill>
                <a:latin typeface="Garamond" panose="02020404030301010803" pitchFamily="18" charset="0"/>
              </a:rPr>
              <a:t>Note</a:t>
            </a:r>
            <a:r>
              <a:rPr lang="en-US" sz="800" dirty="0">
                <a:solidFill>
                  <a:schemeClr val="bg2"/>
                </a:solidFill>
                <a:latin typeface="Garamond" panose="02020404030301010803" pitchFamily="18" charset="0"/>
              </a:rPr>
              <a:t>: Stop Asian Hate_ e1616622999878</a:t>
            </a:r>
          </a:p>
          <a:p>
            <a:pPr algn="ctr"/>
            <a:r>
              <a:rPr lang="en-US" sz="800" dirty="0">
                <a:solidFill>
                  <a:schemeClr val="bg2"/>
                </a:solidFill>
                <a:latin typeface="Garamond" panose="02020404030301010803" pitchFamily="18" charset="0"/>
              </a:rPr>
              <a:t>From https://cupertinotoday.com/2021/03/24/stop-asian-hate-rally-hosted-by-various-west-valley-mayors-happening-this-saturday-march-27/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187872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iberty">
      <a:dk1>
        <a:srgbClr val="FFFFFF"/>
      </a:dk1>
      <a:lt1>
        <a:sysClr val="window" lastClr="FFFFFF"/>
      </a:lt1>
      <a:dk2>
        <a:srgbClr val="0A193E"/>
      </a:dk2>
      <a:lt2>
        <a:srgbClr val="0A193E"/>
      </a:lt2>
      <a:accent1>
        <a:srgbClr val="8EC1EB"/>
      </a:accent1>
      <a:accent2>
        <a:srgbClr val="BCBDBF"/>
      </a:accent2>
      <a:accent3>
        <a:srgbClr val="3C3E42"/>
      </a:accent3>
      <a:accent4>
        <a:srgbClr val="8A0000"/>
      </a:accent4>
      <a:accent5>
        <a:srgbClr val="CE1126"/>
      </a:accent5>
      <a:accent6>
        <a:srgbClr val="008ED6"/>
      </a:accent6>
      <a:hlink>
        <a:srgbClr val="8EC1EB"/>
      </a:hlink>
      <a:folHlink>
        <a:srgbClr val="BCBDBF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1844</Words>
  <Application>Microsoft Office PowerPoint</Application>
  <PresentationFormat>On-screen Show (16:9)</PresentationFormat>
  <Paragraphs>155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</vt:lpstr>
      <vt:lpstr>Garamond</vt:lpstr>
      <vt:lpstr>Lato</vt:lpstr>
      <vt:lpstr>Office Theme</vt:lpstr>
      <vt:lpstr>ADDRESSING MENTAL HEALTH CONCERNS AMONG INTERNATIONAL  STUDENTS  DURING THE COVID-19 PANDEMIC</vt:lpstr>
      <vt:lpstr>Objectives</vt:lpstr>
      <vt:lpstr>International Student Enrollment Statistics</vt:lpstr>
      <vt:lpstr>International Students and Acculturative Stress</vt:lpstr>
      <vt:lpstr>Adjustment to Virtual Learning</vt:lpstr>
      <vt:lpstr>Emotional Challenges</vt:lpstr>
      <vt:lpstr>Financial Stressors</vt:lpstr>
      <vt:lpstr>Visa and Travel Related Stressors</vt:lpstr>
      <vt:lpstr>Social Exclusion and Xenophobia</vt:lpstr>
      <vt:lpstr>Intervention Models: The Schlossberg’s Transitional Approach</vt:lpstr>
      <vt:lpstr>Intervention Models: The Cormier and Hackney Approach</vt:lpstr>
      <vt:lpstr>Spiritual Integration Approach</vt:lpstr>
      <vt:lpstr>Interventions in  The Learning Environment</vt:lpstr>
      <vt:lpstr>Interventions in The Counseling Environment</vt:lpstr>
      <vt:lpstr>THANK YOU</vt:lpstr>
      <vt:lpstr>References</vt:lpstr>
      <vt:lpstr>References Cont’d</vt:lpstr>
      <vt:lpstr>References Cont’d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ADDRESSING MENTAL HEALTH CONCERNS AMONG INTERNATIONAL STUDENTS  DURING THE COVID-19 PANDEMIC</dc:title>
  <dc:creator>Kimonyi, Daniel Muthini (Ctr for Counseling &amp; Family Studies)</dc:creator>
  <cp:lastModifiedBy>Kimonyi, Daniel Muthini (Ctr for Counseling &amp; Family Studies)</cp:lastModifiedBy>
  <cp:revision>20</cp:revision>
  <dcterms:created xsi:type="dcterms:W3CDTF">2022-03-20T23:45:47Z</dcterms:created>
  <dcterms:modified xsi:type="dcterms:W3CDTF">2022-03-24T13:16:38Z</dcterms:modified>
</cp:coreProperties>
</file>