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68" r:id="rId3"/>
    <p:sldId id="269" r:id="rId4"/>
    <p:sldId id="273" r:id="rId5"/>
    <p:sldId id="264" r:id="rId6"/>
    <p:sldId id="260" r:id="rId7"/>
    <p:sldId id="266" r:id="rId8"/>
    <p:sldId id="261" r:id="rId9"/>
    <p:sldId id="263" r:id="rId10"/>
    <p:sldId id="270" r:id="rId11"/>
    <p:sldId id="271" r:id="rId12"/>
    <p:sldId id="272" r:id="rId13"/>
    <p:sldId id="274" r:id="rId1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6070"/>
    <a:srgbClr val="1028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0"/>
    <p:restoredTop sz="83898" autoAdjust="0"/>
  </p:normalViewPr>
  <p:slideViewPr>
    <p:cSldViewPr snapToGrid="0" snapToObjects="1">
      <p:cViewPr varScale="1">
        <p:scale>
          <a:sx n="122" d="100"/>
          <a:sy n="122" d="100"/>
        </p:scale>
        <p:origin x="1308" y="1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F86BB8-2502-4259-B533-6094895AA19B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303C9-38C7-40BA-AC84-F4240DD0F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807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A303C9-38C7-40BA-AC84-F4240DD0FA2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759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A303C9-38C7-40BA-AC84-F4240DD0FA2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845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A303C9-38C7-40BA-AC84-F4240DD0FA2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258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A303C9-38C7-40BA-AC84-F4240DD0FA2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424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79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5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8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>
              <a:spcBef>
                <a:spcPts val="600"/>
              </a:spcBef>
              <a:spcAft>
                <a:spcPts val="600"/>
              </a:spcAft>
              <a:defRPr>
                <a:solidFill>
                  <a:schemeClr val="accent2">
                    <a:lumMod val="20000"/>
                    <a:lumOff val="80000"/>
                  </a:schemeClr>
                </a:solidFill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3pPr>
            <a:lvl4pPr>
              <a:spcBef>
                <a:spcPts val="600"/>
              </a:spcBef>
              <a:spcAft>
                <a:spcPts val="600"/>
              </a:spcAft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34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21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0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5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5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7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89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539B8-959B-9F40-A9B4-335D47313F70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48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539B8-959B-9F40-A9B4-335D47313F70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E2560-1547-9E46-9222-AB130F27E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9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2">
              <a:lumMod val="40000"/>
              <a:lumOff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5C641-F83D-4272-9408-9E1BA39250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Ergativity in Na’vi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A3ECF3-D62E-47BF-8A2F-7E0B850168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cap="none" dirty="0"/>
              <a:t>Jacob Barnett</a:t>
            </a:r>
          </a:p>
        </p:txBody>
      </p:sp>
    </p:spTree>
    <p:extLst>
      <p:ext uri="{BB962C8B-B14F-4D97-AF65-F5344CB8AC3E}">
        <p14:creationId xmlns:p14="http://schemas.microsoft.com/office/powerpoint/2010/main" val="1400138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69AFF-49C0-44D8-AA08-485745614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Hindi (India)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4968BF5-CC37-403D-B3BA-534341791D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806123"/>
              </p:ext>
            </p:extLst>
          </p:nvPr>
        </p:nvGraphicFramePr>
        <p:xfrm>
          <a:off x="914400" y="1857649"/>
          <a:ext cx="3200400" cy="82296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805343">
                  <a:extLst>
                    <a:ext uri="{9D8B030D-6E8A-4147-A177-3AD203B41FA5}">
                      <a16:colId xmlns:a16="http://schemas.microsoft.com/office/drawing/2014/main" val="2080343751"/>
                    </a:ext>
                  </a:extLst>
                </a:gridCol>
                <a:gridCol w="964734">
                  <a:extLst>
                    <a:ext uri="{9D8B030D-6E8A-4147-A177-3AD203B41FA5}">
                      <a16:colId xmlns:a16="http://schemas.microsoft.com/office/drawing/2014/main" val="3833714145"/>
                    </a:ext>
                  </a:extLst>
                </a:gridCol>
                <a:gridCol w="880844">
                  <a:extLst>
                    <a:ext uri="{9D8B030D-6E8A-4147-A177-3AD203B41FA5}">
                      <a16:colId xmlns:a16="http://schemas.microsoft.com/office/drawing/2014/main" val="1606425892"/>
                    </a:ext>
                  </a:extLst>
                </a:gridCol>
                <a:gridCol w="549479">
                  <a:extLst>
                    <a:ext uri="{9D8B030D-6E8A-4147-A177-3AD203B41FA5}">
                      <a16:colId xmlns:a16="http://schemas.microsoft.com/office/drawing/2014/main" val="428431281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laɽkaa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kal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aay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aa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4479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boy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yesterday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come.AOR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SG.M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8719970"/>
                  </a:ext>
                </a:extLst>
              </a:tr>
              <a:tr h="274320">
                <a:tc gridSpan="4">
                  <a:txBody>
                    <a:bodyPr/>
                    <a:lstStyle/>
                    <a:p>
                      <a:pPr algn="l"/>
                      <a:r>
                        <a:rPr lang="en-US" sz="1200" i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‘The boy came yesterday’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40644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D61E6B8-2A13-4F73-99B9-8FED2BC000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175985"/>
              </p:ext>
            </p:extLst>
          </p:nvPr>
        </p:nvGraphicFramePr>
        <p:xfrm>
          <a:off x="4572001" y="1854431"/>
          <a:ext cx="4114799" cy="82296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822121">
                  <a:extLst>
                    <a:ext uri="{9D8B030D-6E8A-4147-A177-3AD203B41FA5}">
                      <a16:colId xmlns:a16="http://schemas.microsoft.com/office/drawing/2014/main" val="2080343751"/>
                    </a:ext>
                  </a:extLst>
                </a:gridCol>
                <a:gridCol w="570451">
                  <a:extLst>
                    <a:ext uri="{9D8B030D-6E8A-4147-A177-3AD203B41FA5}">
                      <a16:colId xmlns:a16="http://schemas.microsoft.com/office/drawing/2014/main" val="3833714145"/>
                    </a:ext>
                  </a:extLst>
                </a:gridCol>
                <a:gridCol w="771788">
                  <a:extLst>
                    <a:ext uri="{9D8B030D-6E8A-4147-A177-3AD203B41FA5}">
                      <a16:colId xmlns:a16="http://schemas.microsoft.com/office/drawing/2014/main" val="1606425892"/>
                    </a:ext>
                  </a:extLst>
                </a:gridCol>
                <a:gridCol w="553673">
                  <a:extLst>
                    <a:ext uri="{9D8B030D-6E8A-4147-A177-3AD203B41FA5}">
                      <a16:colId xmlns:a16="http://schemas.microsoft.com/office/drawing/2014/main" val="1939907197"/>
                    </a:ext>
                  </a:extLst>
                </a:gridCol>
                <a:gridCol w="780176">
                  <a:extLst>
                    <a:ext uri="{9D8B030D-6E8A-4147-A177-3AD203B41FA5}">
                      <a16:colId xmlns:a16="http://schemas.microsoft.com/office/drawing/2014/main" val="3658526173"/>
                    </a:ext>
                  </a:extLst>
                </a:gridCol>
                <a:gridCol w="616590">
                  <a:extLst>
                    <a:ext uri="{9D8B030D-6E8A-4147-A177-3AD203B41FA5}">
                      <a16:colId xmlns:a16="http://schemas.microsoft.com/office/drawing/2014/main" val="407840492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laɽkaa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ne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laɽkii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ko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dekh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aa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4479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boy.OBL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ERG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girl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ACC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see.AOR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SG.M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8719970"/>
                  </a:ext>
                </a:extLst>
              </a:tr>
              <a:tr h="274320">
                <a:tc gridSpan="6">
                  <a:txBody>
                    <a:bodyPr/>
                    <a:lstStyle/>
                    <a:p>
                      <a:pPr algn="l"/>
                      <a:r>
                        <a:rPr lang="en-US" sz="1200" i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‘The boy saw the girl’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406446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E3B655E1-E721-4D59-874B-C858DEA2E7FC}"/>
              </a:ext>
            </a:extLst>
          </p:cNvPr>
          <p:cNvSpPr txBox="1"/>
          <p:nvPr/>
        </p:nvSpPr>
        <p:spPr>
          <a:xfrm>
            <a:off x="914400" y="1063229"/>
            <a:ext cx="3200400" cy="4572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350" dirty="0"/>
              <a:t>Intransitive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303710-5BFB-41DB-B797-89BFB01D2E54}"/>
              </a:ext>
            </a:extLst>
          </p:cNvPr>
          <p:cNvSpPr txBox="1"/>
          <p:nvPr/>
        </p:nvSpPr>
        <p:spPr>
          <a:xfrm>
            <a:off x="4574398" y="1068592"/>
            <a:ext cx="4114800" cy="4572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350" dirty="0"/>
              <a:t>Transitive</a:t>
            </a: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8338D2E2-6214-4088-9E3C-001B8FD57D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860406"/>
              </p:ext>
            </p:extLst>
          </p:nvPr>
        </p:nvGraphicFramePr>
        <p:xfrm>
          <a:off x="4571999" y="3011393"/>
          <a:ext cx="4114799" cy="82296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822121">
                  <a:extLst>
                    <a:ext uri="{9D8B030D-6E8A-4147-A177-3AD203B41FA5}">
                      <a16:colId xmlns:a16="http://schemas.microsoft.com/office/drawing/2014/main" val="2080343751"/>
                    </a:ext>
                  </a:extLst>
                </a:gridCol>
                <a:gridCol w="570451">
                  <a:extLst>
                    <a:ext uri="{9D8B030D-6E8A-4147-A177-3AD203B41FA5}">
                      <a16:colId xmlns:a16="http://schemas.microsoft.com/office/drawing/2014/main" val="3833714145"/>
                    </a:ext>
                  </a:extLst>
                </a:gridCol>
                <a:gridCol w="880846">
                  <a:extLst>
                    <a:ext uri="{9D8B030D-6E8A-4147-A177-3AD203B41FA5}">
                      <a16:colId xmlns:a16="http://schemas.microsoft.com/office/drawing/2014/main" val="1606425892"/>
                    </a:ext>
                  </a:extLst>
                </a:gridCol>
                <a:gridCol w="444615">
                  <a:extLst>
                    <a:ext uri="{9D8B030D-6E8A-4147-A177-3AD203B41FA5}">
                      <a16:colId xmlns:a16="http://schemas.microsoft.com/office/drawing/2014/main" val="1939907197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3658526173"/>
                    </a:ext>
                  </a:extLst>
                </a:gridCol>
                <a:gridCol w="549477">
                  <a:extLst>
                    <a:ext uri="{9D8B030D-6E8A-4147-A177-3AD203B41FA5}">
                      <a16:colId xmlns:a16="http://schemas.microsoft.com/office/drawing/2014/main" val="4078404928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maĩ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ne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tujh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dekh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aa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4479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ERG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you.OBL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ACC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see.AOR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SG.M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8719970"/>
                  </a:ext>
                </a:extLst>
              </a:tr>
              <a:tr h="274320">
                <a:tc gridSpan="6">
                  <a:txBody>
                    <a:bodyPr/>
                    <a:lstStyle/>
                    <a:p>
                      <a:pPr algn="l"/>
                      <a:r>
                        <a:rPr lang="en-US" sz="1200" i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‘I saw you’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406446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1B5F159D-7613-47D9-980E-9DE8AB3A29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409114"/>
              </p:ext>
            </p:extLst>
          </p:nvPr>
        </p:nvGraphicFramePr>
        <p:xfrm>
          <a:off x="914400" y="3011393"/>
          <a:ext cx="3200400" cy="82296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805343">
                  <a:extLst>
                    <a:ext uri="{9D8B030D-6E8A-4147-A177-3AD203B41FA5}">
                      <a16:colId xmlns:a16="http://schemas.microsoft.com/office/drawing/2014/main" val="2080343751"/>
                    </a:ext>
                  </a:extLst>
                </a:gridCol>
                <a:gridCol w="964734">
                  <a:extLst>
                    <a:ext uri="{9D8B030D-6E8A-4147-A177-3AD203B41FA5}">
                      <a16:colId xmlns:a16="http://schemas.microsoft.com/office/drawing/2014/main" val="3833714145"/>
                    </a:ext>
                  </a:extLst>
                </a:gridCol>
                <a:gridCol w="880844">
                  <a:extLst>
                    <a:ext uri="{9D8B030D-6E8A-4147-A177-3AD203B41FA5}">
                      <a16:colId xmlns:a16="http://schemas.microsoft.com/office/drawing/2014/main" val="1606425892"/>
                    </a:ext>
                  </a:extLst>
                </a:gridCol>
                <a:gridCol w="549479">
                  <a:extLst>
                    <a:ext uri="{9D8B030D-6E8A-4147-A177-3AD203B41FA5}">
                      <a16:colId xmlns:a16="http://schemas.microsoft.com/office/drawing/2014/main" val="428431281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maĩ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kal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aay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aa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4479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yesterday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come.AOR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SG.M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8719970"/>
                  </a:ext>
                </a:extLst>
              </a:tr>
              <a:tr h="274320">
                <a:tc gridSpan="4">
                  <a:txBody>
                    <a:bodyPr/>
                    <a:lstStyle/>
                    <a:p>
                      <a:pPr algn="l"/>
                      <a:r>
                        <a:rPr lang="en-US" sz="1200" i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‘I came yesterday’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406446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2CCE2559-3DC3-4AA6-B84B-A422D1A48B7C}"/>
              </a:ext>
            </a:extLst>
          </p:cNvPr>
          <p:cNvSpPr txBox="1"/>
          <p:nvPr/>
        </p:nvSpPr>
        <p:spPr>
          <a:xfrm>
            <a:off x="914400" y="4335891"/>
            <a:ext cx="6404995" cy="613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effectLst/>
              </a:rPr>
              <a:t>WALS Online—Datapoint Hindi / Alignment of Case Marking of Full Noun Phrases. (n.d.). https://wals.info/valuesets/98A-hin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1D906CC0-40A1-4188-91F6-78B87F31D306}"/>
              </a:ext>
            </a:extLst>
          </p:cNvPr>
          <p:cNvSpPr/>
          <p:nvPr/>
        </p:nvSpPr>
        <p:spPr>
          <a:xfrm>
            <a:off x="957684" y="1854431"/>
            <a:ext cx="600183" cy="570422"/>
          </a:xfrm>
          <a:prstGeom prst="roundRect">
            <a:avLst/>
          </a:prstGeom>
          <a:solidFill>
            <a:schemeClr val="accent2">
              <a:alpha val="25098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55D5913B-6001-4CD0-8735-1F9C6B7B0AD4}"/>
              </a:ext>
            </a:extLst>
          </p:cNvPr>
          <p:cNvSpPr/>
          <p:nvPr/>
        </p:nvSpPr>
        <p:spPr>
          <a:xfrm>
            <a:off x="957685" y="3011393"/>
            <a:ext cx="346282" cy="563014"/>
          </a:xfrm>
          <a:prstGeom prst="roundRect">
            <a:avLst/>
          </a:prstGeom>
          <a:solidFill>
            <a:schemeClr val="accent2">
              <a:alpha val="25098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3EC47E97-635A-4FEC-B4B5-4A7A9E94B13E}"/>
              </a:ext>
            </a:extLst>
          </p:cNvPr>
          <p:cNvSpPr/>
          <p:nvPr/>
        </p:nvSpPr>
        <p:spPr>
          <a:xfrm>
            <a:off x="4574398" y="3011393"/>
            <a:ext cx="1298082" cy="563014"/>
          </a:xfrm>
          <a:prstGeom prst="roundRect">
            <a:avLst/>
          </a:prstGeom>
          <a:solidFill>
            <a:schemeClr val="accent5">
              <a:alpha val="25098"/>
            </a:schemeClr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2DBBB668-1687-4D83-9EE3-11CECCF758FE}"/>
              </a:ext>
            </a:extLst>
          </p:cNvPr>
          <p:cNvSpPr/>
          <p:nvPr/>
        </p:nvSpPr>
        <p:spPr>
          <a:xfrm>
            <a:off x="4574398" y="1824713"/>
            <a:ext cx="1298082" cy="563014"/>
          </a:xfrm>
          <a:prstGeom prst="roundRect">
            <a:avLst/>
          </a:prstGeom>
          <a:solidFill>
            <a:schemeClr val="accent5">
              <a:alpha val="25098"/>
            </a:schemeClr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36EC3C21-B603-463C-8736-58573719F128}"/>
              </a:ext>
            </a:extLst>
          </p:cNvPr>
          <p:cNvSpPr/>
          <p:nvPr/>
        </p:nvSpPr>
        <p:spPr>
          <a:xfrm>
            <a:off x="5974080" y="1824713"/>
            <a:ext cx="1154854" cy="547012"/>
          </a:xfrm>
          <a:prstGeom prst="roundRect">
            <a:avLst/>
          </a:prstGeom>
          <a:solidFill>
            <a:schemeClr val="accent6">
              <a:alpha val="25098"/>
            </a:schemeClr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F1231F2D-06F8-448C-BBDC-0CE30105CADC}"/>
              </a:ext>
            </a:extLst>
          </p:cNvPr>
          <p:cNvSpPr/>
          <p:nvPr/>
        </p:nvSpPr>
        <p:spPr>
          <a:xfrm>
            <a:off x="5974079" y="3019394"/>
            <a:ext cx="1298081" cy="547012"/>
          </a:xfrm>
          <a:prstGeom prst="roundRect">
            <a:avLst/>
          </a:prstGeom>
          <a:solidFill>
            <a:schemeClr val="accent6">
              <a:alpha val="25098"/>
            </a:schemeClr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C00D055-2482-4850-95CA-40E41C285BEE}"/>
              </a:ext>
            </a:extLst>
          </p:cNvPr>
          <p:cNvSpPr txBox="1"/>
          <p:nvPr/>
        </p:nvSpPr>
        <p:spPr>
          <a:xfrm>
            <a:off x="457200" y="2568549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E49B85-E88F-475A-8DB8-D3F43BB65249}"/>
              </a:ext>
            </a:extLst>
          </p:cNvPr>
          <p:cNvSpPr txBox="1"/>
          <p:nvPr/>
        </p:nvSpPr>
        <p:spPr>
          <a:xfrm>
            <a:off x="4283934" y="249594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</a:rPr>
              <a:t>A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54C3ACF-A34E-4CC8-B4FA-D346A058FD1F}"/>
              </a:ext>
            </a:extLst>
          </p:cNvPr>
          <p:cNvSpPr txBox="1"/>
          <p:nvPr/>
        </p:nvSpPr>
        <p:spPr>
          <a:xfrm>
            <a:off x="6838470" y="249134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08898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/>
      <p:bldP spid="34" grpId="0"/>
      <p:bldP spid="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69AFF-49C0-44D8-AA08-485745614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Nez Perce (Idaho)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4968BF5-CC37-403D-B3BA-534341791D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052204"/>
              </p:ext>
            </p:extLst>
          </p:nvPr>
        </p:nvGraphicFramePr>
        <p:xfrm>
          <a:off x="914400" y="1697886"/>
          <a:ext cx="5083731" cy="82296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855680">
                  <a:extLst>
                    <a:ext uri="{9D8B030D-6E8A-4147-A177-3AD203B41FA5}">
                      <a16:colId xmlns:a16="http://schemas.microsoft.com/office/drawing/2014/main" val="2080343751"/>
                    </a:ext>
                  </a:extLst>
                </a:gridCol>
                <a:gridCol w="1342239">
                  <a:extLst>
                    <a:ext uri="{9D8B030D-6E8A-4147-A177-3AD203B41FA5}">
                      <a16:colId xmlns:a16="http://schemas.microsoft.com/office/drawing/2014/main" val="3833714145"/>
                    </a:ext>
                  </a:extLst>
                </a:gridCol>
                <a:gridCol w="1493240">
                  <a:extLst>
                    <a:ext uri="{9D8B030D-6E8A-4147-A177-3AD203B41FA5}">
                      <a16:colId xmlns:a16="http://schemas.microsoft.com/office/drawing/2014/main" val="1606425892"/>
                    </a:ext>
                  </a:extLst>
                </a:gridCol>
                <a:gridCol w="1392572">
                  <a:extLst>
                    <a:ext uri="{9D8B030D-6E8A-4147-A177-3AD203B41FA5}">
                      <a16:colId xmlns:a16="http://schemas.microsoft.com/office/drawing/2014/main" val="428431281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káĺ o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ʔ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ʔiceyéye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 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hikiyéyiksene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mút ̓ etx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4479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just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coyote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was.wandering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downriver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8719970"/>
                  </a:ext>
                </a:extLst>
              </a:tr>
              <a:tr h="274320">
                <a:tc gridSpan="4"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‘Coyote was just wandering downriver’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406446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E3B655E1-E721-4D59-874B-C858DEA2E7FC}"/>
              </a:ext>
            </a:extLst>
          </p:cNvPr>
          <p:cNvSpPr txBox="1"/>
          <p:nvPr/>
        </p:nvSpPr>
        <p:spPr>
          <a:xfrm>
            <a:off x="914400" y="1151957"/>
            <a:ext cx="5872298" cy="4572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350" dirty="0"/>
              <a:t>Intransitive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303710-5BFB-41DB-B797-89BFB01D2E54}"/>
              </a:ext>
            </a:extLst>
          </p:cNvPr>
          <p:cNvSpPr txBox="1"/>
          <p:nvPr/>
        </p:nvSpPr>
        <p:spPr>
          <a:xfrm>
            <a:off x="914400" y="2711465"/>
            <a:ext cx="5872298" cy="4572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350" dirty="0"/>
              <a:t>Transitive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9970831F-9848-4F68-9300-ACEC89B4DE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55108"/>
              </p:ext>
            </p:extLst>
          </p:nvPr>
        </p:nvGraphicFramePr>
        <p:xfrm>
          <a:off x="914400" y="3257393"/>
          <a:ext cx="6622074" cy="82296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531854">
                  <a:extLst>
                    <a:ext uri="{9D8B030D-6E8A-4147-A177-3AD203B41FA5}">
                      <a16:colId xmlns:a16="http://schemas.microsoft.com/office/drawing/2014/main" val="2080343751"/>
                    </a:ext>
                  </a:extLst>
                </a:gridCol>
                <a:gridCol w="592275">
                  <a:extLst>
                    <a:ext uri="{9D8B030D-6E8A-4147-A177-3AD203B41FA5}">
                      <a16:colId xmlns:a16="http://schemas.microsoft.com/office/drawing/2014/main" val="3833714145"/>
                    </a:ext>
                  </a:extLst>
                </a:gridCol>
                <a:gridCol w="1199625">
                  <a:extLst>
                    <a:ext uri="{9D8B030D-6E8A-4147-A177-3AD203B41FA5}">
                      <a16:colId xmlns:a16="http://schemas.microsoft.com/office/drawing/2014/main" val="1606425892"/>
                    </a:ext>
                  </a:extLst>
                </a:gridCol>
                <a:gridCol w="836072">
                  <a:extLst>
                    <a:ext uri="{9D8B030D-6E8A-4147-A177-3AD203B41FA5}">
                      <a16:colId xmlns:a16="http://schemas.microsoft.com/office/drawing/2014/main" val="4284312810"/>
                    </a:ext>
                  </a:extLst>
                </a:gridCol>
                <a:gridCol w="615224">
                  <a:extLst>
                    <a:ext uri="{9D8B030D-6E8A-4147-A177-3AD203B41FA5}">
                      <a16:colId xmlns:a16="http://schemas.microsoft.com/office/drawing/2014/main" val="1168230651"/>
                    </a:ext>
                  </a:extLst>
                </a:gridCol>
                <a:gridCol w="562062">
                  <a:extLst>
                    <a:ext uri="{9D8B030D-6E8A-4147-A177-3AD203B41FA5}">
                      <a16:colId xmlns:a16="http://schemas.microsoft.com/office/drawing/2014/main" val="1199459070"/>
                    </a:ext>
                  </a:extLst>
                </a:gridCol>
                <a:gridCol w="788565">
                  <a:extLst>
                    <a:ext uri="{9D8B030D-6E8A-4147-A177-3AD203B41FA5}">
                      <a16:colId xmlns:a16="http://schemas.microsoft.com/office/drawing/2014/main" val="2591445997"/>
                    </a:ext>
                  </a:extLst>
                </a:gridCol>
                <a:gridCol w="1496397">
                  <a:extLst>
                    <a:ext uri="{9D8B030D-6E8A-4147-A177-3AD203B41FA5}">
                      <a16:colId xmlns:a16="http://schemas.microsoft.com/office/drawing/2014/main" val="4231284504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Helvetica Neue"/>
                        </a:rPr>
                        <a:t>ʔip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Helvetica Neue"/>
                        </a:rPr>
                        <a:t>ním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Helvetica Neue"/>
                        </a:rPr>
                        <a:t>pópciy̓awnax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Helvetica Neue"/>
                        </a:rPr>
                        <a:t>ʔinekíx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Helvetica Neue"/>
                        </a:rPr>
                        <a:t>titlu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Helvetica Neue"/>
                        </a:rPr>
                        <a:t>́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ne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Helvetica Neue"/>
                        </a:rPr>
                        <a:t>ʔimés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Helvetica Neue"/>
                        </a:rPr>
                        <a:t>ne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4479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he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ERG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would.kill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even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big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ACC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deer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ACC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8719970"/>
                  </a:ext>
                </a:extLst>
              </a:tr>
              <a:tr h="274320">
                <a:tc gridSpan="8"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‘he will kill even a big deer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406446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0C195D01-3E79-43FA-9ADE-6BC6245F3273}"/>
              </a:ext>
            </a:extLst>
          </p:cNvPr>
          <p:cNvSpPr txBox="1"/>
          <p:nvPr/>
        </p:nvSpPr>
        <p:spPr>
          <a:xfrm>
            <a:off x="914400" y="4335891"/>
            <a:ext cx="6404995" cy="613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WALS Online—Datapoint Nez Perce / Alignment of Case Marking of Full Noun Phrases. (n.d.). https://wals.info/valuesets/98A-nez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3F4F4D4-80C7-44C0-80E8-C340D0812E71}"/>
              </a:ext>
            </a:extLst>
          </p:cNvPr>
          <p:cNvSpPr/>
          <p:nvPr/>
        </p:nvSpPr>
        <p:spPr>
          <a:xfrm>
            <a:off x="1784030" y="1699978"/>
            <a:ext cx="769517" cy="570422"/>
          </a:xfrm>
          <a:prstGeom prst="roundRect">
            <a:avLst/>
          </a:prstGeom>
          <a:solidFill>
            <a:schemeClr val="accent2">
              <a:alpha val="25098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9B5771A5-F901-466A-BDF6-E65A1BDE6224}"/>
              </a:ext>
            </a:extLst>
          </p:cNvPr>
          <p:cNvSpPr/>
          <p:nvPr/>
        </p:nvSpPr>
        <p:spPr>
          <a:xfrm>
            <a:off x="914400" y="3264274"/>
            <a:ext cx="1009227" cy="563014"/>
          </a:xfrm>
          <a:prstGeom prst="roundRect">
            <a:avLst/>
          </a:prstGeom>
          <a:solidFill>
            <a:schemeClr val="accent5">
              <a:alpha val="25098"/>
            </a:schemeClr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C736D80-F391-49D7-ADE1-350CE491AFA0}"/>
              </a:ext>
            </a:extLst>
          </p:cNvPr>
          <p:cNvSpPr/>
          <p:nvPr/>
        </p:nvSpPr>
        <p:spPr>
          <a:xfrm>
            <a:off x="4116896" y="3272275"/>
            <a:ext cx="2324543" cy="547012"/>
          </a:xfrm>
          <a:prstGeom prst="roundRect">
            <a:avLst/>
          </a:prstGeom>
          <a:solidFill>
            <a:schemeClr val="accent6">
              <a:alpha val="25098"/>
            </a:schemeClr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E77FC42-ABC7-4192-B592-3F81DA3E86C6}"/>
              </a:ext>
            </a:extLst>
          </p:cNvPr>
          <p:cNvSpPr txBox="1"/>
          <p:nvPr/>
        </p:nvSpPr>
        <p:spPr>
          <a:xfrm>
            <a:off x="504614" y="1800523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199E037-E6D7-401E-8D45-65A2627093FE}"/>
              </a:ext>
            </a:extLst>
          </p:cNvPr>
          <p:cNvSpPr txBox="1"/>
          <p:nvPr/>
        </p:nvSpPr>
        <p:spPr>
          <a:xfrm>
            <a:off x="456524" y="3361115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</a:rPr>
              <a:t>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F14C6E8-7D50-4025-90B9-A16A4DADFE33}"/>
              </a:ext>
            </a:extLst>
          </p:cNvPr>
          <p:cNvSpPr txBox="1"/>
          <p:nvPr/>
        </p:nvSpPr>
        <p:spPr>
          <a:xfrm>
            <a:off x="6838113" y="33611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1997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8" grpId="0" animBg="1"/>
      <p:bldP spid="19" grpId="0" animBg="1"/>
      <p:bldP spid="20" grpId="0" animBg="1"/>
      <p:bldP spid="22" grpId="0"/>
      <p:bldP spid="24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69AFF-49C0-44D8-AA08-485745614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Na’vi (Pandora)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4968BF5-CC37-403D-B3BA-534341791D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545488"/>
              </p:ext>
            </p:extLst>
          </p:nvPr>
        </p:nvGraphicFramePr>
        <p:xfrm>
          <a:off x="914400" y="1857649"/>
          <a:ext cx="3200400" cy="82296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528506">
                  <a:extLst>
                    <a:ext uri="{9D8B030D-6E8A-4147-A177-3AD203B41FA5}">
                      <a16:colId xmlns:a16="http://schemas.microsoft.com/office/drawing/2014/main" val="2080343751"/>
                    </a:ext>
                  </a:extLst>
                </a:gridCol>
                <a:gridCol w="2671894">
                  <a:extLst>
                    <a:ext uri="{9D8B030D-6E8A-4147-A177-3AD203B41FA5}">
                      <a16:colId xmlns:a16="http://schemas.microsoft.com/office/drawing/2014/main" val="3833714145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oe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t-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äp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eyk-aron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4479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I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hunt-CAUS-REFL-(hunt)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8719970"/>
                  </a:ext>
                </a:extLst>
              </a:tr>
              <a:tr h="274320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i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‘I cause myself to hunt’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40644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D61E6B8-2A13-4F73-99B9-8FED2BC000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084502"/>
              </p:ext>
            </p:extLst>
          </p:nvPr>
        </p:nvGraphicFramePr>
        <p:xfrm>
          <a:off x="4572000" y="1854431"/>
          <a:ext cx="4114796" cy="82296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889233">
                  <a:extLst>
                    <a:ext uri="{9D8B030D-6E8A-4147-A177-3AD203B41FA5}">
                      <a16:colId xmlns:a16="http://schemas.microsoft.com/office/drawing/2014/main" val="2080343751"/>
                    </a:ext>
                  </a:extLst>
                </a:gridCol>
                <a:gridCol w="2072081">
                  <a:extLst>
                    <a:ext uri="{9D8B030D-6E8A-4147-A177-3AD203B41FA5}">
                      <a16:colId xmlns:a16="http://schemas.microsoft.com/office/drawing/2014/main" val="3833714145"/>
                    </a:ext>
                  </a:extLst>
                </a:gridCol>
                <a:gridCol w="1153482">
                  <a:extLst>
                    <a:ext uri="{9D8B030D-6E8A-4147-A177-3AD203B41FA5}">
                      <a16:colId xmlns:a16="http://schemas.microsoft.com/office/drawing/2014/main" val="16064258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oe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-l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t-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äp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eyk-aron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yerik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-it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4479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I-ERG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hunt-CAUS-REFL-(hunt)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yerik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-ACC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8719970"/>
                  </a:ext>
                </a:extLst>
              </a:tr>
              <a:tr h="274320">
                <a:tc gridSpan="3">
                  <a:txBody>
                    <a:bodyPr/>
                    <a:lstStyle/>
                    <a:p>
                      <a:pPr algn="l"/>
                      <a:r>
                        <a:rPr lang="en-US" sz="1200" i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‘I cause myself to hunt </a:t>
                      </a:r>
                      <a:r>
                        <a:rPr lang="en-US" sz="1200" i="1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yerik</a:t>
                      </a:r>
                      <a:r>
                        <a:rPr lang="en-US" sz="1200" i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406446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E3B655E1-E721-4D59-874B-C858DEA2E7FC}"/>
              </a:ext>
            </a:extLst>
          </p:cNvPr>
          <p:cNvSpPr txBox="1"/>
          <p:nvPr/>
        </p:nvSpPr>
        <p:spPr>
          <a:xfrm>
            <a:off x="914400" y="1069809"/>
            <a:ext cx="3200400" cy="4572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350" dirty="0"/>
              <a:t>Intransitive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303710-5BFB-41DB-B797-89BFB01D2E54}"/>
              </a:ext>
            </a:extLst>
          </p:cNvPr>
          <p:cNvSpPr txBox="1"/>
          <p:nvPr/>
        </p:nvSpPr>
        <p:spPr>
          <a:xfrm>
            <a:off x="4571996" y="1069809"/>
            <a:ext cx="4114800" cy="4572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350" dirty="0"/>
              <a:t>Transitive</a:t>
            </a: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8338D2E2-6214-4088-9E3C-001B8FD57D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972944"/>
              </p:ext>
            </p:extLst>
          </p:nvPr>
        </p:nvGraphicFramePr>
        <p:xfrm>
          <a:off x="4571999" y="3011393"/>
          <a:ext cx="4114801" cy="82296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442907">
                  <a:extLst>
                    <a:ext uri="{9D8B030D-6E8A-4147-A177-3AD203B41FA5}">
                      <a16:colId xmlns:a16="http://schemas.microsoft.com/office/drawing/2014/main" val="2080343751"/>
                    </a:ext>
                  </a:extLst>
                </a:gridCol>
                <a:gridCol w="889233">
                  <a:extLst>
                    <a:ext uri="{9D8B030D-6E8A-4147-A177-3AD203B41FA5}">
                      <a16:colId xmlns:a16="http://schemas.microsoft.com/office/drawing/2014/main" val="3833714145"/>
                    </a:ext>
                  </a:extLst>
                </a:gridCol>
                <a:gridCol w="1782661">
                  <a:extLst>
                    <a:ext uri="{9D8B030D-6E8A-4147-A177-3AD203B41FA5}">
                      <a16:colId xmlns:a16="http://schemas.microsoft.com/office/drawing/2014/main" val="160642589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nantang-ìl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frìp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tute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-t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4479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viperwolf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-ERG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bite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person-ACC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8719970"/>
                  </a:ext>
                </a:extLst>
              </a:tr>
              <a:tr h="274320">
                <a:tc gridSpan="3">
                  <a:txBody>
                    <a:bodyPr/>
                    <a:lstStyle/>
                    <a:p>
                      <a:pPr algn="l"/>
                      <a:r>
                        <a:rPr lang="en-US" sz="1200" i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‘The </a:t>
                      </a:r>
                      <a:r>
                        <a:rPr lang="en-US" sz="1200" i="1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viperwolf</a:t>
                      </a:r>
                      <a:r>
                        <a:rPr lang="en-US" sz="1200" i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 bites a person’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406446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1B5F159D-7613-47D9-980E-9DE8AB3A29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788412"/>
              </p:ext>
            </p:extLst>
          </p:nvPr>
        </p:nvGraphicFramePr>
        <p:xfrm>
          <a:off x="914400" y="3011393"/>
          <a:ext cx="3200400" cy="82296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057013">
                  <a:extLst>
                    <a:ext uri="{9D8B030D-6E8A-4147-A177-3AD203B41FA5}">
                      <a16:colId xmlns:a16="http://schemas.microsoft.com/office/drawing/2014/main" val="2080343751"/>
                    </a:ext>
                  </a:extLst>
                </a:gridCol>
                <a:gridCol w="2143387">
                  <a:extLst>
                    <a:ext uri="{9D8B030D-6E8A-4147-A177-3AD203B41FA5}">
                      <a16:colId xmlns:a16="http://schemas.microsoft.com/office/drawing/2014/main" val="3833714145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nantang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hahaw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4479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viperwolf</a:t>
                      </a:r>
                      <a:endParaRPr lang="en-US" sz="1200" dirty="0">
                        <a:solidFill>
                          <a:schemeClr val="bg1"/>
                        </a:solidFill>
                        <a:latin typeface="Consolas" panose="020B0609020204030204" pitchFamily="49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sleep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8719970"/>
                  </a:ext>
                </a:extLst>
              </a:tr>
              <a:tr h="274320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i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‘The </a:t>
                      </a:r>
                      <a:r>
                        <a:rPr lang="en-US" sz="1200" i="1" dirty="0" err="1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viperwolf</a:t>
                      </a:r>
                      <a:r>
                        <a:rPr lang="en-US" sz="1200" i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Times New Roman" panose="02020603050405020304" pitchFamily="18" charset="0"/>
                        </a:rPr>
                        <a:t> sleeps’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7406446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3D76B21E-7DFC-40D0-84A9-1F420750F54A}"/>
              </a:ext>
            </a:extLst>
          </p:cNvPr>
          <p:cNvSpPr txBox="1"/>
          <p:nvPr/>
        </p:nvSpPr>
        <p:spPr>
          <a:xfrm>
            <a:off x="914400" y="4335891"/>
            <a:ext cx="6404995" cy="613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effectLst/>
              </a:rPr>
              <a:t>Annis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effectLst/>
              </a:rPr>
              <a:t>, W. S. (2022).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effectLst/>
              </a:rPr>
              <a:t>Horen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effectLst/>
              </a:rPr>
              <a:t>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effectLst/>
              </a:rPr>
              <a:t>Lì’fyayä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effectLst/>
              </a:rPr>
              <a:t>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effectLst/>
              </a:rPr>
              <a:t>LeNa’vi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effectLst/>
              </a:rPr>
              <a:t>: A Reference Grammar. 71.</a:t>
            </a:r>
            <a:endParaRPr lang="en-US" sz="1200" i="1" dirty="0">
              <a:solidFill>
                <a:schemeClr val="bg1">
                  <a:lumMod val="65000"/>
                </a:schemeClr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en-US" sz="1200" i="1" dirty="0">
                <a:solidFill>
                  <a:schemeClr val="bg1">
                    <a:lumMod val="65000"/>
                  </a:schemeClr>
                </a:solidFill>
                <a:effectLst/>
              </a:rPr>
              <a:t>Na’vi Grammar | Learn Na’vi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effectLst/>
              </a:rPr>
              <a:t>. (2011, April 22).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https://learnnavi.org/navi-grammar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DBA7529-1542-4B36-AAE0-EC82CF287C5C}"/>
              </a:ext>
            </a:extLst>
          </p:cNvPr>
          <p:cNvSpPr/>
          <p:nvPr/>
        </p:nvSpPr>
        <p:spPr>
          <a:xfrm>
            <a:off x="6881707" y="3011393"/>
            <a:ext cx="1049866" cy="547012"/>
          </a:xfrm>
          <a:prstGeom prst="roundRect">
            <a:avLst/>
          </a:prstGeom>
          <a:solidFill>
            <a:schemeClr val="accent6">
              <a:alpha val="25098"/>
            </a:schemeClr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84FF0F5-0838-4F9D-8523-E747D3FE4249}"/>
              </a:ext>
            </a:extLst>
          </p:cNvPr>
          <p:cNvSpPr/>
          <p:nvPr/>
        </p:nvSpPr>
        <p:spPr>
          <a:xfrm>
            <a:off x="7491307" y="1854431"/>
            <a:ext cx="1049866" cy="547012"/>
          </a:xfrm>
          <a:prstGeom prst="roundRect">
            <a:avLst/>
          </a:prstGeom>
          <a:solidFill>
            <a:schemeClr val="accent6">
              <a:alpha val="25098"/>
            </a:schemeClr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1920B729-D576-4CA2-9C2C-8E733AD4208E}"/>
              </a:ext>
            </a:extLst>
          </p:cNvPr>
          <p:cNvSpPr/>
          <p:nvPr/>
        </p:nvSpPr>
        <p:spPr>
          <a:xfrm>
            <a:off x="4572000" y="3011393"/>
            <a:ext cx="1273387" cy="563014"/>
          </a:xfrm>
          <a:prstGeom prst="roundRect">
            <a:avLst/>
          </a:prstGeom>
          <a:solidFill>
            <a:schemeClr val="accent5">
              <a:alpha val="25098"/>
            </a:schemeClr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0624B5E3-167E-45DF-A39E-9C732AC622E6}"/>
              </a:ext>
            </a:extLst>
          </p:cNvPr>
          <p:cNvSpPr/>
          <p:nvPr/>
        </p:nvSpPr>
        <p:spPr>
          <a:xfrm>
            <a:off x="4572000" y="1857649"/>
            <a:ext cx="616373" cy="563014"/>
          </a:xfrm>
          <a:prstGeom prst="roundRect">
            <a:avLst/>
          </a:prstGeom>
          <a:solidFill>
            <a:schemeClr val="accent5">
              <a:alpha val="25098"/>
            </a:schemeClr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6C42CF5F-47CD-439B-8F9A-823E6150811E}"/>
              </a:ext>
            </a:extLst>
          </p:cNvPr>
          <p:cNvSpPr/>
          <p:nvPr/>
        </p:nvSpPr>
        <p:spPr>
          <a:xfrm>
            <a:off x="914400" y="1857649"/>
            <a:ext cx="372533" cy="570422"/>
          </a:xfrm>
          <a:prstGeom prst="roundRect">
            <a:avLst/>
          </a:prstGeom>
          <a:solidFill>
            <a:schemeClr val="accent2">
              <a:alpha val="25098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8F8DB56D-FE67-4487-A3FE-C21AEE40F83D}"/>
              </a:ext>
            </a:extLst>
          </p:cNvPr>
          <p:cNvSpPr/>
          <p:nvPr/>
        </p:nvSpPr>
        <p:spPr>
          <a:xfrm>
            <a:off x="914399" y="3011393"/>
            <a:ext cx="955041" cy="570422"/>
          </a:xfrm>
          <a:prstGeom prst="roundRect">
            <a:avLst/>
          </a:prstGeom>
          <a:solidFill>
            <a:schemeClr val="accent2">
              <a:alpha val="25098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00A27F-D36E-43D8-AAA9-BBF02DB0EFBD}"/>
              </a:ext>
            </a:extLst>
          </p:cNvPr>
          <p:cNvSpPr txBox="1"/>
          <p:nvPr/>
        </p:nvSpPr>
        <p:spPr>
          <a:xfrm>
            <a:off x="457200" y="2568549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56981C7-C9CE-4FA2-A4BC-81DD53296096}"/>
              </a:ext>
            </a:extLst>
          </p:cNvPr>
          <p:cNvSpPr txBox="1"/>
          <p:nvPr/>
        </p:nvSpPr>
        <p:spPr>
          <a:xfrm>
            <a:off x="4233445" y="256870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</a:rPr>
              <a:t>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38A1BA2-6CB5-4C2C-9A9F-96A201C52964}"/>
              </a:ext>
            </a:extLst>
          </p:cNvPr>
          <p:cNvSpPr txBox="1"/>
          <p:nvPr/>
        </p:nvSpPr>
        <p:spPr>
          <a:xfrm>
            <a:off x="7931573" y="256854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</a:rPr>
              <a:t>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6523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4" grpId="0"/>
      <p:bldP spid="20" grpId="0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23066-0DD3-44D5-BCC6-51C0F323A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Naturalistic Conlangs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3BECD1-B72C-4BD1-B441-A7DDC0291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a linguistic “laboratory”</a:t>
            </a:r>
          </a:p>
          <a:p>
            <a:pPr lvl="1"/>
            <a:r>
              <a:rPr lang="en-US" dirty="0"/>
              <a:t>Clean environment for studying concepts like ergativity</a:t>
            </a:r>
          </a:p>
          <a:p>
            <a:r>
              <a:rPr lang="en-US" dirty="0"/>
              <a:t>Good for teaching difficult linguistic concepts</a:t>
            </a:r>
          </a:p>
          <a:p>
            <a:r>
              <a:rPr lang="en-US" dirty="0"/>
              <a:t>Conlangs are a lot of fun!</a:t>
            </a:r>
          </a:p>
          <a:p>
            <a:pPr lvl="1"/>
            <a:r>
              <a:rPr lang="en-US" dirty="0"/>
              <a:t>Excellent for world-building</a:t>
            </a:r>
          </a:p>
        </p:txBody>
      </p:sp>
    </p:spTree>
    <p:extLst>
      <p:ext uri="{BB962C8B-B14F-4D97-AF65-F5344CB8AC3E}">
        <p14:creationId xmlns:p14="http://schemas.microsoft.com/office/powerpoint/2010/main" val="2381600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AFF39-1EDD-4CF2-BB84-F23B0D17B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Fictional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F7D71-BF38-4515-8999-F557CF9E2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Elvish Languages (The Lord of the Rings)</a:t>
            </a:r>
          </a:p>
          <a:p>
            <a:pPr lvl="1"/>
            <a:r>
              <a:rPr lang="en-US" dirty="0"/>
              <a:t>Sindarin</a:t>
            </a:r>
          </a:p>
          <a:p>
            <a:pPr lvl="1"/>
            <a:r>
              <a:rPr lang="en-US" dirty="0" err="1"/>
              <a:t>Quenya</a:t>
            </a:r>
            <a:endParaRPr lang="en-US" dirty="0"/>
          </a:p>
          <a:p>
            <a:r>
              <a:rPr lang="en-US" dirty="0"/>
              <a:t>Klingon (Star Trek)</a:t>
            </a:r>
          </a:p>
          <a:p>
            <a:r>
              <a:rPr lang="en-US" dirty="0"/>
              <a:t>Dothraki (Game of Thrones)</a:t>
            </a:r>
          </a:p>
          <a:p>
            <a:r>
              <a:rPr lang="en-US" dirty="0"/>
              <a:t>Na’vi (Avatar)</a:t>
            </a:r>
          </a:p>
        </p:txBody>
      </p:sp>
    </p:spTree>
    <p:extLst>
      <p:ext uri="{BB962C8B-B14F-4D97-AF65-F5344CB8AC3E}">
        <p14:creationId xmlns:p14="http://schemas.microsoft.com/office/powerpoint/2010/main" val="1653855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E6BC2-21C8-408D-B8C2-A0C6703D1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Constructed Languages (Conlangs)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B01FE-A832-497A-BD34-2FEA5238C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Artificial languages can be designed for many reasons</a:t>
            </a:r>
          </a:p>
          <a:p>
            <a:pPr lvl="1"/>
            <a:r>
              <a:rPr lang="en-US" dirty="0"/>
              <a:t>Auxiliary </a:t>
            </a:r>
            <a:r>
              <a:rPr lang="en-US"/>
              <a:t>languages (Esperanto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Exploring philosophical concepts</a:t>
            </a:r>
          </a:p>
          <a:p>
            <a:pPr lvl="1"/>
            <a:r>
              <a:rPr lang="en-US" dirty="0"/>
              <a:t>Fiction writing</a:t>
            </a:r>
          </a:p>
        </p:txBody>
      </p:sp>
    </p:spTree>
    <p:extLst>
      <p:ext uri="{BB962C8B-B14F-4D97-AF65-F5344CB8AC3E}">
        <p14:creationId xmlns:p14="http://schemas.microsoft.com/office/powerpoint/2010/main" val="1604601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CE98C-5931-4AFA-8669-D195EA19A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Naturalistic Conlangs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E9DAB-DD8F-4472-9889-18AD7A071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Fictional languages are often intended to imitate real natural languages (naturalistic)</a:t>
            </a:r>
          </a:p>
          <a:p>
            <a:r>
              <a:rPr lang="en-US" dirty="0"/>
              <a:t>Language construction is not random</a:t>
            </a:r>
          </a:p>
          <a:p>
            <a:pPr lvl="1"/>
            <a:r>
              <a:rPr lang="en-US" dirty="0"/>
              <a:t>Extensive research and linguistic knowledge is involved in making a realistic conlang</a:t>
            </a:r>
          </a:p>
        </p:txBody>
      </p:sp>
    </p:spTree>
    <p:extLst>
      <p:ext uri="{BB962C8B-B14F-4D97-AF65-F5344CB8AC3E}">
        <p14:creationId xmlns:p14="http://schemas.microsoft.com/office/powerpoint/2010/main" val="1913267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3027F-AF43-4F37-99C6-98B47EC5C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Na’vi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B58-49D5-4B53-8142-A58CE56D0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Fictional Language constructed for the film </a:t>
            </a:r>
            <a:r>
              <a:rPr lang="en-US" i="1" dirty="0"/>
              <a:t>Avatar</a:t>
            </a:r>
            <a:r>
              <a:rPr lang="en-US" dirty="0"/>
              <a:t> (2009)</a:t>
            </a:r>
          </a:p>
          <a:p>
            <a:r>
              <a:rPr lang="en-US" dirty="0"/>
              <a:t>Employs many exotic features</a:t>
            </a:r>
          </a:p>
          <a:p>
            <a:r>
              <a:rPr lang="en-US" dirty="0"/>
              <a:t>Tripartite case alignment system</a:t>
            </a:r>
          </a:p>
        </p:txBody>
      </p:sp>
    </p:spTree>
    <p:extLst>
      <p:ext uri="{BB962C8B-B14F-4D97-AF65-F5344CB8AC3E}">
        <p14:creationId xmlns:p14="http://schemas.microsoft.com/office/powerpoint/2010/main" val="417469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A7E05-3A72-4D19-BC97-8BA46978B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4437C-C207-48FB-B41B-3374D963C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Transitivity refers to the number of nominal arguments a verb requires</a:t>
            </a:r>
          </a:p>
          <a:p>
            <a:pPr lvl="1"/>
            <a:r>
              <a:rPr lang="en-US" dirty="0"/>
              <a:t>Intransitive verbs (e.g., sleep)</a:t>
            </a:r>
          </a:p>
          <a:p>
            <a:pPr lvl="2"/>
            <a:r>
              <a:rPr lang="en-US" dirty="0"/>
              <a:t>Require a subject argument</a:t>
            </a:r>
          </a:p>
          <a:p>
            <a:pPr lvl="3"/>
            <a:r>
              <a:rPr lang="en-US" dirty="0"/>
              <a:t>‘The woman sleeps’</a:t>
            </a:r>
          </a:p>
          <a:p>
            <a:pPr lvl="1"/>
            <a:r>
              <a:rPr lang="en-US" dirty="0"/>
              <a:t>Transitive verbs (e.g., throw)</a:t>
            </a:r>
          </a:p>
          <a:p>
            <a:pPr lvl="2"/>
            <a:r>
              <a:rPr lang="en-US" dirty="0"/>
              <a:t>Require subject and object arguments</a:t>
            </a:r>
          </a:p>
          <a:p>
            <a:pPr lvl="3"/>
            <a:r>
              <a:rPr lang="en-US" dirty="0"/>
              <a:t>‘The man throws that ball’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467CC32-C7A2-4822-9DF0-C69918C78A28}"/>
              </a:ext>
            </a:extLst>
          </p:cNvPr>
          <p:cNvSpPr/>
          <p:nvPr/>
        </p:nvSpPr>
        <p:spPr>
          <a:xfrm>
            <a:off x="2808868" y="2492587"/>
            <a:ext cx="848057" cy="322219"/>
          </a:xfrm>
          <a:prstGeom prst="roundRect">
            <a:avLst/>
          </a:prstGeom>
          <a:solidFill>
            <a:schemeClr val="accent2">
              <a:alpha val="25098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20522A3-C7CC-4823-A63F-3715B92F543C}"/>
              </a:ext>
            </a:extLst>
          </p:cNvPr>
          <p:cNvSpPr/>
          <p:nvPr/>
        </p:nvSpPr>
        <p:spPr>
          <a:xfrm>
            <a:off x="2151606" y="2897387"/>
            <a:ext cx="1248607" cy="274320"/>
          </a:xfrm>
          <a:prstGeom prst="roundRect">
            <a:avLst/>
          </a:prstGeom>
          <a:solidFill>
            <a:schemeClr val="accent2">
              <a:alpha val="25098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E7749EA-70C5-4FEC-A300-717028DDC16B}"/>
              </a:ext>
            </a:extLst>
          </p:cNvPr>
          <p:cNvSpPr/>
          <p:nvPr/>
        </p:nvSpPr>
        <p:spPr>
          <a:xfrm>
            <a:off x="2633439" y="3763004"/>
            <a:ext cx="848057" cy="322219"/>
          </a:xfrm>
          <a:prstGeom prst="roundRect">
            <a:avLst/>
          </a:prstGeom>
          <a:solidFill>
            <a:schemeClr val="accent5">
              <a:alpha val="25098"/>
            </a:schemeClr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1E4BE1E-2BD5-4104-A01A-C3E649D29B67}"/>
              </a:ext>
            </a:extLst>
          </p:cNvPr>
          <p:cNvSpPr/>
          <p:nvPr/>
        </p:nvSpPr>
        <p:spPr>
          <a:xfrm>
            <a:off x="2151606" y="4167804"/>
            <a:ext cx="933626" cy="274320"/>
          </a:xfrm>
          <a:prstGeom prst="roundRect">
            <a:avLst/>
          </a:prstGeom>
          <a:solidFill>
            <a:schemeClr val="accent5">
              <a:alpha val="25098"/>
            </a:schemeClr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CE03D3C-CF28-40A7-B600-1A7E6B4DCBB3}"/>
              </a:ext>
            </a:extLst>
          </p:cNvPr>
          <p:cNvSpPr/>
          <p:nvPr/>
        </p:nvSpPr>
        <p:spPr>
          <a:xfrm>
            <a:off x="3835261" y="4167804"/>
            <a:ext cx="933625" cy="274320"/>
          </a:xfrm>
          <a:prstGeom prst="roundRect">
            <a:avLst/>
          </a:prstGeom>
          <a:solidFill>
            <a:schemeClr val="accent6">
              <a:alpha val="25098"/>
            </a:schemeClr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4BE80D2-E2AC-4FA1-80AD-76EC289FFC54}"/>
              </a:ext>
            </a:extLst>
          </p:cNvPr>
          <p:cNvSpPr/>
          <p:nvPr/>
        </p:nvSpPr>
        <p:spPr>
          <a:xfrm>
            <a:off x="3974870" y="3763004"/>
            <a:ext cx="786785" cy="322219"/>
          </a:xfrm>
          <a:prstGeom prst="roundRect">
            <a:avLst/>
          </a:prstGeom>
          <a:solidFill>
            <a:schemeClr val="accent6">
              <a:alpha val="25098"/>
            </a:schemeClr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770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BF72C-C7AE-4E17-91F1-375F157E7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Alignment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EE889-7C0C-4228-94FD-B5F2F643E5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Languages must sufficiently distinguish between:</a:t>
            </a:r>
          </a:p>
          <a:p>
            <a:pPr lvl="1"/>
            <a:r>
              <a:rPr lang="en-US" dirty="0"/>
              <a:t>Intransitive Subjects (</a:t>
            </a:r>
            <a:r>
              <a:rPr lang="en-US" dirty="0">
                <a:solidFill>
                  <a:schemeClr val="accent2"/>
                </a:solidFill>
              </a:rPr>
              <a:t>S</a:t>
            </a:r>
            <a:r>
              <a:rPr lang="en-US" dirty="0"/>
              <a:t> for subject)</a:t>
            </a:r>
          </a:p>
          <a:p>
            <a:pPr lvl="1"/>
            <a:r>
              <a:rPr lang="en-US" dirty="0"/>
              <a:t>Transitive Subjects (</a:t>
            </a:r>
            <a:r>
              <a:rPr lang="en-US" dirty="0">
                <a:solidFill>
                  <a:schemeClr val="accent5"/>
                </a:solidFill>
              </a:rPr>
              <a:t>A</a:t>
            </a:r>
            <a:r>
              <a:rPr lang="en-US" dirty="0"/>
              <a:t> for agent)</a:t>
            </a:r>
          </a:p>
          <a:p>
            <a:pPr lvl="1"/>
            <a:r>
              <a:rPr lang="en-US" dirty="0"/>
              <a:t>Transitive Objects (</a:t>
            </a:r>
            <a:r>
              <a:rPr lang="en-US" dirty="0">
                <a:solidFill>
                  <a:schemeClr val="accent6"/>
                </a:solidFill>
              </a:rPr>
              <a:t>P</a:t>
            </a:r>
            <a:r>
              <a:rPr lang="en-US" dirty="0"/>
              <a:t> for patient)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9935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3BFAC-5BAA-4E86-9F67-B94DFF7A1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Ergativity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89C05-E85D-4486-BE92-E0A50EE0D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Ergativity is present when </a:t>
            </a:r>
            <a:r>
              <a:rPr lang="en-US" sz="2800" b="1" dirty="0"/>
              <a:t>intransitive</a:t>
            </a:r>
            <a:r>
              <a:rPr lang="en-US" sz="2800" dirty="0"/>
              <a:t> subjects are marked differently than </a:t>
            </a:r>
            <a:r>
              <a:rPr lang="en-US" sz="2800" b="1" dirty="0"/>
              <a:t>transitive</a:t>
            </a:r>
            <a:r>
              <a:rPr lang="en-US" sz="2800" dirty="0"/>
              <a:t> subjects</a:t>
            </a:r>
            <a:endParaRPr lang="en-US" sz="2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01AD1A-8F92-49EA-A635-1CCF74FFD325}"/>
              </a:ext>
            </a:extLst>
          </p:cNvPr>
          <p:cNvSpPr txBox="1"/>
          <p:nvPr/>
        </p:nvSpPr>
        <p:spPr>
          <a:xfrm>
            <a:off x="916264" y="2491139"/>
            <a:ext cx="2979351" cy="4572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350" dirty="0"/>
              <a:t>Non-Ergative Languages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F40BDC-2B46-4FDC-94A9-1B0C46AAFACE}"/>
              </a:ext>
            </a:extLst>
          </p:cNvPr>
          <p:cNvSpPr txBox="1"/>
          <p:nvPr/>
        </p:nvSpPr>
        <p:spPr>
          <a:xfrm>
            <a:off x="4549085" y="2491139"/>
            <a:ext cx="2996306" cy="4572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1350" dirty="0"/>
              <a:t>Ergative Languages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70335CC4-AA9D-4E18-A7EF-815F2F3745DA}"/>
              </a:ext>
            </a:extLst>
          </p:cNvPr>
          <p:cNvGrpSpPr/>
          <p:nvPr/>
        </p:nvGrpSpPr>
        <p:grpSpPr>
          <a:xfrm>
            <a:off x="916265" y="3170828"/>
            <a:ext cx="1143000" cy="1067040"/>
            <a:chOff x="822961" y="3203089"/>
            <a:chExt cx="1143000" cy="1067040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326391C-2AFF-401E-9236-BF6E51E8A7E1}"/>
                </a:ext>
              </a:extLst>
            </p:cNvPr>
            <p:cNvSpPr txBox="1"/>
            <p:nvPr/>
          </p:nvSpPr>
          <p:spPr>
            <a:xfrm>
              <a:off x="822961" y="3266350"/>
              <a:ext cx="57150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dirty="0">
                  <a:solidFill>
                    <a:schemeClr val="accent2"/>
                  </a:solidFill>
                </a:rPr>
                <a:t>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446EAFD-503D-465C-9FF7-CDA0A9023AA0}"/>
                </a:ext>
              </a:extLst>
            </p:cNvPr>
            <p:cNvSpPr txBox="1"/>
            <p:nvPr/>
          </p:nvSpPr>
          <p:spPr>
            <a:xfrm>
              <a:off x="822961" y="3837850"/>
              <a:ext cx="57150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dirty="0">
                  <a:solidFill>
                    <a:schemeClr val="accent5"/>
                  </a:solidFill>
                </a:rPr>
                <a:t>A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3340A8A-5A43-4C4B-8D82-BB3FAC885B26}"/>
                </a:ext>
              </a:extLst>
            </p:cNvPr>
            <p:cNvSpPr txBox="1"/>
            <p:nvPr/>
          </p:nvSpPr>
          <p:spPr>
            <a:xfrm>
              <a:off x="1394461" y="3837850"/>
              <a:ext cx="57150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dirty="0">
                  <a:solidFill>
                    <a:schemeClr val="accent6"/>
                  </a:solidFill>
                </a:rPr>
                <a:t>P</a:t>
              </a:r>
            </a:p>
          </p:txBody>
        </p:sp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4104B6CB-915E-429F-86B6-74A2B7FEE2C3}"/>
                </a:ext>
              </a:extLst>
            </p:cNvPr>
            <p:cNvSpPr/>
            <p:nvPr/>
          </p:nvSpPr>
          <p:spPr>
            <a:xfrm>
              <a:off x="1430180" y="3774903"/>
              <a:ext cx="500063" cy="495226"/>
            </a:xfrm>
            <a:prstGeom prst="round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9C48B244-116A-4D03-A322-6EC142F61692}"/>
                </a:ext>
              </a:extLst>
            </p:cNvPr>
            <p:cNvSpPr/>
            <p:nvPr/>
          </p:nvSpPr>
          <p:spPr>
            <a:xfrm>
              <a:off x="858680" y="3203089"/>
              <a:ext cx="500063" cy="1067040"/>
            </a:xfrm>
            <a:prstGeom prst="round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A1BD194-D10A-4753-9F09-DF12B75A4EAA}"/>
              </a:ext>
            </a:extLst>
          </p:cNvPr>
          <p:cNvGrpSpPr/>
          <p:nvPr/>
        </p:nvGrpSpPr>
        <p:grpSpPr>
          <a:xfrm>
            <a:off x="6402391" y="3127130"/>
            <a:ext cx="1143000" cy="1072233"/>
            <a:chOff x="2030383" y="359811"/>
            <a:chExt cx="731520" cy="692931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A4156403-2203-4AFF-9F62-FCA79CB3518C}"/>
                </a:ext>
              </a:extLst>
            </p:cNvPr>
            <p:cNvGrpSpPr/>
            <p:nvPr/>
          </p:nvGrpSpPr>
          <p:grpSpPr>
            <a:xfrm>
              <a:off x="2030383" y="401681"/>
              <a:ext cx="731520" cy="607026"/>
              <a:chOff x="1334884" y="3774911"/>
              <a:chExt cx="731520" cy="607026"/>
            </a:xfrm>
          </p:grpSpPr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9429383F-A512-4AB4-A7BA-DE7A4D778517}"/>
                  </a:ext>
                </a:extLst>
              </p:cNvPr>
              <p:cNvSpPr txBox="1"/>
              <p:nvPr/>
            </p:nvSpPr>
            <p:spPr>
              <a:xfrm>
                <a:off x="1700644" y="3774911"/>
                <a:ext cx="365760" cy="23868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accent2"/>
                    </a:solidFill>
                  </a:rPr>
                  <a:t>S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2773BDD3-15DF-4908-B6BC-3F99E5B68CE3}"/>
                  </a:ext>
                </a:extLst>
              </p:cNvPr>
              <p:cNvSpPr txBox="1"/>
              <p:nvPr/>
            </p:nvSpPr>
            <p:spPr>
              <a:xfrm>
                <a:off x="1334884" y="4143256"/>
                <a:ext cx="365760" cy="23868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accent5"/>
                    </a:solidFill>
                  </a:rPr>
                  <a:t>A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F7557266-725D-4CB6-949C-ADFB63E6ABCF}"/>
                  </a:ext>
                </a:extLst>
              </p:cNvPr>
              <p:cNvSpPr txBox="1"/>
              <p:nvPr/>
            </p:nvSpPr>
            <p:spPr>
              <a:xfrm>
                <a:off x="1700644" y="4143256"/>
                <a:ext cx="365760" cy="23868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accent6"/>
                    </a:solidFill>
                  </a:rPr>
                  <a:t>P</a:t>
                </a:r>
              </a:p>
            </p:txBody>
          </p:sp>
        </p:grpSp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0BE52602-ACBA-4931-BD64-BDE4A8794E3E}"/>
                </a:ext>
              </a:extLst>
            </p:cNvPr>
            <p:cNvSpPr/>
            <p:nvPr/>
          </p:nvSpPr>
          <p:spPr>
            <a:xfrm>
              <a:off x="2053243" y="732702"/>
              <a:ext cx="320040" cy="320040"/>
            </a:xfrm>
            <a:prstGeom prst="round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A6D41E8C-96F0-4835-8F67-D4705A697CA8}"/>
                </a:ext>
              </a:extLst>
            </p:cNvPr>
            <p:cNvSpPr/>
            <p:nvPr/>
          </p:nvSpPr>
          <p:spPr>
            <a:xfrm>
              <a:off x="2419003" y="359811"/>
              <a:ext cx="320040" cy="689575"/>
            </a:xfrm>
            <a:prstGeom prst="round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008CCC31-4B11-497E-9C2E-7C4ADD733BB2}"/>
              </a:ext>
            </a:extLst>
          </p:cNvPr>
          <p:cNvGrpSpPr/>
          <p:nvPr/>
        </p:nvGrpSpPr>
        <p:grpSpPr>
          <a:xfrm>
            <a:off x="2158121" y="3233932"/>
            <a:ext cx="1536397" cy="940989"/>
            <a:chOff x="2268747" y="3266193"/>
            <a:chExt cx="1536397" cy="940989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A06ED4DE-8D10-4454-A531-7A2065AFF05C}"/>
                </a:ext>
              </a:extLst>
            </p:cNvPr>
            <p:cNvSpPr txBox="1"/>
            <p:nvPr/>
          </p:nvSpPr>
          <p:spPr>
            <a:xfrm>
              <a:off x="2268748" y="3266350"/>
              <a:ext cx="1536396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dirty="0">
                  <a:solidFill>
                    <a:schemeClr val="accent2"/>
                  </a:solidFill>
                </a:rPr>
                <a:t>He</a:t>
              </a:r>
              <a:r>
                <a:rPr lang="en-US" dirty="0"/>
                <a:t> sleeps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B3522F53-CCF2-46F3-B53F-26C4F1072E97}"/>
                </a:ext>
              </a:extLst>
            </p:cNvPr>
            <p:cNvSpPr txBox="1"/>
            <p:nvPr/>
          </p:nvSpPr>
          <p:spPr>
            <a:xfrm>
              <a:off x="2268747" y="3837850"/>
              <a:ext cx="1536394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dirty="0">
                  <a:solidFill>
                    <a:schemeClr val="accent5"/>
                  </a:solidFill>
                </a:rPr>
                <a:t>He</a:t>
              </a:r>
              <a:r>
                <a:rPr lang="en-US" dirty="0"/>
                <a:t> knows </a:t>
              </a:r>
              <a:r>
                <a:rPr lang="en-US" dirty="0">
                  <a:solidFill>
                    <a:schemeClr val="accent6"/>
                  </a:solidFill>
                </a:rPr>
                <a:t>him</a:t>
              </a:r>
            </a:p>
          </p:txBody>
        </p:sp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F6519E4F-52D3-43F5-ACD2-1D52FDED2E47}"/>
                </a:ext>
              </a:extLst>
            </p:cNvPr>
            <p:cNvSpPr/>
            <p:nvPr/>
          </p:nvSpPr>
          <p:spPr>
            <a:xfrm>
              <a:off x="2311878" y="3266193"/>
              <a:ext cx="365760" cy="914400"/>
            </a:xfrm>
            <a:prstGeom prst="round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20278F95-0E96-4859-BCAE-160CDEB69055}"/>
                </a:ext>
              </a:extLst>
            </p:cNvPr>
            <p:cNvSpPr/>
            <p:nvPr/>
          </p:nvSpPr>
          <p:spPr>
            <a:xfrm>
              <a:off x="3317609" y="3837850"/>
              <a:ext cx="411480" cy="365760"/>
            </a:xfrm>
            <a:prstGeom prst="round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6BB5DE6E-4D90-41A9-A610-433FBCDF5E20}"/>
              </a:ext>
            </a:extLst>
          </p:cNvPr>
          <p:cNvGrpSpPr/>
          <p:nvPr/>
        </p:nvGrpSpPr>
        <p:grpSpPr>
          <a:xfrm>
            <a:off x="4750182" y="3223521"/>
            <a:ext cx="1536395" cy="941357"/>
            <a:chOff x="2887015" y="3266350"/>
            <a:chExt cx="1536395" cy="941357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EE2FCD28-81E6-4334-88DA-85421A63E609}"/>
                </a:ext>
              </a:extLst>
            </p:cNvPr>
            <p:cNvSpPr txBox="1"/>
            <p:nvPr/>
          </p:nvSpPr>
          <p:spPr>
            <a:xfrm>
              <a:off x="2887015" y="3266350"/>
              <a:ext cx="1536395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dirty="0"/>
                <a:t>Sleeps </a:t>
              </a:r>
              <a:r>
                <a:rPr lang="en-US" dirty="0">
                  <a:solidFill>
                    <a:schemeClr val="accent2"/>
                  </a:solidFill>
                </a:rPr>
                <a:t>him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DC68862-FCBE-4A74-AE26-CAAD7D22F899}"/>
                </a:ext>
              </a:extLst>
            </p:cNvPr>
            <p:cNvSpPr txBox="1"/>
            <p:nvPr/>
          </p:nvSpPr>
          <p:spPr>
            <a:xfrm>
              <a:off x="2887015" y="3837850"/>
              <a:ext cx="1536394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dirty="0">
                  <a:solidFill>
                    <a:schemeClr val="accent5"/>
                  </a:solidFill>
                </a:rPr>
                <a:t>He</a:t>
              </a:r>
              <a:r>
                <a:rPr lang="en-US" dirty="0"/>
                <a:t> knows </a:t>
              </a:r>
              <a:r>
                <a:rPr lang="en-US" dirty="0">
                  <a:solidFill>
                    <a:schemeClr val="accent6"/>
                  </a:solidFill>
                </a:rPr>
                <a:t>him</a:t>
              </a:r>
            </a:p>
          </p:txBody>
        </p:sp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id="{2D522A52-9855-415D-826F-816AD2A8C5B4}"/>
                </a:ext>
              </a:extLst>
            </p:cNvPr>
            <p:cNvSpPr/>
            <p:nvPr/>
          </p:nvSpPr>
          <p:spPr>
            <a:xfrm>
              <a:off x="3953192" y="3293307"/>
              <a:ext cx="411480" cy="914400"/>
            </a:xfrm>
            <a:prstGeom prst="round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sp>
          <p:nvSpPr>
            <p:cNvPr id="58" name="Rectangle: Rounded Corners 57">
              <a:extLst>
                <a:ext uri="{FF2B5EF4-FFF2-40B4-BE49-F238E27FC236}">
                  <a16:creationId xmlns:a16="http://schemas.microsoft.com/office/drawing/2014/main" id="{2360E249-14BA-4BE9-956B-5A38DBB70AD9}"/>
                </a:ext>
              </a:extLst>
            </p:cNvPr>
            <p:cNvSpPr/>
            <p:nvPr/>
          </p:nvSpPr>
          <p:spPr>
            <a:xfrm>
              <a:off x="2933962" y="3833210"/>
              <a:ext cx="365760" cy="365760"/>
            </a:xfrm>
            <a:prstGeom prst="round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903744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895E4-5CAE-419C-AE96-E6B931D20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Tripartite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ED483-C9E6-42EE-823A-B2419FA90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Tripartite languages mark S, A, and P differently</a:t>
            </a:r>
          </a:p>
          <a:p>
            <a:r>
              <a:rPr lang="en-US" dirty="0"/>
              <a:t>Very rare system</a:t>
            </a:r>
          </a:p>
          <a:p>
            <a:pPr lvl="1"/>
            <a:r>
              <a:rPr lang="en-US" dirty="0"/>
              <a:t>Redundant distinction of S from both A and P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3564A34-E546-4A9A-A1A8-AC0E37AC235A}"/>
              </a:ext>
            </a:extLst>
          </p:cNvPr>
          <p:cNvGrpSpPr/>
          <p:nvPr/>
        </p:nvGrpSpPr>
        <p:grpSpPr>
          <a:xfrm>
            <a:off x="4000500" y="3271729"/>
            <a:ext cx="1143000" cy="1072233"/>
            <a:chOff x="2030383" y="359811"/>
            <a:chExt cx="731520" cy="692931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039B0912-31E8-4614-8183-8000427E5FCC}"/>
                </a:ext>
              </a:extLst>
            </p:cNvPr>
            <p:cNvGrpSpPr/>
            <p:nvPr/>
          </p:nvGrpSpPr>
          <p:grpSpPr>
            <a:xfrm>
              <a:off x="2030383" y="400694"/>
              <a:ext cx="731520" cy="608012"/>
              <a:chOff x="1334884" y="3773924"/>
              <a:chExt cx="731520" cy="608012"/>
            </a:xfrm>
          </p:grpSpPr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6F7FF84-9E6F-45F0-A5C1-21C1B8F243EF}"/>
                  </a:ext>
                </a:extLst>
              </p:cNvPr>
              <p:cNvSpPr txBox="1"/>
              <p:nvPr/>
            </p:nvSpPr>
            <p:spPr>
              <a:xfrm>
                <a:off x="1517764" y="3773924"/>
                <a:ext cx="365760" cy="23868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accent2"/>
                    </a:solidFill>
                  </a:rPr>
                  <a:t>S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9263869-42ED-496E-BF52-3EB7B9125E64}"/>
                  </a:ext>
                </a:extLst>
              </p:cNvPr>
              <p:cNvSpPr txBox="1"/>
              <p:nvPr/>
            </p:nvSpPr>
            <p:spPr>
              <a:xfrm>
                <a:off x="1334884" y="4143255"/>
                <a:ext cx="365760" cy="23868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accent5"/>
                    </a:solidFill>
                  </a:rPr>
                  <a:t>A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E0F19CC-C9C5-4B02-BAAC-B7F61702F393}"/>
                  </a:ext>
                </a:extLst>
              </p:cNvPr>
              <p:cNvSpPr txBox="1"/>
              <p:nvPr/>
            </p:nvSpPr>
            <p:spPr>
              <a:xfrm>
                <a:off x="1700644" y="4143255"/>
                <a:ext cx="365760" cy="23868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accent6"/>
                    </a:solidFill>
                  </a:rPr>
                  <a:t>P</a:t>
                </a:r>
              </a:p>
            </p:txBody>
          </p:sp>
        </p:grp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6BC20CEA-8E63-4451-BF16-07BD0D82E547}"/>
                </a:ext>
              </a:extLst>
            </p:cNvPr>
            <p:cNvSpPr/>
            <p:nvPr/>
          </p:nvSpPr>
          <p:spPr>
            <a:xfrm>
              <a:off x="2419003" y="729346"/>
              <a:ext cx="320040" cy="320040"/>
            </a:xfrm>
            <a:prstGeom prst="round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2C202939-721E-4A19-9828-5EEE0E87C693}"/>
                </a:ext>
              </a:extLst>
            </p:cNvPr>
            <p:cNvSpPr/>
            <p:nvPr/>
          </p:nvSpPr>
          <p:spPr>
            <a:xfrm>
              <a:off x="2053243" y="732702"/>
              <a:ext cx="320040" cy="320040"/>
            </a:xfrm>
            <a:prstGeom prst="round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292AE236-A8B8-4E99-8158-82BB1B16A4F5}"/>
                </a:ext>
              </a:extLst>
            </p:cNvPr>
            <p:cNvSpPr/>
            <p:nvPr/>
          </p:nvSpPr>
          <p:spPr>
            <a:xfrm>
              <a:off x="2236123" y="359811"/>
              <a:ext cx="320040" cy="320040"/>
            </a:xfrm>
            <a:prstGeom prst="round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97E234E-A0AE-4FDE-AF56-432FEF51007B}"/>
              </a:ext>
            </a:extLst>
          </p:cNvPr>
          <p:cNvCxnSpPr>
            <a:cxnSpLocks/>
          </p:cNvCxnSpPr>
          <p:nvPr/>
        </p:nvCxnSpPr>
        <p:spPr>
          <a:xfrm>
            <a:off x="2868246" y="3809678"/>
            <a:ext cx="240713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6103BD0-1A83-4292-97EB-6EA7BD79BC62}"/>
              </a:ext>
            </a:extLst>
          </p:cNvPr>
          <p:cNvSpPr txBox="1"/>
          <p:nvPr/>
        </p:nvSpPr>
        <p:spPr>
          <a:xfrm>
            <a:off x="2791252" y="3848736"/>
            <a:ext cx="1244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Transitive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BF860B0-6765-445F-A1CE-2E6ABC9B60BE}"/>
              </a:ext>
            </a:extLst>
          </p:cNvPr>
          <p:cNvSpPr txBox="1"/>
          <p:nvPr/>
        </p:nvSpPr>
        <p:spPr>
          <a:xfrm>
            <a:off x="2791252" y="3403021"/>
            <a:ext cx="1244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Intransitive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5095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  <p:bldP spid="1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11.9|9.4|2.7|5.9|1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|8.1|3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3|4.4|12.9|35|13.4|4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|7.8|12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4|35.9|7.1|10|79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0.2|0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2.4|24.8|14"/>
</p:tagLst>
</file>

<file path=ppt/theme/theme1.xml><?xml version="1.0" encoding="utf-8"?>
<a:theme xmlns:a="http://schemas.openxmlformats.org/drawingml/2006/main" name="Office Theme">
  <a:themeElements>
    <a:clrScheme name="Liberty">
      <a:dk1>
        <a:srgbClr val="FFFFFF"/>
      </a:dk1>
      <a:lt1>
        <a:sysClr val="window" lastClr="FFFFFF"/>
      </a:lt1>
      <a:dk2>
        <a:srgbClr val="0A193E"/>
      </a:dk2>
      <a:lt2>
        <a:srgbClr val="0A193E"/>
      </a:lt2>
      <a:accent1>
        <a:srgbClr val="8EC1EB"/>
      </a:accent1>
      <a:accent2>
        <a:srgbClr val="BCBDBF"/>
      </a:accent2>
      <a:accent3>
        <a:srgbClr val="3C3E42"/>
      </a:accent3>
      <a:accent4>
        <a:srgbClr val="8A0000"/>
      </a:accent4>
      <a:accent5>
        <a:srgbClr val="CE1126"/>
      </a:accent5>
      <a:accent6>
        <a:srgbClr val="008ED6"/>
      </a:accent6>
      <a:hlink>
        <a:srgbClr val="8EC1EB"/>
      </a:hlink>
      <a:folHlink>
        <a:srgbClr val="BCBDBF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2927</TotalTime>
  <Words>597</Words>
  <Application>Microsoft Office PowerPoint</Application>
  <PresentationFormat>On-screen Show (16:9)</PresentationFormat>
  <Paragraphs>184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Consolas</vt:lpstr>
      <vt:lpstr>Gill Sans MT</vt:lpstr>
      <vt:lpstr>Helvetica Neue</vt:lpstr>
      <vt:lpstr>Office Theme</vt:lpstr>
      <vt:lpstr>Ergativity in Na’vi</vt:lpstr>
      <vt:lpstr>Fictional Languages</vt:lpstr>
      <vt:lpstr>Constructed Languages (Conlangs)</vt:lpstr>
      <vt:lpstr>Naturalistic Conlangs</vt:lpstr>
      <vt:lpstr>Na’vi Language</vt:lpstr>
      <vt:lpstr>Transitivity</vt:lpstr>
      <vt:lpstr>Case Alignment</vt:lpstr>
      <vt:lpstr>Ergativity</vt:lpstr>
      <vt:lpstr>Tripartite Languages</vt:lpstr>
      <vt:lpstr>Hindi (India)</vt:lpstr>
      <vt:lpstr>Nez Perce (Idaho)</vt:lpstr>
      <vt:lpstr>Na’vi (Pandora)</vt:lpstr>
      <vt:lpstr>Benefits of Naturalistic Conlangs</vt:lpstr>
    </vt:vector>
  </TitlesOfParts>
  <Company>Liberty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Dugan</dc:creator>
  <cp:lastModifiedBy>Jacob Barnett</cp:lastModifiedBy>
  <cp:revision>148</cp:revision>
  <dcterms:created xsi:type="dcterms:W3CDTF">2014-11-10T20:35:24Z</dcterms:created>
  <dcterms:modified xsi:type="dcterms:W3CDTF">2022-04-15T18:17:06Z</dcterms:modified>
</cp:coreProperties>
</file>