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9"/>
    <p:restoredTop sz="94710"/>
  </p:normalViewPr>
  <p:slideViewPr>
    <p:cSldViewPr snapToGrid="0" snapToObjects="1">
      <p:cViewPr varScale="1">
        <p:scale>
          <a:sx n="153" d="100"/>
          <a:sy n="153" d="100"/>
        </p:scale>
        <p:origin x="168" y="8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39B8-959B-9F40-A9B4-335D47313F7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10251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Men’s Perspectives On Their Student-Faculty Relationships In Higher Education: </a:t>
            </a:r>
            <a:b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Phenomenological Study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By: Tyson Askew, Ph.D.</a:t>
            </a:r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A4BCFB-8455-E149-A242-C3005539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Central Question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A2EC28-2736-9540-89EF-CA975F10F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Black males describe their relationships with their faculty in higher education? 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males described their relationships with their faculty in higher education as either non-existent or a relationship that is built on the foundation of care (Theme 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3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9E2E-C4A2-5B4D-A918-C7FA7E7C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E077B-7C49-7D42-9D30-1749A625D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Black males describe the element of care in their student-faculty relationships in higher education? 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males described the element of care as an essential component for student-faculty relationships in higher education (Theme 3).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1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D538-0577-4348-A772-B000576C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6383-822E-3B42-B17A-C05F35A75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Black male's expectations in their student-faculty relationships? 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males revealed that they expect to have relational connections based on care and trust with an overall sense of belonging (Theme 3).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8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D3BC-73BD-3046-B6B0-7473F1E4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48D26-CB36-9342-9F8F-4579D4A2F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Black males describe the effect of their student-faculty relationships in higher education? 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males described the effects of their student-faculty relationships as feelings of thankfulness, achievements, and gratitude (Theme 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1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95E4-67BA-9648-8EFB-D70A930F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Theoretical Discussion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BA430-B81B-0E41-942D-F964C23F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007165"/>
            <a:ext cx="9051235" cy="316727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influences retention and graduation rates (</a:t>
            </a:r>
            <a:r>
              <a:rPr lang="en-US" sz="8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Noddings</a:t>
            </a:r>
            <a:r>
              <a:rPr lang="en-US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1992).</a:t>
            </a:r>
          </a:p>
          <a:p>
            <a:pPr>
              <a:lnSpc>
                <a:spcPct val="170000"/>
              </a:lnSpc>
            </a:pPr>
            <a:r>
              <a:rPr lang="en-US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is the bedrock from student success (</a:t>
            </a:r>
            <a:r>
              <a:rPr lang="en-US" sz="8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Noddings</a:t>
            </a:r>
            <a:r>
              <a:rPr lang="en-US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1992).</a:t>
            </a:r>
          </a:p>
          <a:p>
            <a:pPr>
              <a:lnSpc>
                <a:spcPct val="170000"/>
              </a:lnSpc>
            </a:pPr>
            <a:r>
              <a:rPr lang="en-US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equals student motivation and graduation (Hawk, 2017; </a:t>
            </a:r>
            <a:r>
              <a:rPr lang="en-US" sz="8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Noddings</a:t>
            </a:r>
            <a:r>
              <a:rPr lang="en-US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1992; Lucey &amp; White, 2017). </a:t>
            </a:r>
          </a:p>
          <a:p>
            <a:pPr>
              <a:lnSpc>
                <a:spcPct val="170000"/>
              </a:lnSpc>
            </a:pPr>
            <a:r>
              <a:rPr lang="en-US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is a necessary for student-faculty relationships (Noddings,1984).</a:t>
            </a:r>
          </a:p>
          <a:p>
            <a:pPr>
              <a:lnSpc>
                <a:spcPct val="170000"/>
              </a:lnSpc>
            </a:pPr>
            <a:r>
              <a:rPr lang="en-US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agree.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0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523B-03C0-6A4A-BC9E-21FCC579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Empirical Discussion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9AEA1-5690-5E45-AA7A-17E3A08C5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001782"/>
            <a:ext cx="8766313" cy="28748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7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can change the lives of Black male students (Hawk, 2017; Goings &amp; Bianco, 2016; Hawley &amp; Flint, 2016; &amp; Peart, 2018). </a:t>
            </a:r>
          </a:p>
          <a:p>
            <a:pPr>
              <a:lnSpc>
                <a:spcPct val="170000"/>
              </a:lnSpc>
            </a:pPr>
            <a:r>
              <a:rPr lang="en-US" sz="7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should formulate plans for connecting Black males to faculty (Quinlan, 2016; Roberts, 2018; Warren &amp; Bonilla, 2018; Young, 2019; Askew, 2020). </a:t>
            </a:r>
          </a:p>
          <a:p>
            <a:pPr>
              <a:lnSpc>
                <a:spcPct val="170000"/>
              </a:lnSpc>
            </a:pPr>
            <a:r>
              <a:rPr lang="en-US" sz="7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Black males raise retention rates (Quinlan, 2016; Roberts, 2018; Warren &amp; Bonilla, 2018; Young, 2019; Askew, 2020). </a:t>
            </a:r>
          </a:p>
          <a:p>
            <a:pPr>
              <a:lnSpc>
                <a:spcPct val="170000"/>
              </a:lnSpc>
            </a:pPr>
            <a:r>
              <a:rPr lang="en-US" sz="7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agree.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8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D6F7-179F-7F4D-9CD4-609926D6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1" y="60205"/>
            <a:ext cx="9011478" cy="85725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 between </a:t>
            </a:r>
            <a:r>
              <a:rPr lang="en-US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Noddings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(1984) Ethics of Care Theory</a:t>
            </a:r>
            <a:b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Participants Perspectives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D78DA8B-DCBA-9D45-8D97-F528821F8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917455"/>
            <a:ext cx="8229600" cy="3197345"/>
          </a:xfrm>
        </p:spPr>
      </p:pic>
    </p:spTree>
    <p:extLst>
      <p:ext uri="{BB962C8B-B14F-4D97-AF65-F5344CB8AC3E}">
        <p14:creationId xmlns:p14="http://schemas.microsoft.com/office/powerpoint/2010/main" val="200098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AC46-F9E4-1946-AF3D-70DEE5F6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Implications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CF652-79FC-C543-8AA8-E967B6A5A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292127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Uniquely applies the ethics of care theory exclusively on Black males.</a:t>
            </a:r>
          </a:p>
          <a:p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Ethics of care theory has a distinction between “caring for” and “caring about” (Hawk, 2017).</a:t>
            </a:r>
          </a:p>
          <a:p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is expressed through actions.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1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863D-E644-7741-9F48-04174ABA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Empirical Implications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8FE90-19E3-1747-8B78-4B6ED07B7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94035" cy="3033919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student-faculty relationships, Black males in higher education, and the retention and graduation rate among Black males.</a:t>
            </a:r>
          </a:p>
          <a:p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Social, emotional, and academic skills are benefits of student-faculty relationships (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Koca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2016). </a:t>
            </a:r>
          </a:p>
          <a:p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research on the lived experiences of African American men (Farmer &amp; Hope, 2015).</a:t>
            </a:r>
          </a:p>
          <a:p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 is to help Black males through their education (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Xerri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2018 &amp; Strayhorn, 2017).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11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C452-9ACB-5243-8429-5953B7E0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Implications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258A-4D61-6143-AE98-B65CE67D0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200151"/>
            <a:ext cx="8587408" cy="304717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Black males to share (Strayhorn, 2008,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Sointu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Savolainen,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Lappalainen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Lambert, 2017; Nicholas, 2016; Quin, 2017).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diversity, equity, and inclusion (DEI) programs effectiveness, relevance, and accountability measures.</a:t>
            </a:r>
          </a:p>
          <a:p>
            <a:pPr>
              <a:lnSpc>
                <a:spcPct val="200000"/>
              </a:lnSpc>
            </a:pP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Askew’s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(2020) Hierarchy of Student Needs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2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B069D2-C7FD-BD42-9477-2EC32885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EB881-DB4A-A648-B5A4-6D2547F21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113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research problem was higher education is the gateway to success;  however, there is a continued problem with Black men not attending college, and when they do, they are not persisting through degree completion (Farmer &amp; Hope, 2015). 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55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A2195C-4068-7F4B-A9FE-0D8583FF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Delimitations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126DA-7F78-944B-88A0-AC7130038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3109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had to be a member of the Facebook group Black Good Men</a:t>
            </a:r>
          </a:p>
          <a:p>
            <a:pPr lvl="0"/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had to be a Black male between the ages of 18-30.</a:t>
            </a:r>
          </a:p>
          <a:p>
            <a:pPr lvl="0"/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must have attended a higher educational institution in the United States for at least two years. </a:t>
            </a:r>
          </a:p>
          <a:p>
            <a:pPr lvl="0"/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had to be a U.S. Citizen.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76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E32A-3EF5-7740-952E-80C08EFF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9E1E2-C863-A246-A2B3-5D5CB1EDF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Black men, however, undergrad or graduate students.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only had 13 participants so there was a limited view.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49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4B80-398E-104A-BC4F-FB1FB206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E4EC5-1120-514D-9364-9ED9C1473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faculty’s perspective on student-faculty relationships?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replicated to one specific institution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 qualitative methodology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Black woman’s perspective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85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A27691-CBFC-9341-A8C1-CE0EC10AD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88F5056-417B-FA44-BE63-3E44EBB6E0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59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F9A4-6185-EE4E-B1A7-A5176F47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40806-06B0-E84A-A716-01B4595B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" y="1200151"/>
            <a:ext cx="8706678" cy="2994162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Anderson, V.,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Rabello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R., Wass, R., Golding, C.,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Rangi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Eteuati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E.,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Bristowe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Z. &amp; Waller, A. (2020). Good teaching as care in higher education.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Higher Education, 79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(1), p. 1-19.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Askew, T.  J. (2020). Neglected prospects: Developing the lost are of teacher-student relationships. Detroit, MI: University of Moguls.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Farmer, E., &amp; Hope, W. (2015). Factors that influence African American male retention and graduation: The case of gateway university, a historically Black college and university. Journal of College Student Retention: Research, Theory &amp; Practice, 17(1), 2–17.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Goings, R. B., &amp; Bianco, M. (2016). It's hard to be who you don't see: An exploration of black male high school students' perspectives on becoming teachers. The Urban Review, 48(4), 628-646.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Hanson, M. (2021). College dropout rates. https://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educationdata.org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/college-dropout-rates.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Hawk, T. F. (2017). Getting to know your students and an educational ethic of care. Journal of Management Education, 41(5), p. 669-686.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Hawley, J. D., &amp; Flint, S. L. (2016). It looks like a demon: Black masculinity and spirituality in the age of Ferguson. The Journal of Men's Studies, 24(2), p. 208-212.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6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F1C4-0EBB-A74D-B0DA-E8AB2F91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2BDD8-D970-B549-81E7-E69E9FD40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1114012"/>
            <a:ext cx="8806070" cy="3394472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Koca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 (2016). Motivation to learn and teacher-student relationship. Journal of International Education and Leadership, 6(2), p. 1-20.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Korthagen, F.,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Attema-Noordewier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S., &amp; Zwart, R. (2014). Teacher-student contact: Exploring a basic but complicated concept. Teaching and Teacher Education, 40, p. 22-32.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Lucas, Y. (2018). Support structures: Challenges and potential solutions toward persistence in earning a baccalaureate degree for Black male students attending predominantly white institutions. Journal of Business Diversity, 18(1).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Lucey, T. &amp; White, E. (2017). Mentorship in higher education compassionate approaches supporting culturally responsive pedagogy. Multicultural Education, vol. 24, p.11-17.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Nichols, R. L. (2016). One African male in higher education. Multicultural Learning and Teaching, 11(2), 197–214.</a:t>
            </a:r>
          </a:p>
          <a:p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Noddings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(1984). Caring: A feminine approach to ethics and moral education. Berkeley: University of California Press. </a:t>
            </a:r>
          </a:p>
          <a:p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Noddings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(1992). The challenge to care in schools. New York, NY: Teachers College Press.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Palmer, R. T., Wood, J. L., Dancy, T. E., &amp; Strayhorn, T. L. (2014). Black male collegians: Increasing access, retention, and persistence in higher education. San Francisco, CA: John Wiley &amp; Sons.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Patterson, D., Perkins, J., Butler-Barnes, S., &amp; Walker, T. (2017). Social belonging and college retention: Results from a quasi-experimental pilot study. Journal of College Student Development, 58(5), 777-782.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Peart, S. (2018). The significance of further education for black males. Education Training, 60(6), p. 544-555.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65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9441-E107-9545-B4D3-E556B2EF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5750-3A43-CC44-9095-FECFF6FA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063229"/>
            <a:ext cx="8878956" cy="3124458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Quin, D. (2017). Longitudinal and contextual associations between teacher–student relationships and student engagement: A systematic review. Review of Educational Research, 87(2), 345–387. </a:t>
            </a:r>
          </a:p>
          <a:p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Quinlan, K. (2016). How emotion matters in four key relationships in teaching and learning in higher education. College Teaching, 64(3), 101–111.</a:t>
            </a:r>
          </a:p>
          <a:p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Roberts, J. (2018). Professional staff contributions to student retention and success in higher education, </a:t>
            </a:r>
            <a:r>
              <a:rPr lang="en-US" sz="4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Higher Education Policy and Management</a:t>
            </a:r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(2), p. 140-153.</a:t>
            </a:r>
          </a:p>
          <a:p>
            <a:r>
              <a:rPr lang="en-US" sz="4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Sointu</a:t>
            </a:r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E., Savolainen, H., </a:t>
            </a:r>
            <a:r>
              <a:rPr lang="en-US" sz="4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Lappalainen</a:t>
            </a:r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K., &amp; Lambert, M. (2017). Longitudinal associations of student-teacher relationships and behavioral and emotional strengths on academic achievement. Educational Psychology, 37(4), 457–467.</a:t>
            </a:r>
          </a:p>
          <a:p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Strayhorn, T. (2008). The role of supportive relationships in facilitating African American males’ success in college. NASPA Journal, 45(1), p. 26-48. </a:t>
            </a:r>
          </a:p>
          <a:p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Strayhorn, T. (2017). Factors that influence the persistence and success of Black men in urban public universities. Urban Education, 52(9), 1106–1128. </a:t>
            </a:r>
          </a:p>
          <a:p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Strayhorn, T., Lo, M., Travers, C., &amp; Tillman-Kelly, D. (2015). Assessing the relationship between well-being, sense of belonging, and confidence in the transition to college for Black male collegians. Spectrum: A Journal on Black Men, 4(1), p. 127-138.</a:t>
            </a:r>
          </a:p>
          <a:p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Warren, C. &amp; Bonilla, C. (2018). Care and the influence of student-adult stakeholder interactions on young Black men's college aspirations. Multicultural Perspectives, 20(1), p. 13-24.</a:t>
            </a:r>
          </a:p>
          <a:p>
            <a:r>
              <a:rPr lang="en-US" sz="4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Xerri</a:t>
            </a:r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M., Radford, K., &amp; Shacklock, K. (2018). Student engagement in academic activities: A social support perspective. Higher Education, 75(4).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4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C85E-71DB-494B-9464-CD436B80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Statement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8341E-D6A3-E241-95A4-C4C5FF0D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this phenomenological study was to explore the perspectives of Black men’s  student-faculty relationships in higher education in the United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5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539B0-B295-024E-A766-51CEB7C8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011764-F7E3-FC4C-9F4D-41202449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1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Noddings</a:t>
            </a:r>
            <a:r>
              <a:rPr lang="en-US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(1984) Ethics of Care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-the longing for goodness experienced or found in one’s memory of being cared for.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1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Noddings</a:t>
            </a:r>
            <a:r>
              <a:rPr lang="en-US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(1984) described the ethics of care as "encounters between teachers and students in the here and now hence with what we call contact" (Korthagen, </a:t>
            </a:r>
            <a:r>
              <a:rPr lang="en-US" sz="21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Attema-Noordewier</a:t>
            </a:r>
            <a:r>
              <a:rPr lang="en-US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Zwart, 2014, p. 24).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0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526C-BC47-6C41-9DF0-6FEEA4EE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Method/Design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6AA58-E771-624A-AA56-C10AABA9E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063229"/>
            <a:ext cx="4038600" cy="2632626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(13)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social media group BGM (Pseudonym)</a:t>
            </a:r>
          </a:p>
          <a:p>
            <a:pPr marL="457200" lvl="1" indent="0">
              <a:buNone/>
            </a:pP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Groups 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A6FE3-FA2E-D847-816D-E22A51961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1" y="989807"/>
            <a:ext cx="4038600" cy="3163886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Transcribed </a:t>
            </a:r>
          </a:p>
          <a:p>
            <a:pPr lvl="1"/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Temi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reviewed transcription</a:t>
            </a:r>
          </a:p>
          <a:p>
            <a:pPr lvl="1"/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  <a:p>
            <a:pPr lvl="1"/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Data Analysis Software (QDAS) –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Nvivo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Hand-coding</a:t>
            </a:r>
          </a:p>
          <a:p>
            <a:pPr lvl="1"/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placed into themes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0642A0-11D9-E041-BAFA-F2F6EACA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 Information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CB699627-43E5-694B-9A90-B1B67D4A7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365" y="816055"/>
            <a:ext cx="7706139" cy="3299355"/>
          </a:xfrm>
        </p:spPr>
      </p:pic>
    </p:spTree>
    <p:extLst>
      <p:ext uri="{BB962C8B-B14F-4D97-AF65-F5344CB8AC3E}">
        <p14:creationId xmlns:p14="http://schemas.microsoft.com/office/powerpoint/2010/main" val="49784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7E27DB-178C-114D-88F7-119AF28B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3" y="205979"/>
            <a:ext cx="9024730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 1: Security of Black Males (</a:t>
            </a:r>
            <a:r>
              <a:rPr 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SQ3)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FDE66-8AF1-1D44-9A67-7239E7C12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63229"/>
            <a:ext cx="4038600" cy="2545556"/>
          </a:xfrm>
        </p:spPr>
        <p:txBody>
          <a:bodyPr>
            <a:normAutofit fontScale="55000" lnSpcReduction="20000"/>
          </a:bodyPr>
          <a:lstStyle/>
          <a:p>
            <a:r>
              <a:rPr lang="en-US" sz="4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Sub-Themes</a:t>
            </a:r>
          </a:p>
          <a:p>
            <a:pPr marL="0" indent="0">
              <a:buNone/>
            </a:pPr>
            <a:endParaRPr lang="en-US" sz="4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>
              <a:spcBef>
                <a:spcPts val="0"/>
              </a:spcBef>
            </a:pPr>
            <a:r>
              <a:rPr lang="en-US" sz="2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Environment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>
              <a:spcBef>
                <a:spcPts val="0"/>
              </a:spcBef>
            </a:pPr>
            <a:r>
              <a:rPr lang="en-US" sz="2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Security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>
              <a:spcBef>
                <a:spcPts val="0"/>
              </a:spcBef>
            </a:pPr>
            <a:r>
              <a:rPr lang="en-US" sz="2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with Faculty </a:t>
            </a:r>
          </a:p>
          <a:p>
            <a:pPr marL="114300" lvl="1" indent="0">
              <a:spcBef>
                <a:spcPts val="0"/>
              </a:spcBef>
              <a:buNone/>
            </a:pPr>
            <a:endParaRPr lang="en-US" sz="3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>
              <a:spcBef>
                <a:spcPts val="0"/>
              </a:spcBef>
            </a:pPr>
            <a:r>
              <a:rPr lang="en-US" sz="2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C09FF-E646-AA41-B835-8254C30AA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063228"/>
            <a:ext cx="4038600" cy="3018441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“I’ve felt very attacked by faculty of the opposite race. I believe it was either because of my intelligence or simply because I was Black. For me, this came from observing how my White faculty would interact with White students. It was more organic, relatable, and just natural in conversation; meanwhile, my conversations with the same faculty were strictly academic and far and in-between. With my Black faculty, I felt safer simply put.” </a:t>
            </a:r>
            <a:endParaRPr lang="en-US" sz="3300" dirty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5796-19C4-BF45-810F-07FC6574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5" y="205979"/>
            <a:ext cx="8912087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 2: Desirable Student-Faculty Relationships (CQ)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655F-BCC8-E14A-B5FA-790DC7F14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8972"/>
            <a:ext cx="4038600" cy="2545556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Sub-Theme</a:t>
            </a:r>
          </a:p>
          <a:p>
            <a:pPr marL="0" indent="0">
              <a:buNone/>
            </a:pPr>
            <a:endParaRPr lang="en-US" sz="43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Parental Role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A7C56-D19F-6942-8D18-C4B5D8639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209" y="1298971"/>
            <a:ext cx="4038600" cy="288871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“…it would be nice to say that I had many relationships with my professors, but I can only say that I remember having a meaningful, fruitful, deliberate, and purposeful relationship with only one …and she was a Black woman who acted much like my mother. She cared for me, and I believed she loved me. She reminded me of my real mother back home.”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3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417F-6EB0-914C-957C-481CE955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205979"/>
            <a:ext cx="8812695" cy="85725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 3: Essential Care (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SQ1 &amp; SQ2)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8D404-6A5F-4C4D-8E8F-BF149E38A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98972"/>
            <a:ext cx="4038600" cy="2545556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Sub-Theme</a:t>
            </a:r>
          </a:p>
          <a:p>
            <a:pPr marL="0" indent="0">
              <a:buNone/>
            </a:pPr>
            <a:endParaRPr lang="en-US" sz="4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F0406-CA02-B04B-A64A-79E574F64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0843" y="1298972"/>
            <a:ext cx="4038600" cy="284895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felt cared for when my faculty actually talked to me about things that did not necessarily concern work. It was comforting to know that they cared about me as a person outside of my assignments.”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4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1994</Words>
  <Application>Microsoft Macintosh PowerPoint</Application>
  <PresentationFormat>On-screen Show (16:9)</PresentationFormat>
  <Paragraphs>138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Office Theme</vt:lpstr>
      <vt:lpstr>Black Men’s Perspectives On Their Student-Faculty Relationships In Higher Education:  A Phenomenological Study</vt:lpstr>
      <vt:lpstr>Problem Statement</vt:lpstr>
      <vt:lpstr>Purpose Statement</vt:lpstr>
      <vt:lpstr>Theoretical Framework</vt:lpstr>
      <vt:lpstr>Method/Design</vt:lpstr>
      <vt:lpstr>Participant Information</vt:lpstr>
      <vt:lpstr>Theme 1: Security of Black Males (SQ3)</vt:lpstr>
      <vt:lpstr>Theme 2: Desirable Student-Faculty Relationships (CQ)</vt:lpstr>
      <vt:lpstr>Theme 3: Essential Care (SQ1 &amp; SQ2)</vt:lpstr>
      <vt:lpstr>The Central Question</vt:lpstr>
      <vt:lpstr>SQ1</vt:lpstr>
      <vt:lpstr>SQ2</vt:lpstr>
      <vt:lpstr>SQ3</vt:lpstr>
      <vt:lpstr>Theoretical Discussion</vt:lpstr>
      <vt:lpstr>Empirical Discussion</vt:lpstr>
      <vt:lpstr>Correlation between Noddings (1984) Ethics of Care Theory  and the Participants Perspectives</vt:lpstr>
      <vt:lpstr>Theoretical Implications</vt:lpstr>
      <vt:lpstr>Empirical Implications</vt:lpstr>
      <vt:lpstr>Practical Implications</vt:lpstr>
      <vt:lpstr>Delimitations</vt:lpstr>
      <vt:lpstr>Limitations</vt:lpstr>
      <vt:lpstr>Future Research</vt:lpstr>
      <vt:lpstr>Questions? </vt:lpstr>
      <vt:lpstr>References </vt:lpstr>
      <vt:lpstr>References </vt:lpstr>
      <vt:lpstr>References 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Tyson Askew</cp:lastModifiedBy>
  <cp:revision>16</cp:revision>
  <dcterms:created xsi:type="dcterms:W3CDTF">2014-11-10T20:35:24Z</dcterms:created>
  <dcterms:modified xsi:type="dcterms:W3CDTF">2022-03-28T01:09:28Z</dcterms:modified>
</cp:coreProperties>
</file>