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/>
    <p:restoredTop sz="94640"/>
  </p:normalViewPr>
  <p:slideViewPr>
    <p:cSldViewPr snapToGrid="0" snapToObjects="1">
      <p:cViewPr varScale="1">
        <p:scale>
          <a:sx n="149" d="100"/>
          <a:sy n="149" d="100"/>
        </p:scale>
        <p:origin x="2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29BBE-95BF-42CF-8A20-9E741B7B0B6D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CE8B9-4A46-42C1-A438-6389702F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CE8B9-4A46-42C1-A438-6389702F40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03/24/22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China Containment in East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Rachel Solsman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9199F8-751F-0D46-9392-C47B9AF5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584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Origin of American Alliances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9886DD-2B90-AF46-82F0-F1289E6B7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4038600" cy="29829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Japan</a:t>
            </a:r>
          </a:p>
          <a:p>
            <a:pPr marL="457200" indent="-457200">
              <a:lnSpc>
                <a:spcPct val="16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South Korea</a:t>
            </a:r>
          </a:p>
          <a:p>
            <a:pPr marL="457200" indent="-457200">
              <a:lnSpc>
                <a:spcPct val="16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The Philippines</a:t>
            </a:r>
          </a:p>
          <a:p>
            <a:pPr marL="457200" indent="-457200">
              <a:lnSpc>
                <a:spcPct val="16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Taiwan</a:t>
            </a:r>
          </a:p>
        </p:txBody>
      </p:sp>
      <p:pic>
        <p:nvPicPr>
          <p:cNvPr id="14" name="Picture 2" descr="Physical Features: East and Southeast Asia Map Diagram | Quizlet">
            <a:extLst>
              <a:ext uri="{FF2B5EF4-FFF2-40B4-BE49-F238E27FC236}">
                <a16:creationId xmlns:a16="http://schemas.microsoft.com/office/drawing/2014/main" id="{19C83F54-9A34-CF4E-AD7E-F05F16BFE5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81" y="987295"/>
            <a:ext cx="3780482" cy="30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6FFE3E-279B-C341-904A-87CEBFCC4BE1}"/>
              </a:ext>
            </a:extLst>
          </p:cNvPr>
          <p:cNvSpPr txBox="1"/>
          <p:nvPr/>
        </p:nvSpPr>
        <p:spPr>
          <a:xfrm>
            <a:off x="4148581" y="4099807"/>
            <a:ext cx="378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Figure 1. A map of Southeast Asia. (Photograph from World Map, </a:t>
            </a:r>
            <a:r>
              <a:rPr lang="en-US" sz="1200" i="1" dirty="0">
                <a:solidFill>
                  <a:schemeClr val="bg2"/>
                </a:solidFill>
                <a:latin typeface="Georgia" panose="02040502050405020303" pitchFamily="18" charset="0"/>
              </a:rPr>
              <a:t>Download Free Printable Southeast Asia Map</a:t>
            </a: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, July 30, 2018, https://worldmapwith</a:t>
            </a:r>
            <a:b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countries.net/2018/07/30/southeast-asia).</a:t>
            </a:r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7D87DD-4AF3-A848-8360-B241B3B7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731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History of China’s Rise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01F66-27F2-5C44-BA66-DE2C87263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81726"/>
            <a:ext cx="4038600" cy="27800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</a:rPr>
              <a:t>Century of Humiliation</a:t>
            </a:r>
          </a:p>
          <a:p>
            <a:pPr marL="457200" indent="-457200">
              <a:lnSpc>
                <a:spcPct val="20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</a:rPr>
              <a:t>Modern-Day China</a:t>
            </a:r>
          </a:p>
          <a:p>
            <a:pPr marL="457200" indent="-457200">
              <a:lnSpc>
                <a:spcPct val="20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</a:rPr>
              <a:t>American Response</a:t>
            </a:r>
          </a:p>
        </p:txBody>
      </p:sp>
      <p:pic>
        <p:nvPicPr>
          <p:cNvPr id="7" name="Picture 2" descr="China's Belt and Road Initiative: Where it goes and what it's supposed to  accomplish | CBC News">
            <a:extLst>
              <a:ext uri="{FF2B5EF4-FFF2-40B4-BE49-F238E27FC236}">
                <a16:creationId xmlns:a16="http://schemas.microsoft.com/office/drawing/2014/main" id="{EAA0F8A7-26BA-7443-8346-C95CE6C820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"/>
          <a:stretch/>
        </p:blipFill>
        <p:spPr bwMode="auto">
          <a:xfrm>
            <a:off x="4246418" y="1003981"/>
            <a:ext cx="3763632" cy="32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08267E-6B64-8E4E-8F9F-C7C6A6436812}"/>
              </a:ext>
            </a:extLst>
          </p:cNvPr>
          <p:cNvSpPr txBox="1"/>
          <p:nvPr/>
        </p:nvSpPr>
        <p:spPr>
          <a:xfrm>
            <a:off x="4246419" y="4222627"/>
            <a:ext cx="376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Figure 2. A map of the Chinese Belt and Road Initiative. (Photograph by Mercator Institute for China Studies, </a:t>
            </a:r>
            <a:r>
              <a:rPr lang="en-US" sz="1200" i="1" dirty="0">
                <a:solidFill>
                  <a:schemeClr val="bg2"/>
                </a:solidFill>
              </a:rPr>
              <a:t>BRI Map</a:t>
            </a:r>
            <a:r>
              <a:rPr lang="en-US" sz="1200" dirty="0">
                <a:solidFill>
                  <a:schemeClr val="bg2"/>
                </a:solidFill>
              </a:rPr>
              <a:t>, November 27, 2019, https://www.cbc.ca/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news/world/china-belt-and-road-cbc-1.5372916). </a:t>
            </a:r>
          </a:p>
        </p:txBody>
      </p:sp>
    </p:spTree>
    <p:extLst>
      <p:ext uri="{BB962C8B-B14F-4D97-AF65-F5344CB8AC3E}">
        <p14:creationId xmlns:p14="http://schemas.microsoft.com/office/powerpoint/2010/main" val="390290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194198-4FBF-634B-9547-E689B4CC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92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Benefits and Costs of Alliances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6780BD-AD94-2F4F-98B0-9278E7A7F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27561"/>
            <a:ext cx="4038600" cy="2999469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Japan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South Korea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The Philippines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Taiwan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Cohesive Alliance Strategy</a:t>
            </a:r>
          </a:p>
        </p:txBody>
      </p:sp>
      <p:pic>
        <p:nvPicPr>
          <p:cNvPr id="7" name="Picture 4" descr="Scale PNG images, Free Scale Clipart Download - Free Transparent PNG Logos">
            <a:extLst>
              <a:ext uri="{FF2B5EF4-FFF2-40B4-BE49-F238E27FC236}">
                <a16:creationId xmlns:a16="http://schemas.microsoft.com/office/drawing/2014/main" id="{52555B50-620B-9546-B100-7379B54E75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8409"/>
            <a:ext cx="3502267" cy="27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704C3-D891-804F-82EC-17D4346B665D}"/>
              </a:ext>
            </a:extLst>
          </p:cNvPr>
          <p:cNvSpPr txBox="1"/>
          <p:nvPr/>
        </p:nvSpPr>
        <p:spPr>
          <a:xfrm>
            <a:off x="4718402" y="4080270"/>
            <a:ext cx="320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Figure 3. Scales. Image by Clipart Library. http://clipart-library.com/clipart/</a:t>
            </a:r>
            <a:b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1931875.htm.</a:t>
            </a:r>
          </a:p>
        </p:txBody>
      </p:sp>
    </p:spTree>
    <p:extLst>
      <p:ext uri="{BB962C8B-B14F-4D97-AF65-F5344CB8AC3E}">
        <p14:creationId xmlns:p14="http://schemas.microsoft.com/office/powerpoint/2010/main" val="340276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3E496-BB62-FF4B-89BD-C77C78A0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40495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Chinese Containment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120605-43AC-6D42-8305-E9F0DE3C0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80425"/>
            <a:ext cx="4038600" cy="300986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Definition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Military Containment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Geo-Economic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Costs</a:t>
            </a:r>
          </a:p>
        </p:txBody>
      </p:sp>
      <p:pic>
        <p:nvPicPr>
          <p:cNvPr id="7" name="Picture 2" descr="The US, China, and the 'Containment Trap' – The Diplomat">
            <a:extLst>
              <a:ext uri="{FF2B5EF4-FFF2-40B4-BE49-F238E27FC236}">
                <a16:creationId xmlns:a16="http://schemas.microsoft.com/office/drawing/2014/main" id="{C302ADC3-A912-2C4A-B320-CB492FF340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6" y="1261996"/>
            <a:ext cx="3644911" cy="2721534"/>
          </a:xfrm>
          <a:prstGeom prst="rect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53131D-6379-1D4B-A740-6DF8BA85AA28}"/>
              </a:ext>
            </a:extLst>
          </p:cNvPr>
          <p:cNvSpPr txBox="1"/>
          <p:nvPr/>
        </p:nvSpPr>
        <p:spPr>
          <a:xfrm>
            <a:off x="4457435" y="4100039"/>
            <a:ext cx="364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Figure 4. A metaphor for the fight between the US and China. (Photograph by Shutterstock, </a:t>
            </a:r>
            <a:r>
              <a:rPr lang="en-US" sz="1200" i="1" dirty="0">
                <a:solidFill>
                  <a:schemeClr val="bg2"/>
                </a:solidFill>
                <a:latin typeface="Georgia" panose="02040502050405020303" pitchFamily="18" charset="0"/>
              </a:rPr>
              <a:t>U.S. China boxing gloves</a:t>
            </a: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, April 30, 2014, https://thediplomat.com/2014/05/the-us-china-and-the-containment-trap).</a:t>
            </a:r>
          </a:p>
        </p:txBody>
      </p:sp>
    </p:spTree>
    <p:extLst>
      <p:ext uri="{BB962C8B-B14F-4D97-AF65-F5344CB8AC3E}">
        <p14:creationId xmlns:p14="http://schemas.microsoft.com/office/powerpoint/2010/main" val="394307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E82894-7D85-C744-AFCD-831FE0E9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328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626303-5C48-9D4F-9434-BA1E3425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416458" cy="287651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Alliance Strategy</a:t>
            </a:r>
          </a:p>
          <a:p>
            <a:pPr marL="987552" lvl="1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i="0" dirty="0">
                <a:solidFill>
                  <a:schemeClr val="bg2"/>
                </a:solidFill>
                <a:latin typeface="Georgia" panose="02040502050405020303" pitchFamily="18" charset="0"/>
              </a:rPr>
              <a:t>Commitments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Geo-Economic Strategy</a:t>
            </a:r>
          </a:p>
          <a:p>
            <a:pPr marL="987552" lvl="1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i="0" dirty="0">
                <a:solidFill>
                  <a:schemeClr val="bg2"/>
                </a:solidFill>
                <a:latin typeface="Georgia" panose="02040502050405020303" pitchFamily="18" charset="0"/>
              </a:rPr>
              <a:t>Competition</a:t>
            </a:r>
          </a:p>
        </p:txBody>
      </p:sp>
      <p:pic>
        <p:nvPicPr>
          <p:cNvPr id="12" name="Picture 2" descr="How People in Taiwan View Mainland China and the U.S. | Pew Research Center">
            <a:extLst>
              <a:ext uri="{FF2B5EF4-FFF2-40B4-BE49-F238E27FC236}">
                <a16:creationId xmlns:a16="http://schemas.microsoft.com/office/drawing/2014/main" id="{F5DB8890-F8D6-EB4F-936A-822201DAA4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33361"/>
          <a:stretch/>
        </p:blipFill>
        <p:spPr bwMode="auto">
          <a:xfrm>
            <a:off x="4263619" y="1017316"/>
            <a:ext cx="3780543" cy="28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5AF63D-D1E1-7642-87C3-243EB89E1C21}"/>
              </a:ext>
            </a:extLst>
          </p:cNvPr>
          <p:cNvSpPr txBox="1"/>
          <p:nvPr/>
        </p:nvSpPr>
        <p:spPr>
          <a:xfrm>
            <a:off x="4263618" y="3948501"/>
            <a:ext cx="378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Figure 5. A depiction of relations in the Asia-Pacific. (Photograph from Summer 2020 Global Attitudes survey, </a:t>
            </a:r>
            <a:r>
              <a:rPr lang="en-US" sz="1200" i="1" dirty="0">
                <a:solidFill>
                  <a:schemeClr val="bg2"/>
                </a:solidFill>
                <a:latin typeface="Georgia" panose="02040502050405020303" pitchFamily="18" charset="0"/>
              </a:rPr>
              <a:t>Unfavorable views of China prevail</a:t>
            </a: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, October 6, 2020, https://www.pewresearch.org/global/</a:t>
            </a:r>
            <a:b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2020/10/06/unfavorable-views-of-china-reach-historic-highs-in-many-countries).</a:t>
            </a:r>
          </a:p>
        </p:txBody>
      </p:sp>
    </p:spTree>
    <p:extLst>
      <p:ext uri="{BB962C8B-B14F-4D97-AF65-F5344CB8AC3E}">
        <p14:creationId xmlns:p14="http://schemas.microsoft.com/office/powerpoint/2010/main" val="278791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356F59-6EE1-6044-A239-33C024C2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671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Recommendations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523C08-3F96-2247-B0EC-F2127C270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77566"/>
            <a:ext cx="4038600" cy="254555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Japan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South Korea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The Philippines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Taiwan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2"/>
                </a:solidFill>
                <a:latin typeface="Georgia" panose="02040502050405020303" pitchFamily="18" charset="0"/>
              </a:rPr>
              <a:t>Geo-Economics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EEF52-8ED6-1D42-81C0-AE01D4CE23C4}"/>
              </a:ext>
            </a:extLst>
          </p:cNvPr>
          <p:cNvSpPr txBox="1"/>
          <p:nvPr/>
        </p:nvSpPr>
        <p:spPr>
          <a:xfrm>
            <a:off x="4242062" y="4267773"/>
            <a:ext cx="379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Figure 6. A map of the military bases in East Asia. (Photograph from Indo-Pacific News, </a:t>
            </a:r>
            <a:r>
              <a:rPr lang="en-US" sz="1200" i="1" dirty="0">
                <a:solidFill>
                  <a:schemeClr val="bg2"/>
                </a:solidFill>
                <a:latin typeface="Georgia" panose="02040502050405020303" pitchFamily="18" charset="0"/>
              </a:rPr>
              <a:t>Southeast Asia</a:t>
            </a: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, September 19, 2020, https://twitter.com/</a:t>
            </a:r>
            <a:b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n-US" sz="1200" dirty="0" err="1">
                <a:solidFill>
                  <a:schemeClr val="bg2"/>
                </a:solidFill>
                <a:latin typeface="Georgia" panose="02040502050405020303" pitchFamily="18" charset="0"/>
              </a:rPr>
              <a:t>IndoPac_Info</a:t>
            </a:r>
            <a:r>
              <a:rPr lang="en-US" sz="1200" dirty="0">
                <a:solidFill>
                  <a:schemeClr val="bg2"/>
                </a:solidFill>
                <a:latin typeface="Georgia" panose="02040502050405020303" pitchFamily="18" charset="0"/>
              </a:rPr>
              <a:t>/status</a:t>
            </a:r>
            <a:r>
              <a:rPr lang="en-US" sz="1200">
                <a:solidFill>
                  <a:schemeClr val="bg2"/>
                </a:solidFill>
                <a:latin typeface="Georgia" panose="02040502050405020303" pitchFamily="18" charset="0"/>
              </a:rPr>
              <a:t>/1307285252176408577).</a:t>
            </a:r>
            <a:endParaRPr lang="en-US" sz="12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 descr="In a US-China war, whose side is Southeast Asia on? Philippines, Singapore  and Malaysia ponder the unthinkable | Sou… | Philippines, South china sea,  Ryukyu islands">
            <a:extLst>
              <a:ext uri="{FF2B5EF4-FFF2-40B4-BE49-F238E27FC236}">
                <a16:creationId xmlns:a16="http://schemas.microsoft.com/office/drawing/2014/main" id="{014902E1-78EC-8A48-8C1D-6171B8112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/>
        </p:blipFill>
        <p:spPr bwMode="auto">
          <a:xfrm>
            <a:off x="4242062" y="940028"/>
            <a:ext cx="3473540" cy="33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8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4368-E603-8244-8BC7-460B2105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940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305</Words>
  <Application>Microsoft Office PowerPoint</Application>
  <PresentationFormat>On-screen Show (16:9)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Georgia</vt:lpstr>
      <vt:lpstr>Office Theme</vt:lpstr>
      <vt:lpstr>China Containment in East Asia</vt:lpstr>
      <vt:lpstr>Origin of American Alliances</vt:lpstr>
      <vt:lpstr>History of China’s Rise</vt:lpstr>
      <vt:lpstr>Benefits and Costs of Alliances</vt:lpstr>
      <vt:lpstr>Chinese Containment</vt:lpstr>
      <vt:lpstr>Analysis</vt:lpstr>
      <vt:lpstr>Recommendations</vt:lpstr>
      <vt:lpstr>Questions?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Rachel</cp:lastModifiedBy>
  <cp:revision>34</cp:revision>
  <dcterms:created xsi:type="dcterms:W3CDTF">2014-11-10T20:35:24Z</dcterms:created>
  <dcterms:modified xsi:type="dcterms:W3CDTF">2022-03-24T16:25:35Z</dcterms:modified>
</cp:coreProperties>
</file>