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74" autoAdjust="0"/>
    <p:restoredTop sz="86357" autoAdjust="0"/>
  </p:normalViewPr>
  <p:slideViewPr>
    <p:cSldViewPr snapToGrid="0" snapToObjects="1">
      <p:cViewPr>
        <p:scale>
          <a:sx n="46" d="100"/>
          <a:sy n="46" d="100"/>
        </p:scale>
        <p:origin x="104" y="1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3/9/22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dirty="0"/>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dirty="0"/>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dirty="0"/>
              <a:t>Click icon to add picture</a:t>
            </a:r>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dirty="0"/>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3/9/22</a:t>
            </a:fld>
            <a:endParaRPr lang="en-US" dirty="0"/>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dirty="0"/>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4040395" y="25467573"/>
            <a:ext cx="9281160" cy="7211591"/>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a:latin typeface="Times New Roman"/>
              <a:cs typeface="Times New Roman"/>
            </a:endParaRPr>
          </a:p>
          <a:p>
            <a:pPr indent="-457200"/>
            <a:r>
              <a:rPr lang="en-US" sz="2000" dirty="0">
                <a:solidFill>
                  <a:schemeClr val="bg1"/>
                </a:solidFill>
              </a:rPr>
              <a:t>Braun, V., &amp; Clarke, V. (2006). Using thematic analysis in psychology. Qualitative </a:t>
            </a:r>
          </a:p>
          <a:p>
            <a:pPr indent="-457200"/>
            <a:r>
              <a:rPr lang="en-US" sz="2000" dirty="0">
                <a:solidFill>
                  <a:schemeClr val="bg1"/>
                </a:solidFill>
              </a:rPr>
              <a:t>     Research in Psychology, 3(2), 77–101.</a:t>
            </a:r>
          </a:p>
          <a:p>
            <a:pPr indent="-457200"/>
            <a:r>
              <a:rPr lang="en-US" sz="2000" dirty="0">
                <a:solidFill>
                  <a:schemeClr val="bg1"/>
                </a:solidFill>
              </a:rPr>
              <a:t>Casebeer, D., &amp; Mann, J. (2017). Mapping theories of transformative learning. </a:t>
            </a:r>
          </a:p>
          <a:p>
            <a:pPr indent="-457200"/>
            <a:r>
              <a:rPr lang="en-US" sz="2000" dirty="0">
                <a:solidFill>
                  <a:schemeClr val="bg1"/>
                </a:solidFill>
              </a:rPr>
              <a:t>     Cartographica, 52(3), 233–237.</a:t>
            </a:r>
          </a:p>
          <a:p>
            <a:pPr indent="-457200"/>
            <a:r>
              <a:rPr lang="en-US" sz="2000" dirty="0">
                <a:solidFill>
                  <a:schemeClr val="bg1"/>
                </a:solidFill>
              </a:rPr>
              <a:t>Creswell, J. W. &amp; Poth, C. N. (2018). Qualitative inquiry &amp; research design: </a:t>
            </a:r>
          </a:p>
          <a:p>
            <a:pPr indent="-457200"/>
            <a:r>
              <a:rPr lang="en-US" sz="2000" dirty="0">
                <a:solidFill>
                  <a:schemeClr val="bg1"/>
                </a:solidFill>
              </a:rPr>
              <a:t>     Choosing among five approaches (4th ed.). Sage Publications. </a:t>
            </a:r>
          </a:p>
          <a:p>
            <a:pPr indent="-457200"/>
            <a:r>
              <a:rPr lang="en-US" sz="2000" dirty="0">
                <a:solidFill>
                  <a:schemeClr val="bg1"/>
                </a:solidFill>
              </a:rPr>
              <a:t>Douds, A. S., &amp; Hummer, D. (2019). When a veterans' treatment court fails: </a:t>
            </a:r>
          </a:p>
          <a:p>
            <a:pPr indent="-457200"/>
            <a:r>
              <a:rPr lang="en-US" sz="2000" dirty="0">
                <a:solidFill>
                  <a:schemeClr val="bg1"/>
                </a:solidFill>
              </a:rPr>
              <a:t>     Lessons learned from a qualitative evaluation. Victims &amp; Offenders, 14(3), 322-</a:t>
            </a:r>
          </a:p>
          <a:p>
            <a:pPr indent="-457200"/>
            <a:r>
              <a:rPr lang="en-US" sz="2000" dirty="0">
                <a:solidFill>
                  <a:schemeClr val="bg1"/>
                </a:solidFill>
              </a:rPr>
              <a:t>     343. </a:t>
            </a:r>
          </a:p>
          <a:p>
            <a:pPr indent="-457200"/>
            <a:r>
              <a:rPr lang="en-US" sz="2000" dirty="0">
                <a:solidFill>
                  <a:schemeClr val="bg1"/>
                </a:solidFill>
              </a:rPr>
              <a:t>Kitchenham, A. (2008). The evolution of John Mezirow's transformative learning   </a:t>
            </a:r>
          </a:p>
          <a:p>
            <a:pPr indent="-457200"/>
            <a:r>
              <a:rPr lang="en-US" sz="2000" dirty="0">
                <a:solidFill>
                  <a:schemeClr val="bg1"/>
                </a:solidFill>
              </a:rPr>
              <a:t>     theory. Journal of Transformative Education, 6(2), 104-123. </a:t>
            </a:r>
          </a:p>
          <a:p>
            <a:pPr indent="-457200"/>
            <a:r>
              <a:rPr lang="en-US" sz="2000" dirty="0">
                <a:solidFill>
                  <a:schemeClr val="bg1"/>
                </a:solidFill>
              </a:rPr>
              <a:t>McCall, J. D., Tsai, J., &amp; Gordon, A. J. (2018). Veterans treatment court research: </a:t>
            </a:r>
          </a:p>
          <a:p>
            <a:pPr indent="-457200"/>
            <a:r>
              <a:rPr lang="en-US" sz="2000" dirty="0">
                <a:solidFill>
                  <a:schemeClr val="bg1"/>
                </a:solidFill>
              </a:rPr>
              <a:t>     Participant characteristics, outcomes, and gaps in the literature. Journal of </a:t>
            </a:r>
          </a:p>
          <a:p>
            <a:pPr indent="-457200"/>
            <a:r>
              <a:rPr lang="en-US" sz="2000" dirty="0">
                <a:solidFill>
                  <a:schemeClr val="bg1"/>
                </a:solidFill>
              </a:rPr>
              <a:t>     Offender Rehabilitation, 57(6), 384-401. </a:t>
            </a:r>
          </a:p>
          <a:p>
            <a:pPr indent="-457200"/>
            <a:r>
              <a:rPr lang="en-US" sz="2000" dirty="0">
                <a:solidFill>
                  <a:schemeClr val="bg1"/>
                </a:solidFill>
              </a:rPr>
              <a:t>Mezirow, J. (1994). “Understanding transformation theory”, Adult Education </a:t>
            </a:r>
          </a:p>
          <a:p>
            <a:pPr indent="-457200"/>
            <a:r>
              <a:rPr lang="en-US" sz="2000" dirty="0">
                <a:solidFill>
                  <a:schemeClr val="bg1"/>
                </a:solidFill>
              </a:rPr>
              <a:t>     Quarterly, 44(4), 222-232.</a:t>
            </a:r>
          </a:p>
          <a:p>
            <a:pPr indent="-457200"/>
            <a:r>
              <a:rPr lang="en-US" sz="2000" dirty="0">
                <a:solidFill>
                  <a:schemeClr val="bg1"/>
                </a:solidFill>
              </a:rPr>
              <a:t>Saldaña, J. (2016). The coding manual for qualitative researchers (3rd ed.). Sage.</a:t>
            </a:r>
          </a:p>
          <a:p>
            <a:pPr indent="-457200"/>
            <a:r>
              <a:rPr lang="en-US" sz="2000" dirty="0">
                <a:solidFill>
                  <a:schemeClr val="bg1"/>
                </a:solidFill>
              </a:rPr>
              <a:t>Wexler, D. B., &amp; Winick, B. J. (1991). Therapeutic jurisprudence as a new approach </a:t>
            </a:r>
          </a:p>
          <a:p>
            <a:pPr indent="-457200"/>
            <a:r>
              <a:rPr lang="en-US" sz="2000" dirty="0">
                <a:solidFill>
                  <a:schemeClr val="bg1"/>
                </a:solidFill>
              </a:rPr>
              <a:t>     to mental health law policy analysis and research. University of Miami Law </a:t>
            </a:r>
          </a:p>
          <a:p>
            <a:pPr indent="-457200"/>
            <a:r>
              <a:rPr lang="en-US" sz="2000" dirty="0">
                <a:solidFill>
                  <a:schemeClr val="bg1"/>
                </a:solidFill>
              </a:rPr>
              <a:t>     Review, 45, 979-1004</a:t>
            </a:r>
          </a:p>
          <a:p>
            <a:pPr indent="-457200"/>
            <a:r>
              <a:rPr lang="en-US" sz="2000" dirty="0">
                <a:solidFill>
                  <a:schemeClr val="bg1"/>
                </a:solidFill>
              </a:rPr>
              <a:t>Yin, R. K. (2018). Case study research and applications: Design and methods (6th </a:t>
            </a:r>
          </a:p>
          <a:p>
            <a:pPr indent="-457200"/>
            <a:r>
              <a:rPr lang="en-US" sz="2000" dirty="0">
                <a:solidFill>
                  <a:schemeClr val="bg1"/>
                </a:solidFill>
              </a:rPr>
              <a:t>     ed.). Sage.</a:t>
            </a:r>
          </a:p>
        </p:txBody>
      </p:sp>
      <p:sp>
        <p:nvSpPr>
          <p:cNvPr id="4" name="TextBox 3"/>
          <p:cNvSpPr txBox="1"/>
          <p:nvPr/>
        </p:nvSpPr>
        <p:spPr>
          <a:xfrm>
            <a:off x="806973" y="504527"/>
            <a:ext cx="42469186" cy="272696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Transformational Learning in a Veterans Therapeutic Court</a:t>
            </a:r>
          </a:p>
          <a:p>
            <a:pPr algn="ctr"/>
            <a:r>
              <a:rPr lang="en-US" sz="5800" b="1" dirty="0">
                <a:latin typeface="Times New Roman"/>
                <a:cs typeface="Times New Roman"/>
              </a:rPr>
              <a:t>T Lee Williams, PhD, Col (ret), USAF, PMP</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161"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05" name="TextBox 304"/>
          <p:cNvSpPr txBox="1"/>
          <p:nvPr/>
        </p:nvSpPr>
        <p:spPr>
          <a:xfrm>
            <a:off x="10427287" y="3478740"/>
            <a:ext cx="22440303" cy="28100713"/>
          </a:xfrm>
          <a:prstGeom prst="rect">
            <a:avLst/>
          </a:prstGeom>
          <a:solidFill>
            <a:srgbClr val="FFFFFF"/>
          </a:solidFill>
          <a:ln cap="rnd">
            <a:solidFill>
              <a:schemeClr val="bg1"/>
            </a:solidFill>
          </a:ln>
        </p:spPr>
        <p:txBody>
          <a:bodyPr wrap="square" lIns="182880" rIns="182880" rtlCol="0">
            <a:noAutofit/>
          </a:bodyPr>
          <a:lstStyle/>
          <a:p>
            <a:pPr lvl="0" algn="just"/>
            <a:endParaRPr lang="en-US" sz="1800" dirty="0">
              <a:solidFill>
                <a:prstClr val="black"/>
              </a:solidFill>
              <a:latin typeface="Times New Roman"/>
              <a:cs typeface="Times New Roman"/>
            </a:endParaRPr>
          </a:p>
        </p:txBody>
      </p:sp>
      <p:sp>
        <p:nvSpPr>
          <p:cNvPr id="309" name="TextBox 308"/>
          <p:cNvSpPr txBox="1"/>
          <p:nvPr/>
        </p:nvSpPr>
        <p:spPr>
          <a:xfrm>
            <a:off x="787508" y="4816792"/>
            <a:ext cx="9312771" cy="5980484"/>
          </a:xfrm>
          <a:prstGeom prst="rect">
            <a:avLst/>
          </a:prstGeom>
          <a:solidFill>
            <a:schemeClr val="tx1"/>
          </a:solidFill>
          <a:ln>
            <a:solidFill>
              <a:schemeClr val="bg1"/>
            </a:solidFill>
          </a:ln>
        </p:spPr>
        <p:txBody>
          <a:bodyPr wrap="square" lIns="131445" tIns="65723" rIns="131445" bIns="65723" rtlCol="0">
            <a:spAutoFit/>
          </a:bodyPr>
          <a:lstStyle/>
          <a:p>
            <a:endParaRPr lang="en-US" sz="2000" b="1" dirty="0">
              <a:solidFill>
                <a:schemeClr val="bg1"/>
              </a:solidFill>
              <a:latin typeface="Times New Roman"/>
              <a:cs typeface="Times New Roman"/>
            </a:endParaRPr>
          </a:p>
          <a:p>
            <a:r>
              <a:rPr lang="en-US" sz="2000" b="1" dirty="0">
                <a:solidFill>
                  <a:schemeClr val="bg1"/>
                </a:solidFill>
                <a:latin typeface="Times New Roman"/>
                <a:cs typeface="Times New Roman"/>
              </a:rPr>
              <a:t>Abstract</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This qualitative case study describes the transformative learning journey of justice-involved veterans assigned to one of Washington State’s veterans therapeutic courts (VTCs). VTCs are one of several therapeutic jurisprudence models, based upon Wexler and Winnick’s work using direct and tailored engagement between the judge and the defendant (1991).  Notably, veterans therapeutic courts are designed to help justice-involved veterans break their criminogenic cycle (e.g., reduce recidivism), but VTC efficacy is still debated and, thusly, served as a genesis for this work. The guiding theory for this study was Mezirow’s theory of Transformational Learning (Mezirow, 1994). When applied to other modalities, transformational learning has proven effective in changing counter-societal behavior, but Mezirow’s work has not been applied against VTCs.  Examples of how the veteran’s veterans therapeutic court journey can be mapped against Mezirow’s stages can be found in the “Key Transformational Phases and Phrases” chart (Figure 1).  Further, when compared against seven other prominent adult learning theories, Mezirow’s was optimally positioned when evaluating personal transformation and the universality of application to the population (Casebeer &amp; Mann, 2017). So, Mezirow’s theory was used to evaluate if veteran transformative learning indeed occurred in a Washington State VTC.  </a:t>
            </a: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a:t>
            </a:r>
            <a:endParaRPr lang="en-US" sz="6000" dirty="0">
              <a:latin typeface="Times New Roman"/>
              <a:cs typeface="Times New Roman"/>
            </a:endParaRPr>
          </a:p>
        </p:txBody>
      </p:sp>
      <p:sp>
        <p:nvSpPr>
          <p:cNvPr id="312" name="TextBox 311"/>
          <p:cNvSpPr txBox="1"/>
          <p:nvPr/>
        </p:nvSpPr>
        <p:spPr>
          <a:xfrm>
            <a:off x="797829" y="12651785"/>
            <a:ext cx="9312772" cy="11520462"/>
          </a:xfrm>
          <a:prstGeom prst="rect">
            <a:avLst/>
          </a:prstGeom>
          <a:solidFill>
            <a:schemeClr val="tx1"/>
          </a:solidFill>
          <a:ln>
            <a:solidFill>
              <a:schemeClr val="bg1"/>
            </a:solidFill>
          </a:ln>
        </p:spPr>
        <p:txBody>
          <a:bodyPr wrap="square" lIns="131445" tIns="65723" rIns="131445" bIns="65723" rtlCol="0">
            <a:spAutoFit/>
          </a:bodyPr>
          <a:lstStyle/>
          <a:p>
            <a:endParaRPr lang="en-US" sz="2000" b="1" dirty="0">
              <a:solidFill>
                <a:schemeClr val="bg1"/>
              </a:solidFill>
              <a:latin typeface="Times New Roman"/>
              <a:cs typeface="Times New Roman"/>
            </a:endParaRPr>
          </a:p>
          <a:p>
            <a:r>
              <a:rPr lang="en-US" sz="2000" b="1" dirty="0">
                <a:solidFill>
                  <a:schemeClr val="bg1"/>
                </a:solidFill>
                <a:latin typeface="Times New Roman"/>
                <a:cs typeface="Times New Roman"/>
              </a:rPr>
              <a:t>Introduction</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During their military service, veterans are often exposed to mental, physical, and moral trauma not experienced in civilian settings (Frankfurt &amp; Frazier, 2016; Grimell, 2018; Gustavsen, 2016). If left untreated, such trauma, including Post Traumatic Stress Disorder (PTSD), can increase the risk of maladjustment behavior, substance abuse, and other other criminogenic activities. This study focused on the transformative learning experience of criminally charged military veterans who participate in veterans therapeutic courts (also called veterans therapy courts), a four-phase, two-year, program built on Wexler &amp; Winnick’s Therapeutic Jurisprudence model (1991).  The veterans therapeutic court is similar to other substance abuse courts, and focuses on breaking the veterans’ criminogenic cycle, balancing justice with therapy services the veteran earned while in uniform.  Notably, even though Mezirow’s theory of Transformative Learning has been studied in several professional settings, and VTCs are one of the fastest growing treatment courts in the United States numbering over 400 (Douds &amp; Hummer, 2019; McCall, et al., 2018), there has been no previous study to address the effects of Transformative Learning in a veterans therapeutic court. Finally, the number of steps associated with Mezirow’s Transformational Learning process has been progressively refined since its inception. Mezirow’s 11-step process (Kitchenham, 2008) was selected because one of the key steps (#9) addressed changing relationships, a noted challenge for substance abusers and military transition members.</a:t>
            </a:r>
          </a:p>
          <a:p>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Research Questions:</a:t>
            </a:r>
          </a:p>
          <a:p>
            <a:pPr marL="342900" indent="-342900">
              <a:buFont typeface="Arial" panose="020B0604020202020204" pitchFamily="34" charset="0"/>
              <a:buChar char="•"/>
            </a:pPr>
            <a:r>
              <a:rPr lang="en-US" sz="2000" dirty="0">
                <a:solidFill>
                  <a:schemeClr val="bg1"/>
                </a:solidFill>
                <a:latin typeface="Times New Roman"/>
                <a:cs typeface="Times New Roman"/>
              </a:rPr>
              <a:t>Central Research Question: What is the transformative learning experience of criminally charged military veterans who participate in veterans therapeutic courts?</a:t>
            </a:r>
          </a:p>
          <a:p>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Research Subquestions (SQ):</a:t>
            </a:r>
          </a:p>
          <a:p>
            <a:endParaRPr lang="en-US" sz="2000" dirty="0">
              <a:solidFill>
                <a:schemeClr val="bg1"/>
              </a:solidFill>
              <a:latin typeface="Times New Roman"/>
              <a:cs typeface="Times New Roman"/>
            </a:endParaRPr>
          </a:p>
          <a:p>
            <a:pPr marL="342900" indent="-342900">
              <a:buFont typeface="Arial" panose="020B0604020202020204" pitchFamily="34" charset="0"/>
              <a:buChar char="•"/>
            </a:pPr>
            <a:r>
              <a:rPr lang="en-US" sz="2000" dirty="0">
                <a:solidFill>
                  <a:schemeClr val="bg1"/>
                </a:solidFill>
                <a:latin typeface="Times New Roman"/>
                <a:cs typeface="Times New Roman"/>
              </a:rPr>
              <a:t>SQ 1: How do military veterans describe their self-perception relative to their veterans therapeutic court journey?</a:t>
            </a:r>
          </a:p>
          <a:p>
            <a:endParaRPr lang="en-US" sz="2000" dirty="0">
              <a:solidFill>
                <a:schemeClr val="bg1"/>
              </a:solidFill>
              <a:latin typeface="Times New Roman"/>
              <a:cs typeface="Times New Roman"/>
            </a:endParaRPr>
          </a:p>
          <a:p>
            <a:pPr marL="342900" indent="-342900">
              <a:buFont typeface="Arial" panose="020B0604020202020204" pitchFamily="34" charset="0"/>
              <a:buChar char="•"/>
            </a:pPr>
            <a:r>
              <a:rPr lang="en-US" sz="2000" dirty="0">
                <a:solidFill>
                  <a:schemeClr val="bg1"/>
                </a:solidFill>
                <a:latin typeface="Times New Roman"/>
                <a:cs typeface="Times New Roman"/>
              </a:rPr>
              <a:t>SQ 2: How do military veterans describe their belief system relative to their veterans therapeutic court journey?</a:t>
            </a:r>
          </a:p>
          <a:p>
            <a:pPr marL="342900" indent="-342900">
              <a:buFont typeface="Arial" panose="020B0604020202020204" pitchFamily="34" charset="0"/>
              <a:buChar char="•"/>
            </a:pPr>
            <a:endParaRPr lang="en-US" sz="2000" dirty="0">
              <a:solidFill>
                <a:schemeClr val="bg1"/>
              </a:solidFill>
              <a:latin typeface="Times New Roman"/>
              <a:cs typeface="Times New Roman"/>
            </a:endParaRPr>
          </a:p>
          <a:p>
            <a:pPr marL="342900" indent="-342900">
              <a:buFont typeface="Arial" panose="020B0604020202020204" pitchFamily="34" charset="0"/>
              <a:buChar char="•"/>
            </a:pPr>
            <a:r>
              <a:rPr lang="en-US" sz="2000" dirty="0">
                <a:solidFill>
                  <a:schemeClr val="bg1"/>
                </a:solidFill>
                <a:latin typeface="Times New Roman"/>
                <a:cs typeface="Times New Roman"/>
              </a:rPr>
              <a:t>SQ 3: How do military veterans describe their lifestyle habits relative to their veterans therapeutic court journey?</a:t>
            </a:r>
          </a:p>
        </p:txBody>
      </p:sp>
      <p:sp>
        <p:nvSpPr>
          <p:cNvPr id="313" name="TextBox 312"/>
          <p:cNvSpPr txBox="1"/>
          <p:nvPr/>
        </p:nvSpPr>
        <p:spPr>
          <a:xfrm>
            <a:off x="797831" y="11474449"/>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 and Research Questions</a:t>
            </a:r>
            <a:endParaRPr lang="en-US" sz="6000" dirty="0">
              <a:latin typeface="Times New Roman"/>
              <a:cs typeface="Times New Roman"/>
            </a:endParaRPr>
          </a:p>
        </p:txBody>
      </p:sp>
      <p:grpSp>
        <p:nvGrpSpPr>
          <p:cNvPr id="314" name="Group 313"/>
          <p:cNvGrpSpPr/>
          <p:nvPr/>
        </p:nvGrpSpPr>
        <p:grpSpPr>
          <a:xfrm>
            <a:off x="796796" y="23808089"/>
            <a:ext cx="9318769" cy="8605786"/>
            <a:chOff x="834896" y="26480740"/>
            <a:chExt cx="9318769" cy="4880203"/>
          </a:xfrm>
        </p:grpSpPr>
        <p:sp>
          <p:nvSpPr>
            <p:cNvPr id="315" name="TextBox 314"/>
            <p:cNvSpPr txBox="1"/>
            <p:nvPr/>
          </p:nvSpPr>
          <p:spPr>
            <a:xfrm>
              <a:off x="834896" y="26852062"/>
              <a:ext cx="9308592" cy="4508881"/>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solidFill>
                  <a:schemeClr val="bg1"/>
                </a:solidFill>
                <a:latin typeface="Times New Roman"/>
                <a:cs typeface="Times New Roman"/>
              </a:endParaRPr>
            </a:p>
            <a:p>
              <a:pPr algn="just"/>
              <a:r>
                <a:rPr lang="en-US" sz="2000" b="1" dirty="0">
                  <a:solidFill>
                    <a:schemeClr val="bg1"/>
                  </a:solidFill>
                  <a:latin typeface="Times New Roman"/>
                  <a:cs typeface="Times New Roman"/>
                </a:rPr>
                <a:t>Method:</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The inductive analysis of the experiences of criminogenically-involved veterans, including potential countervailing explanations, followed the case study analytical protocols of Creswell and Poth (2018) and Yin (2018) as well as </a:t>
              </a:r>
              <a:r>
                <a:rPr lang="en-US" sz="2000" dirty="0">
                  <a:solidFill>
                    <a:schemeClr val="bg1"/>
                  </a:solidFill>
                </a:rPr>
                <a:t>Saldaña</a:t>
              </a:r>
              <a:r>
                <a:rPr lang="en-US" sz="2000" dirty="0">
                  <a:solidFill>
                    <a:schemeClr val="bg1"/>
                  </a:solidFill>
                  <a:latin typeface="Times New Roman"/>
                  <a:cs typeface="Times New Roman"/>
                </a:rPr>
                <a:t> (2016) and Braun and Clark (2006), by coding, chunking, and analyzing emergent, related, and significant themes. Specifically, to adroitly capture these veterans’ qualitative experiences, a criterion-based group of 23 justice-involved, volunteer Washington State VTC members were contacted and from these volunteers, 10 were selected to participate. Each of these 10 veterans, whose demographic information is recorded in “Participant’s Demographics” chart (Figure 2), were individually interviewed using open ended questions.  Further, each participant was passively observed during their individual court sessions, and each veteran’s individual, court mandated reflection essay was analyzed. Then, the veteran’s transformational learning-related key words and phrases were coded, analyzed, and compared for emergent key themes.  This methodology is captured in the “Data Mining Flowchart” (Figure 3).  To ensure Thematic Saturation, tallies were kept whenever a veterans response mapped against a Transformative Learning stage, as shown in the “Thematic Saturation” chart (Figure 4), with “I” indicating an interview, “E” indicating a personal essay, and “O” indicating a court observation, allowing key triangulation of findings.  While there was only one interview per veteran, there were often multiple observations and essays.  If multiple date occurrences were captured, a number was paired with the type of data source (E or O) to enable clear traceability to the instance of data capture. Finally, recognizing my bias, I extensively used self-bracketing reflection help identify and inform any personal bias infused analysis.</a:t>
              </a:r>
              <a:endParaRPr lang="en-US" sz="1800" dirty="0">
                <a:latin typeface="Times New Roman"/>
                <a:cs typeface="Times New Roman"/>
              </a:endParaRPr>
            </a:p>
          </p:txBody>
        </p:sp>
        <p:sp>
          <p:nvSpPr>
            <p:cNvPr id="316" name="TextBox 315"/>
            <p:cNvSpPr txBox="1"/>
            <p:nvPr/>
          </p:nvSpPr>
          <p:spPr>
            <a:xfrm>
              <a:off x="845073" y="26480740"/>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30433" y="18265419"/>
            <a:ext cx="9281160" cy="5982784"/>
            <a:chOff x="34114657" y="17838275"/>
            <a:chExt cx="9320794" cy="5570120"/>
          </a:xfrm>
        </p:grpSpPr>
        <p:sp>
          <p:nvSpPr>
            <p:cNvPr id="321" name="TextBox 320"/>
            <p:cNvSpPr txBox="1"/>
            <p:nvPr/>
          </p:nvSpPr>
          <p:spPr>
            <a:xfrm>
              <a:off x="34114657" y="18611139"/>
              <a:ext cx="9320794" cy="4797256"/>
            </a:xfrm>
            <a:prstGeom prst="rect">
              <a:avLst/>
            </a:prstGeom>
            <a:solidFill>
              <a:srgbClr val="FFFFFF"/>
            </a:solidFill>
            <a:ln cap="rnd">
              <a:solidFill>
                <a:schemeClr val="bg1"/>
              </a:solidFill>
            </a:ln>
          </p:spPr>
          <p:txBody>
            <a:bodyPr wrap="square" lIns="182880" rIns="182880" rtlCol="0">
              <a:noAutofit/>
            </a:bodyPr>
            <a:lstStyle/>
            <a:p>
              <a:pPr>
                <a:lnSpc>
                  <a:spcPct val="140000"/>
                </a:lnSpc>
              </a:pP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This was the first exploration of the effects of transformative learning in veterans therapeutic courts.  Based upon this work and boundary decisions made, and the recidivism discussion above, there are several potential pathways to expand this body of knowledge and help veterans. Potential actives could include:</a:t>
              </a:r>
            </a:p>
            <a:p>
              <a:pPr marL="514350" indent="-514350">
                <a:lnSpc>
                  <a:spcPct val="140000"/>
                </a:lnSpc>
                <a:buFontTx/>
                <a:buAutoNum type="arabicPeriod"/>
              </a:pPr>
              <a:r>
                <a:rPr lang="en-US" sz="2000" dirty="0">
                  <a:solidFill>
                    <a:schemeClr val="bg1"/>
                  </a:solidFill>
                  <a:latin typeface="Times New Roman"/>
                  <a:cs typeface="Times New Roman"/>
                </a:rPr>
                <a:t>Evaluate another key educational theory in the veterans therapeutic court setting. </a:t>
              </a:r>
            </a:p>
            <a:p>
              <a:pPr marL="514350" indent="-514350">
                <a:lnSpc>
                  <a:spcPct val="140000"/>
                </a:lnSpc>
                <a:buAutoNum type="arabicPeriod"/>
              </a:pPr>
              <a:r>
                <a:rPr lang="en-US" sz="2000" dirty="0">
                  <a:solidFill>
                    <a:schemeClr val="bg1"/>
                  </a:solidFill>
                  <a:latin typeface="Times New Roman"/>
                  <a:cs typeface="Times New Roman"/>
                </a:rPr>
                <a:t>Expand the study to include other Washington State veterans treatment courts. </a:t>
              </a:r>
            </a:p>
            <a:p>
              <a:pPr marL="514350" indent="-514350">
                <a:lnSpc>
                  <a:spcPct val="140000"/>
                </a:lnSpc>
                <a:buAutoNum type="arabicPeriod"/>
              </a:pPr>
              <a:r>
                <a:rPr lang="en-US" sz="2000" dirty="0">
                  <a:solidFill>
                    <a:schemeClr val="bg1"/>
                  </a:solidFill>
                  <a:latin typeface="Times New Roman"/>
                  <a:cs typeface="Times New Roman"/>
                </a:rPr>
                <a:t>Expand veterans therapeutic court participant pool to include graduates.</a:t>
              </a:r>
            </a:p>
            <a:p>
              <a:pPr marL="514350" indent="-514350">
                <a:lnSpc>
                  <a:spcPct val="140000"/>
                </a:lnSpc>
                <a:buAutoNum type="arabicPeriod"/>
              </a:pPr>
              <a:r>
                <a:rPr lang="en-US" sz="2000" dirty="0">
                  <a:solidFill>
                    <a:schemeClr val="bg1"/>
                  </a:solidFill>
                  <a:latin typeface="Times New Roman"/>
                  <a:cs typeface="Times New Roman"/>
                </a:rPr>
                <a:t>Compare veterans therapeutic court with mentor programs against those without mentor programs.</a:t>
              </a:r>
            </a:p>
            <a:p>
              <a:pPr marL="514350" indent="-514350">
                <a:lnSpc>
                  <a:spcPct val="140000"/>
                </a:lnSpc>
                <a:buAutoNum type="arabicPeriod"/>
              </a:pPr>
              <a:r>
                <a:rPr lang="en-US" sz="2000" dirty="0">
                  <a:solidFill>
                    <a:schemeClr val="bg1"/>
                  </a:solidFill>
                  <a:latin typeface="Times New Roman"/>
                  <a:cs typeface="Times New Roman"/>
                </a:rPr>
                <a:t>Evaluate veteran treatment courts through Creswell and Poth’s lens of other key qualitative modalities, such as a narrative study.</a:t>
              </a:r>
            </a:p>
          </p:txBody>
        </p:sp>
        <p:sp>
          <p:nvSpPr>
            <p:cNvPr id="322" name="TextBox 321"/>
            <p:cNvSpPr txBox="1"/>
            <p:nvPr/>
          </p:nvSpPr>
          <p:spPr>
            <a:xfrm>
              <a:off x="34114657" y="1783827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4030433" y="24559849"/>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a:t>
            </a:r>
            <a:endParaRPr lang="en-US" sz="6000" dirty="0">
              <a:latin typeface="Times New Roman"/>
              <a:cs typeface="Times New Roman"/>
            </a:endParaRPr>
          </a:p>
        </p:txBody>
      </p:sp>
      <p:grpSp>
        <p:nvGrpSpPr>
          <p:cNvPr id="324" name="Group 323"/>
          <p:cNvGrpSpPr/>
          <p:nvPr/>
        </p:nvGrpSpPr>
        <p:grpSpPr>
          <a:xfrm>
            <a:off x="34001990" y="3934552"/>
            <a:ext cx="9326880" cy="13928452"/>
            <a:chOff x="34001990" y="3934553"/>
            <a:chExt cx="9326880" cy="12312795"/>
          </a:xfrm>
        </p:grpSpPr>
        <p:sp>
          <p:nvSpPr>
            <p:cNvPr id="325" name="TextBox 324"/>
            <p:cNvSpPr txBox="1"/>
            <p:nvPr/>
          </p:nvSpPr>
          <p:spPr>
            <a:xfrm>
              <a:off x="34008529" y="4662052"/>
              <a:ext cx="9278259" cy="11562600"/>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7031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 Conclusions</a:t>
              </a:r>
              <a:endParaRPr lang="en-US" sz="6000" dirty="0">
                <a:latin typeface="Times New Roman"/>
                <a:cs typeface="Times New Roman"/>
              </a:endParaRPr>
            </a:p>
          </p:txBody>
        </p:sp>
        <p:sp>
          <p:nvSpPr>
            <p:cNvPr id="327" name="Rectangle 326"/>
            <p:cNvSpPr/>
            <p:nvPr/>
          </p:nvSpPr>
          <p:spPr>
            <a:xfrm>
              <a:off x="34032310" y="4738557"/>
              <a:ext cx="9243849" cy="11508791"/>
            </a:xfrm>
            <a:prstGeom prst="rect">
              <a:avLst/>
            </a:prstGeom>
          </p:spPr>
          <p:txBody>
            <a:bodyPr wrap="square">
              <a:spAutoFit/>
            </a:bodyPr>
            <a:lstStyle/>
            <a:p>
              <a:endParaRPr lang="en-US" sz="2000" b="1" dirty="0">
                <a:solidFill>
                  <a:schemeClr val="bg1"/>
                </a:solidFill>
                <a:latin typeface="Times New Roman"/>
                <a:cs typeface="Times New Roman"/>
              </a:endParaRPr>
            </a:p>
            <a:p>
              <a:r>
                <a:rPr lang="en-US" sz="2000" b="1" dirty="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The study confirmed that transformative learning did indeed occur during the veterans therapeutic court journey and three key themes emerged. </a:t>
              </a:r>
              <a:r>
                <a:rPr lang="en-US" sz="2000" b="1" dirty="0">
                  <a:solidFill>
                    <a:schemeClr val="bg1"/>
                  </a:solidFill>
                  <a:latin typeface="Times New Roman"/>
                  <a:cs typeface="Times New Roman"/>
                </a:rPr>
                <a:t>First</a:t>
              </a:r>
              <a:r>
                <a:rPr lang="en-US" sz="2000" dirty="0">
                  <a:solidFill>
                    <a:schemeClr val="bg1"/>
                  </a:solidFill>
                  <a:latin typeface="Times New Roman"/>
                  <a:cs typeface="Times New Roman"/>
                </a:rPr>
                <a:t>, that relationships, familial and extra-familial, were critical to the veteran’s transformative learning journey.  Specifically, the veteran considered what relational actions needed to be started (e.g., with children the veteran had neglected due to prioritizing substance abuse as Ken had done), stopped (e.g., cleaving a relationship with a using, toxic sibling as Hailey had to do), or continued (with a loving, but non-enabling parent as Ken discovered). Further, strong relationships extended beyond family as in the military.  Noted non-familial crafted relationships included members of the judicial system including the judge and probation officer, mentors, and even pets. For example, 20% of the veterans interviewed mentioned but for their dogs, they would have committed suicide. The </a:t>
              </a:r>
              <a:r>
                <a:rPr lang="en-US" sz="2000" b="1" dirty="0">
                  <a:solidFill>
                    <a:schemeClr val="bg1"/>
                  </a:solidFill>
                  <a:latin typeface="Times New Roman"/>
                  <a:cs typeface="Times New Roman"/>
                </a:rPr>
                <a:t>second</a:t>
              </a:r>
              <a:r>
                <a:rPr lang="en-US" sz="2000" dirty="0">
                  <a:solidFill>
                    <a:schemeClr val="bg1"/>
                  </a:solidFill>
                  <a:latin typeface="Times New Roman"/>
                  <a:cs typeface="Times New Roman"/>
                </a:rPr>
                <a:t> key finding was vision-casting, which allowed the veterans to be able to see themselves successfully completing the VTC program. Whether this vision was internally or externally (e.g., mentors or court officials) generated, it was an essential component for the veteran’s successful transformational learning journey. The </a:t>
              </a:r>
              <a:r>
                <a:rPr lang="en-US" sz="2000" b="1" dirty="0">
                  <a:solidFill>
                    <a:schemeClr val="bg1"/>
                  </a:solidFill>
                  <a:latin typeface="Times New Roman"/>
                  <a:cs typeface="Times New Roman"/>
                </a:rPr>
                <a:t>third</a:t>
              </a:r>
              <a:r>
                <a:rPr lang="en-US" sz="2000" dirty="0">
                  <a:solidFill>
                    <a:schemeClr val="bg1"/>
                  </a:solidFill>
                  <a:latin typeface="Times New Roman"/>
                  <a:cs typeface="Times New Roman"/>
                </a:rPr>
                <a:t> key finding was a focused rebluing, where life coping skills, including both abilities and knowledge, that had been cultivated previously but neglected or “rusted”, were reengaged and practiced.  Such reengagement enabled the veterans’ successful transformative learning journey. As Gina put it, “I know one thing, the day that they took the oath  …, what they felt. …. It's, it's given back to 'em freely, through the veterans court. Yeah.  And I feel that pride now.”  These three key findings adroitly captured the veterans transformative learning journey.</a:t>
              </a:r>
            </a:p>
            <a:p>
              <a:endParaRPr lang="en-US" sz="2000" dirty="0">
                <a:solidFill>
                  <a:schemeClr val="bg1"/>
                </a:solidFill>
                <a:latin typeface="Times New Roman"/>
                <a:cs typeface="Times New Roman"/>
              </a:endParaRPr>
            </a:p>
            <a:p>
              <a:r>
                <a:rPr lang="en-US" sz="2000" b="1" dirty="0">
                  <a:solidFill>
                    <a:schemeClr val="bg1"/>
                  </a:solidFill>
                  <a:latin typeface="Times New Roman"/>
                  <a:cs typeface="Times New Roman"/>
                </a:rPr>
                <a:t>Conclusions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Transformative learning indeed occurred at this Washington State veteran therapeutic court.  However, as with all qualitative studies extreme care must be taken when trying to apply the results to other populations.  For instance, while this VTC was specifically chosen because it had a mentor program, and mentors were a key component for the veterans’ transformative learning journey, not all VTC programs in the state of Washington or more broadly across the United States offer a mentor program.  Further, only veterans active in the program were interviewed.  Since the completion of this study, several participants have graduated.  However, Transformational Learning does not end with graduation. It would be interesting to conduct a more robust longitudinal study capturing the veteran’s post-VTC journey.  For instance, a study laser-focused on a veteran’s journey after the veterans therapeutic court and recidivism, could prove beneficial  While several studies tout the recidivism impacts of veteran therapeutic court programs, none were found that were able to withstand stringent academic analysis. Finally, veteran therapeutic courts are funded in different ways including public funding; additional studies, including recidivism, could provide helpful analysis of alternatives when evaluating various funding options for veterans therapeutic courts.</a:t>
              </a:r>
            </a:p>
          </p:txBody>
        </p:sp>
      </p:grpSp>
      <p:sp>
        <p:nvSpPr>
          <p:cNvPr id="329" name="TextBox 328"/>
          <p:cNvSpPr txBox="1"/>
          <p:nvPr/>
        </p:nvSpPr>
        <p:spPr>
          <a:xfrm>
            <a:off x="12719901" y="18194676"/>
            <a:ext cx="8477501" cy="1015663"/>
          </a:xfrm>
          <a:prstGeom prst="rect">
            <a:avLst/>
          </a:prstGeom>
          <a:noFill/>
        </p:spPr>
        <p:txBody>
          <a:bodyPr wrap="square" rtlCol="0">
            <a:spAutoFit/>
          </a:bodyPr>
          <a:lstStyle/>
          <a:p>
            <a:pPr algn="just"/>
            <a:r>
              <a:rPr lang="en-US" sz="1800" b="1" dirty="0">
                <a:latin typeface="Times New Roman"/>
                <a:cs typeface="Times New Roman"/>
              </a:rPr>
              <a:t>Figure 3</a:t>
            </a:r>
            <a:r>
              <a:rPr lang="en-US" sz="1800" dirty="0">
                <a:latin typeface="Times New Roman"/>
                <a:cs typeface="Times New Roman"/>
              </a:rPr>
              <a:t>. </a:t>
            </a:r>
            <a:r>
              <a:rPr lang="en-US" sz="1800" b="1" dirty="0">
                <a:latin typeface="Times New Roman"/>
                <a:cs typeface="Times New Roman"/>
              </a:rPr>
              <a:t>Competitive fitness advantage.</a:t>
            </a:r>
            <a:r>
              <a:rPr lang="en-US" sz="1800" dirty="0">
                <a:latin typeface="Times New Roman"/>
                <a:cs typeface="Times New Roman"/>
              </a:rPr>
              <a:t> </a:t>
            </a:r>
          </a:p>
          <a:p>
            <a:pPr algn="just"/>
            <a:r>
              <a:rPr lang="en-US" sz="1400" dirty="0">
                <a:latin typeface="Times New Roman"/>
                <a:ea typeface="Calibri"/>
              </a:rPr>
              <a:t>Quantification of fitness was based on the direct comparison of log CFUs of one species to another. </a:t>
            </a:r>
            <a:r>
              <a:rPr lang="en-US" sz="1400" dirty="0">
                <a:latin typeface="Times New Roman"/>
                <a:cs typeface="Times New Roman"/>
              </a:rPr>
              <a:t>There was a significant fitness advantage of group A, if not even more with group B through  overcoming colonization resistance. </a:t>
            </a:r>
          </a:p>
        </p:txBody>
      </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a:latin typeface="Garamond"/>
                <a:cs typeface="Garamond"/>
              </a:rPr>
              <a:t>A</a:t>
            </a:r>
          </a:p>
        </p:txBody>
      </p:sp>
      <p:sp>
        <p:nvSpPr>
          <p:cNvPr id="331" name="TextBox 330"/>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356" name="Rectangle 355"/>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360" name="Rectangle 359"/>
          <p:cNvSpPr/>
          <p:nvPr/>
        </p:nvSpPr>
        <p:spPr>
          <a:xfrm>
            <a:off x="24812323" y="17497549"/>
            <a:ext cx="774057" cy="369332"/>
          </a:xfrm>
          <a:prstGeom prst="rect">
            <a:avLst/>
          </a:prstGeom>
        </p:spPr>
        <p:txBody>
          <a:bodyPr wrap="square">
            <a:spAutoFit/>
          </a:bodyPr>
          <a:lstStyle/>
          <a:p>
            <a:pPr lvl="0" algn="just"/>
            <a:r>
              <a:rPr lang="en-US" sz="1800" b="1" dirty="0">
                <a:solidFill>
                  <a:prstClr val="black"/>
                </a:solidFill>
                <a:latin typeface="Garamond"/>
                <a:cs typeface="Garamond"/>
              </a:rPr>
              <a:t>B</a:t>
            </a:r>
          </a:p>
        </p:txBody>
      </p:sp>
      <p:sp>
        <p:nvSpPr>
          <p:cNvPr id="367" name="Rectangle 366"/>
          <p:cNvSpPr/>
          <p:nvPr/>
        </p:nvSpPr>
        <p:spPr>
          <a:xfrm>
            <a:off x="26927040" y="22062003"/>
            <a:ext cx="1139204" cy="400110"/>
          </a:xfrm>
          <a:prstGeom prst="rect">
            <a:avLst/>
          </a:prstGeom>
        </p:spPr>
        <p:txBody>
          <a:bodyPr wrap="none">
            <a:spAutoFit/>
          </a:bodyPr>
          <a:lstStyle/>
          <a:p>
            <a:r>
              <a:rPr lang="en-US" sz="2000" b="1" dirty="0">
                <a:latin typeface="Times New Roman"/>
                <a:cs typeface="Times New Roman"/>
              </a:rPr>
              <a:t>MG1655</a:t>
            </a:r>
          </a:p>
        </p:txBody>
      </p:sp>
      <p:grpSp>
        <p:nvGrpSpPr>
          <p:cNvPr id="2" name="Group 1">
            <a:extLst>
              <a:ext uri="{FF2B5EF4-FFF2-40B4-BE49-F238E27FC236}">
                <a16:creationId xmlns:a16="http://schemas.microsoft.com/office/drawing/2014/main" id="{769D401E-495F-C24A-A15C-217BFAF2419B}"/>
              </a:ext>
            </a:extLst>
          </p:cNvPr>
          <p:cNvGrpSpPr/>
          <p:nvPr/>
        </p:nvGrpSpPr>
        <p:grpSpPr>
          <a:xfrm>
            <a:off x="12922907" y="13453285"/>
            <a:ext cx="17573569" cy="9156432"/>
            <a:chOff x="11288653" y="5993451"/>
            <a:chExt cx="10279021" cy="6614585"/>
          </a:xfrm>
        </p:grpSpPr>
        <p:sp>
          <p:nvSpPr>
            <p:cNvPr id="359" name="Rectangle 358"/>
            <p:cNvSpPr/>
            <p:nvPr/>
          </p:nvSpPr>
          <p:spPr>
            <a:xfrm>
              <a:off x="11288653" y="12318997"/>
              <a:ext cx="5773685" cy="289039"/>
            </a:xfrm>
            <a:prstGeom prst="rect">
              <a:avLst/>
            </a:prstGeom>
          </p:spPr>
          <p:txBody>
            <a:bodyPr wrap="square">
              <a:spAutoFit/>
            </a:bodyPr>
            <a:lstStyle/>
            <a:p>
              <a:pPr lvl="0" algn="just"/>
              <a:r>
                <a:rPr lang="en-US" sz="2000" b="1" dirty="0">
                  <a:solidFill>
                    <a:prstClr val="black"/>
                  </a:solidFill>
                  <a:latin typeface="Times New Roman" panose="02020603050405020304" pitchFamily="18" charset="0"/>
                  <a:cs typeface="Times New Roman" panose="02020603050405020304" pitchFamily="18" charset="0"/>
                </a:rPr>
                <a:t>Figure 3: Data Mining Flowchart.</a:t>
              </a:r>
            </a:p>
          </p:txBody>
        </p:sp>
        <p:pic>
          <p:nvPicPr>
            <p:cNvPr id="78" name="Picture 77">
              <a:extLst>
                <a:ext uri="{FF2B5EF4-FFF2-40B4-BE49-F238E27FC236}">
                  <a16:creationId xmlns:a16="http://schemas.microsoft.com/office/drawing/2014/main" id="{C522338F-BAB6-684C-8BE0-2AB71D73E9B7}"/>
                </a:ext>
              </a:extLst>
            </p:cNvPr>
            <p:cNvPicPr>
              <a:picLocks noChangeAspect="1"/>
            </p:cNvPicPr>
            <p:nvPr/>
          </p:nvPicPr>
          <p:blipFill>
            <a:blip r:embed="rId4"/>
            <a:stretch>
              <a:fillRect/>
            </a:stretch>
          </p:blipFill>
          <p:spPr>
            <a:xfrm>
              <a:off x="11335260" y="5993451"/>
              <a:ext cx="10232414" cy="6176604"/>
            </a:xfrm>
            <a:prstGeom prst="rect">
              <a:avLst/>
            </a:prstGeom>
            <a:solidFill>
              <a:schemeClr val="accent6">
                <a:lumMod val="20000"/>
                <a:lumOff val="80000"/>
              </a:schemeClr>
            </a:solidFill>
          </p:spPr>
        </p:pic>
      </p:grpSp>
      <p:grpSp>
        <p:nvGrpSpPr>
          <p:cNvPr id="7" name="Group 6">
            <a:extLst>
              <a:ext uri="{FF2B5EF4-FFF2-40B4-BE49-F238E27FC236}">
                <a16:creationId xmlns:a16="http://schemas.microsoft.com/office/drawing/2014/main" id="{326FD440-A3A7-634C-91E5-4AB9271C65F4}"/>
              </a:ext>
            </a:extLst>
          </p:cNvPr>
          <p:cNvGrpSpPr/>
          <p:nvPr/>
        </p:nvGrpSpPr>
        <p:grpSpPr>
          <a:xfrm>
            <a:off x="12489893" y="22545625"/>
            <a:ext cx="18629568" cy="8837647"/>
            <a:chOff x="14643468" y="23264776"/>
            <a:chExt cx="18629568" cy="8837647"/>
          </a:xfrm>
        </p:grpSpPr>
        <p:sp>
          <p:nvSpPr>
            <p:cNvPr id="340" name="Rectangle 339"/>
            <p:cNvSpPr/>
            <p:nvPr/>
          </p:nvSpPr>
          <p:spPr>
            <a:xfrm>
              <a:off x="14643468" y="31702313"/>
              <a:ext cx="6966776" cy="400110"/>
            </a:xfrm>
            <a:prstGeom prst="rect">
              <a:avLst/>
            </a:prstGeom>
          </p:spPr>
          <p:txBody>
            <a:bodyPr wrap="square">
              <a:spAutoFit/>
            </a:bodyPr>
            <a:lstStyle/>
            <a:p>
              <a:pPr lvl="0" algn="ctr" defTabSz="457200"/>
              <a:r>
                <a:rPr lang="en-US" sz="2000" b="1" dirty="0">
                  <a:solidFill>
                    <a:prstClr val="black"/>
                  </a:solidFill>
                  <a:latin typeface="Times New Roman"/>
                  <a:cs typeface="Times New Roman"/>
                </a:rPr>
                <a:t>Figure 4: Thematic Saturation.</a:t>
              </a:r>
            </a:p>
          </p:txBody>
        </p:sp>
        <p:pic>
          <p:nvPicPr>
            <p:cNvPr id="5" name="Picture 4">
              <a:extLst>
                <a:ext uri="{FF2B5EF4-FFF2-40B4-BE49-F238E27FC236}">
                  <a16:creationId xmlns:a16="http://schemas.microsoft.com/office/drawing/2014/main" id="{E99D001F-FFAB-4E48-948F-AEB5E23E64E8}"/>
                </a:ext>
              </a:extLst>
            </p:cNvPr>
            <p:cNvPicPr>
              <a:picLocks noChangeAspect="1"/>
            </p:cNvPicPr>
            <p:nvPr/>
          </p:nvPicPr>
          <p:blipFill>
            <a:blip r:embed="rId5"/>
            <a:stretch>
              <a:fillRect/>
            </a:stretch>
          </p:blipFill>
          <p:spPr>
            <a:xfrm>
              <a:off x="16372845" y="23264776"/>
              <a:ext cx="16900191" cy="8314677"/>
            </a:xfrm>
            <a:prstGeom prst="rect">
              <a:avLst/>
            </a:prstGeom>
          </p:spPr>
        </p:pic>
      </p:grpSp>
      <p:grpSp>
        <p:nvGrpSpPr>
          <p:cNvPr id="3" name="Group 2">
            <a:extLst>
              <a:ext uri="{FF2B5EF4-FFF2-40B4-BE49-F238E27FC236}">
                <a16:creationId xmlns:a16="http://schemas.microsoft.com/office/drawing/2014/main" id="{F8F2AA5E-2FC9-3B48-87EB-A83C67EFABF4}"/>
              </a:ext>
            </a:extLst>
          </p:cNvPr>
          <p:cNvGrpSpPr/>
          <p:nvPr/>
        </p:nvGrpSpPr>
        <p:grpSpPr>
          <a:xfrm>
            <a:off x="10775479" y="4105480"/>
            <a:ext cx="9724602" cy="9178833"/>
            <a:chOff x="22369375" y="4783745"/>
            <a:chExt cx="9724602" cy="9178833"/>
          </a:xfrm>
        </p:grpSpPr>
        <p:sp>
          <p:nvSpPr>
            <p:cNvPr id="86" name="Rectangle 85">
              <a:extLst>
                <a:ext uri="{FF2B5EF4-FFF2-40B4-BE49-F238E27FC236}">
                  <a16:creationId xmlns:a16="http://schemas.microsoft.com/office/drawing/2014/main" id="{82961BCB-EFF1-0C4C-89B6-7BBE775A9D36}"/>
                </a:ext>
              </a:extLst>
            </p:cNvPr>
            <p:cNvSpPr/>
            <p:nvPr/>
          </p:nvSpPr>
          <p:spPr>
            <a:xfrm>
              <a:off x="22369375" y="13562468"/>
              <a:ext cx="7895476" cy="400110"/>
            </a:xfrm>
            <a:prstGeom prst="rect">
              <a:avLst/>
            </a:prstGeom>
          </p:spPr>
          <p:txBody>
            <a:bodyPr wrap="square">
              <a:spAutoFit/>
            </a:bodyPr>
            <a:lstStyle/>
            <a:p>
              <a:pPr algn="just"/>
              <a:r>
                <a:rPr lang="en-US" sz="2000" b="1" dirty="0">
                  <a:solidFill>
                    <a:prstClr val="black"/>
                  </a:solidFill>
                  <a:latin typeface="Times New Roman" panose="02020603050405020304" pitchFamily="18" charset="0"/>
                  <a:cs typeface="Times New Roman" panose="02020603050405020304" pitchFamily="18" charset="0"/>
                </a:rPr>
                <a:t>Figure 1. Key Transformational Learning Phases And Phrases.</a:t>
              </a:r>
            </a:p>
          </p:txBody>
        </p:sp>
        <p:pic>
          <p:nvPicPr>
            <p:cNvPr id="8" name="Picture 7">
              <a:extLst>
                <a:ext uri="{FF2B5EF4-FFF2-40B4-BE49-F238E27FC236}">
                  <a16:creationId xmlns:a16="http://schemas.microsoft.com/office/drawing/2014/main" id="{F6C5174C-4843-D14C-AD05-D414A35E3ED8}"/>
                </a:ext>
              </a:extLst>
            </p:cNvPr>
            <p:cNvPicPr>
              <a:picLocks noChangeAspect="1"/>
            </p:cNvPicPr>
            <p:nvPr/>
          </p:nvPicPr>
          <p:blipFill>
            <a:blip r:embed="rId6"/>
            <a:stretch>
              <a:fillRect/>
            </a:stretch>
          </p:blipFill>
          <p:spPr>
            <a:xfrm>
              <a:off x="22416447" y="4783745"/>
              <a:ext cx="9677530" cy="8536261"/>
            </a:xfrm>
            <a:prstGeom prst="rect">
              <a:avLst/>
            </a:prstGeom>
          </p:spPr>
        </p:pic>
      </p:grpSp>
      <p:pic>
        <p:nvPicPr>
          <p:cNvPr id="79" name="Picture 78">
            <a:extLst>
              <a:ext uri="{FF2B5EF4-FFF2-40B4-BE49-F238E27FC236}">
                <a16:creationId xmlns:a16="http://schemas.microsoft.com/office/drawing/2014/main" id="{879773B5-6666-5E4E-81EE-A50CEB5BE599}"/>
              </a:ext>
            </a:extLst>
          </p:cNvPr>
          <p:cNvPicPr>
            <a:picLocks noChangeAspect="1"/>
          </p:cNvPicPr>
          <p:nvPr/>
        </p:nvPicPr>
        <p:blipFill>
          <a:blip r:embed="rId7"/>
          <a:stretch>
            <a:fillRect/>
          </a:stretch>
        </p:blipFill>
        <p:spPr>
          <a:xfrm>
            <a:off x="20685666" y="3993606"/>
            <a:ext cx="12205705" cy="8899204"/>
          </a:xfrm>
          <a:prstGeom prst="rect">
            <a:avLst/>
          </a:prstGeom>
        </p:spPr>
      </p:pic>
      <p:sp>
        <p:nvSpPr>
          <p:cNvPr id="42" name="Rectangle 41">
            <a:extLst>
              <a:ext uri="{FF2B5EF4-FFF2-40B4-BE49-F238E27FC236}">
                <a16:creationId xmlns:a16="http://schemas.microsoft.com/office/drawing/2014/main" id="{92A16181-4CB8-D943-995D-770918EF263F}"/>
              </a:ext>
            </a:extLst>
          </p:cNvPr>
          <p:cNvSpPr/>
          <p:nvPr/>
        </p:nvSpPr>
        <p:spPr>
          <a:xfrm>
            <a:off x="20623651" y="12970675"/>
            <a:ext cx="8020490" cy="400110"/>
          </a:xfrm>
          <a:prstGeom prst="rect">
            <a:avLst/>
          </a:prstGeom>
        </p:spPr>
        <p:txBody>
          <a:bodyPr wrap="square">
            <a:spAutoFit/>
          </a:bodyPr>
          <a:lstStyle/>
          <a:p>
            <a:pPr lvl="0" algn="just"/>
            <a:r>
              <a:rPr lang="en-US" sz="2000" b="1" dirty="0">
                <a:solidFill>
                  <a:prstClr val="black"/>
                </a:solidFill>
                <a:latin typeface="Times New Roman"/>
                <a:cs typeface="Times New Roman"/>
              </a:rPr>
              <a:t>Figure 2. Participant Demographics.</a:t>
            </a:r>
            <a:endParaRPr lang="en-US" sz="2000" dirty="0">
              <a:solidFill>
                <a:prstClr val="black"/>
              </a:solidFill>
              <a:latin typeface="Times New Roman"/>
              <a:cs typeface="Times New Roman"/>
            </a:endParaRP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24313</TotalTime>
  <Words>2004</Words>
  <Application>Microsoft Macintosh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Calisto MT</vt:lpstr>
      <vt:lpstr>Garamond</vt:lpstr>
      <vt:lpstr>Lucida Grande</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Lee Williams</cp:lastModifiedBy>
  <cp:revision>344</cp:revision>
  <cp:lastPrinted>2022-03-09T19:03:26Z</cp:lastPrinted>
  <dcterms:created xsi:type="dcterms:W3CDTF">2013-10-19T16:33:22Z</dcterms:created>
  <dcterms:modified xsi:type="dcterms:W3CDTF">2022-03-09T22:27:34Z</dcterms:modified>
</cp:coreProperties>
</file>