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315200" cy="96012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+iYL4E4hfmZPpQTJ201DxBcHV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0668926.2019.164790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483306" indent="-312135">
              <a:lnSpc>
                <a:spcPct val="115000"/>
              </a:lnSpc>
              <a:buClr>
                <a:srgbClr val="333333"/>
              </a:buClr>
              <a:buSzPts val="1050"/>
            </a:pPr>
            <a:r>
              <a:rPr lang="en-US">
                <a:solidFill>
                  <a:srgbClr val="333333"/>
                </a:solidFill>
              </a:rPr>
              <a:t>Kras, N. (2021). Exploring the benefits of ecotherapy-based activities at an urban community college.</a:t>
            </a:r>
            <a:r>
              <a:rPr lang="en-US" i="1">
                <a:solidFill>
                  <a:srgbClr val="333333"/>
                </a:solidFill>
              </a:rPr>
              <a:t> Community College Journal of Research and Practice, 45</a:t>
            </a:r>
            <a:r>
              <a:rPr lang="en-US">
                <a:solidFill>
                  <a:srgbClr val="333333"/>
                </a:solidFill>
              </a:rPr>
              <a:t>(2), 117-123. </a:t>
            </a:r>
            <a:r>
              <a:rPr lang="en-US">
                <a:solidFill>
                  <a:srgbClr val="2659AB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https://doi.org/10.1080/10668926.2019.1647902</a:t>
            </a:r>
            <a:endParaRPr>
              <a:solidFill>
                <a:srgbClr val="2659AB"/>
              </a:solidFill>
            </a:endParaRPr>
          </a:p>
          <a:p>
            <a:pPr marL="0" indent="0">
              <a:spcBef>
                <a:spcPts val="846"/>
              </a:spcBef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76ff0cc8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176ff0cc82_0_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302066" indent="-302066">
              <a:spcBef>
                <a:spcPts val="1015"/>
              </a:spcBef>
              <a:buClr>
                <a:srgbClr val="1186C3"/>
              </a:buClr>
              <a:buSzPts val="2610"/>
              <a:buChar char="•"/>
            </a:pPr>
            <a:r>
              <a:rPr lang="en-US" sz="1900" i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Ecotherapy benefits all humans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762f860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762f8604a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/>
              <a:t>nature therapy or green therapy </a:t>
            </a: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4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5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5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8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6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1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3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9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340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9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accent2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0668926.2019.164790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>
            <a:spLocks noGrp="1"/>
          </p:cNvSpPr>
          <p:nvPr>
            <p:ph type="ctrTitle"/>
          </p:nvPr>
        </p:nvSpPr>
        <p:spPr>
          <a:xfrm>
            <a:off x="3168926" y="1523093"/>
            <a:ext cx="8574600" cy="26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en-US"/>
              <a:t>Managing Depression in the Workplace</a:t>
            </a:r>
            <a:endParaRPr/>
          </a:p>
        </p:txBody>
      </p:sp>
      <p:sp>
        <p:nvSpPr>
          <p:cNvPr id="143" name="Google Shape;143;p1"/>
          <p:cNvSpPr txBox="1">
            <a:spLocks noGrp="1"/>
          </p:cNvSpPr>
          <p:nvPr>
            <p:ph type="subTitle" idx="1"/>
          </p:nvPr>
        </p:nvSpPr>
        <p:spPr>
          <a:xfrm>
            <a:off x="1524000" y="480940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3045"/>
              <a:buNone/>
            </a:pPr>
            <a:r>
              <a:rPr lang="en-US" dirty="0"/>
              <a:t>By Ben Mello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dirty="0"/>
              <a:t>Benefits of Ecotherapy</a:t>
            </a:r>
            <a:endParaRPr dirty="0"/>
          </a:p>
        </p:txBody>
      </p:sp>
      <p:sp>
        <p:nvSpPr>
          <p:cNvPr id="199" name="Google Shape;199;p10"/>
          <p:cNvSpPr txBox="1">
            <a:spLocks noGrp="1"/>
          </p:cNvSpPr>
          <p:nvPr>
            <p:ph idx="1"/>
          </p:nvPr>
        </p:nvSpPr>
        <p:spPr>
          <a:xfrm>
            <a:off x="609600" y="1600202"/>
            <a:ext cx="10972800" cy="359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Ecotherapy improves mental health.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It can boost self-esteem.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This method assists individuals returning to work.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Ecotherapy improves physical health.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It can reduce social isolation.</a:t>
            </a: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76ff0cc82_0_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Benefits of Ecotherapy</a:t>
            </a:r>
            <a:endParaRPr/>
          </a:p>
        </p:txBody>
      </p:sp>
      <p:sp>
        <p:nvSpPr>
          <p:cNvPr id="205" name="Google Shape;205;g1176ff0cc82_0_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94335" algn="l" rtl="0">
              <a:spcBef>
                <a:spcPts val="360"/>
              </a:spcBef>
              <a:spcAft>
                <a:spcPts val="0"/>
              </a:spcAft>
              <a:buSzPts val="2610"/>
              <a:buChar char="●"/>
            </a:pPr>
            <a:r>
              <a:rPr lang="en-US" sz="2800" dirty="0"/>
              <a:t>Research performed on community college students found that ecotherapy beneficial in three areas:</a:t>
            </a:r>
            <a:endParaRPr sz="2800" dirty="0"/>
          </a:p>
          <a:p>
            <a:pPr marL="914400" lvl="1" indent="-394335" algn="l" rtl="0">
              <a:spcBef>
                <a:spcPts val="0"/>
              </a:spcBef>
              <a:spcAft>
                <a:spcPts val="0"/>
              </a:spcAft>
              <a:buSzPts val="2610"/>
              <a:buChar char="○"/>
            </a:pPr>
            <a:r>
              <a:rPr lang="en-US" sz="2400" dirty="0"/>
              <a:t>General satisfaction with experience</a:t>
            </a:r>
            <a:endParaRPr sz="2400" dirty="0"/>
          </a:p>
          <a:p>
            <a:pPr marL="914400" lvl="1" indent="-394335" algn="l" rtl="0">
              <a:spcBef>
                <a:spcPts val="0"/>
              </a:spcBef>
              <a:spcAft>
                <a:spcPts val="0"/>
              </a:spcAft>
              <a:buSzPts val="2610"/>
              <a:buChar char="○"/>
            </a:pPr>
            <a:r>
              <a:rPr lang="en-US" sz="2400" dirty="0"/>
              <a:t>Opportunity for self-expression</a:t>
            </a:r>
            <a:endParaRPr sz="2400" dirty="0"/>
          </a:p>
          <a:p>
            <a:pPr marL="914400" lvl="1" indent="-394335" algn="l" rtl="0">
              <a:spcBef>
                <a:spcPts val="0"/>
              </a:spcBef>
              <a:spcAft>
                <a:spcPts val="0"/>
              </a:spcAft>
              <a:buSzPts val="2610"/>
              <a:buChar char="○"/>
            </a:pPr>
            <a:r>
              <a:rPr lang="en-US" sz="2400" dirty="0"/>
              <a:t>Awareness of stress reduction.</a:t>
            </a:r>
            <a:endParaRPr sz="2400" dirty="0"/>
          </a:p>
          <a:p>
            <a:pPr marL="457200" lvl="0" indent="-394335" algn="l" rtl="0">
              <a:spcBef>
                <a:spcPts val="0"/>
              </a:spcBef>
              <a:spcAft>
                <a:spcPts val="0"/>
              </a:spcAft>
              <a:buSzPts val="2610"/>
              <a:buChar char="●"/>
            </a:pPr>
            <a:r>
              <a:rPr lang="en-US" sz="2800" dirty="0"/>
              <a:t>Ecotherapy can benefit all individuals</a:t>
            </a:r>
            <a:endParaRPr sz="2800" dirty="0"/>
          </a:p>
          <a:p>
            <a:pPr marL="914400" lvl="1" indent="-394335" algn="l" rtl="0">
              <a:spcBef>
                <a:spcPts val="0"/>
              </a:spcBef>
              <a:spcAft>
                <a:spcPts val="0"/>
              </a:spcAft>
              <a:buSzPts val="2610"/>
              <a:buChar char="○"/>
            </a:pPr>
            <a:r>
              <a:rPr lang="en-US" sz="2400" dirty="0"/>
              <a:t>71 percent of participants reported decreased levels of depression</a:t>
            </a:r>
            <a:endParaRPr sz="2400" dirty="0"/>
          </a:p>
          <a:p>
            <a:pPr marL="914400" lvl="1" indent="-394335" algn="l" rtl="0">
              <a:spcBef>
                <a:spcPts val="0"/>
              </a:spcBef>
              <a:spcAft>
                <a:spcPts val="0"/>
              </a:spcAft>
              <a:buSzPts val="2610"/>
              <a:buChar char="○"/>
            </a:pPr>
            <a:r>
              <a:rPr lang="en-US" sz="2400" dirty="0"/>
              <a:t>90 percent of participants had increased self-esteem</a:t>
            </a:r>
            <a:endParaRPr sz="2400" dirty="0"/>
          </a:p>
          <a:p>
            <a:pPr marL="914400" lvl="1" indent="-394335" algn="l" rtl="0">
              <a:spcBef>
                <a:spcPts val="0"/>
              </a:spcBef>
              <a:spcAft>
                <a:spcPts val="0"/>
              </a:spcAft>
              <a:buSzPts val="2610"/>
              <a:buChar char="○"/>
            </a:pPr>
            <a:r>
              <a:rPr lang="en-US" sz="2400" dirty="0"/>
              <a:t>71 percent of participants felt less tense after the green walk.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Ecotherapy on the Mind</a:t>
            </a:r>
            <a:endParaRPr/>
          </a:p>
        </p:txBody>
      </p:sp>
      <p:sp>
        <p:nvSpPr>
          <p:cNvPr id="211" name="Google Shape;211;p11"/>
          <p:cNvSpPr txBox="1">
            <a:spLocks noGrp="1"/>
          </p:cNvSpPr>
          <p:nvPr>
            <p:ph idx="1"/>
          </p:nvPr>
        </p:nvSpPr>
        <p:spPr>
          <a:xfrm>
            <a:off x="1484300" y="1743270"/>
            <a:ext cx="10018800" cy="4144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85750" lvl="0" indent="-21717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Ecotherapy reduces stress levels and symptoms of anxiety and depression.</a:t>
            </a:r>
            <a:endParaRPr sz="2400" dirty="0"/>
          </a:p>
          <a:p>
            <a:pPr marL="285750" lvl="0" indent="-217170" algn="l" rtl="0">
              <a:lnSpc>
                <a:spcPct val="200000"/>
              </a:lnSpc>
              <a:spcBef>
                <a:spcPts val="10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This method attempts to prevent employee burnout.</a:t>
            </a:r>
            <a:endParaRPr sz="2400" dirty="0"/>
          </a:p>
          <a:p>
            <a:pPr marL="285750" lvl="0" indent="-217170" algn="l" rtl="0">
              <a:lnSpc>
                <a:spcPct val="200000"/>
              </a:lnSpc>
              <a:spcBef>
                <a:spcPts val="10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It helps individuals think more clearly.</a:t>
            </a:r>
            <a:endParaRPr sz="2400" dirty="0"/>
          </a:p>
          <a:p>
            <a:pPr marL="285750" lvl="0" indent="-217170" algn="l" rtl="0">
              <a:lnSpc>
                <a:spcPct val="200000"/>
              </a:lnSpc>
              <a:spcBef>
                <a:spcPts val="10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It Increases creativity in the workplace.</a:t>
            </a: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dirty="0"/>
              <a:t>Implementing Psychotherapy</a:t>
            </a:r>
            <a:endParaRPr dirty="0"/>
          </a:p>
        </p:txBody>
      </p:sp>
      <p:sp>
        <p:nvSpPr>
          <p:cNvPr id="217" name="Google Shape;217;p12"/>
          <p:cNvSpPr txBox="1">
            <a:spLocks noGrp="1"/>
          </p:cNvSpPr>
          <p:nvPr>
            <p:ph idx="1"/>
          </p:nvPr>
        </p:nvSpPr>
        <p:spPr>
          <a:xfrm>
            <a:off x="1484300" y="2514600"/>
            <a:ext cx="10018800" cy="4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Psychotherapy allows people to openly talk about their mental illnesses and emotional difficulties with a psychiatrists, psychologist, or other trained professionals.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Implementing Psychotherapy gives employees the option to talk to a professional.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It creates a safe space for the individuals.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Psychotherapy helps solve lingering problems and issues.</a:t>
            </a:r>
            <a:endParaRPr sz="2400" dirty="0"/>
          </a:p>
          <a:p>
            <a:pPr marL="285750" lvl="0" indent="-6477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Benefits of Psychotherapy</a:t>
            </a:r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idx="1"/>
          </p:nvPr>
        </p:nvSpPr>
        <p:spPr>
          <a:xfrm>
            <a:off x="1484310" y="2317073"/>
            <a:ext cx="10018713" cy="3474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52603" algn="l" rtl="0">
              <a:spcBef>
                <a:spcPts val="0"/>
              </a:spcBef>
              <a:spcAft>
                <a:spcPts val="0"/>
              </a:spcAft>
              <a:buSzPct val="145000"/>
              <a:buChar char="•"/>
            </a:pPr>
            <a:r>
              <a:rPr lang="en-US" sz="2400" dirty="0"/>
              <a:t>Employees understand themselves better.</a:t>
            </a:r>
            <a:endParaRPr sz="2400" dirty="0"/>
          </a:p>
          <a:p>
            <a:pPr marL="285750" lvl="0" indent="-252603" algn="l" rtl="0">
              <a:spcBef>
                <a:spcPts val="1080"/>
              </a:spcBef>
              <a:spcAft>
                <a:spcPts val="0"/>
              </a:spcAft>
              <a:buSzPct val="145000"/>
              <a:buChar char="•"/>
            </a:pPr>
            <a:r>
              <a:rPr lang="en-US" sz="2400" dirty="0"/>
              <a:t>This creates more comfort in the workplace.</a:t>
            </a:r>
            <a:endParaRPr sz="2400" dirty="0"/>
          </a:p>
          <a:p>
            <a:pPr marL="285750" lvl="0" indent="-252603" algn="l" rtl="0">
              <a:spcBef>
                <a:spcPts val="1080"/>
              </a:spcBef>
              <a:spcAft>
                <a:spcPts val="0"/>
              </a:spcAft>
              <a:buSzPct val="145000"/>
              <a:buChar char="•"/>
            </a:pPr>
            <a:r>
              <a:rPr lang="en-US" sz="2400" dirty="0"/>
              <a:t>It Improves employee motivation and satisfaction.</a:t>
            </a:r>
            <a:endParaRPr sz="2400" dirty="0"/>
          </a:p>
          <a:p>
            <a:pPr marL="285750" lvl="0" indent="-252603" algn="l" rtl="0">
              <a:spcBef>
                <a:spcPts val="1080"/>
              </a:spcBef>
              <a:spcAft>
                <a:spcPts val="0"/>
              </a:spcAft>
              <a:buSzPct val="145000"/>
              <a:buChar char="•"/>
            </a:pPr>
            <a:r>
              <a:rPr lang="en-US" sz="2400" dirty="0"/>
              <a:t>Psychotherapy decreases absenteeism.</a:t>
            </a:r>
            <a:endParaRPr sz="2400" dirty="0"/>
          </a:p>
          <a:p>
            <a:pPr marL="285750" lvl="0" indent="-252603" algn="l" rtl="0">
              <a:spcBef>
                <a:spcPts val="1080"/>
              </a:spcBef>
              <a:spcAft>
                <a:spcPts val="0"/>
              </a:spcAft>
              <a:buSzPct val="145000"/>
              <a:buChar char="•"/>
            </a:pPr>
            <a:r>
              <a:rPr lang="en-US" sz="2400" dirty="0"/>
              <a:t>Psychotherapy causes less turnover.</a:t>
            </a:r>
            <a:endParaRPr sz="2400" dirty="0"/>
          </a:p>
          <a:p>
            <a:pPr marL="285750" lvl="0" indent="-252603" algn="l" rtl="0">
              <a:spcBef>
                <a:spcPts val="1080"/>
              </a:spcBef>
              <a:spcAft>
                <a:spcPts val="0"/>
              </a:spcAft>
              <a:buSzPct val="145000"/>
              <a:buChar char="•"/>
            </a:pPr>
            <a:r>
              <a:rPr lang="en-US" sz="2400" dirty="0"/>
              <a:t>Employees feel more cared about and wanted.</a:t>
            </a:r>
            <a:endParaRPr sz="2400" dirty="0"/>
          </a:p>
          <a:p>
            <a:pPr marL="285750" lvl="0" indent="-64770" algn="l" rtl="0">
              <a:spcBef>
                <a:spcPts val="1080"/>
              </a:spcBef>
              <a:spcAft>
                <a:spcPts val="0"/>
              </a:spcAft>
              <a:buSzPct val="1450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762f8604a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Statistics on Psychotherapy</a:t>
            </a:r>
            <a:endParaRPr/>
          </a:p>
        </p:txBody>
      </p:sp>
      <p:sp>
        <p:nvSpPr>
          <p:cNvPr id="229" name="Google Shape;229;g11762f8604a_0_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94335" algn="l" rtl="0">
              <a:spcBef>
                <a:spcPts val="360"/>
              </a:spcBef>
              <a:spcAft>
                <a:spcPts val="0"/>
              </a:spcAft>
              <a:buSzPts val="2610"/>
              <a:buChar char="•"/>
            </a:pPr>
            <a:r>
              <a:rPr lang="en-US" sz="2400" dirty="0"/>
              <a:t>About 75% of individuals who go through psychotherapy show some benefit</a:t>
            </a:r>
            <a:endParaRPr sz="2400" dirty="0"/>
          </a:p>
          <a:p>
            <a:pPr marL="457200" lvl="0" indent="-394335" algn="l" rtl="0"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 sz="2400" dirty="0"/>
              <a:t>More than 57% of patients now receive medication without psychotherapy, up from 44%.</a:t>
            </a:r>
            <a:endParaRPr sz="2400" dirty="0"/>
          </a:p>
          <a:p>
            <a:pPr marL="457200" lvl="0" indent="-394335" algn="l" rtl="0"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 sz="2400" dirty="0"/>
              <a:t>Despite substantial advances in treatment and management strategies for major depression, less than 50% of patients respond to first-line antidepressant treatment or psychotherapy. 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idx="1"/>
          </p:nvPr>
        </p:nvSpPr>
        <p:spPr>
          <a:xfrm>
            <a:off x="1493593" y="1614450"/>
            <a:ext cx="10018800" cy="3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285750" lvl="0" indent="-21717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Depression is a serious medical illness that negatively affects how you feel, the way you act and how you think.</a:t>
            </a:r>
            <a:endParaRPr sz="2400" dirty="0"/>
          </a:p>
          <a:p>
            <a:pPr marL="285750" lvl="0" indent="-217170" algn="l" rtl="0">
              <a:spcBef>
                <a:spcPts val="10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Depression is in the top three workplace problems for employee assistance professionals.</a:t>
            </a:r>
            <a:endParaRPr sz="2400" dirty="0"/>
          </a:p>
          <a:p>
            <a:pPr marL="285750" lvl="0" indent="-217170" algn="l" rtl="0">
              <a:spcBef>
                <a:spcPts val="10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Management needs to educate staff on depression.</a:t>
            </a:r>
            <a:endParaRPr sz="2400" dirty="0"/>
          </a:p>
          <a:p>
            <a:pPr marL="285750" lvl="0" indent="-217170" algn="l" rtl="0">
              <a:spcBef>
                <a:spcPts val="10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Implement resources like Ecotherapy and Psychotherapy for workers .</a:t>
            </a:r>
            <a:endParaRPr sz="2400" dirty="0"/>
          </a:p>
          <a:p>
            <a:pPr marL="285750" lvl="0" indent="-217170" algn="l" rtl="0">
              <a:spcBef>
                <a:spcPts val="10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Always remember the employees are number one.</a:t>
            </a:r>
            <a:endParaRPr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>
            <a:spLocks noGrp="1"/>
          </p:cNvSpPr>
          <p:nvPr>
            <p:ph type="title"/>
          </p:nvPr>
        </p:nvSpPr>
        <p:spPr>
          <a:xfrm>
            <a:off x="1484309" y="321815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idx="1"/>
          </p:nvPr>
        </p:nvSpPr>
        <p:spPr>
          <a:xfrm>
            <a:off x="1573086" y="1899821"/>
            <a:ext cx="10018713" cy="486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285750" lvl="0" indent="-64770" algn="l" rtl="0">
              <a:spcBef>
                <a:spcPts val="0"/>
              </a:spcBef>
              <a:spcAft>
                <a:spcPts val="0"/>
              </a:spcAft>
              <a:buSzPct val="145000"/>
              <a:buNone/>
            </a:pPr>
            <a:endParaRPr b="0" i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48459" algn="l" rtl="0">
              <a:spcBef>
                <a:spcPts val="960"/>
              </a:spcBef>
              <a:spcAft>
                <a:spcPts val="0"/>
              </a:spcAft>
              <a:buSzPct val="145000"/>
              <a:buChar char="•"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Contributors, W. M. D. E. (n.d.). </a:t>
            </a:r>
            <a:r>
              <a:rPr lang="en-US" sz="1800" i="1">
                <a:latin typeface="Corbel"/>
                <a:ea typeface="Corbel"/>
                <a:cs typeface="Corbel"/>
                <a:sym typeface="Corbel"/>
              </a:rPr>
              <a:t>Depression in the workplace: What to know</a:t>
            </a: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. WebMD. Retrieved September 21, 2021, from https://www.webmd.com/depression/what-to-know-about-depression-and-work. </a:t>
            </a:r>
            <a:endParaRPr/>
          </a:p>
          <a:p>
            <a:pPr marL="285750" lvl="0" indent="-256746" algn="l" rtl="0">
              <a:spcBef>
                <a:spcPts val="880"/>
              </a:spcBef>
              <a:spcAft>
                <a:spcPts val="0"/>
              </a:spcAft>
              <a:buSzPct val="145000"/>
              <a:buChar char="•"/>
            </a:pPr>
            <a:r>
              <a:rPr lang="en-US" sz="1400"/>
              <a:t>December 4th, 2017. (n.d.). </a:t>
            </a:r>
            <a:r>
              <a:rPr lang="en-US" sz="1400" i="1"/>
              <a:t>Insights</a:t>
            </a:r>
            <a:r>
              <a:rPr lang="en-US" sz="1400"/>
              <a:t>. Ecotherapy: Improve your physical and mental health | Northwell Health. Retrieved October 27, 2021, from https://www.northwell.edu/news/ecotherapy-improve-your-physical-and-mental-health. </a:t>
            </a:r>
            <a:endParaRPr sz="1800" i="1">
              <a:latin typeface="Corbel"/>
              <a:ea typeface="Corbel"/>
              <a:cs typeface="Corbel"/>
              <a:sym typeface="Corbel"/>
            </a:endParaRPr>
          </a:p>
          <a:p>
            <a:pPr marL="285750" lvl="0" indent="-248459" algn="l" rtl="0">
              <a:spcBef>
                <a:spcPts val="960"/>
              </a:spcBef>
              <a:spcAft>
                <a:spcPts val="0"/>
              </a:spcAft>
              <a:buSzPct val="145000"/>
              <a:buChar char="•"/>
            </a:pPr>
            <a:r>
              <a:rPr lang="en-US" sz="1800" i="1">
                <a:latin typeface="Corbel"/>
                <a:ea typeface="Corbel"/>
                <a:cs typeface="Corbel"/>
                <a:sym typeface="Corbel"/>
              </a:rPr>
              <a:t>Depression in the workplace</a:t>
            </a: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. Mental Health America. (n.d.). Retrieved September 21, 2021, from https://www.mhanational.org/depression-workplace. </a:t>
            </a:r>
            <a:endParaRPr sz="1800"/>
          </a:p>
          <a:p>
            <a:pPr marL="285750" lvl="0" indent="-248459" algn="l" rtl="0">
              <a:spcBef>
                <a:spcPts val="960"/>
              </a:spcBef>
              <a:spcAft>
                <a:spcPts val="0"/>
              </a:spcAft>
              <a:buSzPct val="145000"/>
              <a:buChar char="•"/>
            </a:pPr>
            <a:r>
              <a:rPr lang="en-US" sz="1800" i="1"/>
              <a:t>Esparza, S. (2017, October 5). Ecotherapy benefits all humans. The Apollos. Retrieved February 27, 2022, from https://www.paulsmiths.edu/theapollos/ecotherapy-benefits-all-humans/ </a:t>
            </a:r>
            <a:endParaRPr sz="1800"/>
          </a:p>
          <a:p>
            <a:pPr marL="285750" lvl="0" indent="-248459" algn="l" rtl="0">
              <a:spcBef>
                <a:spcPts val="960"/>
              </a:spcBef>
              <a:spcAft>
                <a:spcPts val="0"/>
              </a:spcAft>
              <a:buSzPct val="145000"/>
              <a:buChar char="•"/>
            </a:pPr>
            <a:r>
              <a:rPr lang="en-US" sz="1800" i="1"/>
              <a:t>Kras, N. (2021). Exploring the benefits of ecotherapy-based activities at an urban community college. Community College Journal of Research and Practice, 45(2), 117-123. </a:t>
            </a:r>
            <a:r>
              <a:rPr lang="en-US" sz="1800" i="1">
                <a:uFill>
                  <a:noFill/>
                </a:uFill>
                <a:hlinkClick r:id="rId3"/>
              </a:rPr>
              <a:t>https://doi.org/10.1080/10668926.2019.1647902</a:t>
            </a:r>
            <a:endParaRPr sz="1800"/>
          </a:p>
          <a:p>
            <a:pPr marL="285750" lvl="0" indent="-248459" algn="l" rtl="0">
              <a:spcBef>
                <a:spcPts val="960"/>
              </a:spcBef>
              <a:spcAft>
                <a:spcPts val="0"/>
              </a:spcAft>
              <a:buSzPct val="145000"/>
              <a:buChar char="•"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LamMar, D., &amp; Laney, B. (n.d.). </a:t>
            </a:r>
            <a:r>
              <a:rPr lang="en-US" sz="1800" i="1">
                <a:latin typeface="Corbel"/>
                <a:ea typeface="Corbel"/>
                <a:cs typeface="Corbel"/>
                <a:sym typeface="Corbel"/>
              </a:rPr>
              <a:t>Five strategies for Dealing with Workplace Depression</a:t>
            </a: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. StackPath. Retrieved September 21, 2021, from https://www.ehstoday.com/safety/article/21905931/five-strategies-for-dealing-with-workplace-depression. </a:t>
            </a:r>
            <a:endParaRPr/>
          </a:p>
          <a:p>
            <a:pPr marL="285750" lvl="0" indent="-248459" algn="l" rtl="0">
              <a:spcBef>
                <a:spcPts val="960"/>
              </a:spcBef>
              <a:spcAft>
                <a:spcPts val="0"/>
              </a:spcAft>
              <a:buSzPct val="145000"/>
              <a:buChar char="•"/>
            </a:pP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Mary Van Beusekom | News Writer | CIDRAP News  | Sep 03, 2020. (2020, September 3). </a:t>
            </a:r>
            <a:r>
              <a:rPr lang="en-US" sz="1800" i="1">
                <a:latin typeface="Corbel"/>
                <a:ea typeface="Corbel"/>
                <a:cs typeface="Corbel"/>
                <a:sym typeface="Corbel"/>
              </a:rPr>
              <a:t>Depression triples in US adults amid Covid-19 stressors</a:t>
            </a:r>
            <a:r>
              <a:rPr lang="en-US" sz="1800">
                <a:latin typeface="Corbel"/>
                <a:ea typeface="Corbel"/>
                <a:cs typeface="Corbel"/>
                <a:sym typeface="Corbel"/>
              </a:rPr>
              <a:t>. CIDRAP. Retrieved September 21, 2021, from https://www.cidrap.umn.edu/news-perspective/2020/09/depression-triples-us-adults-amid-covid-19-stressors. </a:t>
            </a:r>
            <a:endParaRPr sz="1800" b="0" i="0">
              <a:solidFill>
                <a:srgbClr val="66666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lvl="0" indent="-147637" algn="l" rtl="0">
              <a:spcBef>
                <a:spcPts val="900"/>
              </a:spcBef>
              <a:spcAft>
                <a:spcPts val="0"/>
              </a:spcAft>
              <a:buSzPct val="145000"/>
              <a:buNone/>
            </a:pPr>
            <a:endParaRPr sz="1500"/>
          </a:p>
          <a:p>
            <a:pPr marL="285750" lvl="0" indent="-64770" algn="l" rtl="0">
              <a:spcBef>
                <a:spcPts val="1080"/>
              </a:spcBef>
              <a:spcAft>
                <a:spcPts val="0"/>
              </a:spcAft>
              <a:buSzPct val="1450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>
            <a:spLocks noGrp="1"/>
          </p:cNvSpPr>
          <p:nvPr>
            <p:ph type="title"/>
          </p:nvPr>
        </p:nvSpPr>
        <p:spPr>
          <a:xfrm>
            <a:off x="1484310" y="383959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References Cont.</a:t>
            </a:r>
            <a:endParaRPr/>
          </a:p>
        </p:txBody>
      </p:sp>
      <p:sp>
        <p:nvSpPr>
          <p:cNvPr id="247" name="Google Shape;247;p16"/>
          <p:cNvSpPr txBox="1">
            <a:spLocks noGrp="1"/>
          </p:cNvSpPr>
          <p:nvPr>
            <p:ph idx="1"/>
          </p:nvPr>
        </p:nvSpPr>
        <p:spPr>
          <a:xfrm>
            <a:off x="1484310" y="2136558"/>
            <a:ext cx="10018713" cy="441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08915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b="0" i="0">
                <a:latin typeface="Corbel"/>
                <a:ea typeface="Corbel"/>
                <a:cs typeface="Corbel"/>
                <a:sym typeface="Corbel"/>
              </a:rPr>
              <a:t>Office for National Statistics (UK data); Centers for Disease Control and Prevention (US data)</a:t>
            </a:r>
            <a:endParaRPr sz="1400" b="0" i="0"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089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Parekh, R., &amp; Givon, L. (n.d.). What is Psychotherapy? What is psychotherapy? Retrieved February 26, 2022, from https://www.psychiatry.org/patients-families/psychotherapy</a:t>
            </a:r>
            <a:endParaRPr sz="1400"/>
          </a:p>
          <a:p>
            <a:pPr marL="285750" marR="0" lvl="0" indent="-2089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SingleCare Team | Updated on Jan. 21, </a:t>
            </a:r>
            <a:r>
              <a:rPr lang="en-US" sz="1400">
                <a:latin typeface="Corbel"/>
                <a:ea typeface="Corbel"/>
                <a:cs typeface="Corbel"/>
                <a:sym typeface="Corbel"/>
              </a:rPr>
              <a:t>Team, S. C., &amp; Team, S. C. (2021, January 21). </a:t>
            </a:r>
            <a:r>
              <a:rPr lang="en-US" sz="1400" i="1">
                <a:latin typeface="Corbel"/>
                <a:ea typeface="Corbel"/>
                <a:cs typeface="Corbel"/>
                <a:sym typeface="Corbel"/>
              </a:rPr>
              <a:t>Statistics about depression in the U.S.</a:t>
            </a:r>
            <a:r>
              <a:rPr lang="en-US" sz="1400">
                <a:latin typeface="Corbel"/>
                <a:ea typeface="Corbel"/>
                <a:cs typeface="Corbel"/>
                <a:sym typeface="Corbel"/>
              </a:rPr>
              <a:t> The Checkup. Retrieved September 21, 2021, from https://www.singlecare.com/blog/news/depression-statistics/. </a:t>
            </a:r>
            <a:endParaRPr sz="1400" b="0" i="0">
              <a:latin typeface="Corbel"/>
              <a:ea typeface="Corbel"/>
              <a:cs typeface="Corbel"/>
              <a:sym typeface="Corbel"/>
            </a:endParaRPr>
          </a:p>
          <a:p>
            <a:pPr marL="285750" lvl="0" indent="-208915" algn="l" rtl="0">
              <a:spcBef>
                <a:spcPts val="960"/>
              </a:spcBef>
              <a:spcAft>
                <a:spcPts val="0"/>
              </a:spcAft>
              <a:buSzPts val="1400"/>
              <a:buChar char="•"/>
            </a:pPr>
            <a:r>
              <a:rPr lang="en-US" sz="1400" i="1">
                <a:latin typeface="Corbel"/>
                <a:ea typeface="Corbel"/>
                <a:cs typeface="Corbel"/>
                <a:sym typeface="Corbel"/>
              </a:rPr>
              <a:t>The state of mental health in America</a:t>
            </a:r>
            <a:r>
              <a:rPr lang="en-US" sz="1400">
                <a:latin typeface="Corbel"/>
                <a:ea typeface="Corbel"/>
                <a:cs typeface="Corbel"/>
                <a:sym typeface="Corbel"/>
              </a:rPr>
              <a:t>. Mental Health America. (n.d.). Retrieved September 21, 2021, from https://mhanational.org/issues/state-mental-health-america. 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marL="285750" lvl="0" indent="-208915" algn="l" rtl="0">
              <a:spcBef>
                <a:spcPts val="96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Van Bronswijk, S., Moopen, N., Beijers, L., Ruhe, H., &amp; Peeters, F. (2019). Effectiveness of psychotherapy for treatment-resistant depression: A meta-analysis and meta-regression. Psychological Medicine, 49(3), 366-379. doi:10.1017/S003329171800199X</a:t>
            </a:r>
            <a:endParaRPr sz="1400"/>
          </a:p>
          <a:p>
            <a:pPr marL="285750" lvl="0" indent="-208915" algn="l" rtl="0">
              <a:spcBef>
                <a:spcPts val="960"/>
              </a:spcBef>
              <a:spcAft>
                <a:spcPts val="0"/>
              </a:spcAft>
              <a:buSzPts val="1400"/>
              <a:buChar char="•"/>
            </a:pPr>
            <a:r>
              <a:rPr lang="en-US" sz="1400">
                <a:latin typeface="Corbel"/>
                <a:ea typeface="Corbel"/>
                <a:cs typeface="Corbel"/>
                <a:sym typeface="Corbel"/>
              </a:rPr>
              <a:t>Younghans, J. (2019, December 9). </a:t>
            </a:r>
            <a:r>
              <a:rPr lang="en-US" sz="1400" i="1">
                <a:latin typeface="Corbel"/>
                <a:ea typeface="Corbel"/>
                <a:cs typeface="Corbel"/>
                <a:sym typeface="Corbel"/>
              </a:rPr>
              <a:t>When depression shows up in the workplace</a:t>
            </a:r>
            <a:r>
              <a:rPr lang="en-US" sz="1400">
                <a:latin typeface="Corbel"/>
                <a:ea typeface="Corbel"/>
                <a:cs typeface="Corbel"/>
                <a:sym typeface="Corbel"/>
              </a:rPr>
              <a:t>. Health &amp; Wellness Topics, Health Tips &amp; Disease Prevention. Retrieved September 21, 2021, from https://healthblog.uofmhealth.org/health-management/when-depression-shows-up-workplace. </a:t>
            </a:r>
            <a:endParaRPr sz="1400">
              <a:latin typeface="Corbel"/>
              <a:ea typeface="Corbel"/>
              <a:cs typeface="Corbel"/>
              <a:sym typeface="Corbel"/>
            </a:endParaRPr>
          </a:p>
          <a:p>
            <a:pPr marL="285750" lvl="0" indent="-208915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Clay, R. A. (2011, September). Advocating for psychotherapy. Monitor on Psychology, 42(8). http://www.apa.org/monitor/2011/09/psychotherapy</a:t>
            </a:r>
            <a:endParaRPr sz="1400"/>
          </a:p>
          <a:p>
            <a:pPr marL="285750" lvl="0" indent="-6477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>
            <a:spLocks noGrp="1"/>
          </p:cNvSpPr>
          <p:nvPr>
            <p:ph type="title"/>
          </p:nvPr>
        </p:nvSpPr>
        <p:spPr>
          <a:xfrm>
            <a:off x="1484309" y="446102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dirty="0"/>
              <a:t>What is Depression</a:t>
            </a:r>
            <a:endParaRPr dirty="0"/>
          </a:p>
        </p:txBody>
      </p:sp>
      <p:sp>
        <p:nvSpPr>
          <p:cNvPr id="149" name="Google Shape;149;p2"/>
          <p:cNvSpPr txBox="1">
            <a:spLocks noGrp="1"/>
          </p:cNvSpPr>
          <p:nvPr>
            <p:ph idx="1"/>
          </p:nvPr>
        </p:nvSpPr>
        <p:spPr>
          <a:xfrm>
            <a:off x="609600" y="1600202"/>
            <a:ext cx="10972800" cy="320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Depression is a serious medical illness that negatively affects how you feel, the way you act and how you think.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It causes sadness and loss of interest.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This mental illness affects one in 15 adults every year.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Depression can lead to suicide.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>
            <a:spLocks noGrp="1"/>
          </p:cNvSpPr>
          <p:nvPr>
            <p:ph type="title"/>
          </p:nvPr>
        </p:nvSpPr>
        <p:spPr>
          <a:xfrm>
            <a:off x="1484309" y="395798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Depression in the United States</a:t>
            </a:r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idx="1"/>
          </p:nvPr>
        </p:nvSpPr>
        <p:spPr>
          <a:xfrm>
            <a:off x="1484310" y="2148397"/>
            <a:ext cx="10018713" cy="46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198755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In the year 2022 Depression in youth has increased from 9.2% to 9.7%  in the U.S.</a:t>
            </a:r>
            <a:endParaRPr sz="2400" dirty="0"/>
          </a:p>
          <a:p>
            <a:pPr marL="285750" lvl="0" indent="-198755" algn="l" rtl="0">
              <a:spcBef>
                <a:spcPts val="112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From the year 2016, 19% of adults experienced mental illness, which is an increase of 1.5 million adults from the previous year</a:t>
            </a:r>
            <a:endParaRPr sz="2400" dirty="0"/>
          </a:p>
          <a:p>
            <a:pPr marL="285750" lvl="0" indent="-198755" algn="l" rtl="0">
              <a:spcBef>
                <a:spcPts val="112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Ever since 2015, 4.3% of Adults have reported having suicidal thoughts.</a:t>
            </a:r>
            <a:endParaRPr sz="2400" dirty="0"/>
          </a:p>
          <a:p>
            <a:pPr marL="285750" lvl="0" indent="-198755" algn="l" rtl="0">
              <a:spcBef>
                <a:spcPts val="112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Around 60% of youths that suffer from depression received no health treatment last year.</a:t>
            </a:r>
            <a:endParaRPr sz="2400" dirty="0"/>
          </a:p>
          <a:p>
            <a:pPr marL="285750" lvl="0" indent="-198755" algn="l" rtl="0">
              <a:spcBef>
                <a:spcPts val="112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In 2021, the percentage of adults with mental illness that are uninsured increased for the first time since the Affordable Care Act (ACA).</a:t>
            </a:r>
            <a:endParaRPr sz="2400" dirty="0"/>
          </a:p>
          <a:p>
            <a:pPr marL="285750" lvl="0" indent="-6477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1484309" y="321816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Depression in the workplace</a:t>
            </a: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idx="1"/>
          </p:nvPr>
        </p:nvSpPr>
        <p:spPr>
          <a:xfrm>
            <a:off x="1484309" y="2547892"/>
            <a:ext cx="10018713" cy="463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Depression is in the top three workplace problems for employee assistance professionals.</a:t>
            </a:r>
            <a:endParaRPr sz="2400" dirty="0"/>
          </a:p>
          <a:p>
            <a:pPr marL="285750" lvl="0" indent="-285750" algn="l" rtl="0">
              <a:lnSpc>
                <a:spcPct val="12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Depression costs 51 billion dollars from absenteeism and loss of productivity yearly.</a:t>
            </a:r>
            <a:endParaRPr sz="2400" dirty="0"/>
          </a:p>
          <a:p>
            <a:pPr marL="285750" lvl="0" indent="-285750" algn="l" rtl="0">
              <a:lnSpc>
                <a:spcPct val="12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Depression usually affects people in their prime working years and can last a lifetime without treatment.</a:t>
            </a:r>
            <a:endParaRPr sz="2400" dirty="0"/>
          </a:p>
          <a:p>
            <a:pPr marL="285750" lvl="0" indent="-285750" algn="l" rtl="0">
              <a:lnSpc>
                <a:spcPct val="12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More than 80% of people with depression can be treated.</a:t>
            </a:r>
            <a:endParaRPr sz="2400" dirty="0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 dirty="0"/>
          </a:p>
          <a:p>
            <a:pPr marL="285750" lvl="0" indent="-6477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>
            <a:spLocks noGrp="1"/>
          </p:cNvSpPr>
          <p:nvPr>
            <p:ph type="title"/>
          </p:nvPr>
        </p:nvSpPr>
        <p:spPr>
          <a:xfrm>
            <a:off x="1574176" y="265929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How Covid has affected Depression</a:t>
            </a:r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5725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Covid-19 has tripled the depression rate among all demographic groups.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More than 42% of individuals surveyed by the US Census Bureau reported symptoms of depression or anxiety.</a:t>
            </a:r>
            <a:endParaRPr sz="2400" dirty="0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 dirty="0"/>
          </a:p>
          <a:p>
            <a:pPr marL="285750" lvl="0" indent="-6477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 dirty="0"/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6277" y="1825625"/>
            <a:ext cx="4597523" cy="370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/>
          <p:nvPr/>
        </p:nvSpPr>
        <p:spPr>
          <a:xfrm>
            <a:off x="7057747" y="5646048"/>
            <a:ext cx="4136995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Source: Office for National Statistics (UK data); Centers for Disease Control and Prevention (US data</a:t>
            </a:r>
            <a:r>
              <a:rPr lang="en-US"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>
            <a:spLocks noGrp="1"/>
          </p:cNvSpPr>
          <p:nvPr>
            <p:ph type="title"/>
          </p:nvPr>
        </p:nvSpPr>
        <p:spPr>
          <a:xfrm>
            <a:off x="1484309" y="454981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How to Recognize Depression in the Workplace</a:t>
            </a:r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idx="1"/>
          </p:nvPr>
        </p:nvSpPr>
        <p:spPr>
          <a:xfrm>
            <a:off x="1086643" y="1788563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480"/>
              <a:buNone/>
            </a:pP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Employees keep to themselves more often.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Individuals are absent from work or miss meetings.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Workers have difficulty concentrating on work.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Employees frequently in a sad or anxious mood.</a:t>
            </a: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>
            <a:spLocks noGrp="1"/>
          </p:cNvSpPr>
          <p:nvPr>
            <p:ph type="title"/>
          </p:nvPr>
        </p:nvSpPr>
        <p:spPr>
          <a:xfrm>
            <a:off x="1484309" y="45498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What to do about it</a:t>
            </a: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idx="1"/>
          </p:nvPr>
        </p:nvSpPr>
        <p:spPr>
          <a:xfrm>
            <a:off x="1484300" y="2667000"/>
            <a:ext cx="100188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Management learns more about depression and educate staff.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Management sets up resources for those suffering (telephone contacts, referrals to help like counselors and psychotherapy, and human resources).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Management talks to staff, but does not diagnose.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HR professional improves work conditions by adding ecotherapy techniques like plants, animals, more personalized workspace, and healthy food options.</a:t>
            </a:r>
            <a:endParaRPr sz="2400" dirty="0"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 dirty="0"/>
          </a:p>
          <a:p>
            <a:pPr marL="285750" lvl="0" indent="-6477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1484309" y="554485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What to do about it Cont.</a:t>
            </a:r>
            <a:endParaRPr/>
          </a:p>
        </p:txBody>
      </p:sp>
      <p:sp>
        <p:nvSpPr>
          <p:cNvPr id="187" name="Google Shape;187;p8"/>
          <p:cNvSpPr txBox="1">
            <a:spLocks noGrp="1"/>
          </p:cNvSpPr>
          <p:nvPr>
            <p:ph idx="1"/>
          </p:nvPr>
        </p:nvSpPr>
        <p:spPr>
          <a:xfrm>
            <a:off x="1484310" y="2303014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Management offer more flexible scheduling.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Management break up bigger tasks to avoid overwhelming staff.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Employees effectively communicate to each other.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Management and leadership must be prepared to act quickly.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Diving Into Ecotherapy</a:t>
            </a:r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idx="1"/>
          </p:nvPr>
        </p:nvSpPr>
        <p:spPr>
          <a:xfrm>
            <a:off x="1484310" y="2192785"/>
            <a:ext cx="10018713" cy="359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Ecotherapy is the practice of using nature to boost healing and growth.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One pro of ecotherapy is that it targets mental health.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Putting ecotherapy into action looks like implementing plants, more personalized workspace, healthy foods, or adding more windows.</a:t>
            </a:r>
            <a:endParaRPr sz="2400" dirty="0"/>
          </a:p>
          <a:p>
            <a:pPr marL="285750" lvl="0" indent="-285750" algn="l" rtl="0"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n-US" sz="2400" dirty="0"/>
              <a:t>Management can Include outdoor activities that encourage teamwork.</a:t>
            </a:r>
            <a:endParaRPr sz="2400" dirty="0"/>
          </a:p>
          <a:p>
            <a:pPr marL="285750" lvl="0" indent="-6477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 dirty="0"/>
          </a:p>
          <a:p>
            <a:pPr marL="285750" lvl="0" indent="-64770" algn="l" rtl="0"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6x9-CampusMountainsBlu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16x9-CampusMountainsBlue</Template>
  <TotalTime>5</TotalTime>
  <Words>1461</Words>
  <Application>Microsoft Office PowerPoint</Application>
  <PresentationFormat>Widescreen</PresentationFormat>
  <Paragraphs>106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Corbel</vt:lpstr>
      <vt:lpstr>Cambria</vt:lpstr>
      <vt:lpstr>Calibri</vt:lpstr>
      <vt:lpstr>16x9-CampusMountainsBlue</vt:lpstr>
      <vt:lpstr>Managing Depression in the Workplace</vt:lpstr>
      <vt:lpstr>What is Depression</vt:lpstr>
      <vt:lpstr>Depression in the United States</vt:lpstr>
      <vt:lpstr>Depression in the workplace</vt:lpstr>
      <vt:lpstr>How Covid has affected Depression</vt:lpstr>
      <vt:lpstr>How to Recognize Depression in the Workplace</vt:lpstr>
      <vt:lpstr>What to do about it</vt:lpstr>
      <vt:lpstr>What to do about it Cont.</vt:lpstr>
      <vt:lpstr>Diving Into Ecotherapy</vt:lpstr>
      <vt:lpstr>Benefits of Ecotherapy</vt:lpstr>
      <vt:lpstr>Benefits of Ecotherapy</vt:lpstr>
      <vt:lpstr>Ecotherapy on the Mind</vt:lpstr>
      <vt:lpstr>Implementing Psychotherapy</vt:lpstr>
      <vt:lpstr>Benefits of Psychotherapy</vt:lpstr>
      <vt:lpstr>Statistics on Psychotherapy</vt:lpstr>
      <vt:lpstr>Conclusion</vt:lpstr>
      <vt:lpstr>References</vt:lpstr>
      <vt:lpstr>References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Depression in the Workplace</dc:title>
  <dc:creator>Benjamin Mello</dc:creator>
  <cp:lastModifiedBy>Benjamin Mello</cp:lastModifiedBy>
  <cp:revision>3</cp:revision>
  <dcterms:created xsi:type="dcterms:W3CDTF">2021-09-21T12:30:12Z</dcterms:created>
  <dcterms:modified xsi:type="dcterms:W3CDTF">2022-03-23T16:47:46Z</dcterms:modified>
</cp:coreProperties>
</file>