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8" r:id="rId5"/>
    <p:sldId id="257" r:id="rId6"/>
    <p:sldId id="261" r:id="rId7"/>
    <p:sldId id="263" r:id="rId8"/>
    <p:sldId id="264" r:id="rId9"/>
    <p:sldId id="262" r:id="rId10"/>
    <p:sldId id="267" r:id="rId11"/>
    <p:sldId id="268" r:id="rId12"/>
    <p:sldId id="259" r:id="rId13"/>
    <p:sldId id="260"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s, Nivischi (Ctr for Counseling &amp; Family Studies)" initials="EN(fC&amp;FS" lastIdx="11" clrIdx="0">
    <p:extLst>
      <p:ext uri="{19B8F6BF-5375-455C-9EA6-DF929625EA0E}">
        <p15:presenceInfo xmlns:p15="http://schemas.microsoft.com/office/powerpoint/2012/main" userId="S::nedwards10@liberty.edu::bc0b3f5d-198c-4c86-9f60-49ff8ba9daf4" providerId="AD"/>
      </p:ext>
    </p:extLst>
  </p:cmAuthor>
  <p:cmAuthor id="2" name="Gaston, Rhonda Jean" initials="GJ" lastIdx="2" clrIdx="1">
    <p:extLst>
      <p:ext uri="{19B8F6BF-5375-455C-9EA6-DF929625EA0E}">
        <p15:presenceInfo xmlns:p15="http://schemas.microsoft.com/office/powerpoint/2012/main" userId="S::rgalloway1@liberty.edu::cdf06e9c-868a-4d38-aa3a-9c94de7dd0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94FF3-E9FD-4E4E-96F3-E63545DD947C}" v="46" dt="2022-03-08T18:10:55.204"/>
    <p1510:client id="{0747E901-EC58-497D-A239-3B51A0C9F75C}" v="1" dt="2022-03-07T22:20:28.908"/>
    <p1510:client id="{6CC90C90-C934-45A8-A0D5-6C1D6472211E}" v="1" dt="2022-03-07T21:37:17.893"/>
    <p1510:client id="{8D881916-B103-451D-9E23-66F183BB3F97}" v="8" dt="2022-03-07T21:34:12.9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53" autoAdjust="0"/>
  </p:normalViewPr>
  <p:slideViewPr>
    <p:cSldViewPr snapToGrid="0">
      <p:cViewPr varScale="1">
        <p:scale>
          <a:sx n="133" d="100"/>
          <a:sy n="133" d="100"/>
        </p:scale>
        <p:origin x="438"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15A36-FF8F-40EB-8252-A6E733FCECCC}" type="datetimeFigureOut">
              <a:rPr lang="en-US" smtClean="0"/>
              <a:t>3/11/2022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37007B-AAA5-45B1-85B6-710AC77A8FD5}" type="slidenum">
              <a:rPr lang="en-US" smtClean="0"/>
              <a:t>‹#›</a:t>
            </a:fld>
            <a:endParaRPr lang="en-US"/>
          </a:p>
        </p:txBody>
      </p:sp>
    </p:spTree>
    <p:extLst>
      <p:ext uri="{BB962C8B-B14F-4D97-AF65-F5344CB8AC3E}">
        <p14:creationId xmlns:p14="http://schemas.microsoft.com/office/powerpoint/2010/main" val="346296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a:t>
            </a:r>
          </a:p>
        </p:txBody>
      </p:sp>
      <p:sp>
        <p:nvSpPr>
          <p:cNvPr id="4" name="Slide Number Placeholder 3"/>
          <p:cNvSpPr>
            <a:spLocks noGrp="1"/>
          </p:cNvSpPr>
          <p:nvPr>
            <p:ph type="sldNum" sz="quarter" idx="5"/>
          </p:nvPr>
        </p:nvSpPr>
        <p:spPr/>
        <p:txBody>
          <a:bodyPr/>
          <a:lstStyle/>
          <a:p>
            <a:fld id="{6737007B-AAA5-45B1-85B6-710AC77A8FD5}" type="slidenum">
              <a:rPr lang="en-US" smtClean="0"/>
              <a:t>1</a:t>
            </a:fld>
            <a:endParaRPr lang="en-US"/>
          </a:p>
        </p:txBody>
      </p:sp>
    </p:spTree>
    <p:extLst>
      <p:ext uri="{BB962C8B-B14F-4D97-AF65-F5344CB8AC3E}">
        <p14:creationId xmlns:p14="http://schemas.microsoft.com/office/powerpoint/2010/main" val="115358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Participants will be able to...</a:t>
            </a:r>
          </a:p>
          <a:p>
            <a:r>
              <a:rPr lang="en-US"/>
              <a:t>Summarize?</a:t>
            </a:r>
          </a:p>
        </p:txBody>
      </p:sp>
      <p:sp>
        <p:nvSpPr>
          <p:cNvPr id="4" name="Slide Number Placeholder 3"/>
          <p:cNvSpPr>
            <a:spLocks noGrp="1"/>
          </p:cNvSpPr>
          <p:nvPr>
            <p:ph type="sldNum" sz="quarter" idx="5"/>
          </p:nvPr>
        </p:nvSpPr>
        <p:spPr/>
        <p:txBody>
          <a:bodyPr/>
          <a:lstStyle/>
          <a:p>
            <a:fld id="{6737007B-AAA5-45B1-85B6-710AC77A8FD5}" type="slidenum">
              <a:rPr lang="en-US" smtClean="0"/>
              <a:t>2</a:t>
            </a:fld>
            <a:endParaRPr lang="en-US"/>
          </a:p>
        </p:txBody>
      </p:sp>
    </p:spTree>
    <p:extLst>
      <p:ext uri="{BB962C8B-B14F-4D97-AF65-F5344CB8AC3E}">
        <p14:creationId xmlns:p14="http://schemas.microsoft.com/office/powerpoint/2010/main" val="1239056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Effects of COVID-19 on doctoral students:</a:t>
            </a:r>
          </a:p>
          <a:p>
            <a:pPr marL="171450" indent="-171450">
              <a:buFont typeface="Arial" panose="020B0604020202020204" pitchFamily="34" charset="0"/>
              <a:buChar char="•"/>
            </a:pPr>
            <a:r>
              <a:rPr lang="en-US"/>
              <a:t>Increased stress and “COVID fatigue” – especially for the professional counselor balancing family life, home, community, professional life, and academic requirements</a:t>
            </a:r>
          </a:p>
          <a:p>
            <a:pPr marL="171450" indent="-171450">
              <a:buFont typeface="Arial" panose="020B0604020202020204" pitchFamily="34" charset="0"/>
              <a:buChar char="•"/>
            </a:pPr>
            <a:r>
              <a:rPr lang="en-US"/>
              <a:t>More than 1 in 6 students experienced frequent internet connectivity issues and/or hardware and software problems severe enough to interfere with their ability to continue learning in their courses. (Means &amp; </a:t>
            </a:r>
            <a:r>
              <a:rPr lang="en-US" err="1"/>
              <a:t>Neisler</a:t>
            </a:r>
            <a:r>
              <a:rPr lang="en-US"/>
              <a:t>, 2021)</a:t>
            </a:r>
          </a:p>
          <a:p>
            <a:pPr marL="171450" indent="-171450">
              <a:buFont typeface="Arial" panose="020B0604020202020204" pitchFamily="34" charset="0"/>
              <a:buChar char="•"/>
            </a:pPr>
            <a:r>
              <a:rPr lang="en-US"/>
              <a:t>Core curriculum and CACREP requirement previously required the CES doctorate student to participate in a one week intensive for their course, traveling to the university and participating in the course in the classroom. Due to the nationwide pandemic, CACREP gave approval for intensives to be held virtually. This reduced interactions for the student with their peer and faculty, as well as changed the learning style and experience of the student.</a:t>
            </a:r>
          </a:p>
          <a:p>
            <a:pPr marL="171450" indent="-171450">
              <a:buFont typeface="Arial" panose="020B0604020202020204" pitchFamily="34" charset="0"/>
              <a:buChar char="•"/>
            </a:pPr>
            <a:r>
              <a:rPr lang="en-US"/>
              <a:t>Part of professional development for a doctoral student, especially in Counselor Education and Supervision, is to complete scholarly research, sometimes with co-presenters or faculty. As they develop in their research they are encouraged to present at conferences or even just attend professional conferences as part of professional development. Many conferences were postponed and cancelled, therefore delaying the development of the student.</a:t>
            </a:r>
          </a:p>
        </p:txBody>
      </p:sp>
      <p:sp>
        <p:nvSpPr>
          <p:cNvPr id="4" name="Slide Number Placeholder 3"/>
          <p:cNvSpPr>
            <a:spLocks noGrp="1"/>
          </p:cNvSpPr>
          <p:nvPr>
            <p:ph type="sldNum" sz="quarter" idx="5"/>
          </p:nvPr>
        </p:nvSpPr>
        <p:spPr/>
        <p:txBody>
          <a:bodyPr/>
          <a:lstStyle/>
          <a:p>
            <a:fld id="{6737007B-AAA5-45B1-85B6-710AC77A8FD5}" type="slidenum">
              <a:rPr lang="en-US" smtClean="0"/>
              <a:t>3</a:t>
            </a:fld>
            <a:endParaRPr lang="en-US"/>
          </a:p>
        </p:txBody>
      </p:sp>
    </p:spTree>
    <p:extLst>
      <p:ext uri="{BB962C8B-B14F-4D97-AF65-F5344CB8AC3E}">
        <p14:creationId xmlns:p14="http://schemas.microsoft.com/office/powerpoint/2010/main" val="3898371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t>Peer support- Missed opportunity of building stronger relationships and connections being on campus with peers for the full week of the intensive, as previously provided. Peer support and mentorship is valuable for the doctorate student – having someone to learn with, ask questions, and for students going through similar academic rigor and stress able to provide support to one another.</a:t>
            </a:r>
          </a:p>
          <a:p>
            <a:pPr marL="628650" lvl="1" indent="-171450">
              <a:buFont typeface="Arial" panose="020B0604020202020204" pitchFamily="34" charset="0"/>
              <a:buChar char="•"/>
            </a:pPr>
            <a:r>
              <a:rPr lang="en-US"/>
              <a:t>Peer interactions and strong interpersonal relationships can increase students’ sense of belonging (Means and </a:t>
            </a:r>
            <a:r>
              <a:rPr lang="en-US" err="1"/>
              <a:t>Neisler</a:t>
            </a:r>
            <a:r>
              <a:rPr lang="en-US"/>
              <a:t>, 2021).</a:t>
            </a:r>
          </a:p>
          <a:p>
            <a:pPr marL="171450" indent="-171450">
              <a:buFont typeface="Arial" panose="020B0604020202020204" pitchFamily="34" charset="0"/>
              <a:buChar char="•"/>
            </a:pPr>
            <a:r>
              <a:rPr lang="en-US"/>
              <a:t>Faculty mentorship- More face-to-face time, not on the video screen, spent with the professors. Faculty mentorship and advising is essential to doctorate student growth and development. Without, a student can often feel lost, especially during their doctoral journey.</a:t>
            </a:r>
          </a:p>
          <a:p>
            <a:pPr marL="171450" indent="-171450">
              <a:buFont typeface="Arial" panose="020B0604020202020204" pitchFamily="34" charset="0"/>
              <a:buChar char="•"/>
            </a:pPr>
            <a:r>
              <a:rPr lang="en-US"/>
              <a:t>Essential focus at this level of post-graduate learning and scholarship.</a:t>
            </a:r>
          </a:p>
          <a:p>
            <a:pPr marL="171450" indent="-171450">
              <a:buFont typeface="Arial" panose="020B0604020202020204" pitchFamily="34" charset="0"/>
              <a:buChar char="•"/>
            </a:pPr>
            <a:r>
              <a:rPr lang="en-US"/>
              <a:t>The pandemic highlighted the importance to be intentional and to have more formal opportunities within these three systems for the doctorate student.</a:t>
            </a:r>
          </a:p>
        </p:txBody>
      </p:sp>
      <p:sp>
        <p:nvSpPr>
          <p:cNvPr id="4" name="Slide Number Placeholder 3"/>
          <p:cNvSpPr>
            <a:spLocks noGrp="1"/>
          </p:cNvSpPr>
          <p:nvPr>
            <p:ph type="sldNum" sz="quarter" idx="5"/>
          </p:nvPr>
        </p:nvSpPr>
        <p:spPr/>
        <p:txBody>
          <a:bodyPr/>
          <a:lstStyle/>
          <a:p>
            <a:fld id="{6737007B-AAA5-45B1-85B6-710AC77A8FD5}" type="slidenum">
              <a:rPr lang="en-US" smtClean="0"/>
              <a:t>4</a:t>
            </a:fld>
            <a:endParaRPr lang="en-US"/>
          </a:p>
        </p:txBody>
      </p:sp>
    </p:spTree>
    <p:extLst>
      <p:ext uri="{BB962C8B-B14F-4D97-AF65-F5344CB8AC3E}">
        <p14:creationId xmlns:p14="http://schemas.microsoft.com/office/powerpoint/2010/main" val="3338244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Christian Worldview</a:t>
            </a:r>
          </a:p>
          <a:p>
            <a:pPr marL="171450" indent="-171450">
              <a:buFont typeface="Arial" panose="020B0604020202020204" pitchFamily="34" charset="0"/>
              <a:buChar char="•"/>
            </a:pPr>
            <a:r>
              <a:rPr lang="en-US"/>
              <a:t>COVID-19, especially at the height of the pandemic, was an uncertain, anxiety provoking, and challenging time for many, including the CES doctoral student.</a:t>
            </a:r>
          </a:p>
          <a:p>
            <a:pPr marL="171450" indent="-171450">
              <a:buFont typeface="Arial" panose="020B0604020202020204" pitchFamily="34" charset="0"/>
              <a:buChar char="•"/>
            </a:pPr>
            <a:r>
              <a:rPr lang="en-US"/>
              <a:t>As Christians, students found comfort in knowing that God will guide us through any storm.</a:t>
            </a:r>
          </a:p>
          <a:p>
            <a:pPr marL="171450" indent="-171450">
              <a:buFont typeface="Arial" panose="020B0604020202020204" pitchFamily="34" charset="0"/>
              <a:buChar char="•"/>
            </a:pPr>
            <a:r>
              <a:rPr lang="en-US"/>
              <a:t>Ability to overcome and adapt</a:t>
            </a:r>
          </a:p>
        </p:txBody>
      </p:sp>
      <p:sp>
        <p:nvSpPr>
          <p:cNvPr id="4" name="Slide Number Placeholder 3"/>
          <p:cNvSpPr>
            <a:spLocks noGrp="1"/>
          </p:cNvSpPr>
          <p:nvPr>
            <p:ph type="sldNum" sz="quarter" idx="5"/>
          </p:nvPr>
        </p:nvSpPr>
        <p:spPr/>
        <p:txBody>
          <a:bodyPr/>
          <a:lstStyle/>
          <a:p>
            <a:fld id="{6737007B-AAA5-45B1-85B6-710AC77A8FD5}" type="slidenum">
              <a:rPr lang="en-US" smtClean="0"/>
              <a:t>5</a:t>
            </a:fld>
            <a:endParaRPr lang="en-US"/>
          </a:p>
        </p:txBody>
      </p:sp>
    </p:spTree>
    <p:extLst>
      <p:ext uri="{BB962C8B-B14F-4D97-AF65-F5344CB8AC3E}">
        <p14:creationId xmlns:p14="http://schemas.microsoft.com/office/powerpoint/2010/main" val="129424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t>
            </a:r>
            <a:r>
              <a:rPr lang="en-US" sz="1200" kern="1200">
                <a:solidFill>
                  <a:schemeClr val="tx1"/>
                </a:solidFill>
                <a:effectLst/>
                <a:latin typeface="+mn-lt"/>
                <a:ea typeface="+mn-ea"/>
                <a:cs typeface="+mn-cs"/>
              </a:rPr>
              <a:t>This presentation will serve to identify strategies for improving the experience of CES doctoral students for the future, including the development of innovative teaching strategies, increased social support and connection, faculty and advising mentorship, and participation in research and publishing. The implementation of these strategies serves to create strong leaders graduating from the CES program.”</a:t>
            </a:r>
          </a:p>
          <a:p>
            <a:pPr marL="171450" indent="-171450">
              <a:buFont typeface="Arial" panose="020B0604020202020204" pitchFamily="34" charset="0"/>
              <a:buChar char="•"/>
              <a:defRPr/>
            </a:pPr>
            <a:r>
              <a:rPr lang="en-US">
                <a:cs typeface="Calibri"/>
              </a:rPr>
              <a:t>Innovative teaching strategies- online platforms (</a:t>
            </a:r>
            <a:r>
              <a:rPr lang="en-US" err="1">
                <a:cs typeface="Calibri"/>
              </a:rPr>
              <a:t>webex</a:t>
            </a:r>
            <a:r>
              <a:rPr lang="en-US">
                <a:cs typeface="Calibri"/>
              </a:rPr>
              <a:t> and zoom) Ensure all students and professors are well versed and comfortable using these platforms. Require video on and encourage participation. Have breakout rooms.</a:t>
            </a:r>
            <a:endParaRPr lang="en-US"/>
          </a:p>
          <a:p>
            <a:pPr marL="171450" indent="-171450">
              <a:buFont typeface="Arial" panose="020B0604020202020204" pitchFamily="34" charset="0"/>
              <a:buChar char="•"/>
              <a:defRPr/>
            </a:pPr>
            <a:r>
              <a:rPr lang="en-US" sz="1200" kern="1200">
                <a:solidFill>
                  <a:schemeClr val="tx1"/>
                </a:solidFill>
                <a:effectLst/>
                <a:latin typeface="+mn-lt"/>
                <a:ea typeface="+mn-ea"/>
                <a:cs typeface="+mn-cs"/>
              </a:rPr>
              <a:t>If students understand the natural consequence of not developing social connections during their time in the doctorate program, they can plan to be more intentional in forming relationships with their peers.</a:t>
            </a:r>
            <a:r>
              <a:rPr lang="en-US"/>
              <a:t> This can be highlighted starting at orientation and throughout the duration of the program. Anonymous surveys can be sent to check in with students' sense of belonging/connection.</a:t>
            </a:r>
            <a:endParaRPr lang="en-US" sz="1200" kern="1200">
              <a:solidFill>
                <a:schemeClr val="tx1"/>
              </a:solidFill>
              <a:effectLst/>
              <a:latin typeface="+mn-lt"/>
              <a:cs typeface="Calibri"/>
            </a:endParaRPr>
          </a:p>
          <a:p>
            <a:pPr marL="171450" indent="-171450">
              <a:buFont typeface="Arial" panose="020B0604020202020204" pitchFamily="34" charset="0"/>
              <a:buChar char="•"/>
              <a:defRPr/>
            </a:pPr>
            <a:r>
              <a:rPr lang="en-US"/>
              <a:t>Faculty advisors could check-in regularly with their graduate mentees to provide support as the pandemic progresses, as students who expressed feeling greater support from advisors felt greater belonging in their programs (</a:t>
            </a:r>
            <a:r>
              <a:rPr lang="en-US" err="1"/>
              <a:t>Syropolulos</a:t>
            </a:r>
            <a:r>
              <a:rPr lang="en-US"/>
              <a:t> et al., 2021)</a:t>
            </a:r>
            <a:endParaRPr lang="en-US" sz="1200" kern="1200">
              <a:solidFill>
                <a:schemeClr val="tx1"/>
              </a:solidFill>
              <a:effectLst/>
              <a:latin typeface="+mn-lt"/>
              <a:cs typeface="Calibri"/>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a:solidFill>
                  <a:schemeClr val="tx1"/>
                </a:solidFill>
                <a:effectLst/>
                <a:latin typeface="+mn-lt"/>
                <a:ea typeface="+mn-ea"/>
                <a:cs typeface="+mn-cs"/>
              </a:rPr>
              <a:t>The implementation of these strategies serves to create strong leaders graduating from the CES program.</a:t>
            </a:r>
          </a:p>
          <a:p>
            <a:pPr marL="171450" indent="-171450">
              <a:buFont typeface="Arial" panose="020B0604020202020204" pitchFamily="34" charset="0"/>
              <a:buChar char="•"/>
              <a:defRPr/>
            </a:pPr>
            <a:r>
              <a:rPr lang="en-US">
                <a:cs typeface="Calibri"/>
              </a:rPr>
              <a:t>Scholarly research is already a focus to the CES program and included as part of the curriculum. Continue to ensure students are afforded opportunities online to participate in publishing and presenting at conferences.</a:t>
            </a:r>
          </a:p>
        </p:txBody>
      </p:sp>
      <p:sp>
        <p:nvSpPr>
          <p:cNvPr id="4" name="Slide Number Placeholder 3"/>
          <p:cNvSpPr>
            <a:spLocks noGrp="1"/>
          </p:cNvSpPr>
          <p:nvPr>
            <p:ph type="sldNum" sz="quarter" idx="5"/>
          </p:nvPr>
        </p:nvSpPr>
        <p:spPr/>
        <p:txBody>
          <a:bodyPr/>
          <a:lstStyle/>
          <a:p>
            <a:fld id="{6737007B-AAA5-45B1-85B6-710AC77A8FD5}" type="slidenum">
              <a:rPr lang="en-US" smtClean="0"/>
              <a:t>6</a:t>
            </a:fld>
            <a:endParaRPr lang="en-US"/>
          </a:p>
        </p:txBody>
      </p:sp>
    </p:spTree>
    <p:extLst>
      <p:ext uri="{BB962C8B-B14F-4D97-AF65-F5344CB8AC3E}">
        <p14:creationId xmlns:p14="http://schemas.microsoft.com/office/powerpoint/2010/main" val="1570340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3/11/2022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3389/fpsyg.2021.629205" TargetMode="External"/><Relationship Id="rId2" Type="http://schemas.openxmlformats.org/officeDocument/2006/relationships/hyperlink" Target="https://ojed.org/jimphe" TargetMode="External"/><Relationship Id="rId1" Type="http://schemas.openxmlformats.org/officeDocument/2006/relationships/slideLayout" Target="../slideLayouts/slideLayout2.xml"/><Relationship Id="rId4" Type="http://schemas.openxmlformats.org/officeDocument/2006/relationships/hyperlink" Target="https://doi.org/10.1080/07294360.2020.182332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aking1@liberty.edu" TargetMode="External"/><Relationship Id="rId2" Type="http://schemas.openxmlformats.org/officeDocument/2006/relationships/hyperlink" Target="mailto:rgalloway@liberty.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5281/zenodo.4247601" TargetMode="External"/><Relationship Id="rId2" Type="http://schemas.openxmlformats.org/officeDocument/2006/relationships/hyperlink" Target="https://doi.org/10.24059/olj.v25i1.2446" TargetMode="External"/><Relationship Id="rId1" Type="http://schemas.openxmlformats.org/officeDocument/2006/relationships/slideLayout" Target="../slideLayouts/slideLayout2.xml"/><Relationship Id="rId5" Type="http://schemas.openxmlformats.org/officeDocument/2006/relationships/hyperlink" Target="https://doi.org/10.46809/jpse.v2i2.18" TargetMode="External"/><Relationship Id="rId4" Type="http://schemas.openxmlformats.org/officeDocument/2006/relationships/hyperlink" Target="https://doi.org/10.5195/ie.2021.1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37635"/>
            <a:ext cx="7772400" cy="1102519"/>
          </a:xfrm>
        </p:spPr>
        <p:txBody>
          <a:bodyPr>
            <a:normAutofit fontScale="90000"/>
          </a:bodyPr>
          <a:lstStyle/>
          <a:p>
            <a:r>
              <a:rPr lang="en-US"/>
              <a:t>COVID-19 and Future Implications of Counselor Education and Supervision Programs</a:t>
            </a:r>
          </a:p>
        </p:txBody>
      </p:sp>
      <p:sp>
        <p:nvSpPr>
          <p:cNvPr id="3" name="Subtitle 2"/>
          <p:cNvSpPr>
            <a:spLocks noGrp="1"/>
          </p:cNvSpPr>
          <p:nvPr>
            <p:ph type="subTitle" idx="1"/>
          </p:nvPr>
        </p:nvSpPr>
        <p:spPr>
          <a:xfrm>
            <a:off x="1062038" y="3228343"/>
            <a:ext cx="7107237" cy="1630652"/>
          </a:xfrm>
        </p:spPr>
        <p:txBody>
          <a:bodyPr vert="horz" lIns="91440" tIns="45720" rIns="91440" bIns="45720" rtlCol="0" anchor="t">
            <a:normAutofit/>
          </a:bodyPr>
          <a:lstStyle/>
          <a:p>
            <a:r>
              <a:rPr lang="en-US" sz="2000" dirty="0"/>
              <a:t>Rhonda J. Gaston, MA, LPC, LMFT and Audrey King, MA, LPC</a:t>
            </a:r>
          </a:p>
          <a:p>
            <a:r>
              <a:rPr lang="en-US" sz="2000" dirty="0">
                <a:ea typeface="+mn-lt"/>
                <a:cs typeface="+mn-lt"/>
              </a:rPr>
              <a:t>Department of Counselor Education and Family Studies</a:t>
            </a:r>
            <a:endParaRPr lang="en-US" dirty="0"/>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F6AB5-0303-4B93-9505-FE158C8EDD51}"/>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512E7596-0683-42BE-99F4-DD8D988A10EA}"/>
              </a:ext>
            </a:extLst>
          </p:cNvPr>
          <p:cNvSpPr>
            <a:spLocks noGrp="1"/>
          </p:cNvSpPr>
          <p:nvPr>
            <p:ph idx="1"/>
          </p:nvPr>
        </p:nvSpPr>
        <p:spPr/>
        <p:txBody>
          <a:bodyPr>
            <a:normAutofit fontScale="62500" lnSpcReduction="20000"/>
          </a:bodyPr>
          <a:lstStyle/>
          <a:p>
            <a:pPr marL="0" indent="0">
              <a:buNone/>
            </a:pPr>
            <a:r>
              <a:rPr lang="en-US" sz="2200" dirty="0"/>
              <a:t>Means, B., &amp; </a:t>
            </a:r>
            <a:r>
              <a:rPr lang="en-US" sz="2200" dirty="0" err="1"/>
              <a:t>Neisler</a:t>
            </a:r>
            <a:r>
              <a:rPr lang="en-US" sz="2200" dirty="0"/>
              <a:t>, J. (2021). Teaching and Learning in the Time of COVID: The Student Perspective. </a:t>
            </a:r>
            <a:r>
              <a:rPr lang="en-US" sz="2200" i="1" dirty="0"/>
              <a:t>Online Learning, 25</a:t>
            </a:r>
            <a:r>
              <a:rPr lang="en-US" sz="2200" dirty="0"/>
              <a:t>(1), 8–27.</a:t>
            </a:r>
          </a:p>
          <a:p>
            <a:pPr marL="0" indent="0">
              <a:buNone/>
            </a:pPr>
            <a:endParaRPr lang="en-US" sz="2200" dirty="0"/>
          </a:p>
          <a:p>
            <a:pPr marL="0" indent="0">
              <a:buNone/>
            </a:pPr>
            <a:r>
              <a:rPr lang="en-US" sz="2200" dirty="0"/>
              <a:t>Reis, T., &amp; Grady, M. (2020). Doctoral advising in COVID-19: Opportunity for change. </a:t>
            </a:r>
            <a:r>
              <a:rPr lang="en-US" sz="2200" i="1" dirty="0"/>
              <a:t>International Journal of Multidisciplinary Perspectives in Higher Education, 5</a:t>
            </a:r>
            <a:r>
              <a:rPr lang="en-US" sz="2200" dirty="0"/>
              <a:t>(1), 136-136. </a:t>
            </a:r>
            <a:r>
              <a:rPr lang="en-US" sz="2200" dirty="0">
                <a:hlinkClick r:id="rId2"/>
              </a:rPr>
              <a:t>https://ojed.org/jimphe</a:t>
            </a:r>
            <a:r>
              <a:rPr lang="en-US" sz="2200" dirty="0"/>
              <a:t> </a:t>
            </a:r>
          </a:p>
          <a:p>
            <a:pPr marL="0" indent="0">
              <a:buNone/>
            </a:pPr>
            <a:endParaRPr lang="en-US" sz="2200" dirty="0"/>
          </a:p>
          <a:p>
            <a:pPr marL="0" indent="0">
              <a:buNone/>
            </a:pPr>
            <a:r>
              <a:rPr lang="en-US" sz="2200" dirty="0"/>
              <a:t>Salter, C., Oates, R. K., Swanson, C., &amp; Bourke, L. (2020). Working Remotely: Innovative Allied Health Placements in Response to COVID-19. </a:t>
            </a:r>
            <a:r>
              <a:rPr lang="en-US" sz="2200" i="1" dirty="0"/>
              <a:t>International Journal of Work-Integrated Learning</a:t>
            </a:r>
            <a:r>
              <a:rPr lang="en-US" sz="2200" dirty="0"/>
              <a:t>, </a:t>
            </a:r>
            <a:r>
              <a:rPr lang="en-US" sz="2200" i="1" dirty="0"/>
              <a:t>21</a:t>
            </a:r>
            <a:r>
              <a:rPr lang="en-US" sz="2200" dirty="0"/>
              <a:t>(5), 587-600.</a:t>
            </a:r>
          </a:p>
          <a:p>
            <a:pPr marL="0" indent="0">
              <a:buNone/>
            </a:pPr>
            <a:endParaRPr lang="en-US" sz="2200" dirty="0"/>
          </a:p>
          <a:p>
            <a:pPr marL="0" indent="0">
              <a:buNone/>
            </a:pPr>
            <a:r>
              <a:rPr lang="en-US" sz="2200" dirty="0" err="1"/>
              <a:t>Syropoulos</a:t>
            </a:r>
            <a:r>
              <a:rPr lang="en-US" sz="2200" dirty="0"/>
              <a:t>, S., Wu, D. J., Burrows, B., &amp; Mercado, E. (2021). Psychology Doctoral Program Experiences and Student Well-Being, Mental Health, and Optimism During the COVID-19 Pandemic. </a:t>
            </a:r>
            <a:r>
              <a:rPr lang="en-US" sz="2200" i="1" dirty="0"/>
              <a:t>Frontiers in psychology, 12</a:t>
            </a:r>
            <a:r>
              <a:rPr lang="en-US" sz="2200" dirty="0"/>
              <a:t>. </a:t>
            </a:r>
            <a:r>
              <a:rPr lang="en-US" sz="2200" dirty="0">
                <a:hlinkClick r:id="rId3"/>
              </a:rPr>
              <a:t>https://doi.org/10.3389/fpsyg.2021.629205</a:t>
            </a:r>
            <a:r>
              <a:rPr lang="en-US" sz="2200" dirty="0"/>
              <a:t> </a:t>
            </a:r>
            <a:br>
              <a:rPr lang="en-US" sz="2200" dirty="0"/>
            </a:br>
            <a:endParaRPr lang="en-US" sz="2200" dirty="0"/>
          </a:p>
          <a:p>
            <a:pPr marL="0" indent="0">
              <a:buNone/>
            </a:pPr>
            <a:r>
              <a:rPr lang="en-US" sz="2200" dirty="0"/>
              <a:t>Wang, L., &amp; </a:t>
            </a:r>
            <a:r>
              <a:rPr lang="en-US" sz="2200" dirty="0" err="1"/>
              <a:t>DeLaquil</a:t>
            </a:r>
            <a:r>
              <a:rPr lang="en-US" sz="2200" dirty="0"/>
              <a:t>, T. (2020). The isolation of doctoral education in the times of COVID-19: recommendations for building relationships within person-environment theory . </a:t>
            </a:r>
            <a:r>
              <a:rPr lang="en-US" sz="2200" i="1" dirty="0"/>
              <a:t>Higher Education Research &amp; Development, 39</a:t>
            </a:r>
            <a:r>
              <a:rPr lang="en-US" sz="2200" dirty="0"/>
              <a:t>(7), 1346-1350. </a:t>
            </a:r>
            <a:r>
              <a:rPr lang="en-US" sz="2200" dirty="0">
                <a:hlinkClick r:id="rId4"/>
              </a:rPr>
              <a:t>https://doi.org/10.1080/07294360.2020.1823326</a:t>
            </a:r>
            <a:endParaRPr lang="en-US" sz="2200" dirty="0"/>
          </a:p>
          <a:p>
            <a:pPr marL="0" indent="0">
              <a:buNone/>
            </a:pPr>
            <a:endParaRPr lang="en-US" dirty="0"/>
          </a:p>
        </p:txBody>
      </p:sp>
    </p:spTree>
    <p:extLst>
      <p:ext uri="{BB962C8B-B14F-4D97-AF65-F5344CB8AC3E}">
        <p14:creationId xmlns:p14="http://schemas.microsoft.com/office/powerpoint/2010/main" val="138784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457200" y="1560577"/>
            <a:ext cx="8359752" cy="3394472"/>
          </a:xfrm>
        </p:spPr>
        <p:txBody>
          <a:bodyPr>
            <a:normAutofit/>
          </a:bodyPr>
          <a:lstStyle/>
          <a:p>
            <a:r>
              <a:rPr lang="en-US" sz="2800"/>
              <a:t>Illustrate the effect of COVID-19 on doctoral students’ learning and professional development</a:t>
            </a:r>
          </a:p>
          <a:p>
            <a:pPr marL="0" indent="0">
              <a:buNone/>
            </a:pPr>
            <a:endParaRPr lang="en-US" sz="2800"/>
          </a:p>
          <a:p>
            <a:r>
              <a:rPr lang="en-US" sz="2800"/>
              <a:t>Summarize future strategies and considerations for CES Programs to implement</a:t>
            </a: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EFFFF-D2B8-4104-9350-A1831F83BE3F}"/>
              </a:ext>
            </a:extLst>
          </p:cNvPr>
          <p:cNvSpPr>
            <a:spLocks noGrp="1"/>
          </p:cNvSpPr>
          <p:nvPr>
            <p:ph type="title"/>
          </p:nvPr>
        </p:nvSpPr>
        <p:spPr/>
        <p:txBody>
          <a:bodyPr>
            <a:normAutofit fontScale="90000"/>
          </a:bodyPr>
          <a:lstStyle/>
          <a:p>
            <a:r>
              <a:rPr lang="en-US"/>
              <a:t>Impact COVID-19 had on the Student</a:t>
            </a:r>
          </a:p>
        </p:txBody>
      </p:sp>
      <p:sp>
        <p:nvSpPr>
          <p:cNvPr id="3" name="Content Placeholder 2">
            <a:extLst>
              <a:ext uri="{FF2B5EF4-FFF2-40B4-BE49-F238E27FC236}">
                <a16:creationId xmlns:a16="http://schemas.microsoft.com/office/drawing/2014/main" id="{28D1725B-CC1D-425F-A12C-383946848B2D}"/>
              </a:ext>
            </a:extLst>
          </p:cNvPr>
          <p:cNvSpPr>
            <a:spLocks noGrp="1"/>
          </p:cNvSpPr>
          <p:nvPr>
            <p:ph idx="1"/>
          </p:nvPr>
        </p:nvSpPr>
        <p:spPr>
          <a:xfrm>
            <a:off x="457200" y="1200151"/>
            <a:ext cx="7685632" cy="3394472"/>
          </a:xfrm>
        </p:spPr>
        <p:txBody>
          <a:bodyPr vert="horz" lIns="91440" tIns="45720" rIns="91440" bIns="45720" rtlCol="0" anchor="t">
            <a:normAutofit/>
          </a:bodyPr>
          <a:lstStyle/>
          <a:p>
            <a:r>
              <a:rPr lang="en-US" sz="2000" dirty="0"/>
              <a:t>Moving work into the home caused disruptions and challenges </a:t>
            </a:r>
            <a:r>
              <a:rPr lang="en-US" sz="1100" dirty="0"/>
              <a:t>(Levine et al., 2021)</a:t>
            </a:r>
          </a:p>
          <a:p>
            <a:pPr lvl="1"/>
            <a:r>
              <a:rPr lang="en-US" sz="1800" dirty="0"/>
              <a:t>Balancing family, home, community, professional life, and academic requirements</a:t>
            </a:r>
          </a:p>
          <a:p>
            <a:r>
              <a:rPr lang="en-US" sz="2000" dirty="0"/>
              <a:t>Reduced interactions with peer and faculty</a:t>
            </a:r>
          </a:p>
          <a:p>
            <a:pPr lvl="1"/>
            <a:r>
              <a:rPr lang="en-US" sz="1800" dirty="0"/>
              <a:t>Intensives were no longer offered on campus</a:t>
            </a:r>
          </a:p>
          <a:p>
            <a:r>
              <a:rPr lang="en-US" sz="2000" dirty="0"/>
              <a:t>Postponement and cancellation of academic research conferences </a:t>
            </a:r>
            <a:r>
              <a:rPr lang="en-US" sz="1100" dirty="0"/>
              <a:t>(Wang &amp; </a:t>
            </a:r>
            <a:r>
              <a:rPr lang="en-US" sz="1100" dirty="0" err="1"/>
              <a:t>DeLaquil</a:t>
            </a:r>
            <a:r>
              <a:rPr lang="en-US" sz="1100" dirty="0"/>
              <a:t>, 2020)</a:t>
            </a:r>
            <a:endParaRPr lang="en-US" sz="1100" dirty="0">
              <a:ea typeface="Cambria"/>
            </a:endParaRPr>
          </a:p>
          <a:p>
            <a:pPr lvl="1"/>
            <a:r>
              <a:rPr lang="en-US" sz="1800" dirty="0"/>
              <a:t>Impacted professional development</a:t>
            </a:r>
          </a:p>
        </p:txBody>
      </p:sp>
      <p:pic>
        <p:nvPicPr>
          <p:cNvPr id="4" name="Picture 3">
            <a:extLst>
              <a:ext uri="{FF2B5EF4-FFF2-40B4-BE49-F238E27FC236}">
                <a16:creationId xmlns:a16="http://schemas.microsoft.com/office/drawing/2014/main" id="{D0F3F33E-7375-4BD1-BCC7-F5D5D0ECBE74}"/>
              </a:ext>
            </a:extLst>
          </p:cNvPr>
          <p:cNvPicPr>
            <a:picLocks noChangeAspect="1"/>
          </p:cNvPicPr>
          <p:nvPr/>
        </p:nvPicPr>
        <p:blipFill>
          <a:blip r:embed="rId3"/>
          <a:stretch>
            <a:fillRect/>
          </a:stretch>
        </p:blipFill>
        <p:spPr>
          <a:xfrm>
            <a:off x="6179628" y="3580749"/>
            <a:ext cx="2305008" cy="1429262"/>
          </a:xfrm>
          <a:prstGeom prst="rect">
            <a:avLst/>
          </a:prstGeom>
        </p:spPr>
      </p:pic>
    </p:spTree>
    <p:extLst>
      <p:ext uri="{BB962C8B-B14F-4D97-AF65-F5344CB8AC3E}">
        <p14:creationId xmlns:p14="http://schemas.microsoft.com/office/powerpoint/2010/main" val="2207321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C249D-9888-40C3-85B8-DDF3ACB194D4}"/>
              </a:ext>
            </a:extLst>
          </p:cNvPr>
          <p:cNvSpPr>
            <a:spLocks noGrp="1"/>
          </p:cNvSpPr>
          <p:nvPr>
            <p:ph type="title"/>
          </p:nvPr>
        </p:nvSpPr>
        <p:spPr/>
        <p:txBody>
          <a:bodyPr/>
          <a:lstStyle/>
          <a:p>
            <a:r>
              <a:rPr lang="en-US"/>
              <a:t>Impact on the Student continued</a:t>
            </a:r>
          </a:p>
        </p:txBody>
      </p:sp>
      <p:sp>
        <p:nvSpPr>
          <p:cNvPr id="3" name="Content Placeholder 2">
            <a:extLst>
              <a:ext uri="{FF2B5EF4-FFF2-40B4-BE49-F238E27FC236}">
                <a16:creationId xmlns:a16="http://schemas.microsoft.com/office/drawing/2014/main" id="{7827E988-B313-4A84-A0C9-DE952C97FC26}"/>
              </a:ext>
            </a:extLst>
          </p:cNvPr>
          <p:cNvSpPr>
            <a:spLocks noGrp="1"/>
          </p:cNvSpPr>
          <p:nvPr>
            <p:ph idx="1"/>
          </p:nvPr>
        </p:nvSpPr>
        <p:spPr/>
        <p:txBody>
          <a:bodyPr vert="horz" lIns="91440" tIns="45720" rIns="91440" bIns="45720" rtlCol="0" anchor="t">
            <a:normAutofit/>
          </a:bodyPr>
          <a:lstStyle/>
          <a:p>
            <a:r>
              <a:rPr lang="en-US" dirty="0"/>
              <a:t>Three effective systems for the doctoral student: </a:t>
            </a:r>
          </a:p>
          <a:p>
            <a:pPr lvl="1"/>
            <a:r>
              <a:rPr lang="en-US" dirty="0"/>
              <a:t>Peer Support</a:t>
            </a:r>
            <a:endParaRPr lang="en-US" dirty="0">
              <a:ea typeface="Cambria"/>
            </a:endParaRPr>
          </a:p>
          <a:p>
            <a:pPr lvl="1"/>
            <a:r>
              <a:rPr lang="en-US" dirty="0"/>
              <a:t>Faculty Mentorship</a:t>
            </a:r>
            <a:endParaRPr lang="en-US" dirty="0">
              <a:ea typeface="Cambria"/>
            </a:endParaRPr>
          </a:p>
          <a:p>
            <a:pPr lvl="1"/>
            <a:r>
              <a:rPr lang="en-US" dirty="0"/>
              <a:t>Participation in research and publishing</a:t>
            </a:r>
            <a:endParaRPr lang="en-US" dirty="0">
              <a:ea typeface="Cambria"/>
            </a:endParaRPr>
          </a:p>
        </p:txBody>
      </p:sp>
      <p:sp>
        <p:nvSpPr>
          <p:cNvPr id="4" name="TextBox 3">
            <a:extLst>
              <a:ext uri="{FF2B5EF4-FFF2-40B4-BE49-F238E27FC236}">
                <a16:creationId xmlns:a16="http://schemas.microsoft.com/office/drawing/2014/main" id="{6A72FA1E-8D7C-47AC-B8E5-37A3EE3EC3D1}"/>
              </a:ext>
            </a:extLst>
          </p:cNvPr>
          <p:cNvSpPr txBox="1"/>
          <p:nvPr/>
        </p:nvSpPr>
        <p:spPr>
          <a:xfrm>
            <a:off x="6270649" y="4286846"/>
            <a:ext cx="2084353" cy="307777"/>
          </a:xfrm>
          <a:prstGeom prst="rect">
            <a:avLst/>
          </a:prstGeom>
          <a:noFill/>
        </p:spPr>
        <p:txBody>
          <a:bodyPr wrap="none" rtlCol="0">
            <a:spAutoFit/>
          </a:bodyPr>
          <a:lstStyle/>
          <a:p>
            <a:r>
              <a:rPr lang="en-US" sz="1400" dirty="0"/>
              <a:t>Wang &amp; </a:t>
            </a:r>
            <a:r>
              <a:rPr lang="en-US" sz="1400" dirty="0" err="1"/>
              <a:t>DeLaquil</a:t>
            </a:r>
            <a:r>
              <a:rPr lang="en-US" sz="1400" dirty="0"/>
              <a:t> (2020)</a:t>
            </a:r>
          </a:p>
        </p:txBody>
      </p:sp>
    </p:spTree>
    <p:extLst>
      <p:ext uri="{BB962C8B-B14F-4D97-AF65-F5344CB8AC3E}">
        <p14:creationId xmlns:p14="http://schemas.microsoft.com/office/powerpoint/2010/main" val="3304430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998C0-A309-4DFA-BB8D-0A1FCB9CF339}"/>
              </a:ext>
            </a:extLst>
          </p:cNvPr>
          <p:cNvSpPr>
            <a:spLocks noGrp="1"/>
          </p:cNvSpPr>
          <p:nvPr>
            <p:ph type="title"/>
          </p:nvPr>
        </p:nvSpPr>
        <p:spPr/>
        <p:txBody>
          <a:bodyPr>
            <a:normAutofit/>
          </a:bodyPr>
          <a:lstStyle/>
          <a:p>
            <a:r>
              <a:rPr lang="en-US"/>
              <a:t>Christian Worldview</a:t>
            </a:r>
          </a:p>
        </p:txBody>
      </p:sp>
      <p:sp>
        <p:nvSpPr>
          <p:cNvPr id="3" name="Content Placeholder 2">
            <a:extLst>
              <a:ext uri="{FF2B5EF4-FFF2-40B4-BE49-F238E27FC236}">
                <a16:creationId xmlns:a16="http://schemas.microsoft.com/office/drawing/2014/main" id="{41376DD3-C4D7-4BCD-A7E9-C8350895C5AC}"/>
              </a:ext>
            </a:extLst>
          </p:cNvPr>
          <p:cNvSpPr>
            <a:spLocks noGrp="1"/>
          </p:cNvSpPr>
          <p:nvPr>
            <p:ph idx="1"/>
          </p:nvPr>
        </p:nvSpPr>
        <p:spPr/>
        <p:txBody>
          <a:bodyPr vert="horz" lIns="91440" tIns="45720" rIns="91440" bIns="45720" rtlCol="0" anchor="t">
            <a:normAutofit fontScale="92500" lnSpcReduction="20000"/>
          </a:bodyPr>
          <a:lstStyle/>
          <a:p>
            <a:r>
              <a:rPr lang="en-US"/>
              <a:t>God holds us up in difficult times and does not want us to fear (Isaiah 41:10)</a:t>
            </a:r>
          </a:p>
          <a:p>
            <a:r>
              <a:rPr lang="en-US"/>
              <a:t>God goes before us in our situations in life, and He is there with us and will see us through the storms (Deuteronomy 31:8)</a:t>
            </a:r>
            <a:endParaRPr lang="en-US">
              <a:ea typeface="Cambria"/>
            </a:endParaRPr>
          </a:p>
          <a:p>
            <a:r>
              <a:rPr lang="en-US">
                <a:ea typeface="+mn-lt"/>
                <a:cs typeface="+mn-lt"/>
              </a:rPr>
              <a:t>Christians must be disciples and model that behavior to our students (Matthew 14:13-21) and teach them to change their minds. </a:t>
            </a:r>
            <a:endParaRPr lang="en-US">
              <a:ea typeface="Cambria"/>
            </a:endParaRPr>
          </a:p>
          <a:p>
            <a:endParaRPr lang="en-US">
              <a:ea typeface="Cambria"/>
            </a:endParaRPr>
          </a:p>
        </p:txBody>
      </p:sp>
    </p:spTree>
    <p:extLst>
      <p:ext uri="{BB962C8B-B14F-4D97-AF65-F5344CB8AC3E}">
        <p14:creationId xmlns:p14="http://schemas.microsoft.com/office/powerpoint/2010/main" val="2603920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7E747-4890-4B7A-8250-757D163A3A46}"/>
              </a:ext>
            </a:extLst>
          </p:cNvPr>
          <p:cNvSpPr>
            <a:spLocks noGrp="1"/>
          </p:cNvSpPr>
          <p:nvPr>
            <p:ph type="title"/>
          </p:nvPr>
        </p:nvSpPr>
        <p:spPr/>
        <p:txBody>
          <a:bodyPr>
            <a:normAutofit fontScale="90000"/>
          </a:bodyPr>
          <a:lstStyle/>
          <a:p>
            <a:r>
              <a:rPr lang="en-US"/>
              <a:t>Future Implications for CES Programs</a:t>
            </a:r>
          </a:p>
        </p:txBody>
      </p:sp>
      <p:sp>
        <p:nvSpPr>
          <p:cNvPr id="3" name="Content Placeholder 2">
            <a:extLst>
              <a:ext uri="{FF2B5EF4-FFF2-40B4-BE49-F238E27FC236}">
                <a16:creationId xmlns:a16="http://schemas.microsoft.com/office/drawing/2014/main" id="{14CE26DF-6938-4D5C-9A9E-0344D88C452A}"/>
              </a:ext>
            </a:extLst>
          </p:cNvPr>
          <p:cNvSpPr>
            <a:spLocks noGrp="1"/>
          </p:cNvSpPr>
          <p:nvPr>
            <p:ph idx="1"/>
          </p:nvPr>
        </p:nvSpPr>
        <p:spPr/>
        <p:txBody>
          <a:bodyPr vert="horz" lIns="91440" tIns="45720" rIns="91440" bIns="45720" rtlCol="0" anchor="t">
            <a:normAutofit fontScale="92500" lnSpcReduction="10000"/>
          </a:bodyPr>
          <a:lstStyle/>
          <a:p>
            <a:r>
              <a:rPr lang="en-US"/>
              <a:t>Develop innovative teaching strategies for virtual intensives</a:t>
            </a:r>
          </a:p>
          <a:p>
            <a:r>
              <a:rPr lang="en-US"/>
              <a:t>Highlight the importance of peer support </a:t>
            </a:r>
            <a:endParaRPr lang="en-US">
              <a:ea typeface="Cambria"/>
            </a:endParaRPr>
          </a:p>
          <a:p>
            <a:pPr lvl="1"/>
            <a:r>
              <a:rPr lang="en-US">
                <a:solidFill>
                  <a:srgbClr val="FFFFFF"/>
                </a:solidFill>
                <a:ea typeface="Cambria"/>
              </a:rPr>
              <a:t>Surveys can be sent to check in with sense of belonging and connection</a:t>
            </a:r>
          </a:p>
          <a:p>
            <a:r>
              <a:rPr lang="en-US"/>
              <a:t>Faculty and advising mentorship</a:t>
            </a:r>
            <a:endParaRPr lang="en-US">
              <a:ea typeface="Cambria"/>
            </a:endParaRPr>
          </a:p>
          <a:p>
            <a:r>
              <a:rPr lang="en-US"/>
              <a:t>Participation in research and publishing</a:t>
            </a:r>
            <a:endParaRPr lang="en-US">
              <a:ea typeface="Cambria"/>
            </a:endParaRPr>
          </a:p>
          <a:p>
            <a:pPr lvl="1"/>
            <a:endParaRPr lang="en-US"/>
          </a:p>
        </p:txBody>
      </p:sp>
    </p:spTree>
    <p:extLst>
      <p:ext uri="{BB962C8B-B14F-4D97-AF65-F5344CB8AC3E}">
        <p14:creationId xmlns:p14="http://schemas.microsoft.com/office/powerpoint/2010/main" val="54427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26804-C16B-415E-9FD7-77CC11A2855C}"/>
              </a:ext>
            </a:extLst>
          </p:cNvPr>
          <p:cNvSpPr>
            <a:spLocks noGrp="1"/>
          </p:cNvSpPr>
          <p:nvPr>
            <p:ph type="title"/>
          </p:nvPr>
        </p:nvSpPr>
        <p:spPr/>
        <p:txBody>
          <a:bodyPr/>
          <a:lstStyle/>
          <a:p>
            <a:r>
              <a:rPr lang="en-US"/>
              <a:t>Questions</a:t>
            </a:r>
          </a:p>
        </p:txBody>
      </p:sp>
      <p:pic>
        <p:nvPicPr>
          <p:cNvPr id="4" name="Picture 3">
            <a:extLst>
              <a:ext uri="{FF2B5EF4-FFF2-40B4-BE49-F238E27FC236}">
                <a16:creationId xmlns:a16="http://schemas.microsoft.com/office/drawing/2014/main" id="{B8B20789-48A8-4712-8791-BE2CAC89A537}"/>
              </a:ext>
            </a:extLst>
          </p:cNvPr>
          <p:cNvPicPr>
            <a:picLocks noChangeAspect="1"/>
          </p:cNvPicPr>
          <p:nvPr/>
        </p:nvPicPr>
        <p:blipFill>
          <a:blip r:embed="rId2"/>
          <a:stretch>
            <a:fillRect/>
          </a:stretch>
        </p:blipFill>
        <p:spPr>
          <a:xfrm>
            <a:off x="3520167" y="1792791"/>
            <a:ext cx="2103665" cy="1557917"/>
          </a:xfrm>
          <a:prstGeom prst="rect">
            <a:avLst/>
          </a:prstGeom>
        </p:spPr>
      </p:pic>
    </p:spTree>
    <p:extLst>
      <p:ext uri="{BB962C8B-B14F-4D97-AF65-F5344CB8AC3E}">
        <p14:creationId xmlns:p14="http://schemas.microsoft.com/office/powerpoint/2010/main" val="1664056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C9F1-C63B-47D2-88C3-A48AEF1E6F0A}"/>
              </a:ext>
            </a:extLst>
          </p:cNvPr>
          <p:cNvSpPr>
            <a:spLocks noGrp="1"/>
          </p:cNvSpPr>
          <p:nvPr>
            <p:ph type="title"/>
          </p:nvPr>
        </p:nvSpPr>
        <p:spPr/>
        <p:txBody>
          <a:bodyPr/>
          <a:lstStyle/>
          <a:p>
            <a:r>
              <a:rPr lang="en-US" dirty="0">
                <a:cs typeface="Calibri"/>
              </a:rPr>
              <a:t>Presenter Contact Information</a:t>
            </a:r>
            <a:endParaRPr lang="en-US" dirty="0"/>
          </a:p>
        </p:txBody>
      </p:sp>
      <p:sp>
        <p:nvSpPr>
          <p:cNvPr id="4" name="Content Placeholder 2">
            <a:extLst>
              <a:ext uri="{FF2B5EF4-FFF2-40B4-BE49-F238E27FC236}">
                <a16:creationId xmlns:a16="http://schemas.microsoft.com/office/drawing/2014/main" id="{C19A6BC4-F991-4717-9E04-D7DEAFE6A1E4}"/>
              </a:ext>
            </a:extLst>
          </p:cNvPr>
          <p:cNvSpPr>
            <a:spLocks noGrp="1"/>
          </p:cNvSpPr>
          <p:nvPr/>
        </p:nvSpPr>
        <p:spPr>
          <a:xfrm>
            <a:off x="121792" y="1887895"/>
            <a:ext cx="8367132" cy="1557917"/>
          </a:xfrm>
          <a:prstGeom prst="rect">
            <a:avLst/>
          </a:prstGeom>
        </p:spPr>
        <p:txBody>
          <a:bodyPr vert="horz" lIns="91440" tIns="45720" rIns="91440" bIns="45720" rtlCol="0" anchor="t">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a:t>Rhonda J. Gaston, LPC </a:t>
            </a:r>
            <a:br>
              <a:rPr lang="en-US"/>
            </a:br>
            <a:r>
              <a:rPr lang="en-US"/>
              <a:t>(</a:t>
            </a:r>
            <a:r>
              <a:rPr lang="en-US">
                <a:hlinkClick r:id="rId2"/>
              </a:rPr>
              <a:t>rgalloway1@liberty.edu</a:t>
            </a:r>
            <a:r>
              <a:rPr lang="en-US"/>
              <a:t>)</a:t>
            </a:r>
            <a:br>
              <a:rPr lang="en-US"/>
            </a:br>
            <a:endParaRPr lang="en-US">
              <a:ea typeface="Cambria"/>
            </a:endParaRPr>
          </a:p>
          <a:p>
            <a:pPr marL="0" indent="0" algn="ctr">
              <a:buNone/>
            </a:pPr>
            <a:r>
              <a:rPr lang="en-US"/>
              <a:t>Audrey King, LPC </a:t>
            </a:r>
            <a:br>
              <a:rPr lang="en-US"/>
            </a:br>
            <a:r>
              <a:rPr lang="en-US"/>
              <a:t>(</a:t>
            </a:r>
            <a:r>
              <a:rPr lang="en-US">
                <a:hlinkClick r:id="rId3"/>
              </a:rPr>
              <a:t>aaking1@liberty.edu</a:t>
            </a:r>
            <a:r>
              <a:rPr lang="en-US"/>
              <a:t>) </a:t>
            </a:r>
            <a:endParaRPr lang="en-US">
              <a:ea typeface="Cambria"/>
            </a:endParaRPr>
          </a:p>
        </p:txBody>
      </p:sp>
    </p:spTree>
    <p:extLst>
      <p:ext uri="{BB962C8B-B14F-4D97-AF65-F5344CB8AC3E}">
        <p14:creationId xmlns:p14="http://schemas.microsoft.com/office/powerpoint/2010/main" val="3208301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7C6B2-4D94-4C1F-A399-0ABE45AF9544}"/>
              </a:ext>
            </a:extLst>
          </p:cNvPr>
          <p:cNvSpPr>
            <a:spLocks noGrp="1"/>
          </p:cNvSpPr>
          <p:nvPr>
            <p:ph type="title"/>
          </p:nvPr>
        </p:nvSpPr>
        <p:spPr/>
        <p:txBody>
          <a:bodyPr/>
          <a:lstStyle/>
          <a:p>
            <a:r>
              <a:rPr lang="en-US" dirty="0"/>
              <a:t>References</a:t>
            </a:r>
          </a:p>
        </p:txBody>
      </p:sp>
      <p:sp>
        <p:nvSpPr>
          <p:cNvPr id="21" name="Content Placeholder 20">
            <a:extLst>
              <a:ext uri="{FF2B5EF4-FFF2-40B4-BE49-F238E27FC236}">
                <a16:creationId xmlns:a16="http://schemas.microsoft.com/office/drawing/2014/main" id="{56620088-1484-4D24-9651-9862186D5C9E}"/>
              </a:ext>
            </a:extLst>
          </p:cNvPr>
          <p:cNvSpPr>
            <a:spLocks noGrp="1"/>
          </p:cNvSpPr>
          <p:nvPr>
            <p:ph idx="1"/>
          </p:nvPr>
        </p:nvSpPr>
        <p:spPr>
          <a:xfrm>
            <a:off x="550068" y="1200150"/>
            <a:ext cx="8284331" cy="3573449"/>
          </a:xfrm>
        </p:spPr>
        <p:txBody>
          <a:bodyPr>
            <a:normAutofit fontScale="85000" lnSpcReduction="10000"/>
          </a:bodyPr>
          <a:lstStyle/>
          <a:p>
            <a:pPr marL="0" indent="0">
              <a:buNone/>
            </a:pPr>
            <a:r>
              <a:rPr lang="en-US" sz="1400" dirty="0"/>
              <a:t>Bishop-Monroe, R., Di Paolo Harrison, B. M., Knight, M. E., </a:t>
            </a:r>
            <a:r>
              <a:rPr lang="en-US" sz="1400" dirty="0" err="1"/>
              <a:t>Corritore</a:t>
            </a:r>
            <a:r>
              <a:rPr lang="en-US" sz="1400" dirty="0"/>
              <a:t>, C., York, A. S., &amp; </a:t>
            </a:r>
            <a:r>
              <a:rPr lang="en-US" sz="1400" dirty="0" err="1"/>
              <a:t>Rybarczyk</a:t>
            </a:r>
            <a:r>
              <a:rPr lang="en-US" sz="1400" dirty="0"/>
              <a:t>, B. (2021). Preparing Doctoral Students to Teach in an Increasingly Virtual World: A Response to COVID-19 and Beyond. </a:t>
            </a:r>
            <a:r>
              <a:rPr lang="en-US" sz="1400" i="1" dirty="0"/>
              <a:t>Online Learning</a:t>
            </a:r>
            <a:r>
              <a:rPr lang="en-US" sz="1400" dirty="0"/>
              <a:t>, </a:t>
            </a:r>
            <a:r>
              <a:rPr lang="en-US" sz="1400" i="1" dirty="0"/>
              <a:t>25</a:t>
            </a:r>
            <a:r>
              <a:rPr lang="en-US" sz="1400" dirty="0"/>
              <a:t>(1), 166-181. </a:t>
            </a:r>
            <a:r>
              <a:rPr lang="en-US" sz="1400" dirty="0">
                <a:hlinkClick r:id="rId2"/>
              </a:rPr>
              <a:t>https://doi.org/10.24059/olj.v25i1.2446</a:t>
            </a:r>
            <a:br>
              <a:rPr lang="en-US" sz="1400" dirty="0"/>
            </a:br>
            <a:endParaRPr lang="en-US" sz="1400" dirty="0"/>
          </a:p>
          <a:p>
            <a:pPr marL="0" indent="0">
              <a:buNone/>
            </a:pPr>
            <a:r>
              <a:rPr lang="en-US" sz="1400" dirty="0"/>
              <a:t>Colpitts, B. D., </a:t>
            </a:r>
            <a:r>
              <a:rPr lang="en-US" sz="1400" dirty="0" err="1"/>
              <a:t>Usick</a:t>
            </a:r>
            <a:r>
              <a:rPr lang="en-US" sz="1400" dirty="0"/>
              <a:t>, B. L., &amp; Eaton, S. E. (2020). Doctoral student reflections of blended learning before and during covid-19. </a:t>
            </a:r>
            <a:r>
              <a:rPr lang="en-US" sz="1400" i="1" dirty="0"/>
              <a:t>Journal of Contemporary Education Theory &amp; Research (JCETR), 4</a:t>
            </a:r>
            <a:r>
              <a:rPr lang="en-US" sz="1400" dirty="0"/>
              <a:t>(2), 3-11. </a:t>
            </a:r>
            <a:r>
              <a:rPr lang="en-US" sz="1400" dirty="0">
                <a:hlinkClick r:id="rId3"/>
              </a:rPr>
              <a:t>https://doi.org/10.5281/zenodo.4247601</a:t>
            </a:r>
            <a:r>
              <a:rPr lang="en-US" sz="1400" dirty="0"/>
              <a:t> </a:t>
            </a:r>
          </a:p>
          <a:p>
            <a:pPr marL="0" indent="0">
              <a:buNone/>
            </a:pPr>
            <a:br>
              <a:rPr lang="en-US" sz="1400" dirty="0"/>
            </a:br>
            <a:r>
              <a:rPr lang="en-US" sz="1400" dirty="0" err="1"/>
              <a:t>DeMartino</a:t>
            </a:r>
            <a:r>
              <a:rPr lang="en-US" sz="1400" dirty="0"/>
              <a:t>, L. (2021). Adult Learners, Remote Learning, and the COVID Pandemic: Restructuring Education Doctorate Courses in Crisis. Impacting Education: Journal on Transforming Professional Practice, 6(2), 11-15. </a:t>
            </a:r>
            <a:r>
              <a:rPr lang="en-US" sz="1400" u="sng" dirty="0">
                <a:hlinkClick r:id="rId4"/>
              </a:rPr>
              <a:t>https://doi.org/10.5195/ie.2021.160</a:t>
            </a:r>
            <a:br>
              <a:rPr lang="en-US" sz="1400" dirty="0"/>
            </a:br>
            <a:endParaRPr lang="en-US" sz="1400" dirty="0"/>
          </a:p>
          <a:p>
            <a:pPr marL="0" indent="0">
              <a:buNone/>
            </a:pPr>
            <a:r>
              <a:rPr lang="en-US" sz="1400" dirty="0"/>
              <a:t>Hattie, J. (2021). What Can We Learn from COVID-Era Instruction? </a:t>
            </a:r>
            <a:r>
              <a:rPr lang="en-US" sz="1400" i="1" dirty="0"/>
              <a:t>Educational Leadership, 78</a:t>
            </a:r>
            <a:r>
              <a:rPr lang="en-US" sz="1400" dirty="0"/>
              <a:t>(8), 14–17.</a:t>
            </a:r>
            <a:br>
              <a:rPr lang="en-US" sz="1400" dirty="0"/>
            </a:br>
            <a:endParaRPr lang="en-US" sz="1400" dirty="0"/>
          </a:p>
          <a:p>
            <a:pPr marL="0" indent="0">
              <a:buNone/>
            </a:pPr>
            <a:r>
              <a:rPr lang="en-US" sz="1400" dirty="0"/>
              <a:t>Hill, J. B. (2021). Pre-Service Teacher Experiences during COVID 19: Exploring the Uncertainties between Clinical Practice and Distance Learning. </a:t>
            </a:r>
            <a:r>
              <a:rPr lang="en-US" sz="1400" i="1" dirty="0"/>
              <a:t>Journal of Practical Studies in Education, 2</a:t>
            </a:r>
            <a:r>
              <a:rPr lang="en-US" sz="1400" dirty="0"/>
              <a:t>(2), 1–13. </a:t>
            </a:r>
            <a:r>
              <a:rPr lang="en-US" sz="1400" dirty="0">
                <a:hlinkClick r:id="rId5"/>
              </a:rPr>
              <a:t>https://doi.org/10.46809/jpse.v2i2.18</a:t>
            </a:r>
            <a:r>
              <a:rPr lang="en-US" sz="1400" dirty="0"/>
              <a:t> </a:t>
            </a:r>
            <a:br>
              <a:rPr lang="en-US" sz="1400" dirty="0"/>
            </a:br>
            <a:endParaRPr lang="en-US" sz="1400" dirty="0"/>
          </a:p>
          <a:p>
            <a:pPr marL="0" indent="0">
              <a:buNone/>
            </a:pPr>
            <a:r>
              <a:rPr lang="en-US" sz="1400" dirty="0"/>
              <a:t>Levine, F. J., Nasir, N. I. S., Ríos-Aguilar, C., Gildersleeve, R. E., </a:t>
            </a:r>
            <a:r>
              <a:rPr lang="en-US" sz="1400" dirty="0" err="1"/>
              <a:t>Rosich</a:t>
            </a:r>
            <a:r>
              <a:rPr lang="en-US" sz="1400" dirty="0"/>
              <a:t>, K. J., Bang, M. &amp; </a:t>
            </a:r>
            <a:r>
              <a:rPr lang="en-US" sz="1400" dirty="0" err="1"/>
              <a:t>Holsapple</a:t>
            </a:r>
            <a:r>
              <a:rPr lang="en-US" sz="1400" dirty="0"/>
              <a:t>, M. A. (2021). Voices from the Field: The Impact of COVID-19 on Early Career Scholars and Doctoral Students. </a:t>
            </a:r>
            <a:r>
              <a:rPr lang="en-US" sz="1400" i="1" dirty="0"/>
              <a:t>American Educational Research Association (AERA)</a:t>
            </a:r>
            <a:r>
              <a:rPr lang="en-US" sz="1400" dirty="0"/>
              <a:t>.</a:t>
            </a:r>
            <a:br>
              <a:rPr lang="en-US" sz="1400" dirty="0"/>
            </a:br>
            <a:endParaRPr lang="en-US" sz="1400" dirty="0"/>
          </a:p>
          <a:p>
            <a:pPr marL="0" indent="0">
              <a:buNone/>
            </a:pPr>
            <a:endParaRPr lang="en-US" sz="1400" dirty="0"/>
          </a:p>
        </p:txBody>
      </p:sp>
    </p:spTree>
    <p:extLst>
      <p:ext uri="{BB962C8B-B14F-4D97-AF65-F5344CB8AC3E}">
        <p14:creationId xmlns:p14="http://schemas.microsoft.com/office/powerpoint/2010/main" val="3202377939"/>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148903CD4D76B4B8F0FA5B746DD8720" ma:contentTypeVersion="13" ma:contentTypeDescription="Create a new document." ma:contentTypeScope="" ma:versionID="78a818b2d3b8b684c933d9aecd178c18">
  <xsd:schema xmlns:xsd="http://www.w3.org/2001/XMLSchema" xmlns:xs="http://www.w3.org/2001/XMLSchema" xmlns:p="http://schemas.microsoft.com/office/2006/metadata/properties" xmlns:ns3="ba6d4910-468e-449f-8087-ab0935dc47dd" xmlns:ns4="78a6a7a2-4b14-4603-a958-9857df99998f" targetNamespace="http://schemas.microsoft.com/office/2006/metadata/properties" ma:root="true" ma:fieldsID="08f2ab26c7fbfd07e39b98f51999ab12" ns3:_="" ns4:_="">
    <xsd:import namespace="ba6d4910-468e-449f-8087-ab0935dc47dd"/>
    <xsd:import namespace="78a6a7a2-4b14-4603-a958-9857df99998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d4910-468e-449f-8087-ab0935dc47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8a6a7a2-4b14-4603-a958-9857df9999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79EE37-BB43-43F0-A97F-F502C3E54D7F}">
  <ds:schemaRefs>
    <ds:schemaRef ds:uri="http://schemas.microsoft.com/office/2006/metadata/properties"/>
    <ds:schemaRef ds:uri="ba6d4910-468e-449f-8087-ab0935dc47dd"/>
    <ds:schemaRef ds:uri="http://purl.org/dc/terms/"/>
    <ds:schemaRef ds:uri="78a6a7a2-4b14-4603-a958-9857df99998f"/>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s>
</ds:datastoreItem>
</file>

<file path=customXml/itemProps2.xml><?xml version="1.0" encoding="utf-8"?>
<ds:datastoreItem xmlns:ds="http://schemas.openxmlformats.org/officeDocument/2006/customXml" ds:itemID="{C1523249-B528-475B-9C37-5D34DFEB0E77}">
  <ds:schemaRefs>
    <ds:schemaRef ds:uri="http://schemas.microsoft.com/sharepoint/v3/contenttype/forms"/>
  </ds:schemaRefs>
</ds:datastoreItem>
</file>

<file path=customXml/itemProps3.xml><?xml version="1.0" encoding="utf-8"?>
<ds:datastoreItem xmlns:ds="http://schemas.openxmlformats.org/officeDocument/2006/customXml" ds:itemID="{FACADAE4-CC94-4EED-8A4F-90BFCFBF1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6d4910-468e-449f-8087-ab0935dc47dd"/>
    <ds:schemaRef ds:uri="78a6a7a2-4b14-4603-a958-9857df9999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TotalTime>
  <Words>1550</Words>
  <Application>Microsoft Office PowerPoint</Application>
  <PresentationFormat>On-screen Show (16:9)</PresentationFormat>
  <Paragraphs>79</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COVID-19 and Future Implications of Counselor Education and Supervision Programs</vt:lpstr>
      <vt:lpstr>Objectives</vt:lpstr>
      <vt:lpstr>Impact COVID-19 had on the Student</vt:lpstr>
      <vt:lpstr>Impact on the Student continued</vt:lpstr>
      <vt:lpstr>Christian Worldview</vt:lpstr>
      <vt:lpstr>Future Implications for CES Programs</vt:lpstr>
      <vt:lpstr>Questions</vt:lpstr>
      <vt:lpstr>Presenter Contact Information</vt:lpstr>
      <vt:lpstr>References</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Rhonda Gaston</cp:lastModifiedBy>
  <cp:revision>34</cp:revision>
  <dcterms:created xsi:type="dcterms:W3CDTF">2014-11-10T20:35:24Z</dcterms:created>
  <dcterms:modified xsi:type="dcterms:W3CDTF">2022-03-11T23:07:39Z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0x010100F148903CD4D76B4B8F0FA5B746DD8720</vt:lpwstr>
  </property>
  <property fmtid="{D5CDD505-2E9C-101B-9397-08002B2CF9AE}" pid="3" name="MediaServiceImageTags">
    <vt:lpwstr/>
  </property>
</Properties>
</file>