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82" r:id="rId4"/>
    <p:sldId id="283" r:id="rId5"/>
    <p:sldId id="262" r:id="rId6"/>
    <p:sldId id="284" r:id="rId7"/>
    <p:sldId id="263" r:id="rId8"/>
    <p:sldId id="285" r:id="rId9"/>
    <p:sldId id="286" r:id="rId10"/>
    <p:sldId id="266" r:id="rId11"/>
    <p:sldId id="273" r:id="rId12"/>
    <p:sldId id="287" r:id="rId13"/>
    <p:sldId id="275" r:id="rId14"/>
    <p:sldId id="292" r:id="rId15"/>
    <p:sldId id="288" r:id="rId16"/>
    <p:sldId id="289" r:id="rId17"/>
    <p:sldId id="290" r:id="rId18"/>
    <p:sldId id="291" r:id="rId19"/>
    <p:sldId id="293" r:id="rId20"/>
    <p:sldId id="294" r:id="rId21"/>
    <p:sldId id="295" r:id="rId22"/>
    <p:sldId id="296" r:id="rId23"/>
    <p:sldId id="297" r:id="rId24"/>
    <p:sldId id="298" r:id="rId25"/>
    <p:sldId id="272"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640"/>
  </p:normalViewPr>
  <p:slideViewPr>
    <p:cSldViewPr snapToGrid="0" snapToObjects="1">
      <p:cViewPr varScale="1">
        <p:scale>
          <a:sx n="118" d="100"/>
          <a:sy n="118" d="100"/>
        </p:scale>
        <p:origin x="200" y="48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BC9FBE-35C6-42AA-AA65-6ACAF5FA0A0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285946C-2E4F-4ED7-B9D7-C8415259D616}">
      <dgm:prSet/>
      <dgm:spPr/>
      <dgm:t>
        <a:bodyPr/>
        <a:lstStyle/>
        <a:p>
          <a:r>
            <a:rPr lang="en-US" dirty="0"/>
            <a:t>Dramatizing message- mechanisms that references a past event or event in the future that includes some level of emotional revelation (Dainton and Zelley, 2019, p. 154).</a:t>
          </a:r>
        </a:p>
      </dgm:t>
    </dgm:pt>
    <dgm:pt modelId="{0D8D191F-9D38-4768-848C-6FC51720E33D}" type="parTrans" cxnId="{CF1B2D03-0CCF-4AA7-9A36-D457B3302B7D}">
      <dgm:prSet/>
      <dgm:spPr/>
      <dgm:t>
        <a:bodyPr/>
        <a:lstStyle/>
        <a:p>
          <a:endParaRPr lang="en-US"/>
        </a:p>
      </dgm:t>
    </dgm:pt>
    <dgm:pt modelId="{4DADE9A2-B005-4CF6-BFD3-4FDBD4AEB83E}" type="sibTrans" cxnId="{CF1B2D03-0CCF-4AA7-9A36-D457B3302B7D}">
      <dgm:prSet/>
      <dgm:spPr/>
      <dgm:t>
        <a:bodyPr/>
        <a:lstStyle/>
        <a:p>
          <a:endParaRPr lang="en-US"/>
        </a:p>
      </dgm:t>
    </dgm:pt>
    <dgm:pt modelId="{2DFC3D4A-A300-41CD-8A16-88DDDF0BE017}">
      <dgm:prSet/>
      <dgm:spPr/>
      <dgm:t>
        <a:bodyPr/>
        <a:lstStyle/>
        <a:p>
          <a:r>
            <a:rPr lang="en-US" dirty="0"/>
            <a:t>Fantasies- refer to a creative understanding of events that fulfills a psychological or rhetorical need (p. 154). </a:t>
          </a:r>
        </a:p>
      </dgm:t>
    </dgm:pt>
    <dgm:pt modelId="{AF04574B-E22D-4777-84EB-B1D9EADE6226}" type="parTrans" cxnId="{B8C32F03-45AE-4C3E-A6CD-002FC7BABE15}">
      <dgm:prSet/>
      <dgm:spPr/>
      <dgm:t>
        <a:bodyPr/>
        <a:lstStyle/>
        <a:p>
          <a:endParaRPr lang="en-US"/>
        </a:p>
      </dgm:t>
    </dgm:pt>
    <dgm:pt modelId="{C2E02009-437B-4E8C-8A6D-24929BA3F2D5}" type="sibTrans" cxnId="{B8C32F03-45AE-4C3E-A6CD-002FC7BABE15}">
      <dgm:prSet/>
      <dgm:spPr/>
      <dgm:t>
        <a:bodyPr/>
        <a:lstStyle/>
        <a:p>
          <a:endParaRPr lang="en-US"/>
        </a:p>
      </dgm:t>
    </dgm:pt>
    <dgm:pt modelId="{D983DA11-F838-475E-B0AC-5BE6EA515E22}">
      <dgm:prSet/>
      <dgm:spPr/>
      <dgm:t>
        <a:bodyPr/>
        <a:lstStyle/>
        <a:p>
          <a:r>
            <a:rPr lang="en-US" dirty="0"/>
            <a:t>Fantasy theme- formed when the group responds to the dramatizing message (Dainton and Zelley, 2019, p. 154)</a:t>
          </a:r>
        </a:p>
      </dgm:t>
    </dgm:pt>
    <dgm:pt modelId="{66F9F1BA-F75F-43A2-9E19-B695CAE3ED68}" type="parTrans" cxnId="{32D1F911-EEAE-440D-9B41-3321A964A370}">
      <dgm:prSet/>
      <dgm:spPr/>
      <dgm:t>
        <a:bodyPr/>
        <a:lstStyle/>
        <a:p>
          <a:endParaRPr lang="en-US"/>
        </a:p>
      </dgm:t>
    </dgm:pt>
    <dgm:pt modelId="{3BE7489C-C272-47F3-80E1-C606267A54FC}" type="sibTrans" cxnId="{32D1F911-EEAE-440D-9B41-3321A964A370}">
      <dgm:prSet/>
      <dgm:spPr/>
      <dgm:t>
        <a:bodyPr/>
        <a:lstStyle/>
        <a:p>
          <a:endParaRPr lang="en-US"/>
        </a:p>
      </dgm:t>
    </dgm:pt>
    <dgm:pt modelId="{ABDFCAA7-5A4B-4E04-A59B-5AEF7944F666}">
      <dgm:prSet/>
      <dgm:spPr/>
      <dgm:t>
        <a:bodyPr/>
        <a:lstStyle/>
        <a:p>
          <a:r>
            <a:rPr lang="en-US" dirty="0"/>
            <a:t>Fantasy chain- fantasy theme developed through the group interaction and enters group consciousness (Dainton and Zelley, 2019, p. 154).</a:t>
          </a:r>
        </a:p>
      </dgm:t>
    </dgm:pt>
    <dgm:pt modelId="{96CE1DA8-041D-445B-83A7-EC4D163FD160}" type="parTrans" cxnId="{31981820-84CD-47AE-9C40-BBE8E14EB183}">
      <dgm:prSet/>
      <dgm:spPr/>
      <dgm:t>
        <a:bodyPr/>
        <a:lstStyle/>
        <a:p>
          <a:endParaRPr lang="en-US"/>
        </a:p>
      </dgm:t>
    </dgm:pt>
    <dgm:pt modelId="{7DE64549-A453-4A61-9F62-BE11A93274B9}" type="sibTrans" cxnId="{31981820-84CD-47AE-9C40-BBE8E14EB183}">
      <dgm:prSet/>
      <dgm:spPr/>
      <dgm:t>
        <a:bodyPr/>
        <a:lstStyle/>
        <a:p>
          <a:endParaRPr lang="en-US"/>
        </a:p>
      </dgm:t>
    </dgm:pt>
    <dgm:pt modelId="{89B8D1E4-E53D-4611-86DF-8A656AABD4B5}">
      <dgm:prSet/>
      <dgm:spPr/>
      <dgm:t>
        <a:bodyPr/>
        <a:lstStyle/>
        <a:p>
          <a:r>
            <a:rPr lang="en-US" dirty="0"/>
            <a:t>Rhetorical vision- the way that fantasy chains combine within a group to create a unified way of viewing the world (Dainton and Zelley, 2019, p. 155).</a:t>
          </a:r>
        </a:p>
      </dgm:t>
    </dgm:pt>
    <dgm:pt modelId="{44B1CAA8-3620-4884-ADA2-4AC6BBFF5E91}" type="parTrans" cxnId="{17E3B3D0-8172-4863-AFB5-3BAC2C900174}">
      <dgm:prSet/>
      <dgm:spPr/>
      <dgm:t>
        <a:bodyPr/>
        <a:lstStyle/>
        <a:p>
          <a:endParaRPr lang="en-US"/>
        </a:p>
      </dgm:t>
    </dgm:pt>
    <dgm:pt modelId="{B55EA880-5365-4EC0-B653-DECB32174BA3}" type="sibTrans" cxnId="{17E3B3D0-8172-4863-AFB5-3BAC2C900174}">
      <dgm:prSet/>
      <dgm:spPr/>
      <dgm:t>
        <a:bodyPr/>
        <a:lstStyle/>
        <a:p>
          <a:endParaRPr lang="en-US"/>
        </a:p>
      </dgm:t>
    </dgm:pt>
    <dgm:pt modelId="{57F3353E-0C14-AA43-8440-9120CCEDF622}" type="pres">
      <dgm:prSet presAssocID="{35BC9FBE-35C6-42AA-AA65-6ACAF5FA0A0E}" presName="vert0" presStyleCnt="0">
        <dgm:presLayoutVars>
          <dgm:dir/>
          <dgm:animOne val="branch"/>
          <dgm:animLvl val="lvl"/>
        </dgm:presLayoutVars>
      </dgm:prSet>
      <dgm:spPr/>
    </dgm:pt>
    <dgm:pt modelId="{51ACC717-5724-E94F-913C-B717C414F0A3}" type="pres">
      <dgm:prSet presAssocID="{1285946C-2E4F-4ED7-B9D7-C8415259D616}" presName="thickLine" presStyleLbl="alignNode1" presStyleIdx="0" presStyleCnt="5"/>
      <dgm:spPr/>
    </dgm:pt>
    <dgm:pt modelId="{32AF04CF-9988-CD41-8B2D-594EF6B26484}" type="pres">
      <dgm:prSet presAssocID="{1285946C-2E4F-4ED7-B9D7-C8415259D616}" presName="horz1" presStyleCnt="0"/>
      <dgm:spPr/>
    </dgm:pt>
    <dgm:pt modelId="{21163425-60B3-1442-A2EF-9AFA9EF223EB}" type="pres">
      <dgm:prSet presAssocID="{1285946C-2E4F-4ED7-B9D7-C8415259D616}" presName="tx1" presStyleLbl="revTx" presStyleIdx="0" presStyleCnt="5"/>
      <dgm:spPr/>
    </dgm:pt>
    <dgm:pt modelId="{032F1558-9D99-8F46-AC3D-1069ABE2AB67}" type="pres">
      <dgm:prSet presAssocID="{1285946C-2E4F-4ED7-B9D7-C8415259D616}" presName="vert1" presStyleCnt="0"/>
      <dgm:spPr/>
    </dgm:pt>
    <dgm:pt modelId="{BD22F549-DE05-3E46-B526-9E42936715CA}" type="pres">
      <dgm:prSet presAssocID="{2DFC3D4A-A300-41CD-8A16-88DDDF0BE017}" presName="thickLine" presStyleLbl="alignNode1" presStyleIdx="1" presStyleCnt="5"/>
      <dgm:spPr/>
    </dgm:pt>
    <dgm:pt modelId="{297482C4-4FC7-3249-88D7-62446D45DC32}" type="pres">
      <dgm:prSet presAssocID="{2DFC3D4A-A300-41CD-8A16-88DDDF0BE017}" presName="horz1" presStyleCnt="0"/>
      <dgm:spPr/>
    </dgm:pt>
    <dgm:pt modelId="{070A448B-EA55-5446-8CA3-855ABB5B1AD7}" type="pres">
      <dgm:prSet presAssocID="{2DFC3D4A-A300-41CD-8A16-88DDDF0BE017}" presName="tx1" presStyleLbl="revTx" presStyleIdx="1" presStyleCnt="5"/>
      <dgm:spPr/>
    </dgm:pt>
    <dgm:pt modelId="{296AEBA8-2E9E-BB43-B7A7-5CAB8E47F456}" type="pres">
      <dgm:prSet presAssocID="{2DFC3D4A-A300-41CD-8A16-88DDDF0BE017}" presName="vert1" presStyleCnt="0"/>
      <dgm:spPr/>
    </dgm:pt>
    <dgm:pt modelId="{59CC3F08-7D0C-AA4B-BDC2-AFFC2281156C}" type="pres">
      <dgm:prSet presAssocID="{D983DA11-F838-475E-B0AC-5BE6EA515E22}" presName="thickLine" presStyleLbl="alignNode1" presStyleIdx="2" presStyleCnt="5"/>
      <dgm:spPr/>
    </dgm:pt>
    <dgm:pt modelId="{B1C958AA-C879-1644-A880-DAF0977C8055}" type="pres">
      <dgm:prSet presAssocID="{D983DA11-F838-475E-B0AC-5BE6EA515E22}" presName="horz1" presStyleCnt="0"/>
      <dgm:spPr/>
    </dgm:pt>
    <dgm:pt modelId="{3C676010-E62E-8E4E-9FCA-73991D866197}" type="pres">
      <dgm:prSet presAssocID="{D983DA11-F838-475E-B0AC-5BE6EA515E22}" presName="tx1" presStyleLbl="revTx" presStyleIdx="2" presStyleCnt="5"/>
      <dgm:spPr/>
    </dgm:pt>
    <dgm:pt modelId="{84C01C5A-767D-FA4D-8A0F-64774B4D1CD0}" type="pres">
      <dgm:prSet presAssocID="{D983DA11-F838-475E-B0AC-5BE6EA515E22}" presName="vert1" presStyleCnt="0"/>
      <dgm:spPr/>
    </dgm:pt>
    <dgm:pt modelId="{A5DAF2A4-8646-2549-81B7-F10F1C5D0EDC}" type="pres">
      <dgm:prSet presAssocID="{ABDFCAA7-5A4B-4E04-A59B-5AEF7944F666}" presName="thickLine" presStyleLbl="alignNode1" presStyleIdx="3" presStyleCnt="5"/>
      <dgm:spPr/>
    </dgm:pt>
    <dgm:pt modelId="{D5521427-A226-A245-A8F4-388A560B9C3A}" type="pres">
      <dgm:prSet presAssocID="{ABDFCAA7-5A4B-4E04-A59B-5AEF7944F666}" presName="horz1" presStyleCnt="0"/>
      <dgm:spPr/>
    </dgm:pt>
    <dgm:pt modelId="{FA38BC72-37EB-624D-A8FA-03BB8FD4E96B}" type="pres">
      <dgm:prSet presAssocID="{ABDFCAA7-5A4B-4E04-A59B-5AEF7944F666}" presName="tx1" presStyleLbl="revTx" presStyleIdx="3" presStyleCnt="5"/>
      <dgm:spPr/>
    </dgm:pt>
    <dgm:pt modelId="{49FFEE0E-88A1-3348-8553-8CEEC73BA2B5}" type="pres">
      <dgm:prSet presAssocID="{ABDFCAA7-5A4B-4E04-A59B-5AEF7944F666}" presName="vert1" presStyleCnt="0"/>
      <dgm:spPr/>
    </dgm:pt>
    <dgm:pt modelId="{984F136F-6C46-C746-8991-466C3595D510}" type="pres">
      <dgm:prSet presAssocID="{89B8D1E4-E53D-4611-86DF-8A656AABD4B5}" presName="thickLine" presStyleLbl="alignNode1" presStyleIdx="4" presStyleCnt="5"/>
      <dgm:spPr/>
    </dgm:pt>
    <dgm:pt modelId="{49D34A54-F7EB-374C-8B14-6AFE56669E38}" type="pres">
      <dgm:prSet presAssocID="{89B8D1E4-E53D-4611-86DF-8A656AABD4B5}" presName="horz1" presStyleCnt="0"/>
      <dgm:spPr/>
    </dgm:pt>
    <dgm:pt modelId="{BF273616-82D1-6B42-BFE3-FDEC7058AC3B}" type="pres">
      <dgm:prSet presAssocID="{89B8D1E4-E53D-4611-86DF-8A656AABD4B5}" presName="tx1" presStyleLbl="revTx" presStyleIdx="4" presStyleCnt="5"/>
      <dgm:spPr/>
    </dgm:pt>
    <dgm:pt modelId="{FF229B38-AF79-0A4A-8FF2-76E39E14F934}" type="pres">
      <dgm:prSet presAssocID="{89B8D1E4-E53D-4611-86DF-8A656AABD4B5}" presName="vert1" presStyleCnt="0"/>
      <dgm:spPr/>
    </dgm:pt>
  </dgm:ptLst>
  <dgm:cxnLst>
    <dgm:cxn modelId="{CF1B2D03-0CCF-4AA7-9A36-D457B3302B7D}" srcId="{35BC9FBE-35C6-42AA-AA65-6ACAF5FA0A0E}" destId="{1285946C-2E4F-4ED7-B9D7-C8415259D616}" srcOrd="0" destOrd="0" parTransId="{0D8D191F-9D38-4768-848C-6FC51720E33D}" sibTransId="{4DADE9A2-B005-4CF6-BFD3-4FDBD4AEB83E}"/>
    <dgm:cxn modelId="{B8C32F03-45AE-4C3E-A6CD-002FC7BABE15}" srcId="{35BC9FBE-35C6-42AA-AA65-6ACAF5FA0A0E}" destId="{2DFC3D4A-A300-41CD-8A16-88DDDF0BE017}" srcOrd="1" destOrd="0" parTransId="{AF04574B-E22D-4777-84EB-B1D9EADE6226}" sibTransId="{C2E02009-437B-4E8C-8A6D-24929BA3F2D5}"/>
    <dgm:cxn modelId="{32D1F911-EEAE-440D-9B41-3321A964A370}" srcId="{35BC9FBE-35C6-42AA-AA65-6ACAF5FA0A0E}" destId="{D983DA11-F838-475E-B0AC-5BE6EA515E22}" srcOrd="2" destOrd="0" parTransId="{66F9F1BA-F75F-43A2-9E19-B695CAE3ED68}" sibTransId="{3BE7489C-C272-47F3-80E1-C606267A54FC}"/>
    <dgm:cxn modelId="{7098291A-F707-B640-BACD-F0AF2337C658}" type="presOf" srcId="{D983DA11-F838-475E-B0AC-5BE6EA515E22}" destId="{3C676010-E62E-8E4E-9FCA-73991D866197}" srcOrd="0" destOrd="0" presId="urn:microsoft.com/office/officeart/2008/layout/LinedList"/>
    <dgm:cxn modelId="{31981820-84CD-47AE-9C40-BBE8E14EB183}" srcId="{35BC9FBE-35C6-42AA-AA65-6ACAF5FA0A0E}" destId="{ABDFCAA7-5A4B-4E04-A59B-5AEF7944F666}" srcOrd="3" destOrd="0" parTransId="{96CE1DA8-041D-445B-83A7-EC4D163FD160}" sibTransId="{7DE64549-A453-4A61-9F62-BE11A93274B9}"/>
    <dgm:cxn modelId="{77597921-36D9-9340-A6DA-46CD5B214041}" type="presOf" srcId="{1285946C-2E4F-4ED7-B9D7-C8415259D616}" destId="{21163425-60B3-1442-A2EF-9AFA9EF223EB}" srcOrd="0" destOrd="0" presId="urn:microsoft.com/office/officeart/2008/layout/LinedList"/>
    <dgm:cxn modelId="{0D83132D-A1EC-FD43-8A2F-823187CA1CBE}" type="presOf" srcId="{89B8D1E4-E53D-4611-86DF-8A656AABD4B5}" destId="{BF273616-82D1-6B42-BFE3-FDEC7058AC3B}" srcOrd="0" destOrd="0" presId="urn:microsoft.com/office/officeart/2008/layout/LinedList"/>
    <dgm:cxn modelId="{3DB73346-3CA5-FC49-A03E-7ED9ADBF7254}" type="presOf" srcId="{2DFC3D4A-A300-41CD-8A16-88DDDF0BE017}" destId="{070A448B-EA55-5446-8CA3-855ABB5B1AD7}" srcOrd="0" destOrd="0" presId="urn:microsoft.com/office/officeart/2008/layout/LinedList"/>
    <dgm:cxn modelId="{145CE455-E27D-834B-941B-BDD8DD83FC96}" type="presOf" srcId="{35BC9FBE-35C6-42AA-AA65-6ACAF5FA0A0E}" destId="{57F3353E-0C14-AA43-8440-9120CCEDF622}" srcOrd="0" destOrd="0" presId="urn:microsoft.com/office/officeart/2008/layout/LinedList"/>
    <dgm:cxn modelId="{E688AEA2-7B6C-054D-9441-CB95C07EB96B}" type="presOf" srcId="{ABDFCAA7-5A4B-4E04-A59B-5AEF7944F666}" destId="{FA38BC72-37EB-624D-A8FA-03BB8FD4E96B}" srcOrd="0" destOrd="0" presId="urn:microsoft.com/office/officeart/2008/layout/LinedList"/>
    <dgm:cxn modelId="{17E3B3D0-8172-4863-AFB5-3BAC2C900174}" srcId="{35BC9FBE-35C6-42AA-AA65-6ACAF5FA0A0E}" destId="{89B8D1E4-E53D-4611-86DF-8A656AABD4B5}" srcOrd="4" destOrd="0" parTransId="{44B1CAA8-3620-4884-ADA2-4AC6BBFF5E91}" sibTransId="{B55EA880-5365-4EC0-B653-DECB32174BA3}"/>
    <dgm:cxn modelId="{A8D2DB5F-2E38-9240-B74E-A4A3A718EB25}" type="presParOf" srcId="{57F3353E-0C14-AA43-8440-9120CCEDF622}" destId="{51ACC717-5724-E94F-913C-B717C414F0A3}" srcOrd="0" destOrd="0" presId="urn:microsoft.com/office/officeart/2008/layout/LinedList"/>
    <dgm:cxn modelId="{79FD13A1-20E5-F540-BD3D-FF267D8DABE4}" type="presParOf" srcId="{57F3353E-0C14-AA43-8440-9120CCEDF622}" destId="{32AF04CF-9988-CD41-8B2D-594EF6B26484}" srcOrd="1" destOrd="0" presId="urn:microsoft.com/office/officeart/2008/layout/LinedList"/>
    <dgm:cxn modelId="{0C48C395-0DF2-0044-8005-0D93710AF66D}" type="presParOf" srcId="{32AF04CF-9988-CD41-8B2D-594EF6B26484}" destId="{21163425-60B3-1442-A2EF-9AFA9EF223EB}" srcOrd="0" destOrd="0" presId="urn:microsoft.com/office/officeart/2008/layout/LinedList"/>
    <dgm:cxn modelId="{09107E2D-71C5-3F44-8699-7C5615C96368}" type="presParOf" srcId="{32AF04CF-9988-CD41-8B2D-594EF6B26484}" destId="{032F1558-9D99-8F46-AC3D-1069ABE2AB67}" srcOrd="1" destOrd="0" presId="urn:microsoft.com/office/officeart/2008/layout/LinedList"/>
    <dgm:cxn modelId="{A058040A-01DC-EF41-AA18-E4CDFF36DA52}" type="presParOf" srcId="{57F3353E-0C14-AA43-8440-9120CCEDF622}" destId="{BD22F549-DE05-3E46-B526-9E42936715CA}" srcOrd="2" destOrd="0" presId="urn:microsoft.com/office/officeart/2008/layout/LinedList"/>
    <dgm:cxn modelId="{238B252E-3B89-3848-B972-2E653FD95375}" type="presParOf" srcId="{57F3353E-0C14-AA43-8440-9120CCEDF622}" destId="{297482C4-4FC7-3249-88D7-62446D45DC32}" srcOrd="3" destOrd="0" presId="urn:microsoft.com/office/officeart/2008/layout/LinedList"/>
    <dgm:cxn modelId="{4BB7A787-E9C9-B049-A999-490A4974CFB7}" type="presParOf" srcId="{297482C4-4FC7-3249-88D7-62446D45DC32}" destId="{070A448B-EA55-5446-8CA3-855ABB5B1AD7}" srcOrd="0" destOrd="0" presId="urn:microsoft.com/office/officeart/2008/layout/LinedList"/>
    <dgm:cxn modelId="{2D7C55F0-6356-1D46-B5C9-E71CF4A157DB}" type="presParOf" srcId="{297482C4-4FC7-3249-88D7-62446D45DC32}" destId="{296AEBA8-2E9E-BB43-B7A7-5CAB8E47F456}" srcOrd="1" destOrd="0" presId="urn:microsoft.com/office/officeart/2008/layout/LinedList"/>
    <dgm:cxn modelId="{C316CD83-A43C-3D4D-9088-2E2B54071810}" type="presParOf" srcId="{57F3353E-0C14-AA43-8440-9120CCEDF622}" destId="{59CC3F08-7D0C-AA4B-BDC2-AFFC2281156C}" srcOrd="4" destOrd="0" presId="urn:microsoft.com/office/officeart/2008/layout/LinedList"/>
    <dgm:cxn modelId="{74521ACE-2D01-514B-B0F6-DC826655F239}" type="presParOf" srcId="{57F3353E-0C14-AA43-8440-9120CCEDF622}" destId="{B1C958AA-C879-1644-A880-DAF0977C8055}" srcOrd="5" destOrd="0" presId="urn:microsoft.com/office/officeart/2008/layout/LinedList"/>
    <dgm:cxn modelId="{15946E5B-8CC8-8341-84DA-73FD11D74EC9}" type="presParOf" srcId="{B1C958AA-C879-1644-A880-DAF0977C8055}" destId="{3C676010-E62E-8E4E-9FCA-73991D866197}" srcOrd="0" destOrd="0" presId="urn:microsoft.com/office/officeart/2008/layout/LinedList"/>
    <dgm:cxn modelId="{256EC8BB-0451-B947-9B87-D00738F78414}" type="presParOf" srcId="{B1C958AA-C879-1644-A880-DAF0977C8055}" destId="{84C01C5A-767D-FA4D-8A0F-64774B4D1CD0}" srcOrd="1" destOrd="0" presId="urn:microsoft.com/office/officeart/2008/layout/LinedList"/>
    <dgm:cxn modelId="{80F3C242-7485-6C48-BD52-BDA51B8F1B3E}" type="presParOf" srcId="{57F3353E-0C14-AA43-8440-9120CCEDF622}" destId="{A5DAF2A4-8646-2549-81B7-F10F1C5D0EDC}" srcOrd="6" destOrd="0" presId="urn:microsoft.com/office/officeart/2008/layout/LinedList"/>
    <dgm:cxn modelId="{CBBA3CCB-8B09-9C48-85F5-AE3FDA78D77E}" type="presParOf" srcId="{57F3353E-0C14-AA43-8440-9120CCEDF622}" destId="{D5521427-A226-A245-A8F4-388A560B9C3A}" srcOrd="7" destOrd="0" presId="urn:microsoft.com/office/officeart/2008/layout/LinedList"/>
    <dgm:cxn modelId="{C3013C29-4916-2B42-B24F-E5688E7762FB}" type="presParOf" srcId="{D5521427-A226-A245-A8F4-388A560B9C3A}" destId="{FA38BC72-37EB-624D-A8FA-03BB8FD4E96B}" srcOrd="0" destOrd="0" presId="urn:microsoft.com/office/officeart/2008/layout/LinedList"/>
    <dgm:cxn modelId="{BBFA6444-81C9-7F4D-8B64-4258F416B548}" type="presParOf" srcId="{D5521427-A226-A245-A8F4-388A560B9C3A}" destId="{49FFEE0E-88A1-3348-8553-8CEEC73BA2B5}" srcOrd="1" destOrd="0" presId="urn:microsoft.com/office/officeart/2008/layout/LinedList"/>
    <dgm:cxn modelId="{68D786E1-272F-3B47-9A9E-38AB687742A9}" type="presParOf" srcId="{57F3353E-0C14-AA43-8440-9120CCEDF622}" destId="{984F136F-6C46-C746-8991-466C3595D510}" srcOrd="8" destOrd="0" presId="urn:microsoft.com/office/officeart/2008/layout/LinedList"/>
    <dgm:cxn modelId="{EECF007F-61A1-9348-AE7C-EDFB27029272}" type="presParOf" srcId="{57F3353E-0C14-AA43-8440-9120CCEDF622}" destId="{49D34A54-F7EB-374C-8B14-6AFE56669E38}" srcOrd="9" destOrd="0" presId="urn:microsoft.com/office/officeart/2008/layout/LinedList"/>
    <dgm:cxn modelId="{667E9101-7430-724B-BBBD-E2B701F68BE5}" type="presParOf" srcId="{49D34A54-F7EB-374C-8B14-6AFE56669E38}" destId="{BF273616-82D1-6B42-BFE3-FDEC7058AC3B}" srcOrd="0" destOrd="0" presId="urn:microsoft.com/office/officeart/2008/layout/LinedList"/>
    <dgm:cxn modelId="{745F664F-84BC-2646-AF04-CD588AFCD994}" type="presParOf" srcId="{49D34A54-F7EB-374C-8B14-6AFE56669E38}" destId="{FF229B38-AF79-0A4A-8FF2-76E39E14F9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CC717-5724-E94F-913C-B717C414F0A3}">
      <dsp:nvSpPr>
        <dsp:cNvPr id="0" name=""/>
        <dsp:cNvSpPr/>
      </dsp:nvSpPr>
      <dsp:spPr>
        <a:xfrm>
          <a:off x="0" y="495"/>
          <a:ext cx="3856434"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163425-60B3-1442-A2EF-9AFA9EF223EB}">
      <dsp:nvSpPr>
        <dsp:cNvPr id="0" name=""/>
        <dsp:cNvSpPr/>
      </dsp:nvSpPr>
      <dsp:spPr>
        <a:xfrm>
          <a:off x="0" y="495"/>
          <a:ext cx="3856434" cy="810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Dramatizing message- mechanisms that references a past event or event in the future that includes some level of emotional revelation (Dainton and Zelley, 2019, p. 154).</a:t>
          </a:r>
        </a:p>
      </dsp:txBody>
      <dsp:txXfrm>
        <a:off x="0" y="495"/>
        <a:ext cx="3856434" cy="810855"/>
      </dsp:txXfrm>
    </dsp:sp>
    <dsp:sp modelId="{BD22F549-DE05-3E46-B526-9E42936715CA}">
      <dsp:nvSpPr>
        <dsp:cNvPr id="0" name=""/>
        <dsp:cNvSpPr/>
      </dsp:nvSpPr>
      <dsp:spPr>
        <a:xfrm>
          <a:off x="0" y="811350"/>
          <a:ext cx="3856434" cy="0"/>
        </a:xfrm>
        <a:prstGeom prst="line">
          <a:avLst/>
        </a:prstGeom>
        <a:solidFill>
          <a:schemeClr val="accent2">
            <a:hueOff val="179"/>
            <a:satOff val="618"/>
            <a:lumOff val="-12402"/>
            <a:alphaOff val="0"/>
          </a:schemeClr>
        </a:solidFill>
        <a:ln w="25400" cap="flat" cmpd="sng" algn="ctr">
          <a:solidFill>
            <a:schemeClr val="accent2">
              <a:hueOff val="179"/>
              <a:satOff val="618"/>
              <a:lumOff val="-1240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0A448B-EA55-5446-8CA3-855ABB5B1AD7}">
      <dsp:nvSpPr>
        <dsp:cNvPr id="0" name=""/>
        <dsp:cNvSpPr/>
      </dsp:nvSpPr>
      <dsp:spPr>
        <a:xfrm>
          <a:off x="0" y="811350"/>
          <a:ext cx="3856434" cy="810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Fantasies- refer to a creative understanding of events that fulfills a psychological or rhetorical need (p. 154). </a:t>
          </a:r>
        </a:p>
      </dsp:txBody>
      <dsp:txXfrm>
        <a:off x="0" y="811350"/>
        <a:ext cx="3856434" cy="810855"/>
      </dsp:txXfrm>
    </dsp:sp>
    <dsp:sp modelId="{59CC3F08-7D0C-AA4B-BDC2-AFFC2281156C}">
      <dsp:nvSpPr>
        <dsp:cNvPr id="0" name=""/>
        <dsp:cNvSpPr/>
      </dsp:nvSpPr>
      <dsp:spPr>
        <a:xfrm>
          <a:off x="0" y="1622206"/>
          <a:ext cx="3856434" cy="0"/>
        </a:xfrm>
        <a:prstGeom prst="line">
          <a:avLst/>
        </a:prstGeom>
        <a:solidFill>
          <a:schemeClr val="accent2">
            <a:hueOff val="358"/>
            <a:satOff val="1235"/>
            <a:lumOff val="-24804"/>
            <a:alphaOff val="0"/>
          </a:schemeClr>
        </a:solidFill>
        <a:ln w="25400" cap="flat" cmpd="sng" algn="ctr">
          <a:solidFill>
            <a:schemeClr val="accent2">
              <a:hueOff val="358"/>
              <a:satOff val="1235"/>
              <a:lumOff val="-248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676010-E62E-8E4E-9FCA-73991D866197}">
      <dsp:nvSpPr>
        <dsp:cNvPr id="0" name=""/>
        <dsp:cNvSpPr/>
      </dsp:nvSpPr>
      <dsp:spPr>
        <a:xfrm>
          <a:off x="0" y="1622206"/>
          <a:ext cx="3856434" cy="810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Fantasy theme- formed when the group responds to the dramatizing message (Dainton and Zelley, 2019, p. 154)</a:t>
          </a:r>
        </a:p>
      </dsp:txBody>
      <dsp:txXfrm>
        <a:off x="0" y="1622206"/>
        <a:ext cx="3856434" cy="810855"/>
      </dsp:txXfrm>
    </dsp:sp>
    <dsp:sp modelId="{A5DAF2A4-8646-2549-81B7-F10F1C5D0EDC}">
      <dsp:nvSpPr>
        <dsp:cNvPr id="0" name=""/>
        <dsp:cNvSpPr/>
      </dsp:nvSpPr>
      <dsp:spPr>
        <a:xfrm>
          <a:off x="0" y="2433062"/>
          <a:ext cx="3856434" cy="0"/>
        </a:xfrm>
        <a:prstGeom prst="line">
          <a:avLst/>
        </a:prstGeom>
        <a:solidFill>
          <a:schemeClr val="accent2">
            <a:hueOff val="537"/>
            <a:satOff val="1853"/>
            <a:lumOff val="-37206"/>
            <a:alphaOff val="0"/>
          </a:schemeClr>
        </a:solidFill>
        <a:ln w="25400" cap="flat" cmpd="sng" algn="ctr">
          <a:solidFill>
            <a:schemeClr val="accent2">
              <a:hueOff val="537"/>
              <a:satOff val="1853"/>
              <a:lumOff val="-372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38BC72-37EB-624D-A8FA-03BB8FD4E96B}">
      <dsp:nvSpPr>
        <dsp:cNvPr id="0" name=""/>
        <dsp:cNvSpPr/>
      </dsp:nvSpPr>
      <dsp:spPr>
        <a:xfrm>
          <a:off x="0" y="2433062"/>
          <a:ext cx="3856434" cy="810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Fantasy chain- fantasy theme developed through the group interaction and enters group consciousness (Dainton and Zelley, 2019, p. 154).</a:t>
          </a:r>
        </a:p>
      </dsp:txBody>
      <dsp:txXfrm>
        <a:off x="0" y="2433062"/>
        <a:ext cx="3856434" cy="810855"/>
      </dsp:txXfrm>
    </dsp:sp>
    <dsp:sp modelId="{984F136F-6C46-C746-8991-466C3595D510}">
      <dsp:nvSpPr>
        <dsp:cNvPr id="0" name=""/>
        <dsp:cNvSpPr/>
      </dsp:nvSpPr>
      <dsp:spPr>
        <a:xfrm>
          <a:off x="0" y="3243918"/>
          <a:ext cx="3856434" cy="0"/>
        </a:xfrm>
        <a:prstGeom prst="line">
          <a:avLst/>
        </a:prstGeom>
        <a:solidFill>
          <a:schemeClr val="accent2">
            <a:hueOff val="716"/>
            <a:satOff val="2470"/>
            <a:lumOff val="-49608"/>
            <a:alphaOff val="0"/>
          </a:schemeClr>
        </a:solidFill>
        <a:ln w="25400" cap="flat" cmpd="sng" algn="ctr">
          <a:solidFill>
            <a:schemeClr val="accent2">
              <a:hueOff val="716"/>
              <a:satOff val="2470"/>
              <a:lumOff val="-4960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273616-82D1-6B42-BFE3-FDEC7058AC3B}">
      <dsp:nvSpPr>
        <dsp:cNvPr id="0" name=""/>
        <dsp:cNvSpPr/>
      </dsp:nvSpPr>
      <dsp:spPr>
        <a:xfrm>
          <a:off x="0" y="3243918"/>
          <a:ext cx="3856434" cy="810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Rhetorical vision- the way that fantasy chains combine within a group to create a unified way of viewing the world (Dainton and Zelley, 2019, p. 155).</a:t>
          </a:r>
        </a:p>
      </dsp:txBody>
      <dsp:txXfrm>
        <a:off x="0" y="3243918"/>
        <a:ext cx="3856434" cy="81085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dirty="0"/>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3/17/22</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dirty="0"/>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doi.org/10.1111/j.1460-2466.1985.tb02977.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Reagan’s Make America Great Again and Fantasy Theme Analysis</a:t>
            </a:r>
            <a:endParaRPr lang="en-US" dirty="0"/>
          </a:p>
        </p:txBody>
      </p:sp>
      <p:sp>
        <p:nvSpPr>
          <p:cNvPr id="3" name="Subtitle 2"/>
          <p:cNvSpPr>
            <a:spLocks noGrp="1"/>
          </p:cNvSpPr>
          <p:nvPr>
            <p:ph type="subTitle" idx="1"/>
          </p:nvPr>
        </p:nvSpPr>
        <p:spPr/>
        <p:txBody>
          <a:bodyPr/>
          <a:lstStyle/>
          <a:p>
            <a:r>
              <a:rPr lang="en-US" dirty="0"/>
              <a:t>By Dylan Ureño</a:t>
            </a:r>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E522F-0F17-6446-8EBA-826C729423FC}"/>
              </a:ext>
            </a:extLst>
          </p:cNvPr>
          <p:cNvSpPr>
            <a:spLocks noGrp="1"/>
          </p:cNvSpPr>
          <p:nvPr>
            <p:ph type="title"/>
          </p:nvPr>
        </p:nvSpPr>
        <p:spPr>
          <a:xfrm>
            <a:off x="1420266" y="854137"/>
            <a:ext cx="4918956" cy="3435225"/>
          </a:xfrm>
        </p:spPr>
        <p:txBody>
          <a:bodyPr vert="horz" lIns="68580" tIns="34290" rIns="68580" bIns="34290" rtlCol="0" anchor="ctr">
            <a:normAutofit/>
          </a:bodyPr>
          <a:lstStyle/>
          <a:p>
            <a:pPr algn="r">
              <a:lnSpc>
                <a:spcPct val="80000"/>
              </a:lnSpc>
            </a:pPr>
            <a:r>
              <a:rPr lang="en-US" sz="6600" dirty="0">
                <a:solidFill>
                  <a:schemeClr val="bg1"/>
                </a:solidFill>
              </a:rPr>
              <a:t>Application</a:t>
            </a:r>
          </a:p>
        </p:txBody>
      </p:sp>
    </p:spTree>
    <p:extLst>
      <p:ext uri="{BB962C8B-B14F-4D97-AF65-F5344CB8AC3E}">
        <p14:creationId xmlns:p14="http://schemas.microsoft.com/office/powerpoint/2010/main" val="3810997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2970-8898-8748-A121-C9BF600F830A}"/>
              </a:ext>
            </a:extLst>
          </p:cNvPr>
          <p:cNvSpPr>
            <a:spLocks noGrp="1"/>
          </p:cNvSpPr>
          <p:nvPr>
            <p:ph type="title"/>
          </p:nvPr>
        </p:nvSpPr>
        <p:spPr>
          <a:xfrm>
            <a:off x="802386" y="363474"/>
            <a:ext cx="7543800" cy="1207008"/>
          </a:xfrm>
        </p:spPr>
        <p:txBody>
          <a:bodyPr>
            <a:normAutofit/>
          </a:bodyPr>
          <a:lstStyle/>
          <a:p>
            <a:r>
              <a:rPr lang="en-US" dirty="0"/>
              <a:t>Characters</a:t>
            </a:r>
          </a:p>
        </p:txBody>
      </p:sp>
      <p:sp>
        <p:nvSpPr>
          <p:cNvPr id="3" name="Content Placeholder 2">
            <a:extLst>
              <a:ext uri="{FF2B5EF4-FFF2-40B4-BE49-F238E27FC236}">
                <a16:creationId xmlns:a16="http://schemas.microsoft.com/office/drawing/2014/main" id="{1E45FC45-0743-B941-BD0F-9E6B9D5DCCBA}"/>
              </a:ext>
            </a:extLst>
          </p:cNvPr>
          <p:cNvSpPr>
            <a:spLocks noGrp="1"/>
          </p:cNvSpPr>
          <p:nvPr>
            <p:ph idx="1"/>
          </p:nvPr>
        </p:nvSpPr>
        <p:spPr>
          <a:xfrm>
            <a:off x="802386" y="1740310"/>
            <a:ext cx="7543800" cy="2888840"/>
          </a:xfrm>
        </p:spPr>
        <p:txBody>
          <a:bodyPr>
            <a:normAutofit fontScale="92500" lnSpcReduction="10000"/>
          </a:bodyPr>
          <a:lstStyle/>
          <a:p>
            <a:pPr lvl="0"/>
            <a:r>
              <a:rPr lang="en-US" dirty="0"/>
              <a:t>Villain- Democratic Party Leadership</a:t>
            </a:r>
          </a:p>
          <a:p>
            <a:pPr lvl="1"/>
            <a:r>
              <a:rPr lang="en-US" dirty="0"/>
              <a:t>“The major issue of this campaign is the direct political, personal and moral responsibility of Democratic Party leadership--in the White House and in Congress--for this unprecedented calamity which has befallen us” (Reagan, 1980, para. 7) </a:t>
            </a:r>
          </a:p>
        </p:txBody>
      </p:sp>
    </p:spTree>
    <p:extLst>
      <p:ext uri="{BB962C8B-B14F-4D97-AF65-F5344CB8AC3E}">
        <p14:creationId xmlns:p14="http://schemas.microsoft.com/office/powerpoint/2010/main" val="155653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D0341-B9C2-0447-A444-4A04E4143616}"/>
              </a:ext>
            </a:extLst>
          </p:cNvPr>
          <p:cNvSpPr>
            <a:spLocks noGrp="1"/>
          </p:cNvSpPr>
          <p:nvPr>
            <p:ph type="title"/>
          </p:nvPr>
        </p:nvSpPr>
        <p:spPr/>
        <p:txBody>
          <a:bodyPr/>
          <a:lstStyle/>
          <a:p>
            <a:r>
              <a:rPr lang="en-US" dirty="0"/>
              <a:t>Plotlines</a:t>
            </a:r>
          </a:p>
        </p:txBody>
      </p:sp>
      <p:sp>
        <p:nvSpPr>
          <p:cNvPr id="3" name="Content Placeholder 2">
            <a:extLst>
              <a:ext uri="{FF2B5EF4-FFF2-40B4-BE49-F238E27FC236}">
                <a16:creationId xmlns:a16="http://schemas.microsoft.com/office/drawing/2014/main" id="{64D3AD91-9E9D-0A4D-AAFF-0AF59F4E6624}"/>
              </a:ext>
            </a:extLst>
          </p:cNvPr>
          <p:cNvSpPr>
            <a:spLocks noGrp="1"/>
          </p:cNvSpPr>
          <p:nvPr>
            <p:ph idx="1"/>
          </p:nvPr>
        </p:nvSpPr>
        <p:spPr/>
        <p:txBody>
          <a:bodyPr>
            <a:normAutofit fontScale="55000" lnSpcReduction="20000"/>
          </a:bodyPr>
          <a:lstStyle/>
          <a:p>
            <a:pPr lvl="0"/>
            <a:r>
              <a:rPr lang="en-US" dirty="0"/>
              <a:t>Defense of the United States weak</a:t>
            </a:r>
          </a:p>
          <a:p>
            <a:pPr lvl="1"/>
            <a:r>
              <a:rPr lang="en-US" dirty="0"/>
              <a:t>soviet influence in Cuba, Afghanistan occupation, failure to act with the USSR, US hostages in Iran, and an incorrect vote made in the UN because of miscommunication (Reagan, 1980, paras. 55-59). </a:t>
            </a:r>
          </a:p>
          <a:p>
            <a:pPr lvl="0"/>
            <a:r>
              <a:rPr lang="en-US" dirty="0"/>
              <a:t>Leadership had destroyed the economy</a:t>
            </a:r>
          </a:p>
          <a:p>
            <a:pPr lvl="1"/>
            <a:r>
              <a:rPr lang="en-US" dirty="0"/>
              <a:t>“We must overcome something the present administration has cooked up: a new and altogether indigestible economic stew, one part inflation, one part high unemployment, one part recession, one part runaway taxes, one party deficit spending and seasoned by an energy crisis.” (Reagan, 1980, para. 21) </a:t>
            </a:r>
          </a:p>
          <a:p>
            <a:pPr lvl="0"/>
            <a:r>
              <a:rPr lang="en-US" dirty="0"/>
              <a:t>Leadership had forced the United States into an energy problem</a:t>
            </a:r>
          </a:p>
          <a:p>
            <a:pPr lvl="1"/>
            <a:r>
              <a:rPr lang="en-US" dirty="0"/>
              <a:t>“Those who preside over the worst energy shortage in our history tell us to use less, so that we will run out. . . a little more slowly. . . America must get to work producing more energy” (Reagan, 1980, para. 25-26). </a:t>
            </a:r>
          </a:p>
          <a:p>
            <a:endParaRPr lang="en-US" dirty="0"/>
          </a:p>
        </p:txBody>
      </p:sp>
    </p:spTree>
    <p:extLst>
      <p:ext uri="{BB962C8B-B14F-4D97-AF65-F5344CB8AC3E}">
        <p14:creationId xmlns:p14="http://schemas.microsoft.com/office/powerpoint/2010/main" val="292080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5676-8777-6C46-A079-9F05E2BA28D9}"/>
              </a:ext>
            </a:extLst>
          </p:cNvPr>
          <p:cNvSpPr>
            <a:spLocks noGrp="1"/>
          </p:cNvSpPr>
          <p:nvPr>
            <p:ph type="title"/>
          </p:nvPr>
        </p:nvSpPr>
        <p:spPr>
          <a:xfrm>
            <a:off x="802386" y="363474"/>
            <a:ext cx="7543800" cy="1207008"/>
          </a:xfrm>
        </p:spPr>
        <p:txBody>
          <a:bodyPr>
            <a:normAutofit/>
          </a:bodyPr>
          <a:lstStyle/>
          <a:p>
            <a:r>
              <a:rPr lang="en-US" dirty="0"/>
              <a:t>Scene</a:t>
            </a:r>
          </a:p>
        </p:txBody>
      </p:sp>
      <p:sp>
        <p:nvSpPr>
          <p:cNvPr id="3" name="Content Placeholder 2">
            <a:extLst>
              <a:ext uri="{FF2B5EF4-FFF2-40B4-BE49-F238E27FC236}">
                <a16:creationId xmlns:a16="http://schemas.microsoft.com/office/drawing/2014/main" id="{52F0D28E-E001-9A41-8560-7650D1AB295A}"/>
              </a:ext>
            </a:extLst>
          </p:cNvPr>
          <p:cNvSpPr>
            <a:spLocks noGrp="1"/>
          </p:cNvSpPr>
          <p:nvPr>
            <p:ph idx="1"/>
          </p:nvPr>
        </p:nvSpPr>
        <p:spPr>
          <a:xfrm>
            <a:off x="802386" y="1740310"/>
            <a:ext cx="7543800" cy="2888840"/>
          </a:xfrm>
        </p:spPr>
        <p:txBody>
          <a:bodyPr>
            <a:normAutofit fontScale="77500" lnSpcReduction="20000"/>
          </a:bodyPr>
          <a:lstStyle/>
          <a:p>
            <a:r>
              <a:rPr lang="en-US" dirty="0"/>
              <a:t>US where the government had overreached its authority and grown fat and overweight with taxation and spending</a:t>
            </a:r>
          </a:p>
          <a:p>
            <a:pPr lvl="1"/>
            <a:r>
              <a:rPr lang="en-US" dirty="0"/>
              <a:t>“Disasters are overtaking our nation without any real response from Washington” (Reagan, 1980, para. 62). </a:t>
            </a:r>
          </a:p>
          <a:p>
            <a:pPr lvl="1"/>
            <a:r>
              <a:rPr lang="en-US" dirty="0"/>
              <a:t>“Who does not feel a growing sense of unease as our allies, facing repeated instances of an amateurish and confused administration” (Reagan, 1980, para. 67). </a:t>
            </a:r>
          </a:p>
        </p:txBody>
      </p:sp>
    </p:spTree>
    <p:extLst>
      <p:ext uri="{BB962C8B-B14F-4D97-AF65-F5344CB8AC3E}">
        <p14:creationId xmlns:p14="http://schemas.microsoft.com/office/powerpoint/2010/main" val="2356435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303D-3F4C-8C49-96BA-42B4DCBC3943}"/>
              </a:ext>
            </a:extLst>
          </p:cNvPr>
          <p:cNvSpPr>
            <a:spLocks noGrp="1"/>
          </p:cNvSpPr>
          <p:nvPr>
            <p:ph type="title"/>
          </p:nvPr>
        </p:nvSpPr>
        <p:spPr/>
        <p:txBody>
          <a:bodyPr/>
          <a:lstStyle/>
          <a:p>
            <a:r>
              <a:rPr lang="en-US" dirty="0"/>
              <a:t>Sanctioning Agent: Comparison</a:t>
            </a:r>
          </a:p>
        </p:txBody>
      </p:sp>
      <p:sp>
        <p:nvSpPr>
          <p:cNvPr id="3" name="Content Placeholder 2">
            <a:extLst>
              <a:ext uri="{FF2B5EF4-FFF2-40B4-BE49-F238E27FC236}">
                <a16:creationId xmlns:a16="http://schemas.microsoft.com/office/drawing/2014/main" id="{BFE867A5-A96C-6F48-8EF1-FBD815F65650}"/>
              </a:ext>
            </a:extLst>
          </p:cNvPr>
          <p:cNvSpPr>
            <a:spLocks noGrp="1"/>
          </p:cNvSpPr>
          <p:nvPr>
            <p:ph idx="1"/>
          </p:nvPr>
        </p:nvSpPr>
        <p:spPr/>
        <p:txBody>
          <a:bodyPr>
            <a:normAutofit fontScale="92500" lnSpcReduction="20000"/>
          </a:bodyPr>
          <a:lstStyle/>
          <a:p>
            <a:r>
              <a:rPr lang="en-US" dirty="0"/>
              <a:t>Comparison to the past</a:t>
            </a:r>
          </a:p>
          <a:p>
            <a:pPr lvl="1"/>
            <a:r>
              <a:rPr lang="en-US" dirty="0"/>
              <a:t>’Can anyone look at the record of this administration and say, ‘Well done?’ Can anyone compare the state of our economy when the Carter Administration took office with where we are today and say, ‘Keep up the good work?’ Can anyone look at our reduced standing in the world today and say, ‘Let's have four more years of this?’” (Reagan, 1980, para. 31).</a:t>
            </a:r>
          </a:p>
          <a:p>
            <a:endParaRPr lang="en-US" dirty="0"/>
          </a:p>
        </p:txBody>
      </p:sp>
    </p:spTree>
    <p:extLst>
      <p:ext uri="{BB962C8B-B14F-4D97-AF65-F5344CB8AC3E}">
        <p14:creationId xmlns:p14="http://schemas.microsoft.com/office/powerpoint/2010/main" val="806759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0A962-22C9-6047-914A-CBC8054A039B}"/>
              </a:ext>
            </a:extLst>
          </p:cNvPr>
          <p:cNvSpPr>
            <a:spLocks noGrp="1"/>
          </p:cNvSpPr>
          <p:nvPr>
            <p:ph type="title"/>
          </p:nvPr>
        </p:nvSpPr>
        <p:spPr/>
        <p:txBody>
          <a:bodyPr>
            <a:noAutofit/>
          </a:bodyPr>
          <a:lstStyle/>
          <a:p>
            <a:r>
              <a:rPr lang="en-US" sz="3600" dirty="0">
                <a:solidFill>
                  <a:srgbClr val="FFFFFF"/>
                </a:solidFill>
              </a:rPr>
              <a:t>The United States has a weak government</a:t>
            </a:r>
            <a:endParaRPr lang="en-US" sz="3600" dirty="0"/>
          </a:p>
        </p:txBody>
      </p:sp>
      <p:sp>
        <p:nvSpPr>
          <p:cNvPr id="3" name="Content Placeholder 2">
            <a:extLst>
              <a:ext uri="{FF2B5EF4-FFF2-40B4-BE49-F238E27FC236}">
                <a16:creationId xmlns:a16="http://schemas.microsoft.com/office/drawing/2014/main" id="{D1E0463E-9E23-C141-ABCB-D6AFBB3399A8}"/>
              </a:ext>
            </a:extLst>
          </p:cNvPr>
          <p:cNvSpPr>
            <a:spLocks noGrp="1"/>
          </p:cNvSpPr>
          <p:nvPr>
            <p:ph idx="1"/>
          </p:nvPr>
        </p:nvSpPr>
        <p:spPr/>
        <p:txBody>
          <a:bodyPr>
            <a:normAutofit fontScale="55000" lnSpcReduction="20000"/>
          </a:bodyPr>
          <a:lstStyle/>
          <a:p>
            <a:pPr lvl="0"/>
            <a:r>
              <a:rPr lang="en-US" dirty="0"/>
              <a:t>Characters</a:t>
            </a:r>
          </a:p>
          <a:p>
            <a:pPr lvl="1"/>
            <a:r>
              <a:rPr lang="en-US" dirty="0"/>
              <a:t>Hero- Reagan</a:t>
            </a:r>
          </a:p>
          <a:p>
            <a:pPr lvl="1"/>
            <a:r>
              <a:rPr lang="en-US" dirty="0"/>
              <a:t>Villain- Democratic Party Leadership</a:t>
            </a:r>
          </a:p>
          <a:p>
            <a:pPr lvl="0"/>
            <a:r>
              <a:rPr lang="en-US" dirty="0"/>
              <a:t>Plotlines</a:t>
            </a:r>
          </a:p>
          <a:p>
            <a:pPr lvl="1"/>
            <a:r>
              <a:rPr lang="en-US" dirty="0"/>
              <a:t>the defense of the United States weak</a:t>
            </a:r>
          </a:p>
          <a:p>
            <a:pPr lvl="1"/>
            <a:r>
              <a:rPr lang="en-US" dirty="0"/>
              <a:t>leadership had destroyed the economy</a:t>
            </a:r>
          </a:p>
          <a:p>
            <a:pPr lvl="1"/>
            <a:r>
              <a:rPr lang="en-US" dirty="0"/>
              <a:t>leadership had forced the United States into an energy problem</a:t>
            </a:r>
          </a:p>
          <a:p>
            <a:pPr lvl="0"/>
            <a:r>
              <a:rPr lang="en-US" dirty="0"/>
              <a:t>Scene</a:t>
            </a:r>
          </a:p>
          <a:p>
            <a:pPr lvl="1"/>
            <a:r>
              <a:rPr lang="en-US" dirty="0"/>
              <a:t>weak and embarrassing America</a:t>
            </a:r>
          </a:p>
          <a:p>
            <a:pPr lvl="1"/>
            <a:r>
              <a:rPr lang="en-US" dirty="0"/>
              <a:t>weak America, filled with incompetence and poor leadership at a time when strong leadership is desperately needed</a:t>
            </a:r>
          </a:p>
          <a:p>
            <a:pPr lvl="0"/>
            <a:r>
              <a:rPr lang="en-US" dirty="0"/>
              <a:t>Sanctioning Agent</a:t>
            </a:r>
          </a:p>
          <a:p>
            <a:pPr lvl="1"/>
            <a:r>
              <a:rPr lang="en-US" dirty="0"/>
              <a:t>comparison to the past </a:t>
            </a:r>
          </a:p>
          <a:p>
            <a:endParaRPr lang="en-US" dirty="0"/>
          </a:p>
        </p:txBody>
      </p:sp>
    </p:spTree>
    <p:extLst>
      <p:ext uri="{BB962C8B-B14F-4D97-AF65-F5344CB8AC3E}">
        <p14:creationId xmlns:p14="http://schemas.microsoft.com/office/powerpoint/2010/main" val="3661438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BAD07-3B9D-4A44-880A-1D3E4A5D8950}"/>
              </a:ext>
            </a:extLst>
          </p:cNvPr>
          <p:cNvSpPr>
            <a:spLocks noGrp="1"/>
          </p:cNvSpPr>
          <p:nvPr>
            <p:ph type="title"/>
          </p:nvPr>
        </p:nvSpPr>
        <p:spPr/>
        <p:txBody>
          <a:bodyPr/>
          <a:lstStyle/>
          <a:p>
            <a:r>
              <a:rPr lang="en-US" dirty="0"/>
              <a:t>Characters</a:t>
            </a:r>
          </a:p>
        </p:txBody>
      </p:sp>
      <p:sp>
        <p:nvSpPr>
          <p:cNvPr id="3" name="Content Placeholder 2">
            <a:extLst>
              <a:ext uri="{FF2B5EF4-FFF2-40B4-BE49-F238E27FC236}">
                <a16:creationId xmlns:a16="http://schemas.microsoft.com/office/drawing/2014/main" id="{BD3FB821-0D4E-F146-8F65-74F917A5B0FE}"/>
              </a:ext>
            </a:extLst>
          </p:cNvPr>
          <p:cNvSpPr>
            <a:spLocks noGrp="1"/>
          </p:cNvSpPr>
          <p:nvPr>
            <p:ph idx="1"/>
          </p:nvPr>
        </p:nvSpPr>
        <p:spPr/>
        <p:txBody>
          <a:bodyPr>
            <a:normAutofit lnSpcReduction="10000"/>
          </a:bodyPr>
          <a:lstStyle/>
          <a:p>
            <a:pPr lvl="0"/>
            <a:r>
              <a:rPr lang="en-US" dirty="0"/>
              <a:t>Hero- Small government</a:t>
            </a:r>
          </a:p>
          <a:p>
            <a:pPr lvl="1"/>
            <a:r>
              <a:rPr lang="en-US" dirty="0"/>
              <a:t>“that is less intrusive on the lives of everyday Americans” (Reagan, 1980, para 18) </a:t>
            </a:r>
          </a:p>
          <a:p>
            <a:pPr lvl="0"/>
            <a:r>
              <a:rPr lang="en-US" dirty="0"/>
              <a:t>Villain- “Trust Me” government</a:t>
            </a:r>
          </a:p>
          <a:p>
            <a:pPr lvl="1"/>
            <a:r>
              <a:rPr lang="en-US" dirty="0"/>
              <a:t>“[A]government [that] asks that we concentrate our hopes and dreams on one man; that we trust him to do what's best for us” (para. 10)</a:t>
            </a:r>
          </a:p>
          <a:p>
            <a:endParaRPr lang="en-US" dirty="0"/>
          </a:p>
        </p:txBody>
      </p:sp>
    </p:spTree>
    <p:extLst>
      <p:ext uri="{BB962C8B-B14F-4D97-AF65-F5344CB8AC3E}">
        <p14:creationId xmlns:p14="http://schemas.microsoft.com/office/powerpoint/2010/main" val="1329122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2072-9F09-0F49-8EBA-FA7A8D1257E3}"/>
              </a:ext>
            </a:extLst>
          </p:cNvPr>
          <p:cNvSpPr>
            <a:spLocks noGrp="1"/>
          </p:cNvSpPr>
          <p:nvPr>
            <p:ph type="title"/>
          </p:nvPr>
        </p:nvSpPr>
        <p:spPr/>
        <p:txBody>
          <a:bodyPr/>
          <a:lstStyle/>
          <a:p>
            <a:r>
              <a:rPr lang="en-US" dirty="0"/>
              <a:t>Plotline</a:t>
            </a:r>
          </a:p>
        </p:txBody>
      </p:sp>
      <p:sp>
        <p:nvSpPr>
          <p:cNvPr id="3" name="Content Placeholder 2">
            <a:extLst>
              <a:ext uri="{FF2B5EF4-FFF2-40B4-BE49-F238E27FC236}">
                <a16:creationId xmlns:a16="http://schemas.microsoft.com/office/drawing/2014/main" id="{074B746F-43AA-C245-AB74-9151524074A1}"/>
              </a:ext>
            </a:extLst>
          </p:cNvPr>
          <p:cNvSpPr>
            <a:spLocks noGrp="1"/>
          </p:cNvSpPr>
          <p:nvPr>
            <p:ph idx="1"/>
          </p:nvPr>
        </p:nvSpPr>
        <p:spPr/>
        <p:txBody>
          <a:bodyPr>
            <a:normAutofit fontScale="92500" lnSpcReduction="20000"/>
          </a:bodyPr>
          <a:lstStyle/>
          <a:p>
            <a:r>
              <a:rPr lang="en-US" dirty="0"/>
              <a:t>There needs to be a rebirth in the government</a:t>
            </a:r>
          </a:p>
          <a:p>
            <a:pPr lvl="1"/>
            <a:r>
              <a:rPr lang="en-US" dirty="0"/>
              <a:t>“the American spirit of voluntary service, of cooperation, of private and community initiative” and how this concept is deeply embedded in the history of the country (para. 17) </a:t>
            </a:r>
          </a:p>
          <a:p>
            <a:pPr lvl="1"/>
            <a:r>
              <a:rPr lang="en-US" dirty="0"/>
              <a:t>“Trust Me” government does not “live within its means” and pushes for more involvement and control in the lives of Americans (Reagan, 1980, para. 23, 30)</a:t>
            </a:r>
          </a:p>
          <a:p>
            <a:endParaRPr lang="en-US" dirty="0"/>
          </a:p>
        </p:txBody>
      </p:sp>
    </p:spTree>
    <p:extLst>
      <p:ext uri="{BB962C8B-B14F-4D97-AF65-F5344CB8AC3E}">
        <p14:creationId xmlns:p14="http://schemas.microsoft.com/office/powerpoint/2010/main" val="301706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C2BDD-4577-684A-BFDC-2B9EAF3C69B8}"/>
              </a:ext>
            </a:extLst>
          </p:cNvPr>
          <p:cNvSpPr>
            <a:spLocks noGrp="1"/>
          </p:cNvSpPr>
          <p:nvPr>
            <p:ph type="title"/>
          </p:nvPr>
        </p:nvSpPr>
        <p:spPr/>
        <p:txBody>
          <a:bodyPr/>
          <a:lstStyle/>
          <a:p>
            <a:r>
              <a:rPr lang="en-US" dirty="0"/>
              <a:t>Scene</a:t>
            </a:r>
          </a:p>
        </p:txBody>
      </p:sp>
      <p:sp>
        <p:nvSpPr>
          <p:cNvPr id="3" name="Content Placeholder 2">
            <a:extLst>
              <a:ext uri="{FF2B5EF4-FFF2-40B4-BE49-F238E27FC236}">
                <a16:creationId xmlns:a16="http://schemas.microsoft.com/office/drawing/2014/main" id="{468CBD1E-C921-6A41-BDFC-A75100C619BB}"/>
              </a:ext>
            </a:extLst>
          </p:cNvPr>
          <p:cNvSpPr>
            <a:spLocks noGrp="1"/>
          </p:cNvSpPr>
          <p:nvPr>
            <p:ph idx="1"/>
          </p:nvPr>
        </p:nvSpPr>
        <p:spPr/>
        <p:txBody>
          <a:bodyPr>
            <a:normAutofit fontScale="85000" lnSpcReduction="10000"/>
          </a:bodyPr>
          <a:lstStyle/>
          <a:p>
            <a:r>
              <a:rPr lang="en-US" dirty="0"/>
              <a:t>US where the government had overreached its authority and grown fat and overweight with taxation and spending</a:t>
            </a:r>
          </a:p>
          <a:p>
            <a:pPr lvl="1"/>
            <a:r>
              <a:rPr lang="en-US" dirty="0"/>
              <a:t>“I believe it is clear our federal government is overgrown and overweight. Indeed, it is time for our government to go on a diet” (Reagan, 1980, para. 35)</a:t>
            </a:r>
          </a:p>
          <a:p>
            <a:pPr lvl="1"/>
            <a:r>
              <a:rPr lang="en-US" dirty="0"/>
              <a:t>“We are taxing ourselves into economic exhaustion and stagnation, crushing our ability and incentive to save, invest and produce” (Reagan, 1980, para. 42)</a:t>
            </a:r>
          </a:p>
          <a:p>
            <a:endParaRPr lang="en-US" dirty="0"/>
          </a:p>
        </p:txBody>
      </p:sp>
    </p:spTree>
    <p:extLst>
      <p:ext uri="{BB962C8B-B14F-4D97-AF65-F5344CB8AC3E}">
        <p14:creationId xmlns:p14="http://schemas.microsoft.com/office/powerpoint/2010/main" val="236031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ECA51-8B82-D644-84B4-21B80D037B95}"/>
              </a:ext>
            </a:extLst>
          </p:cNvPr>
          <p:cNvSpPr>
            <a:spLocks noGrp="1"/>
          </p:cNvSpPr>
          <p:nvPr>
            <p:ph type="title"/>
          </p:nvPr>
        </p:nvSpPr>
        <p:spPr/>
        <p:txBody>
          <a:bodyPr/>
          <a:lstStyle/>
          <a:p>
            <a:r>
              <a:rPr lang="en-US" dirty="0">
                <a:solidFill>
                  <a:srgbClr val="FFFFFF"/>
                </a:solidFill>
              </a:rPr>
              <a:t>Sanctioning Agent: History</a:t>
            </a:r>
            <a:endParaRPr lang="en-US" dirty="0"/>
          </a:p>
        </p:txBody>
      </p:sp>
      <p:sp>
        <p:nvSpPr>
          <p:cNvPr id="3" name="Content Placeholder 2">
            <a:extLst>
              <a:ext uri="{FF2B5EF4-FFF2-40B4-BE49-F238E27FC236}">
                <a16:creationId xmlns:a16="http://schemas.microsoft.com/office/drawing/2014/main" id="{03A47BAD-AF0A-8F4A-8C99-C295B24D5F43}"/>
              </a:ext>
            </a:extLst>
          </p:cNvPr>
          <p:cNvSpPr>
            <a:spLocks noGrp="1"/>
          </p:cNvSpPr>
          <p:nvPr>
            <p:ph idx="1"/>
          </p:nvPr>
        </p:nvSpPr>
        <p:spPr/>
        <p:txBody>
          <a:bodyPr>
            <a:normAutofit fontScale="47500" lnSpcReduction="20000"/>
          </a:bodyPr>
          <a:lstStyle/>
          <a:p>
            <a:pPr marL="0" indent="0">
              <a:buNone/>
            </a:pPr>
            <a:r>
              <a:rPr lang="en-US" dirty="0"/>
              <a:t>“Three hundred and sixty years ago, in 1620, a group of families dared to cross a mighty ocean to build a future for themselves in a new world. When they arrived at Plymouth, Massachusetts, they formed what they called a ‘compact’; an agreement among themselves to build a community and abide by its laws.</a:t>
            </a:r>
          </a:p>
          <a:p>
            <a:pPr marL="0" indent="0">
              <a:buNone/>
            </a:pPr>
            <a:r>
              <a:rPr lang="en-US" dirty="0"/>
              <a:t>The single act--the voluntary binding together of free people to live under the law--set the pattern for what was to come.</a:t>
            </a:r>
          </a:p>
          <a:p>
            <a:pPr marL="0" indent="0">
              <a:buNone/>
            </a:pPr>
            <a:r>
              <a:rPr lang="en-US" dirty="0"/>
              <a:t>A century and a half later, the descendants of those people pledged their lives, their fortunes and their sacred honor to found this nation. Some forfeited their fortunes and their lives; none sacrificed honor.</a:t>
            </a:r>
          </a:p>
          <a:p>
            <a:pPr marL="0" indent="0">
              <a:buNone/>
            </a:pPr>
            <a:r>
              <a:rPr lang="en-US" dirty="0"/>
              <a:t>Four score and seven years later, Abraham Lincoln called upon the people of all America to renew their dedication and their commitment to a government of, for and by the people.</a:t>
            </a:r>
          </a:p>
          <a:p>
            <a:pPr marL="0" indent="0">
              <a:buNone/>
            </a:pPr>
            <a:r>
              <a:rPr lang="en-US" dirty="0"/>
              <a:t>Isn't it once again time to renew our compact of freedom; to pledge to each other all that is best in our lives; all that gives meaning to them--for the sake of this, our beloved and blessed land?” (Reagan, 1980, para. 10-14).</a:t>
            </a:r>
          </a:p>
          <a:p>
            <a:endParaRPr lang="en-US" dirty="0"/>
          </a:p>
        </p:txBody>
      </p:sp>
    </p:spTree>
    <p:extLst>
      <p:ext uri="{BB962C8B-B14F-4D97-AF65-F5344CB8AC3E}">
        <p14:creationId xmlns:p14="http://schemas.microsoft.com/office/powerpoint/2010/main" val="390328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1"/>
            <a:ext cx="8229600" cy="857250"/>
          </a:xfrm>
        </p:spPr>
        <p:txBody>
          <a:bodyPr/>
          <a:lstStyle/>
          <a:p>
            <a:r>
              <a:rPr lang="en-US" dirty="0"/>
              <a:t>Ronald Reagan</a:t>
            </a:r>
          </a:p>
        </p:txBody>
      </p:sp>
      <p:sp>
        <p:nvSpPr>
          <p:cNvPr id="3" name="Content Placeholder 2"/>
          <p:cNvSpPr>
            <a:spLocks noGrp="1"/>
          </p:cNvSpPr>
          <p:nvPr>
            <p:ph idx="1"/>
          </p:nvPr>
        </p:nvSpPr>
        <p:spPr>
          <a:xfrm>
            <a:off x="457200" y="1294419"/>
            <a:ext cx="8229600" cy="3394472"/>
          </a:xfrm>
        </p:spPr>
        <p:txBody>
          <a:bodyPr>
            <a:normAutofit/>
          </a:bodyPr>
          <a:lstStyle/>
          <a:p>
            <a:r>
              <a:rPr lang="en-US" sz="2400" dirty="0">
                <a:latin typeface="+mj-lt"/>
              </a:rPr>
              <a:t>Former California governor</a:t>
            </a:r>
          </a:p>
          <a:p>
            <a:r>
              <a:rPr lang="en-US" sz="2400" dirty="0">
                <a:latin typeface="+mj-lt"/>
              </a:rPr>
              <a:t>Political challenger in 1980 election to Jimmy Carter</a:t>
            </a:r>
          </a:p>
          <a:p>
            <a:r>
              <a:rPr lang="en-US" sz="2400" dirty="0">
                <a:latin typeface="+mj-lt"/>
              </a:rPr>
              <a:t>First candidate to beat the incumbent in a presidential election since 1932 </a:t>
            </a:r>
          </a:p>
          <a:p>
            <a:r>
              <a:rPr lang="en-US" sz="2400" dirty="0">
                <a:latin typeface="+mj-lt"/>
              </a:rPr>
              <a:t>Won 489 to 49 in the electoral college (Britannica, 2020).</a:t>
            </a:r>
          </a:p>
          <a:p>
            <a:endParaRPr lang="en-US" sz="2400" dirty="0">
              <a:latin typeface="+mj-lt"/>
            </a:endParaRPr>
          </a:p>
        </p:txBody>
      </p:sp>
    </p:spTree>
    <p:extLst>
      <p:ext uri="{BB962C8B-B14F-4D97-AF65-F5344CB8AC3E}">
        <p14:creationId xmlns:p14="http://schemas.microsoft.com/office/powerpoint/2010/main" val="2910443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B0955-EB31-1644-B40C-D1F47851578B}"/>
              </a:ext>
            </a:extLst>
          </p:cNvPr>
          <p:cNvSpPr>
            <a:spLocks noGrp="1"/>
          </p:cNvSpPr>
          <p:nvPr>
            <p:ph type="title"/>
          </p:nvPr>
        </p:nvSpPr>
        <p:spPr/>
        <p:txBody>
          <a:bodyPr>
            <a:noAutofit/>
          </a:bodyPr>
          <a:lstStyle/>
          <a:p>
            <a:r>
              <a:rPr lang="en-US" sz="2400" dirty="0"/>
              <a:t>The United States needed a new start with a smaller government</a:t>
            </a:r>
          </a:p>
        </p:txBody>
      </p:sp>
      <p:sp>
        <p:nvSpPr>
          <p:cNvPr id="3" name="Content Placeholder 2">
            <a:extLst>
              <a:ext uri="{FF2B5EF4-FFF2-40B4-BE49-F238E27FC236}">
                <a16:creationId xmlns:a16="http://schemas.microsoft.com/office/drawing/2014/main" id="{357A391A-FD99-EC4C-BE89-A32D86BF5FF1}"/>
              </a:ext>
            </a:extLst>
          </p:cNvPr>
          <p:cNvSpPr>
            <a:spLocks noGrp="1"/>
          </p:cNvSpPr>
          <p:nvPr>
            <p:ph idx="1"/>
          </p:nvPr>
        </p:nvSpPr>
        <p:spPr/>
        <p:txBody>
          <a:bodyPr>
            <a:normAutofit fontScale="70000" lnSpcReduction="20000"/>
          </a:bodyPr>
          <a:lstStyle/>
          <a:p>
            <a:pPr lvl="0"/>
            <a:r>
              <a:rPr lang="en-US" dirty="0"/>
              <a:t>Characters</a:t>
            </a:r>
          </a:p>
          <a:p>
            <a:pPr lvl="1"/>
            <a:r>
              <a:rPr lang="en-US" dirty="0"/>
              <a:t>Hero- small government</a:t>
            </a:r>
          </a:p>
          <a:p>
            <a:pPr lvl="1"/>
            <a:r>
              <a:rPr lang="en-US" dirty="0"/>
              <a:t>Villain- “Trust Me” government</a:t>
            </a:r>
          </a:p>
          <a:p>
            <a:pPr lvl="0"/>
            <a:r>
              <a:rPr lang="en-US" dirty="0"/>
              <a:t>Plotline</a:t>
            </a:r>
          </a:p>
          <a:p>
            <a:pPr lvl="1"/>
            <a:r>
              <a:rPr lang="en-US" dirty="0"/>
              <a:t>that there needs to be a rebirth in the government</a:t>
            </a:r>
          </a:p>
          <a:p>
            <a:pPr lvl="0"/>
            <a:r>
              <a:rPr lang="en-US" dirty="0"/>
              <a:t>Scene</a:t>
            </a:r>
          </a:p>
          <a:p>
            <a:pPr lvl="1"/>
            <a:r>
              <a:rPr lang="en-US" dirty="0"/>
              <a:t>US where the government had overreached its authority and grown fat and overweight with taxation and spending</a:t>
            </a:r>
          </a:p>
          <a:p>
            <a:pPr lvl="0"/>
            <a:r>
              <a:rPr lang="en-US" dirty="0"/>
              <a:t>Sanctioning Agent</a:t>
            </a:r>
          </a:p>
          <a:p>
            <a:pPr lvl="1"/>
            <a:r>
              <a:rPr lang="en-US" dirty="0"/>
              <a:t>History</a:t>
            </a:r>
          </a:p>
          <a:p>
            <a:endParaRPr lang="en-US" dirty="0"/>
          </a:p>
        </p:txBody>
      </p:sp>
    </p:spTree>
    <p:extLst>
      <p:ext uri="{BB962C8B-B14F-4D97-AF65-F5344CB8AC3E}">
        <p14:creationId xmlns:p14="http://schemas.microsoft.com/office/powerpoint/2010/main" val="3929027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3C0B2-FC4B-854F-A324-8CA0E69C543B}"/>
              </a:ext>
            </a:extLst>
          </p:cNvPr>
          <p:cNvSpPr>
            <a:spLocks noGrp="1"/>
          </p:cNvSpPr>
          <p:nvPr>
            <p:ph type="title"/>
          </p:nvPr>
        </p:nvSpPr>
        <p:spPr/>
        <p:txBody>
          <a:bodyPr>
            <a:noAutofit/>
          </a:bodyPr>
          <a:lstStyle/>
          <a:p>
            <a:r>
              <a:rPr lang="en-US" sz="3200" dirty="0"/>
              <a:t>Rhetorical Vision: Make America great again </a:t>
            </a:r>
          </a:p>
        </p:txBody>
      </p:sp>
      <p:sp>
        <p:nvSpPr>
          <p:cNvPr id="3" name="Content Placeholder 2">
            <a:extLst>
              <a:ext uri="{FF2B5EF4-FFF2-40B4-BE49-F238E27FC236}">
                <a16:creationId xmlns:a16="http://schemas.microsoft.com/office/drawing/2014/main" id="{7F78179C-452F-6A41-BAD1-D2B393E020CE}"/>
              </a:ext>
            </a:extLst>
          </p:cNvPr>
          <p:cNvSpPr>
            <a:spLocks noGrp="1"/>
          </p:cNvSpPr>
          <p:nvPr>
            <p:ph idx="1"/>
          </p:nvPr>
        </p:nvSpPr>
        <p:spPr/>
        <p:txBody>
          <a:bodyPr>
            <a:normAutofit/>
          </a:bodyPr>
          <a:lstStyle/>
          <a:p>
            <a:pPr lvl="0"/>
            <a:r>
              <a:rPr lang="en-US" sz="2400" dirty="0"/>
              <a:t>“We'll restore hope and we'll welcome them into a great national crusade to make America great again!” (Reagan, 1980, para. 53).</a:t>
            </a:r>
          </a:p>
          <a:p>
            <a:pPr lvl="0"/>
            <a:r>
              <a:rPr lang="en-US" sz="2400" dirty="0"/>
              <a:t>Reagan won 489 to 49 in the electoral college (Britannica, 2020) and started a conservative movement that would last into the twenty-first century (Whitney, 2004). </a:t>
            </a:r>
          </a:p>
          <a:p>
            <a:endParaRPr lang="en-US" sz="2400" dirty="0"/>
          </a:p>
        </p:txBody>
      </p:sp>
    </p:spTree>
    <p:extLst>
      <p:ext uri="{BB962C8B-B14F-4D97-AF65-F5344CB8AC3E}">
        <p14:creationId xmlns:p14="http://schemas.microsoft.com/office/powerpoint/2010/main" val="1919232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FBC2-EE4E-9F4B-8D06-C842CA53DE5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6F5C6E6-AC2B-4445-8536-1E98D398CC0B}"/>
              </a:ext>
            </a:extLst>
          </p:cNvPr>
          <p:cNvSpPr>
            <a:spLocks noGrp="1"/>
          </p:cNvSpPr>
          <p:nvPr>
            <p:ph idx="1"/>
          </p:nvPr>
        </p:nvSpPr>
        <p:spPr/>
        <p:txBody>
          <a:bodyPr>
            <a:normAutofit fontScale="77500" lnSpcReduction="20000"/>
          </a:bodyPr>
          <a:lstStyle/>
          <a:p>
            <a:pPr lvl="0"/>
            <a:r>
              <a:rPr lang="en-US" dirty="0"/>
              <a:t>Answer to Research Question</a:t>
            </a:r>
          </a:p>
          <a:p>
            <a:pPr lvl="1"/>
            <a:r>
              <a:rPr lang="en-US" dirty="0"/>
              <a:t>Two most prevalent fantasy themes were the United States had a weak government and American’s needed a new start with a smaller government. </a:t>
            </a:r>
          </a:p>
          <a:p>
            <a:pPr lvl="1"/>
            <a:r>
              <a:rPr lang="en-US" dirty="0"/>
              <a:t>These fantasies worked together to create the rhetorical vision of making America great again. </a:t>
            </a:r>
          </a:p>
          <a:p>
            <a:pPr lvl="0"/>
            <a:r>
              <a:rPr lang="en-US" dirty="0"/>
              <a:t>Conclusions</a:t>
            </a:r>
          </a:p>
          <a:p>
            <a:pPr lvl="1"/>
            <a:r>
              <a:rPr lang="en-US" dirty="0"/>
              <a:t>Very impact vision</a:t>
            </a:r>
          </a:p>
          <a:p>
            <a:pPr lvl="1"/>
            <a:r>
              <a:rPr lang="en-US" dirty="0"/>
              <a:t>Vision lasted for 30+ years</a:t>
            </a:r>
          </a:p>
          <a:p>
            <a:pPr lvl="1"/>
            <a:r>
              <a:rPr lang="en-US" dirty="0"/>
              <a:t>Ran one of the most successful campaigns ever</a:t>
            </a:r>
          </a:p>
          <a:p>
            <a:endParaRPr lang="en-US" dirty="0"/>
          </a:p>
        </p:txBody>
      </p:sp>
    </p:spTree>
    <p:extLst>
      <p:ext uri="{BB962C8B-B14F-4D97-AF65-F5344CB8AC3E}">
        <p14:creationId xmlns:p14="http://schemas.microsoft.com/office/powerpoint/2010/main" val="1923503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FBA0-FEEE-4145-9042-1198A0D4C5C2}"/>
              </a:ext>
            </a:extLst>
          </p:cNvPr>
          <p:cNvSpPr>
            <a:spLocks noGrp="1"/>
          </p:cNvSpPr>
          <p:nvPr>
            <p:ph type="title"/>
          </p:nvPr>
        </p:nvSpPr>
        <p:spPr/>
        <p:txBody>
          <a:bodyPr/>
          <a:lstStyle/>
          <a:p>
            <a:r>
              <a:rPr lang="en-US" dirty="0">
                <a:solidFill>
                  <a:srgbClr val="FFFFFF"/>
                </a:solidFill>
              </a:rPr>
              <a:t>Contributions</a:t>
            </a:r>
            <a:endParaRPr lang="en-US" dirty="0"/>
          </a:p>
        </p:txBody>
      </p:sp>
      <p:sp>
        <p:nvSpPr>
          <p:cNvPr id="3" name="Content Placeholder 2">
            <a:extLst>
              <a:ext uri="{FF2B5EF4-FFF2-40B4-BE49-F238E27FC236}">
                <a16:creationId xmlns:a16="http://schemas.microsoft.com/office/drawing/2014/main" id="{E7E6D71D-8CCF-1A4B-8636-D214F25C1103}"/>
              </a:ext>
            </a:extLst>
          </p:cNvPr>
          <p:cNvSpPr>
            <a:spLocks noGrp="1"/>
          </p:cNvSpPr>
          <p:nvPr>
            <p:ph idx="1"/>
          </p:nvPr>
        </p:nvSpPr>
        <p:spPr/>
        <p:txBody>
          <a:bodyPr/>
          <a:lstStyle/>
          <a:p>
            <a:r>
              <a:rPr lang="en-US" dirty="0"/>
              <a:t>This research sets a precedent for analyzing each political campaign as its own rhetorical vision using speeches delivered during them as the artifact to establish the fantasy themes.</a:t>
            </a:r>
          </a:p>
          <a:p>
            <a:endParaRPr lang="en-US" dirty="0"/>
          </a:p>
        </p:txBody>
      </p:sp>
    </p:spTree>
    <p:extLst>
      <p:ext uri="{BB962C8B-B14F-4D97-AF65-F5344CB8AC3E}">
        <p14:creationId xmlns:p14="http://schemas.microsoft.com/office/powerpoint/2010/main" val="3433702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C52C-9AA9-8547-8723-B9E2A9F61565}"/>
              </a:ext>
            </a:extLst>
          </p:cNvPr>
          <p:cNvSpPr>
            <a:spLocks noGrp="1"/>
          </p:cNvSpPr>
          <p:nvPr>
            <p:ph type="title"/>
          </p:nvPr>
        </p:nvSpPr>
        <p:spPr/>
        <p:txBody>
          <a:bodyPr/>
          <a:lstStyle/>
          <a:p>
            <a:r>
              <a:rPr lang="en-US" dirty="0"/>
              <a:t>Areas for Future Study</a:t>
            </a:r>
          </a:p>
        </p:txBody>
      </p:sp>
      <p:sp>
        <p:nvSpPr>
          <p:cNvPr id="3" name="Content Placeholder 2">
            <a:extLst>
              <a:ext uri="{FF2B5EF4-FFF2-40B4-BE49-F238E27FC236}">
                <a16:creationId xmlns:a16="http://schemas.microsoft.com/office/drawing/2014/main" id="{E04D5412-F573-A34E-9D00-66479EAB1175}"/>
              </a:ext>
            </a:extLst>
          </p:cNvPr>
          <p:cNvSpPr>
            <a:spLocks noGrp="1"/>
          </p:cNvSpPr>
          <p:nvPr>
            <p:ph idx="1"/>
          </p:nvPr>
        </p:nvSpPr>
        <p:spPr/>
        <p:txBody>
          <a:bodyPr/>
          <a:lstStyle/>
          <a:p>
            <a:pPr lvl="0"/>
            <a:r>
              <a:rPr lang="en-US" dirty="0"/>
              <a:t>Analyzing campaigns as individual rhetorical visions</a:t>
            </a:r>
          </a:p>
          <a:p>
            <a:pPr lvl="0"/>
            <a:r>
              <a:rPr lang="en-US" dirty="0"/>
              <a:t>Analyzing Reagan’s vision throughout his political career</a:t>
            </a:r>
          </a:p>
          <a:p>
            <a:pPr lvl="0"/>
            <a:r>
              <a:rPr lang="en-US" dirty="0"/>
              <a:t>Analyzing other groups contributions like Moral Majority</a:t>
            </a:r>
          </a:p>
          <a:p>
            <a:endParaRPr lang="en-US" dirty="0"/>
          </a:p>
        </p:txBody>
      </p:sp>
    </p:spTree>
    <p:extLst>
      <p:ext uri="{BB962C8B-B14F-4D97-AF65-F5344CB8AC3E}">
        <p14:creationId xmlns:p14="http://schemas.microsoft.com/office/powerpoint/2010/main" val="1335352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05D35-E033-B349-BCCA-30E47603EC9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F59873B-B942-D047-8691-62A1980C4732}"/>
              </a:ext>
            </a:extLst>
          </p:cNvPr>
          <p:cNvSpPr>
            <a:spLocks noGrp="1"/>
          </p:cNvSpPr>
          <p:nvPr>
            <p:ph idx="1"/>
          </p:nvPr>
        </p:nvSpPr>
        <p:spPr/>
        <p:txBody>
          <a:bodyPr>
            <a:normAutofit fontScale="25000" lnSpcReduction="20000"/>
          </a:bodyPr>
          <a:lstStyle/>
          <a:p>
            <a:r>
              <a:rPr lang="en-US" dirty="0"/>
              <a:t>Anderson, S. L. (2018). Extraludic narratives: online communities and video games. </a:t>
            </a:r>
            <a:r>
              <a:rPr lang="en-US" i="1" dirty="0"/>
              <a:t>Transformative Works and Cultures,</a:t>
            </a:r>
            <a:r>
              <a:rPr lang="en-US" dirty="0"/>
              <a:t> </a:t>
            </a:r>
            <a:r>
              <a:rPr lang="en-US" i="1" dirty="0"/>
              <a:t>28</a:t>
            </a:r>
            <a:r>
              <a:rPr lang="en-US" dirty="0"/>
              <a:t>. https://dx.doi.org/10.3983/twc.2018.1255</a:t>
            </a:r>
          </a:p>
          <a:p>
            <a:r>
              <a:rPr lang="en-US" dirty="0"/>
              <a:t>Borchers, T., &amp; Hundley, H. (2018). </a:t>
            </a:r>
            <a:r>
              <a:rPr lang="en-US" i="1" dirty="0"/>
              <a:t>Rhetorical Theory: An introduction</a:t>
            </a:r>
            <a:r>
              <a:rPr lang="en-US" dirty="0"/>
              <a:t>. Waveland Press.</a:t>
            </a:r>
          </a:p>
          <a:p>
            <a:r>
              <a:rPr lang="en-US" dirty="0"/>
              <a:t>Bormann, E. (1985). Symbolic convergence theory: A communication formulation. </a:t>
            </a:r>
            <a:r>
              <a:rPr lang="en-US" i="1" dirty="0"/>
              <a:t>Journal of Communication, 35</a:t>
            </a:r>
            <a:r>
              <a:rPr lang="en-US" dirty="0"/>
              <a:t>(4). 128-138. </a:t>
            </a:r>
            <a:r>
              <a:rPr lang="en-US" u="sng" dirty="0">
                <a:hlinkClick r:id="rId2"/>
              </a:rPr>
              <a:t>https://doi.org/10.1111/j.1460-2466.1985.tb02977.x</a:t>
            </a:r>
            <a:endParaRPr lang="en-US" dirty="0"/>
          </a:p>
          <a:p>
            <a:r>
              <a:rPr lang="en-US" dirty="0"/>
              <a:t>Bormann, E. G., Cragan, J. F., &amp; Shields, D. C. (1996). An expansion of the rhetorical vision component of the symbolic convergence theory: The cold war paradigm. </a:t>
            </a:r>
            <a:r>
              <a:rPr lang="en-US" i="1" dirty="0"/>
              <a:t>Communication Monographs, 63</a:t>
            </a:r>
            <a:r>
              <a:rPr lang="en-US" dirty="0"/>
              <a:t>(1), 1-28. https://doi.org/10.1080/03637759609376371</a:t>
            </a:r>
          </a:p>
          <a:p>
            <a:r>
              <a:rPr lang="en-US" dirty="0"/>
              <a:t>Bormann, E. G., Cragan, J. F., &amp; Shields, D. C. (2001). Three decades of developing, grounding, and using symbolic convergence theory (SCT). </a:t>
            </a:r>
            <a:r>
              <a:rPr lang="en-US" i="1" dirty="0"/>
              <a:t>Annals of the International Communication Association, 25</a:t>
            </a:r>
            <a:r>
              <a:rPr lang="en-US" dirty="0"/>
              <a:t>(1), 271-313. https://doi.org/10.1080/23808985.2001.11679006</a:t>
            </a:r>
          </a:p>
          <a:p>
            <a:r>
              <a:rPr lang="en-US" dirty="0"/>
              <a:t>Britannica. (2020). United States presidential election of 1980. In </a:t>
            </a:r>
            <a:r>
              <a:rPr lang="en-US" i="1" dirty="0"/>
              <a:t>britannica.com</a:t>
            </a:r>
            <a:r>
              <a:rPr lang="en-US" dirty="0"/>
              <a:t>. Retrieved March 23, 2021, from https://www.britannica.com/event/United-States-presidential-election-of-1980#ref285416</a:t>
            </a:r>
          </a:p>
          <a:p>
            <a:r>
              <a:rPr lang="en-US" dirty="0"/>
              <a:t>Dainton, M., &amp; Zelley, E. D. (2019). </a:t>
            </a:r>
            <a:r>
              <a:rPr lang="en-US" i="1" dirty="0"/>
              <a:t>Applying communication theory for professional life: A practical introduction</a:t>
            </a:r>
            <a:r>
              <a:rPr lang="en-US" dirty="0"/>
              <a:t>. SAGE Publications.</a:t>
            </a:r>
          </a:p>
          <a:p>
            <a:r>
              <a:rPr lang="en-US" dirty="0"/>
              <a:t>Encyclopedia of Communication Theory. (2009). Symbolic convergence theory. In </a:t>
            </a:r>
            <a:r>
              <a:rPr lang="en-US" i="1" dirty="0"/>
              <a:t>Encyclopedia of Communication Theory</a:t>
            </a:r>
            <a:r>
              <a:rPr lang="en-US" dirty="0"/>
              <a:t>. Retrieved March 23, 2021, from http://ezproxy.liberty.edu/login?url=https://search.credoreference.com/content/title/sagecommt?heading=symbolic_convergence_theory&amp;institutionId=5072&amp;sequence=0&amp;tab=entry_view</a:t>
            </a:r>
          </a:p>
          <a:p>
            <a:r>
              <a:rPr lang="en-US" dirty="0"/>
              <a:t>Galston, W. A. (2016, July 21). </a:t>
            </a:r>
            <a:r>
              <a:rPr lang="en-US" i="1" dirty="0"/>
              <a:t>What’s the purpose of an acceptance speech? </a:t>
            </a:r>
            <a:r>
              <a:rPr lang="en-US" dirty="0"/>
              <a:t>brookings.edu. https://www.brookings.edu/blog/fixgov/2016/07/21/whats-the-purpose-of-an-acceptance-speech/</a:t>
            </a:r>
          </a:p>
          <a:p>
            <a:r>
              <a:rPr lang="en-US" dirty="0"/>
              <a:t>Griffin, E., Ledbetter, A., &amp; Sparks, G. (2019). </a:t>
            </a:r>
            <a:r>
              <a:rPr lang="en-US" i="1" dirty="0"/>
              <a:t>A first look at communication theory</a:t>
            </a:r>
            <a:r>
              <a:rPr lang="en-US" dirty="0"/>
              <a:t>. McGraw-Hill Education.</a:t>
            </a:r>
          </a:p>
          <a:p>
            <a:r>
              <a:rPr lang="en-US" dirty="0"/>
              <a:t>Margolin, E. (2016). </a:t>
            </a:r>
            <a:r>
              <a:rPr lang="en-US" i="1" dirty="0"/>
              <a:t>‘Make America great again’: Who said it first?</a:t>
            </a:r>
            <a:r>
              <a:rPr lang="en-US" dirty="0"/>
              <a:t> NBC News. https://www.nbcnews.com/politics/2016-election/make-america-great-again-who-said-it-first-n645716</a:t>
            </a:r>
          </a:p>
          <a:p>
            <a:r>
              <a:rPr lang="en-US" dirty="0"/>
              <a:t>Reagan, R. (1980). </a:t>
            </a:r>
            <a:r>
              <a:rPr lang="en-US" i="1" dirty="0"/>
              <a:t>Address accepting the presidential nomination at the republican national convention in Detroit</a:t>
            </a:r>
            <a:r>
              <a:rPr lang="en-US" dirty="0"/>
              <a:t>. The American Presidency Project. https://www.presidency.ucsb.edu/documents/address-accepting-the-presidential-nomination-the-republican-national-convention-detroit</a:t>
            </a:r>
          </a:p>
          <a:p>
            <a:r>
              <a:rPr lang="en-US" dirty="0"/>
              <a:t>Whitney, G. (2004). Ronald Reagan and the conservative movement</a:t>
            </a:r>
            <a:r>
              <a:rPr lang="en-US" i="1" dirty="0"/>
              <a:t>. Ask Gleaves, 95</a:t>
            </a:r>
            <a:r>
              <a:rPr lang="en-US" dirty="0"/>
              <a:t>. http://scholarworks.gvsu.edu/ask_gleaves/95</a:t>
            </a:r>
          </a:p>
          <a:p>
            <a:endParaRPr lang="en-US" dirty="0"/>
          </a:p>
        </p:txBody>
      </p:sp>
    </p:spTree>
    <p:extLst>
      <p:ext uri="{BB962C8B-B14F-4D97-AF65-F5344CB8AC3E}">
        <p14:creationId xmlns:p14="http://schemas.microsoft.com/office/powerpoint/2010/main" val="1601428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83D06-FB30-2948-827D-FB6451D6B508}"/>
              </a:ext>
            </a:extLst>
          </p:cNvPr>
          <p:cNvSpPr>
            <a:spLocks noGrp="1"/>
          </p:cNvSpPr>
          <p:nvPr>
            <p:ph type="title"/>
          </p:nvPr>
        </p:nvSpPr>
        <p:spPr/>
        <p:txBody>
          <a:bodyPr/>
          <a:lstStyle/>
          <a:p>
            <a:r>
              <a:rPr lang="en-US" dirty="0">
                <a:solidFill>
                  <a:srgbClr val="FFFFFF"/>
                </a:solidFill>
              </a:rPr>
              <a:t>1980 RNC Acceptance Speech</a:t>
            </a:r>
            <a:endParaRPr lang="en-US" dirty="0"/>
          </a:p>
        </p:txBody>
      </p:sp>
      <p:sp>
        <p:nvSpPr>
          <p:cNvPr id="3" name="Content Placeholder 2">
            <a:extLst>
              <a:ext uri="{FF2B5EF4-FFF2-40B4-BE49-F238E27FC236}">
                <a16:creationId xmlns:a16="http://schemas.microsoft.com/office/drawing/2014/main" id="{75485E75-ED10-A842-AA5F-AC1E69D019E2}"/>
              </a:ext>
            </a:extLst>
          </p:cNvPr>
          <p:cNvSpPr>
            <a:spLocks noGrp="1"/>
          </p:cNvSpPr>
          <p:nvPr>
            <p:ph idx="1"/>
          </p:nvPr>
        </p:nvSpPr>
        <p:spPr/>
        <p:txBody>
          <a:bodyPr>
            <a:normAutofit fontScale="70000" lnSpcReduction="20000"/>
          </a:bodyPr>
          <a:lstStyle/>
          <a:p>
            <a:pPr lvl="0"/>
            <a:r>
              <a:rPr lang="en-US" dirty="0"/>
              <a:t>Accepted the presidential nomination at the Republican National Convention in Detroit, Michigan on July 17, 1980 (Gerhard &amp; Woolley)</a:t>
            </a:r>
          </a:p>
          <a:p>
            <a:pPr lvl="0"/>
            <a:r>
              <a:rPr lang="en-US" dirty="0"/>
              <a:t>Purpose: To unite and form a coalition to be mobilized in the upcoming election (Galston, 2016, para. 5)</a:t>
            </a:r>
          </a:p>
          <a:p>
            <a:pPr lvl="0"/>
            <a:r>
              <a:rPr lang="en-US" dirty="0"/>
              <a:t>Splinter in the conservative ideology that began after World War II (Whitney, 2004, p. 2).</a:t>
            </a:r>
          </a:p>
          <a:p>
            <a:pPr lvl="0"/>
            <a:r>
              <a:rPr lang="en-US" dirty="0"/>
              <a:t>United groups and appealed to the classical liberals and formed the conservative philosophy that became the new brand of conservatism that progressed into the twenty-first century (Whitney, 2004)</a:t>
            </a:r>
          </a:p>
          <a:p>
            <a:endParaRPr lang="en-US" dirty="0"/>
          </a:p>
        </p:txBody>
      </p:sp>
    </p:spTree>
    <p:extLst>
      <p:ext uri="{BB962C8B-B14F-4D97-AF65-F5344CB8AC3E}">
        <p14:creationId xmlns:p14="http://schemas.microsoft.com/office/powerpoint/2010/main" val="97561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B7280-5CC5-0648-BB68-BB6A061FD56D}"/>
              </a:ext>
            </a:extLst>
          </p:cNvPr>
          <p:cNvSpPr>
            <a:spLocks noGrp="1"/>
          </p:cNvSpPr>
          <p:nvPr>
            <p:ph type="title"/>
          </p:nvPr>
        </p:nvSpPr>
        <p:spPr/>
        <p:txBody>
          <a:bodyPr/>
          <a:lstStyle/>
          <a:p>
            <a:r>
              <a:rPr lang="en-US" dirty="0">
                <a:solidFill>
                  <a:srgbClr val="FFFFFF"/>
                </a:solidFill>
              </a:rPr>
              <a:t>Research Question</a:t>
            </a:r>
            <a:endParaRPr lang="en-US" dirty="0"/>
          </a:p>
        </p:txBody>
      </p:sp>
      <p:sp>
        <p:nvSpPr>
          <p:cNvPr id="3" name="Content Placeholder 2">
            <a:extLst>
              <a:ext uri="{FF2B5EF4-FFF2-40B4-BE49-F238E27FC236}">
                <a16:creationId xmlns:a16="http://schemas.microsoft.com/office/drawing/2014/main" id="{775F0D6D-D7B2-4149-8F16-5557D0F2001E}"/>
              </a:ext>
            </a:extLst>
          </p:cNvPr>
          <p:cNvSpPr>
            <a:spLocks noGrp="1"/>
          </p:cNvSpPr>
          <p:nvPr>
            <p:ph idx="1"/>
          </p:nvPr>
        </p:nvSpPr>
        <p:spPr/>
        <p:txBody>
          <a:bodyPr/>
          <a:lstStyle/>
          <a:p>
            <a:r>
              <a:rPr lang="en-US" dirty="0"/>
              <a:t>What were the fantasies and rhetorical vision created by Ronald Reagan’s rhetoric in his 1980 acceptance speech at the Republican National Convention? </a:t>
            </a:r>
          </a:p>
          <a:p>
            <a:endParaRPr lang="en-US" dirty="0"/>
          </a:p>
        </p:txBody>
      </p:sp>
    </p:spTree>
    <p:extLst>
      <p:ext uri="{BB962C8B-B14F-4D97-AF65-F5344CB8AC3E}">
        <p14:creationId xmlns:p14="http://schemas.microsoft.com/office/powerpoint/2010/main" val="248400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80A4A-9457-744B-9195-171BBF9B92F0}"/>
              </a:ext>
            </a:extLst>
          </p:cNvPr>
          <p:cNvSpPr>
            <a:spLocks noGrp="1"/>
          </p:cNvSpPr>
          <p:nvPr>
            <p:ph type="title"/>
          </p:nvPr>
        </p:nvSpPr>
        <p:spPr>
          <a:xfrm>
            <a:off x="482601" y="482599"/>
            <a:ext cx="2764734" cy="4146551"/>
          </a:xfrm>
        </p:spPr>
        <p:txBody>
          <a:bodyPr>
            <a:normAutofit/>
          </a:bodyPr>
          <a:lstStyle/>
          <a:p>
            <a:pPr algn="r"/>
            <a:r>
              <a:rPr lang="en-US" sz="3600" dirty="0">
                <a:solidFill>
                  <a:srgbClr val="FFFFFF"/>
                </a:solidFill>
              </a:rPr>
              <a:t>Symbolic Convergence Theory</a:t>
            </a:r>
          </a:p>
        </p:txBody>
      </p:sp>
      <p:sp>
        <p:nvSpPr>
          <p:cNvPr id="3" name="Content Placeholder 2">
            <a:extLst>
              <a:ext uri="{FF2B5EF4-FFF2-40B4-BE49-F238E27FC236}">
                <a16:creationId xmlns:a16="http://schemas.microsoft.com/office/drawing/2014/main" id="{69B3CCA0-9769-5745-A0AC-93ACEDDAD93E}"/>
              </a:ext>
            </a:extLst>
          </p:cNvPr>
          <p:cNvSpPr>
            <a:spLocks noGrp="1"/>
          </p:cNvSpPr>
          <p:nvPr>
            <p:ph idx="1"/>
          </p:nvPr>
        </p:nvSpPr>
        <p:spPr>
          <a:xfrm>
            <a:off x="3790336" y="449826"/>
            <a:ext cx="4555850" cy="4179324"/>
          </a:xfrm>
        </p:spPr>
        <p:txBody>
          <a:bodyPr anchor="ctr">
            <a:normAutofit fontScale="85000" lnSpcReduction="20000"/>
          </a:bodyPr>
          <a:lstStyle/>
          <a:p>
            <a:r>
              <a:rPr lang="en-US" dirty="0"/>
              <a:t>Background</a:t>
            </a:r>
          </a:p>
          <a:p>
            <a:pPr lvl="3"/>
            <a:r>
              <a:rPr lang="en-US" dirty="0"/>
              <a:t>created in 1970 </a:t>
            </a:r>
          </a:p>
          <a:p>
            <a:pPr lvl="3"/>
            <a:r>
              <a:rPr lang="en-US" dirty="0"/>
              <a:t>Bormann and his associates drawing on earlier research by Bales in 1950 (Borman et al., 2001, p. 274-275).</a:t>
            </a:r>
          </a:p>
          <a:p>
            <a:pPr lvl="3"/>
            <a:r>
              <a:rPr lang="en-US" dirty="0"/>
              <a:t>“The theory explains the appearance of a group consciousness, with its implied shared emotions, motives, and meanings, not in terms of individual daydreams and scripts but rather in terms of socially shared narrations and fantasies” (Bormann, 1985, p. 128).</a:t>
            </a:r>
          </a:p>
          <a:p>
            <a:pPr lvl="1"/>
            <a:endParaRPr lang="en-US" dirty="0"/>
          </a:p>
        </p:txBody>
      </p:sp>
    </p:spTree>
    <p:extLst>
      <p:ext uri="{BB962C8B-B14F-4D97-AF65-F5344CB8AC3E}">
        <p14:creationId xmlns:p14="http://schemas.microsoft.com/office/powerpoint/2010/main" val="2934585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6924-A19E-5E45-A02A-90A7BC5CA663}"/>
              </a:ext>
            </a:extLst>
          </p:cNvPr>
          <p:cNvSpPr>
            <a:spLocks noGrp="1"/>
          </p:cNvSpPr>
          <p:nvPr>
            <p:ph type="title"/>
          </p:nvPr>
        </p:nvSpPr>
        <p:spPr/>
        <p:txBody>
          <a:bodyPr/>
          <a:lstStyle/>
          <a:p>
            <a:r>
              <a:rPr lang="en-US" dirty="0">
                <a:solidFill>
                  <a:srgbClr val="FFFFFF"/>
                </a:solidFill>
              </a:rPr>
              <a:t>Symbolic Convergence Theory</a:t>
            </a:r>
            <a:endParaRPr lang="en-US" dirty="0"/>
          </a:p>
        </p:txBody>
      </p:sp>
      <p:sp>
        <p:nvSpPr>
          <p:cNvPr id="3" name="Content Placeholder 2">
            <a:extLst>
              <a:ext uri="{FF2B5EF4-FFF2-40B4-BE49-F238E27FC236}">
                <a16:creationId xmlns:a16="http://schemas.microsoft.com/office/drawing/2014/main" id="{CFC0F77B-4F89-5947-BDF3-6F56B3C543F4}"/>
              </a:ext>
            </a:extLst>
          </p:cNvPr>
          <p:cNvSpPr>
            <a:spLocks noGrp="1"/>
          </p:cNvSpPr>
          <p:nvPr>
            <p:ph idx="1"/>
          </p:nvPr>
        </p:nvSpPr>
        <p:spPr/>
        <p:txBody>
          <a:bodyPr>
            <a:normAutofit fontScale="77500" lnSpcReduction="20000"/>
          </a:bodyPr>
          <a:lstStyle/>
          <a:p>
            <a:r>
              <a:rPr lang="en-US" dirty="0"/>
              <a:t>Created in 1970 </a:t>
            </a:r>
          </a:p>
          <a:p>
            <a:r>
              <a:rPr lang="en-US" dirty="0"/>
              <a:t>Bormann and his associates drawing on earlier research by Bales in 1950 (Borman et al., 2001, p. 274-275).</a:t>
            </a:r>
          </a:p>
          <a:p>
            <a:r>
              <a:rPr lang="en-US" dirty="0"/>
              <a:t>“The theory explains the appearance of a group consciousness, with its implied shared emotions, motives, and meanings, not in terms of individual daydreams and scripts but rather in terms of socially shared narrations and fantasies” (Bormann, 1985, p. 128).</a:t>
            </a:r>
          </a:p>
          <a:p>
            <a:endParaRPr lang="en-US" dirty="0"/>
          </a:p>
        </p:txBody>
      </p:sp>
    </p:spTree>
    <p:extLst>
      <p:ext uri="{BB962C8B-B14F-4D97-AF65-F5344CB8AC3E}">
        <p14:creationId xmlns:p14="http://schemas.microsoft.com/office/powerpoint/2010/main" val="3947712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4F0E5-943C-E740-8FBF-CA4EF3453206}"/>
              </a:ext>
            </a:extLst>
          </p:cNvPr>
          <p:cNvSpPr>
            <a:spLocks noGrp="1"/>
          </p:cNvSpPr>
          <p:nvPr>
            <p:ph type="title"/>
          </p:nvPr>
        </p:nvSpPr>
        <p:spPr>
          <a:xfrm>
            <a:off x="527901" y="1782647"/>
            <a:ext cx="2730449" cy="1578205"/>
          </a:xfrm>
          <a:noFill/>
        </p:spPr>
        <p:txBody>
          <a:bodyPr>
            <a:noAutofit/>
          </a:bodyPr>
          <a:lstStyle/>
          <a:p>
            <a:pPr algn="ctr"/>
            <a:r>
              <a:rPr lang="en-US" dirty="0">
                <a:solidFill>
                  <a:srgbClr val="FFFFFF"/>
                </a:solidFill>
              </a:rPr>
              <a:t>Core Concepts</a:t>
            </a:r>
          </a:p>
        </p:txBody>
      </p:sp>
      <p:graphicFrame>
        <p:nvGraphicFramePr>
          <p:cNvPr id="5" name="Content Placeholder 2">
            <a:extLst>
              <a:ext uri="{FF2B5EF4-FFF2-40B4-BE49-F238E27FC236}">
                <a16:creationId xmlns:a16="http://schemas.microsoft.com/office/drawing/2014/main" id="{1FEEFA82-3B3D-4227-ACC0-F2DF2A774B7A}"/>
              </a:ext>
            </a:extLst>
          </p:cNvPr>
          <p:cNvGraphicFramePr>
            <a:graphicFrameLocks noGrp="1"/>
          </p:cNvGraphicFramePr>
          <p:nvPr>
            <p:ph idx="1"/>
            <p:extLst>
              <p:ext uri="{D42A27DB-BD31-4B8C-83A1-F6EECF244321}">
                <p14:modId xmlns:p14="http://schemas.microsoft.com/office/powerpoint/2010/main" val="1745373471"/>
              </p:ext>
            </p:extLst>
          </p:nvPr>
        </p:nvGraphicFramePr>
        <p:xfrm>
          <a:off x="4561285" y="544116"/>
          <a:ext cx="3856434" cy="40552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5035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EBE07-4873-7746-8445-0C62B43FA94A}"/>
              </a:ext>
            </a:extLst>
          </p:cNvPr>
          <p:cNvSpPr>
            <a:spLocks noGrp="1"/>
          </p:cNvSpPr>
          <p:nvPr>
            <p:ph type="title"/>
          </p:nvPr>
        </p:nvSpPr>
        <p:spPr/>
        <p:txBody>
          <a:bodyPr/>
          <a:lstStyle/>
          <a:p>
            <a:r>
              <a:rPr lang="en-US" dirty="0"/>
              <a:t>Literature Review</a:t>
            </a:r>
          </a:p>
        </p:txBody>
      </p:sp>
      <p:sp>
        <p:nvSpPr>
          <p:cNvPr id="3" name="Content Placeholder 2">
            <a:extLst>
              <a:ext uri="{FF2B5EF4-FFF2-40B4-BE49-F238E27FC236}">
                <a16:creationId xmlns:a16="http://schemas.microsoft.com/office/drawing/2014/main" id="{1A51678E-BAD0-1441-92A6-8719187CCADB}"/>
              </a:ext>
            </a:extLst>
          </p:cNvPr>
          <p:cNvSpPr>
            <a:spLocks noGrp="1"/>
          </p:cNvSpPr>
          <p:nvPr>
            <p:ph idx="1"/>
          </p:nvPr>
        </p:nvSpPr>
        <p:spPr/>
        <p:txBody>
          <a:bodyPr>
            <a:normAutofit fontScale="62500" lnSpcReduction="20000"/>
          </a:bodyPr>
          <a:lstStyle/>
          <a:p>
            <a:pPr lvl="0"/>
            <a:r>
              <a:rPr lang="en-US" dirty="0"/>
              <a:t>Application of SCT to the video game </a:t>
            </a:r>
            <a:r>
              <a:rPr lang="en-US" i="1" dirty="0"/>
              <a:t>Dark Souls</a:t>
            </a:r>
            <a:endParaRPr lang="en-US" dirty="0"/>
          </a:p>
          <a:p>
            <a:pPr lvl="1"/>
            <a:r>
              <a:rPr lang="en-US" dirty="0"/>
              <a:t>By Anderson in 2018 </a:t>
            </a:r>
          </a:p>
          <a:p>
            <a:pPr lvl="1"/>
            <a:r>
              <a:rPr lang="en-US" dirty="0"/>
              <a:t>Used SCT to explain how narratives united fans of </a:t>
            </a:r>
            <a:r>
              <a:rPr lang="en-US" i="1" dirty="0"/>
              <a:t>Dark Souls</a:t>
            </a:r>
            <a:r>
              <a:rPr lang="en-US" dirty="0"/>
              <a:t> using narratives exchanged by the players of the game as themes (Anderson, 2018).</a:t>
            </a:r>
          </a:p>
          <a:p>
            <a:pPr lvl="1"/>
            <a:r>
              <a:rPr lang="en-US" dirty="0"/>
              <a:t>Example of the capabilities of SCT research and its applicability to popular movements and culture.</a:t>
            </a:r>
          </a:p>
          <a:p>
            <a:pPr lvl="0"/>
            <a:r>
              <a:rPr lang="en-US" dirty="0"/>
              <a:t>Application of SCT to politics and political ideologies.</a:t>
            </a:r>
          </a:p>
          <a:p>
            <a:pPr lvl="1"/>
            <a:r>
              <a:rPr lang="en-US" dirty="0"/>
              <a:t>By Bormann, Cragan, and Shields in 1996 </a:t>
            </a:r>
          </a:p>
          <a:p>
            <a:pPr lvl="1"/>
            <a:r>
              <a:rPr lang="en-US" dirty="0"/>
              <a:t>Application of SCT to the cold war paradigm that was created in the United States between 1947 and 1990 (Bormann et al., 1996, p. 2)</a:t>
            </a:r>
          </a:p>
          <a:p>
            <a:pPr lvl="1"/>
            <a:r>
              <a:rPr lang="en-US" dirty="0"/>
              <a:t>Demonstrated the applicability of SCT to political rhetoric and ideologies.</a:t>
            </a:r>
          </a:p>
          <a:p>
            <a:endParaRPr lang="en-US" dirty="0"/>
          </a:p>
        </p:txBody>
      </p:sp>
    </p:spTree>
    <p:extLst>
      <p:ext uri="{BB962C8B-B14F-4D97-AF65-F5344CB8AC3E}">
        <p14:creationId xmlns:p14="http://schemas.microsoft.com/office/powerpoint/2010/main" val="3500594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E8EB-198B-974D-91E6-614CDD56B250}"/>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27732EA2-1577-A740-BB7B-9E5302688751}"/>
              </a:ext>
            </a:extLst>
          </p:cNvPr>
          <p:cNvSpPr>
            <a:spLocks noGrp="1"/>
          </p:cNvSpPr>
          <p:nvPr>
            <p:ph idx="1"/>
          </p:nvPr>
        </p:nvSpPr>
        <p:spPr/>
        <p:txBody>
          <a:bodyPr>
            <a:normAutofit fontScale="92500" lnSpcReduction="20000"/>
          </a:bodyPr>
          <a:lstStyle/>
          <a:p>
            <a:pPr lvl="0"/>
            <a:r>
              <a:rPr lang="en-US" dirty="0"/>
              <a:t>Fantasy Theme Analysis (Griffin et al., 2019, p. 229)</a:t>
            </a:r>
          </a:p>
          <a:p>
            <a:pPr lvl="1"/>
            <a:r>
              <a:rPr lang="en-US" dirty="0"/>
              <a:t>Characters</a:t>
            </a:r>
          </a:p>
          <a:p>
            <a:pPr lvl="1"/>
            <a:r>
              <a:rPr lang="en-US" dirty="0"/>
              <a:t>Plotlines</a:t>
            </a:r>
          </a:p>
          <a:p>
            <a:pPr lvl="1"/>
            <a:r>
              <a:rPr lang="en-US" dirty="0"/>
              <a:t>Scenes</a:t>
            </a:r>
          </a:p>
          <a:p>
            <a:pPr lvl="1"/>
            <a:r>
              <a:rPr lang="en-US" dirty="0"/>
              <a:t>sanctioning agents</a:t>
            </a:r>
          </a:p>
          <a:p>
            <a:pPr lvl="0"/>
            <a:r>
              <a:rPr lang="en-US" dirty="0"/>
              <a:t>Speech examined with emphasis on fantasy themes and the rhetorical vision</a:t>
            </a:r>
          </a:p>
          <a:p>
            <a:endParaRPr lang="en-US" dirty="0"/>
          </a:p>
        </p:txBody>
      </p:sp>
    </p:spTree>
    <p:extLst>
      <p:ext uri="{BB962C8B-B14F-4D97-AF65-F5344CB8AC3E}">
        <p14:creationId xmlns:p14="http://schemas.microsoft.com/office/powerpoint/2010/main" val="4009701440"/>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4320</TotalTime>
  <Words>2264</Words>
  <Application>Microsoft Macintosh PowerPoint</Application>
  <PresentationFormat>On-screen Show (16:9)</PresentationFormat>
  <Paragraphs>136</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Cambria</vt:lpstr>
      <vt:lpstr>Office Theme</vt:lpstr>
      <vt:lpstr>Reagan’s Make America Great Again and Fantasy Theme Analysis</vt:lpstr>
      <vt:lpstr>Ronald Reagan</vt:lpstr>
      <vt:lpstr>1980 RNC Acceptance Speech</vt:lpstr>
      <vt:lpstr>Research Question</vt:lpstr>
      <vt:lpstr>Symbolic Convergence Theory</vt:lpstr>
      <vt:lpstr>Symbolic Convergence Theory</vt:lpstr>
      <vt:lpstr>Core Concepts</vt:lpstr>
      <vt:lpstr>Literature Review</vt:lpstr>
      <vt:lpstr>Methodology</vt:lpstr>
      <vt:lpstr>Application</vt:lpstr>
      <vt:lpstr>Characters</vt:lpstr>
      <vt:lpstr>Plotlines</vt:lpstr>
      <vt:lpstr>Scene</vt:lpstr>
      <vt:lpstr>Sanctioning Agent: Comparison</vt:lpstr>
      <vt:lpstr>The United States has a weak government</vt:lpstr>
      <vt:lpstr>Characters</vt:lpstr>
      <vt:lpstr>Plotline</vt:lpstr>
      <vt:lpstr>Scene</vt:lpstr>
      <vt:lpstr>Sanctioning Agent: History</vt:lpstr>
      <vt:lpstr>The United States needed a new start with a smaller government</vt:lpstr>
      <vt:lpstr>Rhetorical Vision: Make America great again </vt:lpstr>
      <vt:lpstr>Conclusion</vt:lpstr>
      <vt:lpstr>Contributions</vt:lpstr>
      <vt:lpstr>Areas for Future Study</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Ureno, Dylan Matthew</cp:lastModifiedBy>
  <cp:revision>18</cp:revision>
  <dcterms:created xsi:type="dcterms:W3CDTF">2014-11-10T20:35:24Z</dcterms:created>
  <dcterms:modified xsi:type="dcterms:W3CDTF">2022-03-20T15:10:40Z</dcterms:modified>
</cp:coreProperties>
</file>