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9" r:id="rId3"/>
    <p:sldId id="276" r:id="rId4"/>
    <p:sldId id="270" r:id="rId5"/>
    <p:sldId id="272" r:id="rId6"/>
    <p:sldId id="277" r:id="rId7"/>
    <p:sldId id="273" r:id="rId8"/>
    <p:sldId id="274" r:id="rId9"/>
    <p:sldId id="275" r:id="rId10"/>
    <p:sldId id="278" r:id="rId11"/>
    <p:sldId id="279" r:id="rId12"/>
    <p:sldId id="280" r:id="rId13"/>
    <p:sldId id="285" r:id="rId14"/>
    <p:sldId id="286" r:id="rId15"/>
    <p:sldId id="281" r:id="rId16"/>
    <p:sldId id="287" r:id="rId17"/>
    <p:sldId id="282" r:id="rId18"/>
    <p:sldId id="284" r:id="rId19"/>
    <p:sldId id="288" r:id="rId20"/>
    <p:sldId id="289" r:id="rId21"/>
    <p:sldId id="290" r:id="rId22"/>
    <p:sldId id="29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0"/>
    <p:restoredTop sz="94677"/>
  </p:normalViewPr>
  <p:slideViewPr>
    <p:cSldViewPr snapToGrid="0" snapToObjects="1">
      <p:cViewPr varScale="1">
        <p:scale>
          <a:sx n="80" d="100"/>
          <a:sy n="80" d="100"/>
        </p:scale>
        <p:origin x="896" y="4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F539B8-959B-9F40-A9B4-335D47313F70}" type="datetimeFigureOut">
              <a:rPr lang="en-US" smtClean="0"/>
              <a:t>3/15/2022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Josef_Stalin_-_NARA_-_198797.jpg" TargetMode="External"/><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Memorial_of_the_1956_Hungarian_Revolution_by_Ferenc_%C3%81rvai_(2001)._-_L%C3%B6v%C5%91h%C3%A1z_street,_BudapestDSCN3988.jpg" TargetMode="External"/><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20th_CPSU_Congress.jpg" TargetMode="External"/><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hyperlink" Target="https://creativecommons.org/licenses/by-sa/4.0/deed.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SovietPrisonDoorsTallinn.JPG" TargetMode="External"/><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dhi.ac.uk/protestantizm/section/interview/?section=children&amp;interview=AHI025883-1-35-1C" TargetMode="External"/><Relationship Id="rId2" Type="http://schemas.openxmlformats.org/officeDocument/2006/relationships/hyperlink" Target="https://digitalcollections-baylor.quartexcollections.com/Documents/Detail/dokumenty-initsiativnoi-gruppy-i-orgkomiteta-po-sozyvu-vsesoiuznogo-sezda-tserkvi-evangelskikh-khristian-baptistov-soveta-tserkvei-ekhb-avgust-1961-g.-mai-1966-g./1056346?item=1056357" TargetMode="External"/><Relationship Id="rId1" Type="http://schemas.openxmlformats.org/officeDocument/2006/relationships/slideLayout" Target="../slideLayouts/slideLayout2.xml"/><Relationship Id="rId5" Type="http://schemas.openxmlformats.org/officeDocument/2006/relationships/hyperlink" Target="https://digitalarchive.wilsoncenter.org/document/118467" TargetMode="External"/><Relationship Id="rId4" Type="http://schemas.openxmlformats.org/officeDocument/2006/relationships/hyperlink" Target="https://digitalcollections-baylor.quartexcollections.com/Documents/Detail/naprasnyi-trud/106410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ictionary.cambridge.org/us/dictionary/english/dissident" TargetMode="External"/><Relationship Id="rId2" Type="http://schemas.openxmlformats.org/officeDocument/2006/relationships/hyperlink" Target="https://www.jstor.org/stable/131244" TargetMode="External"/><Relationship Id="rId1" Type="http://schemas.openxmlformats.org/officeDocument/2006/relationships/slideLayout" Target="../slideLayouts/slideLayout2.xml"/><Relationship Id="rId4" Type="http://schemas.openxmlformats.org/officeDocument/2006/relationships/hyperlink" Target="https://onlinelibrary.wiley.com/doi/pdf/10.1111/russ.1213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jstor.org/stable/44481820" TargetMode="External"/><Relationship Id="rId2" Type="http://schemas.openxmlformats.org/officeDocument/2006/relationships/hyperlink" Target="https://www.jstor.org/stable/444837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Russian_Imperial_Family_1913.jpg"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1959_Khrushchev,_Nixon,_Brezhnev.jpg"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Shtundistka.jpg"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Milovice_soviet_pupils.jpg"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9036"/>
            <a:ext cx="7772400" cy="1102519"/>
          </a:xfrm>
        </p:spPr>
        <p:txBody>
          <a:bodyPr/>
          <a:lstStyle/>
          <a:p>
            <a:r>
              <a:rPr lang="en-US" dirty="0">
                <a:latin typeface="+mn-lt"/>
              </a:rPr>
              <a:t>Voices of Courage</a:t>
            </a:r>
          </a:p>
        </p:txBody>
      </p:sp>
      <p:sp>
        <p:nvSpPr>
          <p:cNvPr id="3" name="Subtitle 2"/>
          <p:cNvSpPr>
            <a:spLocks noGrp="1"/>
          </p:cNvSpPr>
          <p:nvPr>
            <p:ph type="subTitle" idx="1"/>
          </p:nvPr>
        </p:nvSpPr>
        <p:spPr>
          <a:xfrm>
            <a:off x="1371600" y="2707916"/>
            <a:ext cx="6400800" cy="1314450"/>
          </a:xfrm>
        </p:spPr>
        <p:txBody>
          <a:bodyPr>
            <a:normAutofit fontScale="92500" lnSpcReduction="20000"/>
          </a:bodyPr>
          <a:lstStyle/>
          <a:p>
            <a:r>
              <a:rPr lang="en-US" dirty="0"/>
              <a:t>A Comparison of the Treatment of Evangelicals and Dissidents under Khrushchev</a:t>
            </a:r>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9751F9-F81B-415F-823C-76C41ED6229B}"/>
              </a:ext>
            </a:extLst>
          </p:cNvPr>
          <p:cNvSpPr>
            <a:spLocks noGrp="1"/>
          </p:cNvSpPr>
          <p:nvPr>
            <p:ph type="title"/>
          </p:nvPr>
        </p:nvSpPr>
        <p:spPr/>
        <p:txBody>
          <a:bodyPr>
            <a:noAutofit/>
          </a:bodyPr>
          <a:lstStyle/>
          <a:p>
            <a:r>
              <a:rPr lang="en-US" sz="3200" dirty="0">
                <a:latin typeface="+mn-lt"/>
              </a:rPr>
              <a:t>Khrushchev &amp; other dissidents</a:t>
            </a:r>
          </a:p>
        </p:txBody>
      </p:sp>
      <p:sp>
        <p:nvSpPr>
          <p:cNvPr id="6" name="Text Placeholder 5">
            <a:extLst>
              <a:ext uri="{FF2B5EF4-FFF2-40B4-BE49-F238E27FC236}">
                <a16:creationId xmlns:a16="http://schemas.microsoft.com/office/drawing/2014/main" id="{ECA2B78C-D0EB-494A-9004-DA63F451FE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493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229599" cy="871538"/>
          </a:xfrm>
        </p:spPr>
        <p:txBody>
          <a:bodyPr>
            <a:noAutofit/>
          </a:bodyPr>
          <a:lstStyle/>
          <a:p>
            <a:pPr algn="ctr"/>
            <a:r>
              <a:rPr lang="en-US" sz="3000" dirty="0">
                <a:latin typeface="+mn-lt"/>
              </a:rPr>
              <a:t>History of Dissent in Russia &amp; the USSR</a:t>
            </a:r>
          </a:p>
        </p:txBody>
      </p:sp>
      <p:pic>
        <p:nvPicPr>
          <p:cNvPr id="6" name="Content Placeholder 5" descr="A person in a military uniform&#10;&#10;Description automatically generated with low confidence">
            <a:extLst>
              <a:ext uri="{FF2B5EF4-FFF2-40B4-BE49-F238E27FC236}">
                <a16:creationId xmlns:a16="http://schemas.microsoft.com/office/drawing/2014/main" id="{05F3ED6A-935B-4EF9-AF46-24E957467086}"/>
              </a:ext>
            </a:extLst>
          </p:cNvPr>
          <p:cNvPicPr>
            <a:picLocks noGrp="1" noChangeAspect="1"/>
          </p:cNvPicPr>
          <p:nvPr>
            <p:ph idx="1"/>
          </p:nvPr>
        </p:nvPicPr>
        <p:blipFill>
          <a:blip r:embed="rId2"/>
          <a:stretch>
            <a:fillRect/>
          </a:stretch>
        </p:blipFill>
        <p:spPr>
          <a:xfrm>
            <a:off x="5677227" y="1076325"/>
            <a:ext cx="2509841" cy="3482018"/>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342900" indent="-342900">
              <a:buFont typeface="Arial" panose="020B0604020202020204" pitchFamily="34" charset="0"/>
              <a:buChar char="•"/>
            </a:pPr>
            <a:r>
              <a:rPr lang="en-US" sz="2400" dirty="0"/>
              <a:t>The intelligentsia</a:t>
            </a:r>
          </a:p>
          <a:p>
            <a:pPr marL="342900" indent="-342900">
              <a:buFont typeface="Arial" panose="020B0604020202020204" pitchFamily="34" charset="0"/>
              <a:buChar char="•"/>
            </a:pPr>
            <a:r>
              <a:rPr lang="en-US" sz="2400" dirty="0"/>
              <a:t>Early Soviet period (1917-1921)</a:t>
            </a:r>
          </a:p>
          <a:p>
            <a:pPr marL="342900" indent="-342900">
              <a:buFont typeface="Arial" panose="020B0604020202020204" pitchFamily="34" charset="0"/>
              <a:buChar char="•"/>
            </a:pPr>
            <a:r>
              <a:rPr lang="en-US" sz="2400" dirty="0"/>
              <a:t>The “Great Purge” (1930s)</a:t>
            </a:r>
          </a:p>
        </p:txBody>
      </p:sp>
      <p:sp>
        <p:nvSpPr>
          <p:cNvPr id="7" name="TextBox 6">
            <a:extLst>
              <a:ext uri="{FF2B5EF4-FFF2-40B4-BE49-F238E27FC236}">
                <a16:creationId xmlns:a16="http://schemas.microsoft.com/office/drawing/2014/main" id="{B6E0B7E4-647F-4DD9-8E60-F58F9782DC18}"/>
              </a:ext>
            </a:extLst>
          </p:cNvPr>
          <p:cNvSpPr txBox="1"/>
          <p:nvPr/>
        </p:nvSpPr>
        <p:spPr>
          <a:xfrm>
            <a:off x="4720856" y="4585113"/>
            <a:ext cx="4432851" cy="523220"/>
          </a:xfrm>
          <a:prstGeom prst="rect">
            <a:avLst/>
          </a:prstGeom>
          <a:noFill/>
        </p:spPr>
        <p:txBody>
          <a:bodyPr wrap="square" rtlCol="0">
            <a:spAutoFit/>
          </a:bodyPr>
          <a:lstStyle/>
          <a:p>
            <a:r>
              <a:rPr lang="en-US" sz="700" dirty="0"/>
              <a:t>Fig. 6. Stalin’s “Great Purge” of the 1930s severely suppressed dissent throughout the Soviet Union. (Photograph by unknown, </a:t>
            </a:r>
            <a:r>
              <a:rPr lang="en-US" sz="700" i="1" dirty="0"/>
              <a:t>Soviet Prime Minister Josef Stalin, President Harry S. Truman, and British Prime Minister Winston Churchill Pose for the First Time Before the Opening of the Potsdam Conference</a:t>
            </a:r>
            <a:r>
              <a:rPr lang="en-US" sz="700" dirty="0"/>
              <a:t>, Jul. 17, 1945, </a:t>
            </a:r>
            <a:r>
              <a:rPr lang="en-US" sz="700" dirty="0">
                <a:hlinkClick r:id="rId3"/>
              </a:rPr>
              <a:t>https://commons.wikimedia.org/wiki/File:Josef_Stalin_-_NARA_-_198797.jpg</a:t>
            </a:r>
            <a:r>
              <a:rPr lang="en-US" sz="700" dirty="0"/>
              <a:t>). </a:t>
            </a:r>
          </a:p>
        </p:txBody>
      </p:sp>
    </p:spTree>
    <p:extLst>
      <p:ext uri="{BB962C8B-B14F-4D97-AF65-F5344CB8AC3E}">
        <p14:creationId xmlns:p14="http://schemas.microsoft.com/office/powerpoint/2010/main" val="254736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229599" cy="871538"/>
          </a:xfrm>
        </p:spPr>
        <p:txBody>
          <a:bodyPr>
            <a:noAutofit/>
          </a:bodyPr>
          <a:lstStyle/>
          <a:p>
            <a:pPr algn="ctr"/>
            <a:r>
              <a:rPr lang="en-US" sz="3000" dirty="0">
                <a:latin typeface="+mn-lt"/>
              </a:rPr>
              <a:t>Dissent During the Khrushchev Period</a:t>
            </a:r>
          </a:p>
        </p:txBody>
      </p:sp>
      <p:pic>
        <p:nvPicPr>
          <p:cNvPr id="6" name="Content Placeholder 5" descr="A picture containing building, grass, outdoor&#10;&#10;Description automatically generated">
            <a:extLst>
              <a:ext uri="{FF2B5EF4-FFF2-40B4-BE49-F238E27FC236}">
                <a16:creationId xmlns:a16="http://schemas.microsoft.com/office/drawing/2014/main" id="{81401E2A-179F-48DE-BF92-20FF9E5376CC}"/>
              </a:ext>
            </a:extLst>
          </p:cNvPr>
          <p:cNvPicPr>
            <a:picLocks noGrp="1" noChangeAspect="1"/>
          </p:cNvPicPr>
          <p:nvPr>
            <p:ph idx="1"/>
          </p:nvPr>
        </p:nvPicPr>
        <p:blipFill>
          <a:blip r:embed="rId2"/>
          <a:stretch>
            <a:fillRect/>
          </a:stretch>
        </p:blipFill>
        <p:spPr>
          <a:xfrm>
            <a:off x="4890052" y="1358114"/>
            <a:ext cx="3658525" cy="2743893"/>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342900" indent="-342900">
              <a:buFont typeface="Arial" panose="020B0604020202020204" pitchFamily="34" charset="0"/>
              <a:buChar char="•"/>
            </a:pPr>
            <a:r>
              <a:rPr lang="en-US" sz="2400" dirty="0"/>
              <a:t>Diversity of Khrushchev-era dissent</a:t>
            </a:r>
          </a:p>
          <a:p>
            <a:pPr marL="342900" indent="-342900">
              <a:buFont typeface="Arial" panose="020B0604020202020204" pitchFamily="34" charset="0"/>
              <a:buChar char="•"/>
            </a:pPr>
            <a:r>
              <a:rPr lang="en-US" sz="2400" dirty="0"/>
              <a:t>Importance of nationalist movements</a:t>
            </a:r>
          </a:p>
          <a:p>
            <a:pPr marL="342900" indent="-342900">
              <a:buFont typeface="Arial" panose="020B0604020202020204" pitchFamily="34" charset="0"/>
              <a:buChar char="•"/>
            </a:pPr>
            <a:r>
              <a:rPr lang="en-US" sz="2400" dirty="0"/>
              <a:t>Marxist nature of dissidents</a:t>
            </a:r>
          </a:p>
          <a:p>
            <a:pPr marL="342900" indent="-342900">
              <a:buFont typeface="Arial" panose="020B0604020202020204" pitchFamily="34" charset="0"/>
              <a:buChar char="•"/>
            </a:pPr>
            <a:r>
              <a:rPr lang="en-US" sz="2400" dirty="0"/>
              <a:t>Use of </a:t>
            </a:r>
            <a:r>
              <a:rPr lang="en-US" sz="2400" i="1" dirty="0"/>
              <a:t>samizdat</a:t>
            </a:r>
            <a:endParaRPr lang="en-US" sz="2400" dirty="0"/>
          </a:p>
        </p:txBody>
      </p:sp>
      <p:sp>
        <p:nvSpPr>
          <p:cNvPr id="7" name="TextBox 6">
            <a:extLst>
              <a:ext uri="{FF2B5EF4-FFF2-40B4-BE49-F238E27FC236}">
                <a16:creationId xmlns:a16="http://schemas.microsoft.com/office/drawing/2014/main" id="{243DBAEE-A9CB-4F76-A5A7-4B6303DC7E3A}"/>
              </a:ext>
            </a:extLst>
          </p:cNvPr>
          <p:cNvSpPr txBox="1"/>
          <p:nvPr/>
        </p:nvSpPr>
        <p:spPr>
          <a:xfrm>
            <a:off x="4597013" y="4230429"/>
            <a:ext cx="4432851" cy="707886"/>
          </a:xfrm>
          <a:prstGeom prst="rect">
            <a:avLst/>
          </a:prstGeom>
          <a:noFill/>
        </p:spPr>
        <p:txBody>
          <a:bodyPr wrap="square" rtlCol="0">
            <a:spAutoFit/>
          </a:bodyPr>
          <a:lstStyle/>
          <a:p>
            <a:r>
              <a:rPr lang="en-US" sz="800" dirty="0"/>
              <a:t>Fig. 7. Nationalist movements, such as the 1956 Hungarian Revolution commemorated by this monument, served as a motivating factor for dissidents. (Photograph by Yoav Dothan, </a:t>
            </a:r>
            <a:r>
              <a:rPr lang="en-US" sz="800" i="1" dirty="0"/>
              <a:t>Memorial of the 1956 Hungarian Revolution by Ferenc </a:t>
            </a:r>
            <a:r>
              <a:rPr lang="en-US" sz="800" i="1" dirty="0" err="1"/>
              <a:t>Arvai</a:t>
            </a:r>
            <a:r>
              <a:rPr lang="en-US" sz="800" i="1" dirty="0"/>
              <a:t> (2001)</a:t>
            </a:r>
            <a:r>
              <a:rPr lang="en-US" sz="800" dirty="0"/>
              <a:t>, May 23, 2009, </a:t>
            </a:r>
            <a:r>
              <a:rPr lang="en-US" sz="800" dirty="0">
                <a:hlinkClick r:id="rId3"/>
              </a:rPr>
              <a:t>https://commons.</a:t>
            </a:r>
            <a:br>
              <a:rPr lang="en-US" sz="800" dirty="0">
                <a:hlinkClick r:id="rId3"/>
              </a:rPr>
            </a:br>
            <a:r>
              <a:rPr lang="en-US" sz="800" dirty="0">
                <a:hlinkClick r:id="rId3"/>
              </a:rPr>
              <a:t>wikimedia.org/wiki/File:Memorial_of_the_1956_Hungarian_Revolution_by_Ferenc_%C3%81rvai_(2001)._- L%C3%B6v%C5%91h%C3%A1z_street,_BudapestDSCN3988.jpg</a:t>
            </a:r>
            <a:r>
              <a:rPr lang="en-US" sz="800" dirty="0"/>
              <a:t>). </a:t>
            </a:r>
          </a:p>
        </p:txBody>
      </p:sp>
    </p:spTree>
    <p:extLst>
      <p:ext uri="{BB962C8B-B14F-4D97-AF65-F5344CB8AC3E}">
        <p14:creationId xmlns:p14="http://schemas.microsoft.com/office/powerpoint/2010/main" val="120619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229599" cy="871538"/>
          </a:xfrm>
        </p:spPr>
        <p:txBody>
          <a:bodyPr>
            <a:noAutofit/>
          </a:bodyPr>
          <a:lstStyle/>
          <a:p>
            <a:pPr algn="ctr"/>
            <a:r>
              <a:rPr lang="en-US" sz="3000" dirty="0">
                <a:latin typeface="+mn-lt"/>
              </a:rPr>
              <a:t>Treatment Under Khrushchev</a:t>
            </a:r>
          </a:p>
        </p:txBody>
      </p:sp>
      <p:pic>
        <p:nvPicPr>
          <p:cNvPr id="7" name="Content Placeholder 6" descr="A picture containing white, black, altar, crowd&#10;&#10;Description automatically generated">
            <a:extLst>
              <a:ext uri="{FF2B5EF4-FFF2-40B4-BE49-F238E27FC236}">
                <a16:creationId xmlns:a16="http://schemas.microsoft.com/office/drawing/2014/main" id="{654826D8-0648-4C45-A5D7-35FD7BD6AD1F}"/>
              </a:ext>
            </a:extLst>
          </p:cNvPr>
          <p:cNvPicPr>
            <a:picLocks noGrp="1" noChangeAspect="1"/>
          </p:cNvPicPr>
          <p:nvPr>
            <p:ph idx="1"/>
          </p:nvPr>
        </p:nvPicPr>
        <p:blipFill>
          <a:blip r:embed="rId2"/>
          <a:stretch>
            <a:fillRect/>
          </a:stretch>
        </p:blipFill>
        <p:spPr>
          <a:xfrm>
            <a:off x="4597013" y="1509823"/>
            <a:ext cx="4193159" cy="2339635"/>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342900" indent="-342900">
              <a:buFont typeface="Arial" panose="020B0604020202020204" pitchFamily="34" charset="0"/>
              <a:buChar char="•"/>
            </a:pPr>
            <a:r>
              <a:rPr lang="en-US" sz="2400" dirty="0"/>
              <a:t>The “Khrushchev thaw”</a:t>
            </a:r>
          </a:p>
          <a:p>
            <a:pPr marL="800100" lvl="1" indent="-342900">
              <a:buFont typeface="Arial" panose="020B0604020202020204" pitchFamily="34" charset="0"/>
              <a:buChar char="•"/>
            </a:pPr>
            <a:r>
              <a:rPr lang="en-US" sz="2200" dirty="0"/>
              <a:t>The “secret speech”</a:t>
            </a:r>
          </a:p>
          <a:p>
            <a:pPr marL="800100" lvl="1" indent="-342900">
              <a:buFont typeface="Arial" panose="020B0604020202020204" pitchFamily="34" charset="0"/>
              <a:buChar char="•"/>
            </a:pPr>
            <a:r>
              <a:rPr lang="en-US" sz="2200" i="1" dirty="0"/>
              <a:t>One Day in the Life of Ivan Denisovich</a:t>
            </a:r>
            <a:endParaRPr lang="en-US" sz="2200" dirty="0"/>
          </a:p>
          <a:p>
            <a:pPr marL="342900" indent="-342900">
              <a:buFont typeface="Arial" panose="020B0604020202020204" pitchFamily="34" charset="0"/>
              <a:buChar char="•"/>
            </a:pPr>
            <a:r>
              <a:rPr lang="en-US" sz="2400" dirty="0"/>
              <a:t>1950s - “‘Firefighting’ approach” (Hornsby, 2011)</a:t>
            </a:r>
          </a:p>
          <a:p>
            <a:pPr marL="342900" indent="-342900">
              <a:buFont typeface="Arial" panose="020B0604020202020204" pitchFamily="34" charset="0"/>
              <a:buChar char="•"/>
            </a:pPr>
            <a:r>
              <a:rPr lang="en-US" sz="2400" dirty="0"/>
              <a:t>Late 1950s – refinement of methods</a:t>
            </a:r>
          </a:p>
        </p:txBody>
      </p:sp>
      <p:sp>
        <p:nvSpPr>
          <p:cNvPr id="5" name="TextBox 4">
            <a:extLst>
              <a:ext uri="{FF2B5EF4-FFF2-40B4-BE49-F238E27FC236}">
                <a16:creationId xmlns:a16="http://schemas.microsoft.com/office/drawing/2014/main" id="{4683E1A7-AEE6-4FDB-AB5C-31219F435631}"/>
              </a:ext>
            </a:extLst>
          </p:cNvPr>
          <p:cNvSpPr txBox="1"/>
          <p:nvPr/>
        </p:nvSpPr>
        <p:spPr>
          <a:xfrm>
            <a:off x="4572000" y="3975084"/>
            <a:ext cx="4432851" cy="369332"/>
          </a:xfrm>
          <a:prstGeom prst="rect">
            <a:avLst/>
          </a:prstGeom>
          <a:noFill/>
        </p:spPr>
        <p:txBody>
          <a:bodyPr wrap="square" rtlCol="0">
            <a:spAutoFit/>
          </a:bodyPr>
          <a:lstStyle/>
          <a:p>
            <a:r>
              <a:rPr lang="en-US" sz="900" dirty="0"/>
              <a:t>Fig. 8.  “</a:t>
            </a:r>
            <a:r>
              <a:rPr lang="en-US" sz="900" dirty="0">
                <a:hlinkClick r:id="rId3"/>
              </a:rPr>
              <a:t>Nikita Khrushchev, speaks at the 20</a:t>
            </a:r>
            <a:r>
              <a:rPr lang="en-US" sz="900" baseline="30000" dirty="0">
                <a:hlinkClick r:id="rId3"/>
              </a:rPr>
              <a:t>th</a:t>
            </a:r>
            <a:r>
              <a:rPr lang="en-US" sz="900" dirty="0">
                <a:hlinkClick r:id="rId3"/>
              </a:rPr>
              <a:t> CPSU Congress in the Kremlin, 1956</a:t>
            </a:r>
            <a:r>
              <a:rPr lang="en-US" sz="900" dirty="0"/>
              <a:t>.” by unknown author is licensed under </a:t>
            </a:r>
            <a:r>
              <a:rPr lang="en-US" sz="900" dirty="0">
                <a:hlinkClick r:id="rId4"/>
              </a:rPr>
              <a:t>CC BY-SA 4.0</a:t>
            </a:r>
            <a:r>
              <a:rPr lang="en-US" sz="900" dirty="0"/>
              <a:t>. </a:t>
            </a:r>
          </a:p>
        </p:txBody>
      </p:sp>
    </p:spTree>
    <p:extLst>
      <p:ext uri="{BB962C8B-B14F-4D97-AF65-F5344CB8AC3E}">
        <p14:creationId xmlns:p14="http://schemas.microsoft.com/office/powerpoint/2010/main" val="260912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229599" cy="871538"/>
          </a:xfrm>
        </p:spPr>
        <p:txBody>
          <a:bodyPr>
            <a:noAutofit/>
          </a:bodyPr>
          <a:lstStyle/>
          <a:p>
            <a:pPr algn="ctr"/>
            <a:r>
              <a:rPr lang="en-US" sz="3000" dirty="0">
                <a:latin typeface="+mn-lt"/>
              </a:rPr>
              <a:t>Treatment Under Khrushchev</a:t>
            </a:r>
          </a:p>
        </p:txBody>
      </p:sp>
      <p:pic>
        <p:nvPicPr>
          <p:cNvPr id="6" name="Content Placeholder 5" descr="A picture containing dirty&#10;&#10;Description automatically generated">
            <a:extLst>
              <a:ext uri="{FF2B5EF4-FFF2-40B4-BE49-F238E27FC236}">
                <a16:creationId xmlns:a16="http://schemas.microsoft.com/office/drawing/2014/main" id="{72CEE530-9A26-4440-A38C-A960B3FF15D6}"/>
              </a:ext>
            </a:extLst>
          </p:cNvPr>
          <p:cNvPicPr>
            <a:picLocks noGrp="1" noChangeAspect="1"/>
          </p:cNvPicPr>
          <p:nvPr>
            <p:ph idx="1"/>
          </p:nvPr>
        </p:nvPicPr>
        <p:blipFill>
          <a:blip r:embed="rId2"/>
          <a:stretch>
            <a:fillRect/>
          </a:stretch>
        </p:blipFill>
        <p:spPr>
          <a:xfrm>
            <a:off x="4713312" y="1235352"/>
            <a:ext cx="4111712" cy="3083784"/>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342900" indent="-342900">
              <a:buFont typeface="Arial" panose="020B0604020202020204" pitchFamily="34" charset="0"/>
              <a:buChar char="•"/>
            </a:pPr>
            <a:r>
              <a:rPr lang="en-US" sz="2400" dirty="0"/>
              <a:t>Methods:</a:t>
            </a:r>
          </a:p>
          <a:p>
            <a:pPr marL="800100" lvl="1" indent="-342900">
              <a:buFont typeface="Arial" panose="020B0604020202020204" pitchFamily="34" charset="0"/>
              <a:buChar char="•"/>
            </a:pPr>
            <a:r>
              <a:rPr lang="en-US" sz="2200" dirty="0"/>
              <a:t>Media attacks</a:t>
            </a:r>
          </a:p>
          <a:p>
            <a:pPr marL="800100" lvl="1" indent="-342900">
              <a:buFont typeface="Arial" panose="020B0604020202020204" pitchFamily="34" charset="0"/>
              <a:buChar char="•"/>
            </a:pPr>
            <a:r>
              <a:rPr lang="en-US" sz="2200" dirty="0"/>
              <a:t>Collective pressure</a:t>
            </a:r>
          </a:p>
          <a:p>
            <a:pPr marL="800100" lvl="1" indent="-342900">
              <a:buFont typeface="Arial" panose="020B0604020202020204" pitchFamily="34" charset="0"/>
              <a:buChar char="•"/>
            </a:pPr>
            <a:r>
              <a:rPr lang="en-US" sz="2200" dirty="0"/>
              <a:t>The “prophylactic chat”</a:t>
            </a:r>
          </a:p>
          <a:p>
            <a:pPr marL="800100" lvl="1" indent="-342900">
              <a:buFont typeface="Arial" panose="020B0604020202020204" pitchFamily="34" charset="0"/>
              <a:buChar char="•"/>
            </a:pPr>
            <a:r>
              <a:rPr lang="en-US" sz="2200" dirty="0"/>
              <a:t>Imprisonment &amp; use of psychiatric wards</a:t>
            </a:r>
          </a:p>
        </p:txBody>
      </p:sp>
      <p:sp>
        <p:nvSpPr>
          <p:cNvPr id="7" name="TextBox 6">
            <a:extLst>
              <a:ext uri="{FF2B5EF4-FFF2-40B4-BE49-F238E27FC236}">
                <a16:creationId xmlns:a16="http://schemas.microsoft.com/office/drawing/2014/main" id="{449D8E62-A2EF-400F-A473-F38D1BBD5CCF}"/>
              </a:ext>
            </a:extLst>
          </p:cNvPr>
          <p:cNvSpPr txBox="1"/>
          <p:nvPr/>
        </p:nvSpPr>
        <p:spPr>
          <a:xfrm>
            <a:off x="4572000" y="4387236"/>
            <a:ext cx="4609592" cy="646331"/>
          </a:xfrm>
          <a:prstGeom prst="rect">
            <a:avLst/>
          </a:prstGeom>
          <a:noFill/>
        </p:spPr>
        <p:txBody>
          <a:bodyPr wrap="square" rtlCol="0">
            <a:spAutoFit/>
          </a:bodyPr>
          <a:lstStyle/>
          <a:p>
            <a:r>
              <a:rPr lang="en-US" sz="900" dirty="0"/>
              <a:t>Fig. 9. Prison was a very real threat for both evangelicals and other dissidents. (Photograph by Wilson44691, </a:t>
            </a:r>
            <a:r>
              <a:rPr lang="en-US" sz="900" i="1" dirty="0"/>
              <a:t>Soviet Prison Doors on Display in the Museum of Occupations, Tallinn, Estonia</a:t>
            </a:r>
            <a:r>
              <a:rPr lang="en-US" sz="900" dirty="0"/>
              <a:t>, July 2007, </a:t>
            </a:r>
            <a:r>
              <a:rPr lang="en-US" sz="900" dirty="0">
                <a:hlinkClick r:id="rId3"/>
              </a:rPr>
              <a:t>https://commons.wikimedia.org/wiki/</a:t>
            </a:r>
            <a:br>
              <a:rPr lang="en-US" sz="900" dirty="0">
                <a:hlinkClick r:id="rId3"/>
              </a:rPr>
            </a:br>
            <a:r>
              <a:rPr lang="en-US" sz="900" dirty="0">
                <a:hlinkClick r:id="rId3"/>
              </a:rPr>
              <a:t>File:SovietPrisonDoorsTallinn.JPG</a:t>
            </a:r>
            <a:r>
              <a:rPr lang="en-US" sz="900" dirty="0"/>
              <a:t>). </a:t>
            </a:r>
          </a:p>
        </p:txBody>
      </p:sp>
    </p:spTree>
    <p:extLst>
      <p:ext uri="{BB962C8B-B14F-4D97-AF65-F5344CB8AC3E}">
        <p14:creationId xmlns:p14="http://schemas.microsoft.com/office/powerpoint/2010/main" val="106699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9751F9-F81B-415F-823C-76C41ED6229B}"/>
              </a:ext>
            </a:extLst>
          </p:cNvPr>
          <p:cNvSpPr>
            <a:spLocks noGrp="1"/>
          </p:cNvSpPr>
          <p:nvPr>
            <p:ph type="title"/>
          </p:nvPr>
        </p:nvSpPr>
        <p:spPr/>
        <p:txBody>
          <a:bodyPr>
            <a:noAutofit/>
          </a:bodyPr>
          <a:lstStyle/>
          <a:p>
            <a:r>
              <a:rPr lang="en-US" sz="3200" dirty="0">
                <a:latin typeface="+mn-lt"/>
              </a:rPr>
              <a:t>comparison</a:t>
            </a:r>
          </a:p>
        </p:txBody>
      </p:sp>
      <p:sp>
        <p:nvSpPr>
          <p:cNvPr id="6" name="Text Placeholder 5">
            <a:extLst>
              <a:ext uri="{FF2B5EF4-FFF2-40B4-BE49-F238E27FC236}">
                <a16:creationId xmlns:a16="http://schemas.microsoft.com/office/drawing/2014/main" id="{ECA2B78C-D0EB-494A-9004-DA63F451FE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21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8A3D-61AE-4EAE-B686-303796107282}"/>
              </a:ext>
            </a:extLst>
          </p:cNvPr>
          <p:cNvSpPr>
            <a:spLocks noGrp="1"/>
          </p:cNvSpPr>
          <p:nvPr>
            <p:ph type="title"/>
          </p:nvPr>
        </p:nvSpPr>
        <p:spPr/>
        <p:txBody>
          <a:bodyPr/>
          <a:lstStyle/>
          <a:p>
            <a:endParaRPr lang="en-US" dirty="0">
              <a:latin typeface="+mn-lt"/>
            </a:endParaRPr>
          </a:p>
        </p:txBody>
      </p:sp>
      <p:sp>
        <p:nvSpPr>
          <p:cNvPr id="3" name="Content Placeholder 2">
            <a:extLst>
              <a:ext uri="{FF2B5EF4-FFF2-40B4-BE49-F238E27FC236}">
                <a16:creationId xmlns:a16="http://schemas.microsoft.com/office/drawing/2014/main" id="{FD54A8B1-AD6A-42D5-A24C-784A907BA2F8}"/>
              </a:ext>
            </a:extLst>
          </p:cNvPr>
          <p:cNvSpPr>
            <a:spLocks noGrp="1"/>
          </p:cNvSpPr>
          <p:nvPr>
            <p:ph idx="1"/>
          </p:nvPr>
        </p:nvSpPr>
        <p:spPr/>
        <p:txBody>
          <a:bodyPr>
            <a:normAutofit/>
          </a:bodyPr>
          <a:lstStyle/>
          <a:p>
            <a:pPr marL="0" indent="0">
              <a:buNone/>
            </a:pPr>
            <a:r>
              <a:rPr lang="en-US" sz="2800" dirty="0"/>
              <a:t>The Soviet government “implicitly differentiated between religious, nationalist and political dissent, hardly ever clamping down on more than one of the three at any given time and often employing distinct methods to deal with each of them.” (Hornsby, 2013)</a:t>
            </a:r>
          </a:p>
        </p:txBody>
      </p:sp>
    </p:spTree>
    <p:extLst>
      <p:ext uri="{BB962C8B-B14F-4D97-AF65-F5344CB8AC3E}">
        <p14:creationId xmlns:p14="http://schemas.microsoft.com/office/powerpoint/2010/main" val="106235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229599" cy="871538"/>
          </a:xfrm>
        </p:spPr>
        <p:txBody>
          <a:bodyPr>
            <a:noAutofit/>
          </a:bodyPr>
          <a:lstStyle/>
          <a:p>
            <a:pPr algn="ctr"/>
            <a:r>
              <a:rPr lang="en-US" sz="3000" dirty="0">
                <a:latin typeface="+mn-lt"/>
              </a:rPr>
              <a:t>Comparison</a:t>
            </a:r>
          </a:p>
        </p:txBody>
      </p:sp>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8229598" cy="3518297"/>
          </a:xfrm>
        </p:spPr>
        <p:txBody>
          <a:bodyPr>
            <a:normAutofit/>
          </a:bodyPr>
          <a:lstStyle/>
          <a:p>
            <a:pPr marL="342900" indent="-342900">
              <a:buFont typeface="Arial" panose="020B0604020202020204" pitchFamily="34" charset="0"/>
              <a:buChar char="•"/>
            </a:pPr>
            <a:r>
              <a:rPr lang="en-US" sz="2400" dirty="0"/>
              <a:t>Timing</a:t>
            </a:r>
          </a:p>
          <a:p>
            <a:pPr marL="800100" lvl="1" indent="-342900">
              <a:buFont typeface="Arial" panose="020B0604020202020204" pitchFamily="34" charset="0"/>
              <a:buChar char="•"/>
            </a:pPr>
            <a:r>
              <a:rPr lang="en-US" sz="2200" dirty="0"/>
              <a:t>Evangelicals – steadiness of persecution (1959-1964)</a:t>
            </a:r>
          </a:p>
          <a:p>
            <a:pPr marL="800100" lvl="1" indent="-342900">
              <a:buFont typeface="Arial" panose="020B0604020202020204" pitchFamily="34" charset="0"/>
              <a:buChar char="•"/>
            </a:pPr>
            <a:r>
              <a:rPr lang="en-US" sz="2200" dirty="0"/>
              <a:t>Dissidents – greater variability</a:t>
            </a:r>
          </a:p>
          <a:p>
            <a:pPr lvl="1"/>
            <a:endParaRPr lang="en-US" sz="2200" dirty="0"/>
          </a:p>
          <a:p>
            <a:pPr marL="342900" indent="-342900">
              <a:buFont typeface="Arial" panose="020B0604020202020204" pitchFamily="34" charset="0"/>
              <a:buChar char="•"/>
            </a:pPr>
            <a:r>
              <a:rPr lang="en-US" sz="2400" dirty="0"/>
              <a:t>Methods</a:t>
            </a:r>
          </a:p>
          <a:p>
            <a:pPr marL="800100" lvl="1" indent="-342900">
              <a:buFont typeface="Arial" panose="020B0604020202020204" pitchFamily="34" charset="0"/>
              <a:buChar char="•"/>
            </a:pPr>
            <a:r>
              <a:rPr lang="en-US" sz="2200" dirty="0"/>
              <a:t>Evangelicals – depriving of parental rights</a:t>
            </a:r>
          </a:p>
          <a:p>
            <a:pPr marL="800100" lvl="1" indent="-342900">
              <a:buFont typeface="Arial" panose="020B0604020202020204" pitchFamily="34" charset="0"/>
              <a:buChar char="•"/>
            </a:pPr>
            <a:r>
              <a:rPr lang="en-US" sz="2200" dirty="0"/>
              <a:t>Dissidents – psychiatric wards</a:t>
            </a:r>
          </a:p>
        </p:txBody>
      </p:sp>
    </p:spTree>
    <p:extLst>
      <p:ext uri="{BB962C8B-B14F-4D97-AF65-F5344CB8AC3E}">
        <p14:creationId xmlns:p14="http://schemas.microsoft.com/office/powerpoint/2010/main" val="2088689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9751F9-F81B-415F-823C-76C41ED6229B}"/>
              </a:ext>
            </a:extLst>
          </p:cNvPr>
          <p:cNvSpPr>
            <a:spLocks noGrp="1"/>
          </p:cNvSpPr>
          <p:nvPr>
            <p:ph type="title"/>
          </p:nvPr>
        </p:nvSpPr>
        <p:spPr/>
        <p:txBody>
          <a:bodyPr>
            <a:noAutofit/>
          </a:bodyPr>
          <a:lstStyle/>
          <a:p>
            <a:r>
              <a:rPr lang="en-US" sz="3200" dirty="0">
                <a:latin typeface="+mn-lt"/>
              </a:rPr>
              <a:t>conclusion</a:t>
            </a:r>
          </a:p>
        </p:txBody>
      </p:sp>
      <p:sp>
        <p:nvSpPr>
          <p:cNvPr id="6" name="Text Placeholder 5">
            <a:extLst>
              <a:ext uri="{FF2B5EF4-FFF2-40B4-BE49-F238E27FC236}">
                <a16:creationId xmlns:a16="http://schemas.microsoft.com/office/drawing/2014/main" id="{ECA2B78C-D0EB-494A-9004-DA63F451FE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670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7837-E202-4D7C-AFE6-6C2D5A30B3F9}"/>
              </a:ext>
            </a:extLst>
          </p:cNvPr>
          <p:cNvSpPr>
            <a:spLocks noGrp="1"/>
          </p:cNvSpPr>
          <p:nvPr>
            <p:ph type="title"/>
          </p:nvPr>
        </p:nvSpPr>
        <p:spPr>
          <a:xfrm>
            <a:off x="457200" y="333200"/>
            <a:ext cx="8229600" cy="857250"/>
          </a:xfrm>
        </p:spPr>
        <p:txBody>
          <a:bodyPr/>
          <a:lstStyle/>
          <a:p>
            <a:r>
              <a:rPr lang="en-US" dirty="0">
                <a:latin typeface="+mn-lt"/>
              </a:rPr>
              <a:t>Bibliography</a:t>
            </a:r>
          </a:p>
        </p:txBody>
      </p:sp>
      <p:sp>
        <p:nvSpPr>
          <p:cNvPr id="3" name="Content Placeholder 2">
            <a:extLst>
              <a:ext uri="{FF2B5EF4-FFF2-40B4-BE49-F238E27FC236}">
                <a16:creationId xmlns:a16="http://schemas.microsoft.com/office/drawing/2014/main" id="{D6E14613-65D1-442E-92FC-E09AE85B87DE}"/>
              </a:ext>
            </a:extLst>
          </p:cNvPr>
          <p:cNvSpPr>
            <a:spLocks noGrp="1"/>
          </p:cNvSpPr>
          <p:nvPr>
            <p:ph idx="1"/>
          </p:nvPr>
        </p:nvSpPr>
        <p:spPr>
          <a:xfrm>
            <a:off x="457200" y="1070684"/>
            <a:ext cx="8229600" cy="3394472"/>
          </a:xfrm>
        </p:spPr>
        <p:txBody>
          <a:bodyPr>
            <a:normAutofit fontScale="32500" lnSpcReduction="20000"/>
          </a:bodyPr>
          <a:lstStyle/>
          <a:p>
            <a:pPr marL="0" marR="0" indent="0">
              <a:spcBef>
                <a:spcPts val="0"/>
              </a:spcBef>
              <a:spcAft>
                <a:spcPts val="12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Primary Sources: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Council of Churches of Evangelical Christian-Baptists.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Pervoe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Poslanie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Dokumenty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Initsiativnoĭ</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Gruppy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Orgkomiteta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po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Sozybu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Vsesoiuznogo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Sʺezda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Tserkvi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Evangel</a:t>
            </a:r>
            <a:r>
              <a:rPr lang="en-US" sz="3200" i="1" dirty="0" err="1">
                <a:effectLst/>
                <a:latin typeface="Times New Roman" panose="02020603050405020304" pitchFamily="18" charset="0"/>
                <a:ea typeface="ArialUnicodeMS"/>
                <a:cs typeface="Times New Roman" panose="02020603050405020304" pitchFamily="18" charset="0"/>
              </a:rPr>
              <a:t>’skih</a:t>
            </a:r>
            <a:r>
              <a:rPr lang="en-US" sz="3200" i="1" dirty="0">
                <a:effectLst/>
                <a:latin typeface="Times New Roman" panose="02020603050405020304" pitchFamily="18" charset="0"/>
                <a:ea typeface="ArialUnicodeMS"/>
                <a:cs typeface="Times New Roman" panose="02020603050405020304" pitchFamily="18" charset="0"/>
              </a:rPr>
              <a:t> Kristian-</a:t>
            </a:r>
            <a:r>
              <a:rPr lang="en-US" sz="3200" i="1" dirty="0" err="1">
                <a:effectLst/>
                <a:latin typeface="Times New Roman" panose="02020603050405020304" pitchFamily="18" charset="0"/>
                <a:ea typeface="ArialUnicodeMS"/>
                <a:cs typeface="Times New Roman" panose="02020603050405020304" pitchFamily="18" charset="0"/>
              </a:rPr>
              <a:t>Baptistov</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Soveta</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Tserkve</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ĭ</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EHB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Avgust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1961 –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Maĭ</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1966)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(1961-1966?).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Keston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Digital Archives. Baylor University.  </a:t>
            </a: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https://digitalcollections-baylor.quartexcollections.com/Documents/Detail/dokumenty-initsiativnoi-gruppy-i-orgkomiteta-po-sozyvu-vsesoiuznogo-sezda-tserkvi-evangelskikh-khristian-baptistov-soveta-tserkvei-ekhb-avgust-1961-g.-mai-1966-g./1056346?item=1056357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Dyck, Eva. “Interview with Eva Dyck.” Interview by Nadezhda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Beliakova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Protestant Communities in the USSR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April 27, 2014. </a:t>
            </a: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https://www.dhi.ac.uk/</a:t>
            </a:r>
            <a:b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br>
            <a:r>
              <a:rPr lang="en-US" sz="3200" u="sng"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protestantizm</a:t>
            </a: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/section/interview/?section=</a:t>
            </a:r>
            <a:r>
              <a:rPr lang="en-US" sz="3200" u="sng"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children&amp;interview</a:t>
            </a: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=AHI025883-1-35-1C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Khrushchev, Nikita.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Khrushchev Remembers: The Last Testament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Ed. and trans. Strobe Talbott. Boston: Little, Brown and Company, 1974.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Nevler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Naprasnyĭ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Poster. 1965.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Keston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Digital Archives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https://digitalcollections-baylor.quartexcollections.com/Documents/Detail/naprasnyi-trud/1064109</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Polnoe</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Sobran</a:t>
            </a:r>
            <a:r>
              <a:rPr lang="en-US" sz="3200" i="1" dirty="0" err="1">
                <a:effectLst/>
                <a:latin typeface="Times New Roman" panose="02020603050405020304" pitchFamily="18" charset="0"/>
                <a:ea typeface="ArialUnicodeMS"/>
                <a:cs typeface="Times New Roman" panose="02020603050405020304" pitchFamily="18" charset="0"/>
              </a:rPr>
              <a:t>īe</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Zakonov</a:t>
            </a:r>
            <a:r>
              <a:rPr lang="en-US" sz="3200" i="1" dirty="0">
                <a:effectLst/>
                <a:latin typeface="Courier New" panose="02070309020205020404" pitchFamily="49" charset="0"/>
                <a:ea typeface="ArialUnicodeMS"/>
                <a:cs typeface="Times New Roman" panose="02020603050405020304" pitchFamily="18" charset="0"/>
              </a:rPr>
              <a:t>ʺ</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Rossīĭskoĭ</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Imperīi</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Sobranīe</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Tretīe</a:t>
            </a:r>
            <a:r>
              <a:rPr lang="en-US" sz="3200" i="1" dirty="0">
                <a:effectLst/>
                <a:latin typeface="Times New Roman" panose="02020603050405020304" pitchFamily="18" charset="0"/>
                <a:ea typeface="ArialUnicodeMS"/>
                <a:cs typeface="Times New Roman" panose="02020603050405020304" pitchFamily="18" charset="0"/>
              </a:rPr>
              <a:t>. Tom</a:t>
            </a:r>
            <a:r>
              <a:rPr lang="en-US" sz="3200" i="1" dirty="0">
                <a:effectLst/>
                <a:latin typeface="Courier New" panose="02070309020205020404" pitchFamily="49" charset="0"/>
                <a:ea typeface="ArialUnicodeMS"/>
                <a:cs typeface="Times New Roman" panose="02020603050405020304" pitchFamily="18" charset="0"/>
              </a:rPr>
              <a:t>ʺ</a:t>
            </a:r>
            <a:r>
              <a:rPr lang="en-US" sz="3200" i="1" dirty="0">
                <a:effectLst/>
                <a:latin typeface="Times New Roman" panose="02020603050405020304" pitchFamily="18" charset="0"/>
                <a:ea typeface="ArialUnicodeMS"/>
                <a:cs typeface="Times New Roman" panose="02020603050405020304" pitchFamily="18" charset="0"/>
              </a:rPr>
              <a:t> XXV. 1905. </a:t>
            </a:r>
            <a:r>
              <a:rPr lang="en-US" sz="3200" i="1" dirty="0" err="1">
                <a:effectLst/>
                <a:latin typeface="Times New Roman" panose="02020603050405020304" pitchFamily="18" charset="0"/>
                <a:ea typeface="ArialUnicodeMS"/>
                <a:cs typeface="Times New Roman" panose="02020603050405020304" pitchFamily="18" charset="0"/>
              </a:rPr>
              <a:t>Otdielenīe</a:t>
            </a:r>
            <a:r>
              <a:rPr lang="en-US" sz="3200" i="1" dirty="0">
                <a:effectLst/>
                <a:latin typeface="Times New Roman" panose="02020603050405020304" pitchFamily="18" charset="0"/>
                <a:ea typeface="ArialUnicodeMS"/>
                <a:cs typeface="Times New Roman" panose="02020603050405020304" pitchFamily="18" charset="0"/>
              </a:rPr>
              <a:t> I. </a:t>
            </a:r>
            <a:r>
              <a:rPr lang="en-US" sz="3200" i="1" dirty="0" err="1">
                <a:effectLst/>
                <a:latin typeface="Times New Roman" panose="02020603050405020304" pitchFamily="18" charset="0"/>
                <a:ea typeface="ArialUnicodeMS"/>
                <a:cs typeface="Times New Roman" panose="02020603050405020304" pitchFamily="18" charset="0"/>
              </a:rPr>
              <a:t>Ot</a:t>
            </a:r>
            <a:r>
              <a:rPr lang="en-US" sz="3200" i="1" dirty="0">
                <a:effectLst/>
                <a:latin typeface="Courier New" panose="02070309020205020404" pitchFamily="49" charset="0"/>
                <a:ea typeface="ArialUnicodeMS"/>
                <a:cs typeface="Times New Roman" panose="02020603050405020304" pitchFamily="18" charset="0"/>
              </a:rPr>
              <a:t>ʺ</a:t>
            </a:r>
            <a:r>
              <a:rPr lang="en-US" sz="3200" i="1" dirty="0">
                <a:effectLst/>
                <a:latin typeface="Times New Roman" panose="02020603050405020304" pitchFamily="18" charset="0"/>
                <a:ea typeface="ArialUnicodeMS"/>
                <a:cs typeface="Times New Roman" panose="02020603050405020304" pitchFamily="18" charset="0"/>
              </a:rPr>
              <a:t> No. 25605—27172 </a:t>
            </a:r>
            <a:r>
              <a:rPr lang="en-US" sz="3200" i="1" dirty="0" err="1">
                <a:effectLst/>
                <a:latin typeface="Times New Roman" panose="02020603050405020304" pitchFamily="18" charset="0"/>
                <a:ea typeface="ArialUnicodeMS"/>
                <a:cs typeface="Times New Roman" panose="02020603050405020304" pitchFamily="18" charset="0"/>
              </a:rPr>
              <a:t>i</a:t>
            </a:r>
            <a:r>
              <a:rPr lang="en-US" sz="3200" i="1" dirty="0">
                <a:effectLst/>
                <a:latin typeface="Times New Roman" panose="02020603050405020304" pitchFamily="18" charset="0"/>
                <a:ea typeface="ArialUnicodeMS"/>
                <a:cs typeface="Times New Roman" panose="02020603050405020304" pitchFamily="18" charset="0"/>
              </a:rPr>
              <a:t> </a:t>
            </a:r>
            <a:r>
              <a:rPr lang="en-US" sz="3200" i="1" dirty="0" err="1">
                <a:effectLst/>
                <a:latin typeface="Times New Roman" panose="02020603050405020304" pitchFamily="18" charset="0"/>
                <a:ea typeface="ArialUnicodeMS"/>
                <a:cs typeface="Times New Roman" panose="02020603050405020304" pitchFamily="18" charset="0"/>
              </a:rPr>
              <a:t>Dopolnenīia</a:t>
            </a:r>
            <a:r>
              <a:rPr lang="en-US" sz="3200" i="1" dirty="0">
                <a:effectLst/>
                <a:latin typeface="Times New Roman" panose="02020603050405020304" pitchFamily="18" charset="0"/>
                <a:ea typeface="ArialUnicodeMS"/>
                <a:cs typeface="Times New Roman" panose="02020603050405020304" pitchFamily="18" charset="0"/>
              </a:rPr>
              <a:t>. </a:t>
            </a:r>
            <a:r>
              <a:rPr lang="en-US" sz="3200" dirty="0">
                <a:effectLst/>
                <a:latin typeface="Times New Roman" panose="02020603050405020304" pitchFamily="18" charset="0"/>
                <a:ea typeface="ArialUnicodeMS"/>
                <a:cs typeface="Times New Roman" panose="02020603050405020304" pitchFamily="18" charset="0"/>
              </a:rPr>
              <a:t>Saint Petersburg: </a:t>
            </a:r>
            <a:r>
              <a:rPr lang="en-US" sz="3200" dirty="0" err="1">
                <a:effectLst/>
                <a:latin typeface="Times New Roman" panose="02020603050405020304" pitchFamily="18" charset="0"/>
                <a:ea typeface="ArialUnicodeMS"/>
                <a:cs typeface="Times New Roman" panose="02020603050405020304" pitchFamily="18" charset="0"/>
              </a:rPr>
              <a:t>Gosudarstvennaia</a:t>
            </a:r>
            <a:r>
              <a:rPr lang="en-US" sz="3200" dirty="0">
                <a:effectLst/>
                <a:latin typeface="Times New Roman" panose="02020603050405020304" pitchFamily="18" charset="0"/>
                <a:ea typeface="ArialUnicodeMS"/>
                <a:cs typeface="Times New Roman" panose="02020603050405020304" pitchFamily="18" charset="0"/>
              </a:rPr>
              <a:t> </a:t>
            </a:r>
            <a:r>
              <a:rPr lang="en-US" sz="3200" dirty="0" err="1">
                <a:effectLst/>
                <a:latin typeface="Times New Roman" panose="02020603050405020304" pitchFamily="18" charset="0"/>
                <a:ea typeface="ArialUnicodeMS"/>
                <a:cs typeface="Times New Roman" panose="02020603050405020304" pitchFamily="18" charset="0"/>
              </a:rPr>
              <a:t>Tipografīia</a:t>
            </a:r>
            <a:r>
              <a:rPr lang="en-US" sz="3200" i="1" dirty="0">
                <a:effectLst/>
                <a:latin typeface="Times New Roman" panose="02020603050405020304" pitchFamily="18" charset="0"/>
                <a:ea typeface="ArialUnicodeMS"/>
                <a:cs typeface="Times New Roman" panose="02020603050405020304" pitchFamily="18" charset="0"/>
              </a:rPr>
              <a:t>,</a:t>
            </a:r>
            <a:r>
              <a:rPr lang="en-US" sz="3200" dirty="0">
                <a:effectLst/>
                <a:latin typeface="Times New Roman" panose="02020603050405020304" pitchFamily="18" charset="0"/>
                <a:ea typeface="ArialUnicodeMS"/>
                <a:cs typeface="Times New Roman" panose="02020603050405020304" pitchFamily="18" charset="0"/>
              </a:rPr>
              <a:t> 1908.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Record of Conversation of General Consul of the USSR in Cluj L. P.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Akulov</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with First Secretary of the Regional Party Committee of the RWP of the Magyar Autonomous Region L.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Chupo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about Inter-Ethnic Problems, Attitude to the Catholic Church, and Other Issues. March 20, 1953, Wilson Center Digital Archive. Translated by Svetlana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Savranskaya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https://digitalarchive.wilsoncenter.org/document/118467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7187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146110" cy="871538"/>
          </a:xfrm>
        </p:spPr>
        <p:txBody>
          <a:bodyPr>
            <a:noAutofit/>
          </a:bodyPr>
          <a:lstStyle/>
          <a:p>
            <a:pPr algn="ctr"/>
            <a:r>
              <a:rPr lang="en-US" sz="3600" dirty="0">
                <a:latin typeface="+mn-lt"/>
              </a:rPr>
              <a:t>Introduction</a:t>
            </a:r>
          </a:p>
        </p:txBody>
      </p:sp>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199" y="1235352"/>
            <a:ext cx="8146111" cy="3518297"/>
          </a:xfrm>
        </p:spPr>
        <p:txBody>
          <a:bodyPr>
            <a:normAutofit/>
          </a:bodyPr>
          <a:lstStyle/>
          <a:p>
            <a:pPr marL="285750" indent="-285750">
              <a:buFont typeface="Arial" panose="020B0604020202020204" pitchFamily="34" charset="0"/>
              <a:buChar char="•"/>
            </a:pPr>
            <a:r>
              <a:rPr lang="en-US" sz="2800" dirty="0"/>
              <a:t>Interest</a:t>
            </a:r>
          </a:p>
          <a:p>
            <a:pPr marL="285750" indent="-285750">
              <a:buFont typeface="Arial" panose="020B0604020202020204" pitchFamily="34" charset="0"/>
              <a:buChar char="•"/>
            </a:pPr>
            <a:r>
              <a:rPr lang="en-US" sz="2800" dirty="0"/>
              <a:t>Key Question</a:t>
            </a:r>
          </a:p>
          <a:p>
            <a:pPr marL="285750" indent="-285750">
              <a:buFont typeface="Arial" panose="020B0604020202020204" pitchFamily="34" charset="0"/>
              <a:buChar char="•"/>
            </a:pPr>
            <a:r>
              <a:rPr lang="en-US" sz="2800" dirty="0"/>
              <a:t>Methods</a:t>
            </a:r>
          </a:p>
          <a:p>
            <a:endParaRPr lang="en-US" sz="3200" dirty="0"/>
          </a:p>
        </p:txBody>
      </p:sp>
    </p:spTree>
    <p:extLst>
      <p:ext uri="{BB962C8B-B14F-4D97-AF65-F5344CB8AC3E}">
        <p14:creationId xmlns:p14="http://schemas.microsoft.com/office/powerpoint/2010/main" val="318900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14613-65D1-442E-92FC-E09AE85B87DE}"/>
              </a:ext>
            </a:extLst>
          </p:cNvPr>
          <p:cNvSpPr>
            <a:spLocks noGrp="1"/>
          </p:cNvSpPr>
          <p:nvPr>
            <p:ph idx="1"/>
          </p:nvPr>
        </p:nvSpPr>
        <p:spPr>
          <a:xfrm>
            <a:off x="457200" y="572494"/>
            <a:ext cx="8229600" cy="4022129"/>
          </a:xfrm>
        </p:spPr>
        <p:txBody>
          <a:bodyPr>
            <a:noAutofit/>
          </a:bodyPr>
          <a:lstStyle/>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Newspapers:</a:t>
            </a: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Cooke, Alistair. “Washington Wonders About Stalin’s Successor: Fears That Malenkov May Follow with More Aggressive Policy.”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The Manchester Guardian,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March 5, 1953, 5.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Keller, Bill. “Major Soviet Papers Says 20 Million Died As Victims of Stalin: Stalin’s Victims Put at 20 Million.”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New York Times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February 4, 1989, 1.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Levine, Isaac Don. “Big Triumph of Democracy: Revolution in Russia, A Dramatic Overthrow of Autocracy.”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The Baltimore Sun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March 16, 1917, 1.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Schwartz, Harry. “Church Closings in Soviet Tallied: 1,500 Were Shut in Year, U.S. Visitors Were Told.”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New York Times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December 29, 1961, 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Topping, Seymour. “Party’s Dictate Stuns Russians: Some View Ban on Dissent as Return to Stalin Era.”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New York Times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March 12, 1963, 3.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Zorza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Victor. “Moscow Bears Down on Dissident Young Poets.”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The Washington Post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January 28, 1962, A20. </a:t>
            </a:r>
          </a:p>
          <a:p>
            <a:pPr marL="0" marR="0" indent="0">
              <a:spcBef>
                <a:spcPts val="0"/>
              </a:spcBef>
              <a:spcAft>
                <a:spcPts val="1200"/>
              </a:spcAft>
              <a:buNone/>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Secondary Sources:</a:t>
            </a: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Alekseeva, Ludmilla. </a:t>
            </a:r>
            <a:r>
              <a:rPr kumimoji="0" lang="en-US" sz="1000" b="0" i="1"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Soviet Dissent: Contemporary Movements for National, Religious, and Human Rights</a:t>
            </a:r>
            <a:r>
              <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Middletown, CT: Wesleyan University Press, 1985. ACLS Humanities </a:t>
            </a:r>
            <a:r>
              <a:rPr kumimoji="0" lang="en-US" sz="10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Ebook</a:t>
            </a:r>
            <a:r>
              <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Anderson, John. </a:t>
            </a:r>
            <a:r>
              <a:rPr kumimoji="0" lang="en-US" sz="1000" b="0" i="1"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Religion, State and Politics in the Soviet Union and Successor States, 1953-1993</a:t>
            </a:r>
            <a:r>
              <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1994. Reprinted, Cambridge: Cambridge University Press, 2010. Cambridge Core. </a:t>
            </a:r>
            <a:endParaRPr kumimoji="0" lang="en-US" sz="1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65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14613-65D1-442E-92FC-E09AE85B87DE}"/>
              </a:ext>
            </a:extLst>
          </p:cNvPr>
          <p:cNvSpPr>
            <a:spLocks noGrp="1"/>
          </p:cNvSpPr>
          <p:nvPr>
            <p:ph idx="1"/>
          </p:nvPr>
        </p:nvSpPr>
        <p:spPr>
          <a:xfrm>
            <a:off x="457200" y="659462"/>
            <a:ext cx="8229600" cy="3394472"/>
          </a:xfrm>
        </p:spPr>
        <p:txBody>
          <a:bodyPr>
            <a:noAutofit/>
          </a:bodyPr>
          <a:lstStyle/>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Secondary Sources (cont.):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Bergman, Jay. “Soviet Dissidents on the Russian Intelligentsia, 1956-1985: The Search for a Usable Past.”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The Russian Review</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51, no. 1 (January 1992): 16-35.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https://www.jstor.org/stable/131244</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Cambridge Dictionary</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i="1" dirty="0" err="1">
                <a:effectLst/>
                <a:latin typeface="Times New Roman" panose="02020603050405020304" pitchFamily="18" charset="0"/>
                <a:ea typeface="Calibri" panose="020F0502020204030204" pitchFamily="34" charset="0"/>
                <a:cs typeface="Times New Roman" panose="02020603050405020304" pitchFamily="18" charset="0"/>
              </a:rPr>
              <a:t>s.v.</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“dissident,” accessed September 4, 2021,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https://dictionary.cambridge.org/us/dictionary/english/dissident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Cohn, Edward D. “Coercion, Reeducation, and the Prophylactic Chat: </a:t>
            </a:r>
            <a:r>
              <a:rPr lang="en-US" sz="1000" i="1" dirty="0" err="1">
                <a:effectLst/>
                <a:latin typeface="Times New Roman" panose="02020603050405020304" pitchFamily="18" charset="0"/>
                <a:ea typeface="Calibri" panose="020F0502020204030204" pitchFamily="34" charset="0"/>
                <a:cs typeface="Times New Roman" panose="02020603050405020304" pitchFamily="18" charset="0"/>
              </a:rPr>
              <a:t>Profilaktika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and the KGB’s Struggle with Political Unrest in Lithuania, 1953-64.”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The Russian Review</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76, no. 2 (April 2017): 272-293.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https://onlinelibrary.wiley.com/doi/pdf/10.1111/russ.12131</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Coleman, Heather.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Russian Baptists and Spiritual Revolution, 1905-1929</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Bloomington: Indiana University Press, 2005. ProQuest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Ebook</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Central.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Congdon, Lee.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Solzhenitsyn: The Historical-Spiritual Destinies of Russia and the West.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DeKalb, IL: Northern Illinois University Press, 2017.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Conquest, Robert, ed.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Religion in the U.S.S.R.</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The Contemporary Soviet Union Series: Institutions and Policies. New York: Frederick A. Praeger, 1968.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Davies, Sarah.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Popular Opinion in Stalin’s Russia: Terror, Propaganda and Dissent, 1934-1941</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Cambridge: Cambridge University Press, 1997.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Durasoff</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Steve.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The Russian Protestants: Evangelicals in the Soviet Union, 1944-1964</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Rutherford: Fairleigh Dickinson University Press, 1969.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Erdozain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Dominic. “Introduction: The Rhythm of the Saints.” In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The Dangerous God: Christianity and the Soviet Experiment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edited by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Domininc</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Erdozain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3-11. DeKalb, IL: Northern Illinois University Press,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Hornsby, Robert. “The Outer Reaches of Liberalization: Combating Political Dissent in the Khrushchev Era.” In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Khrushchev in the Kremlin: Policy and Government in the Soviet Union, 1953-1964</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edited by Jeremy Smith and Melanie Ilic, 61-78. New York: Routledge, 2011. </a:t>
            </a:r>
          </a:p>
          <a:p>
            <a:pPr marL="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Hornsby, Robert.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Protest, Reform and Repression in Khrushchev’s Soviet Union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Cambridge: Cambridge University Press, 2013.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14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D99A1-FF9B-48D0-8566-82B3403194FC}"/>
              </a:ext>
            </a:extLst>
          </p:cNvPr>
          <p:cNvSpPr>
            <a:spLocks noGrp="1"/>
          </p:cNvSpPr>
          <p:nvPr>
            <p:ph idx="1"/>
          </p:nvPr>
        </p:nvSpPr>
        <p:spPr>
          <a:xfrm>
            <a:off x="353833" y="508386"/>
            <a:ext cx="8229600" cy="3618339"/>
          </a:xfrm>
        </p:spPr>
        <p:txBody>
          <a:bodyPr>
            <a:noAutofit/>
          </a:bodyPr>
          <a:lstStyle/>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Secondary Sources (cont.):</a:t>
            </a: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Kenez</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Peter.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A History of the Soviet Union From the Beginning to the End.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Cambridge: Cambridge University Press, 2006.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Kolarz</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Walter.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Religion in the Soviet Union.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New York: St. Martin’s Press, 1961.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Powell, David E. “Controlling Dissent in the Soviet Union.”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Government and Opposition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7, no. 1 (Winter 1972): 85-98.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https://www.jstor.org/stable/44483700</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________.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Antireligious Propaganda in the Soviet Union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Cambridge: MIT Press, 1975.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Reich, Rebecca.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State of Madness: Psychiatry, Literature, and Dissent After Stalin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DeKalb, IL: Northern Illinois University Press, 2018.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Sakwa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Richard.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Soviet Politics in Perspective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10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ed. New York: Routledge, 1998.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Sawatsky</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Walter. “Protestantism in the USSR.” In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Religious Policy in the Soviet Union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edited by Sabrina Ramet, 319-349. 1992. Reprinted, Cambridge: Cambridge University Press, 2009.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________.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Soviet Evangelicals Since World War II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Scottsdale, PA: Herald Press, 1981.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Schapiro, Leonard. “‘Putting the Lid on Leninism’: Opposition and Dissent in the Communist One-Party States.” In “The Dead End of the Monolithic Parties.” Special issue,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Government and Opposition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2, no. 2 (February 1967): 181-203.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https://www.jstor.org/stable/44481820</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Shatz</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Marshall S.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Soviet Dissent in Historical Perspective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1981. Reprinted, Cambridge: Cambridge University Press, 2010.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Thompson, William J.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Khrushchev: A Political Life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1995. Reprint, New York: St. Martin’s Griffin, 1997.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Walters, Philip. “A Survey of Soviet Religious Policy.” In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Religious Policy in the Soviet Union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edited by Sabrina Ramet, 3-30. 1992. Reprinted, Cambridge: Cambridge University Press, 2009.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08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3C39-449D-4BC1-96C8-B9DB861A1B41}"/>
              </a:ext>
            </a:extLst>
          </p:cNvPr>
          <p:cNvSpPr>
            <a:spLocks noGrp="1"/>
          </p:cNvSpPr>
          <p:nvPr>
            <p:ph type="title"/>
          </p:nvPr>
        </p:nvSpPr>
        <p:spPr/>
        <p:txBody>
          <a:bodyPr/>
          <a:lstStyle/>
          <a:p>
            <a:r>
              <a:rPr lang="en-US" dirty="0">
                <a:latin typeface="+mn-lt"/>
              </a:rPr>
              <a:t>Background</a:t>
            </a:r>
          </a:p>
        </p:txBody>
      </p:sp>
      <p:sp>
        <p:nvSpPr>
          <p:cNvPr id="3" name="Text Placeholder 2">
            <a:extLst>
              <a:ext uri="{FF2B5EF4-FFF2-40B4-BE49-F238E27FC236}">
                <a16:creationId xmlns:a16="http://schemas.microsoft.com/office/drawing/2014/main" id="{35CD04C0-CA07-4923-ADD6-D9F986E3BFC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19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15456" y="158619"/>
            <a:ext cx="8313088" cy="871538"/>
          </a:xfrm>
        </p:spPr>
        <p:txBody>
          <a:bodyPr>
            <a:noAutofit/>
          </a:bodyPr>
          <a:lstStyle/>
          <a:p>
            <a:pPr algn="ctr"/>
            <a:r>
              <a:rPr lang="en-US" sz="3000" dirty="0">
                <a:latin typeface="+mn-lt"/>
              </a:rPr>
              <a:t>Rise of the Soviet Union</a:t>
            </a:r>
          </a:p>
        </p:txBody>
      </p:sp>
      <p:pic>
        <p:nvPicPr>
          <p:cNvPr id="6" name="Content Placeholder 5" descr="A group of people posing for a photo&#10;&#10;Description automatically generated">
            <a:extLst>
              <a:ext uri="{FF2B5EF4-FFF2-40B4-BE49-F238E27FC236}">
                <a16:creationId xmlns:a16="http://schemas.microsoft.com/office/drawing/2014/main" id="{FC76EDFB-95A2-49E6-8766-462B50C1D9BC}"/>
              </a:ext>
            </a:extLst>
          </p:cNvPr>
          <p:cNvPicPr>
            <a:picLocks noGrp="1" noChangeAspect="1"/>
          </p:cNvPicPr>
          <p:nvPr>
            <p:ph idx="1"/>
          </p:nvPr>
        </p:nvPicPr>
        <p:blipFill>
          <a:blip r:embed="rId2"/>
          <a:stretch>
            <a:fillRect/>
          </a:stretch>
        </p:blipFill>
        <p:spPr>
          <a:xfrm>
            <a:off x="5145948" y="1086475"/>
            <a:ext cx="3582596" cy="3167474"/>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457200" indent="-457200">
              <a:buFont typeface="Arial" panose="020B0604020202020204" pitchFamily="34" charset="0"/>
              <a:buChar char="•"/>
            </a:pPr>
            <a:r>
              <a:rPr lang="en-US" sz="2400" dirty="0"/>
              <a:t>Overthrow of Romanov dynasty (1917)</a:t>
            </a:r>
          </a:p>
          <a:p>
            <a:pPr marL="457200" indent="-457200">
              <a:buFont typeface="Arial" panose="020B0604020202020204" pitchFamily="34" charset="0"/>
              <a:buChar char="•"/>
            </a:pPr>
            <a:r>
              <a:rPr lang="en-US" sz="2400" dirty="0"/>
              <a:t>Lenin (1917 – 1922) </a:t>
            </a:r>
          </a:p>
          <a:p>
            <a:pPr marL="457200" indent="-457200">
              <a:buFont typeface="Arial" panose="020B0604020202020204" pitchFamily="34" charset="0"/>
              <a:buChar char="•"/>
            </a:pPr>
            <a:r>
              <a:rPr lang="en-US" sz="2400" dirty="0"/>
              <a:t>Stalin (1922 – 1953)</a:t>
            </a:r>
          </a:p>
          <a:p>
            <a:pPr marL="457200" indent="-457200">
              <a:buFont typeface="Arial" panose="020B0604020202020204" pitchFamily="34" charset="0"/>
              <a:buChar char="•"/>
            </a:pPr>
            <a:r>
              <a:rPr lang="en-US" sz="2400" dirty="0"/>
              <a:t>Khrushchev (1953 – 1964)</a:t>
            </a:r>
          </a:p>
        </p:txBody>
      </p:sp>
      <p:sp>
        <p:nvSpPr>
          <p:cNvPr id="7" name="Text Placeholder 3">
            <a:extLst>
              <a:ext uri="{FF2B5EF4-FFF2-40B4-BE49-F238E27FC236}">
                <a16:creationId xmlns:a16="http://schemas.microsoft.com/office/drawing/2014/main" id="{1F64B0BC-9A39-497B-B8B3-C639696396C0}"/>
              </a:ext>
            </a:extLst>
          </p:cNvPr>
          <p:cNvSpPr txBox="1">
            <a:spLocks/>
          </p:cNvSpPr>
          <p:nvPr/>
        </p:nvSpPr>
        <p:spPr>
          <a:xfrm>
            <a:off x="5145947" y="4310268"/>
            <a:ext cx="3582597" cy="44338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accent2">
                    <a:lumMod val="20000"/>
                    <a:lumOff val="80000"/>
                  </a:schemeClr>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accent2">
                    <a:lumMod val="60000"/>
                    <a:lumOff val="40000"/>
                  </a:schemeClr>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accent2">
                    <a:lumMod val="40000"/>
                    <a:lumOff val="60000"/>
                  </a:schemeClr>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accent2">
                    <a:lumMod val="20000"/>
                    <a:lumOff val="80000"/>
                  </a:schemeClr>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sz="1200" dirty="0"/>
          </a:p>
        </p:txBody>
      </p:sp>
      <p:sp>
        <p:nvSpPr>
          <p:cNvPr id="8" name="TextBox 7">
            <a:extLst>
              <a:ext uri="{FF2B5EF4-FFF2-40B4-BE49-F238E27FC236}">
                <a16:creationId xmlns:a16="http://schemas.microsoft.com/office/drawing/2014/main" id="{9AC0FB7D-4C89-4215-A734-B3FFA76B9C92}"/>
              </a:ext>
            </a:extLst>
          </p:cNvPr>
          <p:cNvSpPr txBox="1"/>
          <p:nvPr/>
        </p:nvSpPr>
        <p:spPr>
          <a:xfrm>
            <a:off x="5145948" y="4253949"/>
            <a:ext cx="3582596" cy="861774"/>
          </a:xfrm>
          <a:prstGeom prst="rect">
            <a:avLst/>
          </a:prstGeom>
          <a:noFill/>
        </p:spPr>
        <p:txBody>
          <a:bodyPr wrap="square" rtlCol="0">
            <a:spAutoFit/>
          </a:bodyPr>
          <a:lstStyle/>
          <a:p>
            <a:r>
              <a:rPr lang="en-US" sz="1000" dirty="0"/>
              <a:t>Fig. 1. The overthrow of the Romanov dynasty in 1917 marked the end of the Russian Empire.  (Photograph by </a:t>
            </a:r>
            <a:r>
              <a:rPr lang="en-US" sz="1000" dirty="0" err="1"/>
              <a:t>Levitsky</a:t>
            </a:r>
            <a:r>
              <a:rPr lang="en-US" sz="1000" dirty="0"/>
              <a:t> Studio, </a:t>
            </a:r>
            <a:r>
              <a:rPr lang="en-US" sz="1000" dirty="0" err="1"/>
              <a:t>Livadiya</a:t>
            </a:r>
            <a:r>
              <a:rPr lang="en-US" sz="1000" dirty="0"/>
              <a:t>, </a:t>
            </a:r>
            <a:r>
              <a:rPr lang="en-US" sz="1000" i="1" dirty="0"/>
              <a:t>Nicholas II of Russia with the Family</a:t>
            </a:r>
            <a:r>
              <a:rPr lang="en-US" sz="1000" dirty="0"/>
              <a:t>, 1913, </a:t>
            </a:r>
            <a:r>
              <a:rPr lang="en-US" sz="1000" dirty="0">
                <a:hlinkClick r:id="rId3"/>
              </a:rPr>
              <a:t>https://commons.wikimedia.org/wiki/File:Russian_Imperial_Family_1913.jpg</a:t>
            </a:r>
            <a:r>
              <a:rPr lang="en-US" sz="1000" dirty="0"/>
              <a:t>). </a:t>
            </a:r>
          </a:p>
        </p:txBody>
      </p:sp>
    </p:spTree>
    <p:extLst>
      <p:ext uri="{BB962C8B-B14F-4D97-AF65-F5344CB8AC3E}">
        <p14:creationId xmlns:p14="http://schemas.microsoft.com/office/powerpoint/2010/main" val="23283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294198" y="300203"/>
            <a:ext cx="8392602" cy="871538"/>
          </a:xfrm>
        </p:spPr>
        <p:txBody>
          <a:bodyPr>
            <a:noAutofit/>
          </a:bodyPr>
          <a:lstStyle/>
          <a:p>
            <a:pPr algn="ctr"/>
            <a:r>
              <a:rPr lang="en-US" sz="3000" dirty="0">
                <a:latin typeface="+mn-lt"/>
              </a:rPr>
              <a:t>Overview of Khrushchev’s Time in Office</a:t>
            </a:r>
          </a:p>
        </p:txBody>
      </p:sp>
      <p:pic>
        <p:nvPicPr>
          <p:cNvPr id="6" name="Content Placeholder 5" descr="A group of people in a kitchen&#10;&#10;Description automatically generated with medium confidence">
            <a:extLst>
              <a:ext uri="{FF2B5EF4-FFF2-40B4-BE49-F238E27FC236}">
                <a16:creationId xmlns:a16="http://schemas.microsoft.com/office/drawing/2014/main" id="{4B1781FD-984F-49AD-9179-0735C838E6A8}"/>
              </a:ext>
            </a:extLst>
          </p:cNvPr>
          <p:cNvPicPr>
            <a:picLocks noGrp="1" noChangeAspect="1"/>
          </p:cNvPicPr>
          <p:nvPr>
            <p:ph idx="1"/>
          </p:nvPr>
        </p:nvPicPr>
        <p:blipFill>
          <a:blip r:embed="rId2"/>
          <a:stretch>
            <a:fillRect/>
          </a:stretch>
        </p:blipFill>
        <p:spPr>
          <a:xfrm>
            <a:off x="5089304" y="1313705"/>
            <a:ext cx="3470275" cy="2756617"/>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457200" indent="-457200">
              <a:buFont typeface="Arial" panose="020B0604020202020204" pitchFamily="34" charset="0"/>
              <a:buChar char="•"/>
            </a:pPr>
            <a:r>
              <a:rPr lang="en-US" sz="2400" dirty="0"/>
              <a:t>The “Khrushchev thaw”</a:t>
            </a:r>
          </a:p>
          <a:p>
            <a:pPr marL="457200" indent="-457200">
              <a:buFont typeface="Arial" panose="020B0604020202020204" pitchFamily="34" charset="0"/>
              <a:buChar char="•"/>
            </a:pPr>
            <a:r>
              <a:rPr lang="en-US" sz="2400" dirty="0"/>
              <a:t>Denunciation of Stalin</a:t>
            </a:r>
          </a:p>
          <a:p>
            <a:pPr marL="457200" indent="-457200">
              <a:buFont typeface="Arial" panose="020B0604020202020204" pitchFamily="34" charset="0"/>
              <a:buChar char="•"/>
            </a:pPr>
            <a:r>
              <a:rPr lang="en-US" sz="2400" dirty="0"/>
              <a:t>Reforms:</a:t>
            </a:r>
          </a:p>
          <a:p>
            <a:pPr marL="914400" lvl="1" indent="-457200">
              <a:buFont typeface="Arial" panose="020B0604020202020204" pitchFamily="34" charset="0"/>
              <a:buChar char="•"/>
            </a:pPr>
            <a:r>
              <a:rPr lang="en-US" sz="2400" dirty="0"/>
              <a:t>Agriculture</a:t>
            </a:r>
          </a:p>
          <a:p>
            <a:pPr marL="914400" lvl="1" indent="-457200">
              <a:buFont typeface="Arial" panose="020B0604020202020204" pitchFamily="34" charset="0"/>
              <a:buChar char="•"/>
            </a:pPr>
            <a:r>
              <a:rPr lang="en-US" sz="2400" dirty="0"/>
              <a:t>Industry</a:t>
            </a:r>
          </a:p>
          <a:p>
            <a:pPr marL="914400" lvl="1" indent="-457200">
              <a:buFont typeface="Arial" panose="020B0604020202020204" pitchFamily="34" charset="0"/>
              <a:buChar char="•"/>
            </a:pPr>
            <a:r>
              <a:rPr lang="en-US" sz="2400" dirty="0"/>
              <a:t>Education</a:t>
            </a:r>
          </a:p>
        </p:txBody>
      </p:sp>
      <p:sp>
        <p:nvSpPr>
          <p:cNvPr id="7" name="TextBox 6">
            <a:extLst>
              <a:ext uri="{FF2B5EF4-FFF2-40B4-BE49-F238E27FC236}">
                <a16:creationId xmlns:a16="http://schemas.microsoft.com/office/drawing/2014/main" id="{7543D8FA-35E0-4F21-AC41-12389A199936}"/>
              </a:ext>
            </a:extLst>
          </p:cNvPr>
          <p:cNvSpPr txBox="1"/>
          <p:nvPr/>
        </p:nvSpPr>
        <p:spPr>
          <a:xfrm>
            <a:off x="5089304" y="4070322"/>
            <a:ext cx="3582596" cy="861774"/>
          </a:xfrm>
          <a:prstGeom prst="rect">
            <a:avLst/>
          </a:prstGeom>
          <a:noFill/>
        </p:spPr>
        <p:txBody>
          <a:bodyPr wrap="square" rtlCol="0">
            <a:spAutoFit/>
          </a:bodyPr>
          <a:lstStyle/>
          <a:p>
            <a:r>
              <a:rPr lang="en-US" sz="1000" dirty="0"/>
              <a:t>Fig. 2. Khrushchev’s interactions with the West gave the impression of a “thaw.” (Photograph by unknown, </a:t>
            </a:r>
            <a:r>
              <a:rPr lang="en-US" sz="1000" i="1" dirty="0"/>
              <a:t>Vice-President Nixon Spars with Premier Khrushchev</a:t>
            </a:r>
            <a:r>
              <a:rPr lang="en-US" sz="1000" dirty="0"/>
              <a:t>, Jul. 24, 1959, </a:t>
            </a:r>
            <a:r>
              <a:rPr lang="en-US" sz="1000" dirty="0">
                <a:hlinkClick r:id="rId3"/>
              </a:rPr>
              <a:t>https://commons.wikimedia.org/wiki/File:1959_Khrushchev,_Nixon,_Brezhnev.jpg</a:t>
            </a:r>
            <a:r>
              <a:rPr lang="en-US" sz="1000" dirty="0"/>
              <a:t>). </a:t>
            </a:r>
          </a:p>
        </p:txBody>
      </p:sp>
    </p:spTree>
    <p:extLst>
      <p:ext uri="{BB962C8B-B14F-4D97-AF65-F5344CB8AC3E}">
        <p14:creationId xmlns:p14="http://schemas.microsoft.com/office/powerpoint/2010/main" val="130045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9751F9-F81B-415F-823C-76C41ED6229B}"/>
              </a:ext>
            </a:extLst>
          </p:cNvPr>
          <p:cNvSpPr>
            <a:spLocks noGrp="1"/>
          </p:cNvSpPr>
          <p:nvPr>
            <p:ph type="title"/>
          </p:nvPr>
        </p:nvSpPr>
        <p:spPr/>
        <p:txBody>
          <a:bodyPr/>
          <a:lstStyle/>
          <a:p>
            <a:r>
              <a:rPr lang="en-US" dirty="0">
                <a:latin typeface="+mn-lt"/>
              </a:rPr>
              <a:t>Khrushchev &amp; evangelicals</a:t>
            </a:r>
          </a:p>
        </p:txBody>
      </p:sp>
      <p:sp>
        <p:nvSpPr>
          <p:cNvPr id="6" name="Text Placeholder 5">
            <a:extLst>
              <a:ext uri="{FF2B5EF4-FFF2-40B4-BE49-F238E27FC236}">
                <a16:creationId xmlns:a16="http://schemas.microsoft.com/office/drawing/2014/main" id="{ECA2B78C-D0EB-494A-9004-DA63F451FE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7084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548641" y="247444"/>
            <a:ext cx="7991060" cy="871538"/>
          </a:xfrm>
        </p:spPr>
        <p:txBody>
          <a:bodyPr>
            <a:noAutofit/>
          </a:bodyPr>
          <a:lstStyle/>
          <a:p>
            <a:pPr algn="ctr"/>
            <a:r>
              <a:rPr lang="en-US" sz="3000" dirty="0">
                <a:latin typeface="+mn-lt"/>
              </a:rPr>
              <a:t>History of Evangelicals in Russia &amp; the USSR</a:t>
            </a:r>
          </a:p>
        </p:txBody>
      </p:sp>
      <p:pic>
        <p:nvPicPr>
          <p:cNvPr id="6" name="Content Placeholder 5" descr="A picture containing text, person&#10;&#10;Description automatically generated">
            <a:extLst>
              <a:ext uri="{FF2B5EF4-FFF2-40B4-BE49-F238E27FC236}">
                <a16:creationId xmlns:a16="http://schemas.microsoft.com/office/drawing/2014/main" id="{0C63DA60-72E0-4D1B-8A0E-A25C5FBEC1C5}"/>
              </a:ext>
            </a:extLst>
          </p:cNvPr>
          <p:cNvPicPr>
            <a:picLocks noGrp="1" noChangeAspect="1"/>
          </p:cNvPicPr>
          <p:nvPr>
            <p:ph idx="1"/>
          </p:nvPr>
        </p:nvPicPr>
        <p:blipFill>
          <a:blip r:embed="rId2"/>
          <a:stretch>
            <a:fillRect/>
          </a:stretch>
        </p:blipFill>
        <p:spPr>
          <a:xfrm>
            <a:off x="5934474" y="1180774"/>
            <a:ext cx="2057382" cy="3218694"/>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457200" indent="-457200">
              <a:buFont typeface="Arial" panose="020B0604020202020204" pitchFamily="34" charset="0"/>
              <a:buChar char="•"/>
            </a:pPr>
            <a:r>
              <a:rPr lang="en-US" sz="2400" dirty="0"/>
              <a:t>Emergence (1860s)</a:t>
            </a:r>
          </a:p>
          <a:p>
            <a:pPr marL="457200" indent="-457200">
              <a:buFont typeface="Arial" panose="020B0604020202020204" pitchFamily="34" charset="0"/>
              <a:buChar char="•"/>
            </a:pPr>
            <a:r>
              <a:rPr lang="en-US" sz="2400" dirty="0"/>
              <a:t>Early Soviet period</a:t>
            </a:r>
          </a:p>
          <a:p>
            <a:pPr marL="457200" indent="-457200">
              <a:buFont typeface="Arial" panose="020B0604020202020204" pitchFamily="34" charset="0"/>
              <a:buChar char="•"/>
            </a:pPr>
            <a:r>
              <a:rPr lang="en-US" sz="2400" dirty="0"/>
              <a:t>Increased pressure (1920s – 1930s)</a:t>
            </a:r>
          </a:p>
          <a:p>
            <a:pPr marL="457200" indent="-457200">
              <a:buFont typeface="Arial" panose="020B0604020202020204" pitchFamily="34" charset="0"/>
              <a:buChar char="•"/>
            </a:pPr>
            <a:r>
              <a:rPr lang="en-US" sz="2400" dirty="0"/>
              <a:t>New Religious Policy (1939)</a:t>
            </a:r>
          </a:p>
          <a:p>
            <a:pPr marL="457200" indent="-457200">
              <a:buFont typeface="Arial" panose="020B0604020202020204" pitchFamily="34" charset="0"/>
              <a:buChar char="•"/>
            </a:pPr>
            <a:r>
              <a:rPr lang="en-US" sz="2400" dirty="0"/>
              <a:t>Khrushchev – last major anti-religion campaign (1959-1964)</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7" name="TextBox 6">
            <a:extLst>
              <a:ext uri="{FF2B5EF4-FFF2-40B4-BE49-F238E27FC236}">
                <a16:creationId xmlns:a16="http://schemas.microsoft.com/office/drawing/2014/main" id="{B0B18638-B992-4355-9ABD-F8B3E95693AB}"/>
              </a:ext>
            </a:extLst>
          </p:cNvPr>
          <p:cNvSpPr txBox="1"/>
          <p:nvPr/>
        </p:nvSpPr>
        <p:spPr>
          <a:xfrm>
            <a:off x="4890052" y="4461261"/>
            <a:ext cx="4067083" cy="584775"/>
          </a:xfrm>
          <a:prstGeom prst="rect">
            <a:avLst/>
          </a:prstGeom>
          <a:noFill/>
        </p:spPr>
        <p:txBody>
          <a:bodyPr wrap="square" rtlCol="0">
            <a:spAutoFit/>
          </a:bodyPr>
          <a:lstStyle/>
          <a:p>
            <a:r>
              <a:rPr lang="en-US" sz="800" dirty="0"/>
              <a:t>Fig. 3. </a:t>
            </a:r>
            <a:r>
              <a:rPr lang="en-US" sz="800" i="1" dirty="0" err="1"/>
              <a:t>Shtundists</a:t>
            </a:r>
            <a:r>
              <a:rPr lang="en-US" sz="800" i="1" dirty="0"/>
              <a:t>, </a:t>
            </a:r>
            <a:r>
              <a:rPr lang="en-US" sz="800" dirty="0"/>
              <a:t>such as the women photographed, served as one of the early inspirations for the evangelical movement. (Photograph by unknown, </a:t>
            </a:r>
            <a:r>
              <a:rPr lang="en-US" sz="800" i="1" dirty="0"/>
              <a:t>Depicted </a:t>
            </a:r>
            <a:r>
              <a:rPr lang="en-US" sz="800" i="1" dirty="0" err="1"/>
              <a:t>Shtundist</a:t>
            </a:r>
            <a:r>
              <a:rPr lang="en-US" sz="800" i="1" dirty="0"/>
              <a:t> Woman from Village in Russian Empire</a:t>
            </a:r>
            <a:r>
              <a:rPr lang="en-US" sz="800" dirty="0"/>
              <a:t>, 1893, </a:t>
            </a:r>
            <a:r>
              <a:rPr lang="en-US" sz="800" dirty="0">
                <a:hlinkClick r:id="rId3"/>
              </a:rPr>
              <a:t>https://commons.wikimedia.org/wiki/</a:t>
            </a:r>
            <a:br>
              <a:rPr lang="en-US" sz="800" dirty="0">
                <a:hlinkClick r:id="rId3"/>
              </a:rPr>
            </a:br>
            <a:r>
              <a:rPr lang="en-US" sz="800" dirty="0">
                <a:hlinkClick r:id="rId3"/>
              </a:rPr>
              <a:t>File:Shtundistka.jpg</a:t>
            </a:r>
            <a:r>
              <a:rPr lang="en-US" sz="800" dirty="0"/>
              <a:t>). </a:t>
            </a:r>
          </a:p>
        </p:txBody>
      </p:sp>
    </p:spTree>
    <p:extLst>
      <p:ext uri="{BB962C8B-B14F-4D97-AF65-F5344CB8AC3E}">
        <p14:creationId xmlns:p14="http://schemas.microsoft.com/office/powerpoint/2010/main" val="177927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229599" cy="871538"/>
          </a:xfrm>
        </p:spPr>
        <p:txBody>
          <a:bodyPr>
            <a:noAutofit/>
          </a:bodyPr>
          <a:lstStyle/>
          <a:p>
            <a:pPr algn="ctr"/>
            <a:r>
              <a:rPr lang="en-US" sz="3200">
                <a:latin typeface="+mn-lt"/>
              </a:rPr>
              <a:t>Under Khrushchev – Phases of Persecution</a:t>
            </a:r>
            <a:endParaRPr lang="en-US" sz="3200" dirty="0">
              <a:latin typeface="+mn-lt"/>
            </a:endParaRPr>
          </a:p>
        </p:txBody>
      </p:sp>
      <p:pic>
        <p:nvPicPr>
          <p:cNvPr id="6" name="Content Placeholder 5">
            <a:extLst>
              <a:ext uri="{FF2B5EF4-FFF2-40B4-BE49-F238E27FC236}">
                <a16:creationId xmlns:a16="http://schemas.microsoft.com/office/drawing/2014/main" id="{3A093FD3-6DFF-4D52-8AC3-1D55F805D8A1}"/>
              </a:ext>
            </a:extLst>
          </p:cNvPr>
          <p:cNvPicPr>
            <a:picLocks noGrp="1" noChangeAspect="1"/>
          </p:cNvPicPr>
          <p:nvPr>
            <p:ph idx="1"/>
          </p:nvPr>
        </p:nvPicPr>
        <p:blipFill>
          <a:blip r:embed="rId2"/>
          <a:stretch>
            <a:fillRect/>
          </a:stretch>
        </p:blipFill>
        <p:spPr>
          <a:xfrm>
            <a:off x="5127626" y="1326181"/>
            <a:ext cx="3713498" cy="2491138"/>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575976" cy="3518297"/>
          </a:xfrm>
        </p:spPr>
        <p:txBody>
          <a:bodyPr>
            <a:normAutofit/>
          </a:bodyPr>
          <a:lstStyle/>
          <a:p>
            <a:pPr marL="457200" indent="-457200">
              <a:buFont typeface="Arial" panose="020B0604020202020204" pitchFamily="34" charset="0"/>
              <a:buChar char="•"/>
            </a:pPr>
            <a:r>
              <a:rPr lang="en-US" sz="2400"/>
              <a:t>Sawatsky (1981) identifies several phases in the 1959-1964 anti-religious campaign: </a:t>
            </a:r>
          </a:p>
          <a:p>
            <a:pPr marL="914400" lvl="1" indent="-457200">
              <a:buFont typeface="Arial" panose="020B0604020202020204" pitchFamily="34" charset="0"/>
              <a:buChar char="•"/>
            </a:pPr>
            <a:r>
              <a:rPr lang="en-US" sz="2400"/>
              <a:t>Leninist Legality</a:t>
            </a:r>
          </a:p>
          <a:p>
            <a:pPr marL="914400" lvl="1" indent="-457200">
              <a:buFont typeface="Arial" panose="020B0604020202020204" pitchFamily="34" charset="0"/>
              <a:buChar char="•"/>
            </a:pPr>
            <a:r>
              <a:rPr lang="en-US" sz="2400"/>
              <a:t>Resistance and Toughened Legislation</a:t>
            </a:r>
          </a:p>
          <a:p>
            <a:pPr marL="914400" lvl="1" indent="-457200">
              <a:buFont typeface="Arial" panose="020B0604020202020204" pitchFamily="34" charset="0"/>
              <a:buChar char="•"/>
            </a:pPr>
            <a:r>
              <a:rPr lang="en-US" sz="2400"/>
              <a:t>Reevaluation</a:t>
            </a:r>
          </a:p>
          <a:p>
            <a:pPr marL="914400" lvl="1" indent="-457200">
              <a:buFont typeface="Arial" panose="020B0604020202020204" pitchFamily="34" charset="0"/>
              <a:buChar char="•"/>
            </a:pPr>
            <a:r>
              <a:rPr lang="en-US" sz="2400"/>
              <a:t>Differentiated Policy</a:t>
            </a:r>
            <a:endParaRPr lang="en-US" sz="2400" dirty="0"/>
          </a:p>
        </p:txBody>
      </p:sp>
      <p:sp>
        <p:nvSpPr>
          <p:cNvPr id="9" name="TextBox 8">
            <a:extLst>
              <a:ext uri="{FF2B5EF4-FFF2-40B4-BE49-F238E27FC236}">
                <a16:creationId xmlns:a16="http://schemas.microsoft.com/office/drawing/2014/main" id="{20F46D18-21BB-465F-A50A-D736305B2352}"/>
              </a:ext>
            </a:extLst>
          </p:cNvPr>
          <p:cNvSpPr txBox="1"/>
          <p:nvPr/>
        </p:nvSpPr>
        <p:spPr>
          <a:xfrm>
            <a:off x="5193344" y="3921532"/>
            <a:ext cx="3647780" cy="461665"/>
          </a:xfrm>
          <a:prstGeom prst="rect">
            <a:avLst/>
          </a:prstGeom>
          <a:noFill/>
        </p:spPr>
        <p:txBody>
          <a:bodyPr wrap="square" rtlCol="0">
            <a:spAutoFit/>
          </a:bodyPr>
          <a:lstStyle/>
          <a:p>
            <a:r>
              <a:rPr lang="en-US" sz="800" dirty="0"/>
              <a:t>Fig. 4. Anti-religious propaganda painted Christianity as abusive, outdated, and unnecessary. (Image by Dmitry Moor, </a:t>
            </a:r>
            <a:r>
              <a:rPr lang="en-US" sz="800" i="1" dirty="0" err="1"/>
              <a:t>Torzhestvo</a:t>
            </a:r>
            <a:r>
              <a:rPr lang="en-US" sz="800" i="1" dirty="0"/>
              <a:t> </a:t>
            </a:r>
            <a:r>
              <a:rPr lang="en-US" sz="800" i="1" dirty="0" err="1"/>
              <a:t>Khristianstva</a:t>
            </a:r>
            <a:r>
              <a:rPr lang="en-US" sz="800" dirty="0"/>
              <a:t>, c. 1922 – 1930, </a:t>
            </a:r>
            <a:r>
              <a:rPr lang="en-US" sz="800" dirty="0">
                <a:hlinkClick r:id="rId3"/>
              </a:rPr>
              <a:t>https://commons.wikimedia.org</a:t>
            </a:r>
            <a:r>
              <a:rPr lang="en-US" sz="800" dirty="0"/>
              <a:t>). </a:t>
            </a:r>
          </a:p>
        </p:txBody>
      </p:sp>
    </p:spTree>
    <p:extLst>
      <p:ext uri="{BB962C8B-B14F-4D97-AF65-F5344CB8AC3E}">
        <p14:creationId xmlns:p14="http://schemas.microsoft.com/office/powerpoint/2010/main" val="224914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7557-6547-4210-A080-8DB761CB3B5A}"/>
              </a:ext>
            </a:extLst>
          </p:cNvPr>
          <p:cNvSpPr>
            <a:spLocks noGrp="1"/>
          </p:cNvSpPr>
          <p:nvPr>
            <p:ph type="title"/>
          </p:nvPr>
        </p:nvSpPr>
        <p:spPr>
          <a:xfrm>
            <a:off x="457201" y="204787"/>
            <a:ext cx="8229599" cy="871538"/>
          </a:xfrm>
        </p:spPr>
        <p:txBody>
          <a:bodyPr>
            <a:noAutofit/>
          </a:bodyPr>
          <a:lstStyle/>
          <a:p>
            <a:pPr algn="ctr"/>
            <a:r>
              <a:rPr lang="en-US" sz="3000">
                <a:latin typeface="+mn-lt"/>
              </a:rPr>
              <a:t>Impact of Persecution</a:t>
            </a:r>
            <a:endParaRPr lang="en-US" sz="3000" dirty="0">
              <a:latin typeface="+mn-lt"/>
            </a:endParaRPr>
          </a:p>
        </p:txBody>
      </p:sp>
      <p:pic>
        <p:nvPicPr>
          <p:cNvPr id="6" name="Content Placeholder 5">
            <a:extLst>
              <a:ext uri="{FF2B5EF4-FFF2-40B4-BE49-F238E27FC236}">
                <a16:creationId xmlns:a16="http://schemas.microsoft.com/office/drawing/2014/main" id="{BBF19722-29E0-4752-8CD3-EA21FDACDA81}"/>
              </a:ext>
            </a:extLst>
          </p:cNvPr>
          <p:cNvPicPr>
            <a:picLocks noGrp="1" noChangeAspect="1"/>
          </p:cNvPicPr>
          <p:nvPr>
            <p:ph idx="1"/>
          </p:nvPr>
        </p:nvPicPr>
        <p:blipFill>
          <a:blip r:embed="rId2"/>
          <a:stretch>
            <a:fillRect/>
          </a:stretch>
        </p:blipFill>
        <p:spPr>
          <a:xfrm>
            <a:off x="4667230" y="1177801"/>
            <a:ext cx="4225799" cy="2991073"/>
          </a:xfrm>
        </p:spPr>
      </p:pic>
      <p:sp>
        <p:nvSpPr>
          <p:cNvPr id="4" name="Text Placeholder 3">
            <a:extLst>
              <a:ext uri="{FF2B5EF4-FFF2-40B4-BE49-F238E27FC236}">
                <a16:creationId xmlns:a16="http://schemas.microsoft.com/office/drawing/2014/main" id="{B0836B10-D4C4-4FD0-9C20-4F0568E32D46}"/>
              </a:ext>
            </a:extLst>
          </p:cNvPr>
          <p:cNvSpPr>
            <a:spLocks noGrp="1"/>
          </p:cNvSpPr>
          <p:nvPr>
            <p:ph type="body" sz="half" idx="2"/>
          </p:nvPr>
        </p:nvSpPr>
        <p:spPr>
          <a:xfrm>
            <a:off x="457200" y="1235352"/>
            <a:ext cx="4432852" cy="3518297"/>
          </a:xfrm>
        </p:spPr>
        <p:txBody>
          <a:bodyPr>
            <a:normAutofit/>
          </a:bodyPr>
          <a:lstStyle/>
          <a:p>
            <a:pPr marL="457200" indent="-457200">
              <a:buFont typeface="Arial" panose="020B0604020202020204" pitchFamily="34" charset="0"/>
              <a:buChar char="•"/>
            </a:pPr>
            <a:r>
              <a:rPr lang="en-US" sz="2400" dirty="0"/>
              <a:t>Restrictions - </a:t>
            </a:r>
            <a:r>
              <a:rPr lang="en-US" sz="2200" dirty="0"/>
              <a:t>Education</a:t>
            </a:r>
          </a:p>
          <a:p>
            <a:pPr marL="457200" indent="-457200">
              <a:buFont typeface="Arial" panose="020B0604020202020204" pitchFamily="34" charset="0"/>
              <a:buChar char="•"/>
            </a:pPr>
            <a:r>
              <a:rPr lang="en-US" sz="2400" dirty="0"/>
              <a:t>Compromise - </a:t>
            </a:r>
            <a:r>
              <a:rPr lang="en-US" sz="2200" dirty="0"/>
              <a:t>Pacifism</a:t>
            </a:r>
          </a:p>
          <a:p>
            <a:pPr marL="457200" indent="-457200">
              <a:buFont typeface="Arial" panose="020B0604020202020204" pitchFamily="34" charset="0"/>
              <a:buChar char="•"/>
            </a:pPr>
            <a:r>
              <a:rPr lang="en-US" sz="2400" dirty="0"/>
              <a:t>Creativity – </a:t>
            </a:r>
            <a:r>
              <a:rPr lang="en-US" sz="2200" dirty="0"/>
              <a:t>Preaching</a:t>
            </a:r>
          </a:p>
          <a:p>
            <a:pPr marL="457200" indent="-457200">
              <a:buFont typeface="Arial" panose="020B0604020202020204" pitchFamily="34" charset="0"/>
              <a:buChar char="•"/>
            </a:pPr>
            <a:r>
              <a:rPr lang="en-US" sz="2400" dirty="0"/>
              <a:t>Disunion - </a:t>
            </a:r>
            <a:r>
              <a:rPr lang="en-US" sz="2200" i="1" dirty="0"/>
              <a:t>Initsiativniki</a:t>
            </a:r>
          </a:p>
        </p:txBody>
      </p:sp>
      <p:sp>
        <p:nvSpPr>
          <p:cNvPr id="16" name="TextBox 15">
            <a:extLst>
              <a:ext uri="{FF2B5EF4-FFF2-40B4-BE49-F238E27FC236}">
                <a16:creationId xmlns:a16="http://schemas.microsoft.com/office/drawing/2014/main" id="{A6C764B8-01C6-4329-A9DB-3C5FC21FB5D1}"/>
              </a:ext>
            </a:extLst>
          </p:cNvPr>
          <p:cNvSpPr txBox="1"/>
          <p:nvPr/>
        </p:nvSpPr>
        <p:spPr>
          <a:xfrm>
            <a:off x="4762462" y="4238126"/>
            <a:ext cx="4035336" cy="584775"/>
          </a:xfrm>
          <a:prstGeom prst="rect">
            <a:avLst/>
          </a:prstGeom>
          <a:noFill/>
        </p:spPr>
        <p:txBody>
          <a:bodyPr wrap="square" rtlCol="0">
            <a:spAutoFit/>
          </a:bodyPr>
          <a:lstStyle/>
          <a:p>
            <a:r>
              <a:rPr lang="en-US" sz="800" dirty="0"/>
              <a:t>Fig. 5. Although evangelical children attended elementary and secondary school, they were often restricted from pursuing higher education. (Photograph by Anatoly </a:t>
            </a:r>
            <a:r>
              <a:rPr lang="en-US" sz="800" dirty="0" err="1"/>
              <a:t>Savin</a:t>
            </a:r>
            <a:r>
              <a:rPr lang="en-US" sz="800" dirty="0"/>
              <a:t>, </a:t>
            </a:r>
            <a:r>
              <a:rPr lang="en-US" sz="800" i="1" dirty="0"/>
              <a:t>Soviet Pupils in </a:t>
            </a:r>
            <a:r>
              <a:rPr lang="en-US" sz="800" i="1" dirty="0" err="1"/>
              <a:t>Milovice</a:t>
            </a:r>
            <a:r>
              <a:rPr lang="en-US" sz="800" dirty="0"/>
              <a:t>, Sept. 1, 1985, </a:t>
            </a:r>
            <a:r>
              <a:rPr lang="en-US" sz="800" dirty="0">
                <a:hlinkClick r:id="rId3"/>
              </a:rPr>
              <a:t>https://commons.wikimedia.org/wiki/File:</a:t>
            </a:r>
            <a:br>
              <a:rPr lang="en-US" sz="800" dirty="0">
                <a:hlinkClick r:id="rId3"/>
              </a:rPr>
            </a:br>
            <a:r>
              <a:rPr lang="en-US" sz="800" dirty="0">
                <a:hlinkClick r:id="rId3"/>
              </a:rPr>
              <a:t>Milovice_soviet_pupils.jpg</a:t>
            </a:r>
            <a:r>
              <a:rPr lang="en-US" sz="800" dirty="0"/>
              <a:t>). </a:t>
            </a:r>
          </a:p>
        </p:txBody>
      </p:sp>
    </p:spTree>
    <p:extLst>
      <p:ext uri="{BB962C8B-B14F-4D97-AF65-F5344CB8AC3E}">
        <p14:creationId xmlns:p14="http://schemas.microsoft.com/office/powerpoint/2010/main" val="375174002"/>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2181</Words>
  <Application>Microsoft Office PowerPoint</Application>
  <PresentationFormat>On-screen Show (16:9)</PresentationFormat>
  <Paragraphs>123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Courier New</vt:lpstr>
      <vt:lpstr>Times New Roman</vt:lpstr>
      <vt:lpstr>Office Theme</vt:lpstr>
      <vt:lpstr>Voices of Courage</vt:lpstr>
      <vt:lpstr>Introduction</vt:lpstr>
      <vt:lpstr>Background</vt:lpstr>
      <vt:lpstr>Rise of the Soviet Union</vt:lpstr>
      <vt:lpstr>Overview of Khrushchev’s Time in Office</vt:lpstr>
      <vt:lpstr>Khrushchev &amp; evangelicals</vt:lpstr>
      <vt:lpstr>History of Evangelicals in Russia &amp; the USSR</vt:lpstr>
      <vt:lpstr>Under Khrushchev – Phases of Persecution</vt:lpstr>
      <vt:lpstr>Impact of Persecution</vt:lpstr>
      <vt:lpstr>Khrushchev &amp; other dissidents</vt:lpstr>
      <vt:lpstr>History of Dissent in Russia &amp; the USSR</vt:lpstr>
      <vt:lpstr>Dissent During the Khrushchev Period</vt:lpstr>
      <vt:lpstr>Treatment Under Khrushchev</vt:lpstr>
      <vt:lpstr>Treatment Under Khrushchev</vt:lpstr>
      <vt:lpstr>comparison</vt:lpstr>
      <vt:lpstr>PowerPoint Presentation</vt:lpstr>
      <vt:lpstr>Comparison</vt:lpstr>
      <vt:lpstr>conclusion</vt:lpstr>
      <vt:lpstr>Bibliography</vt:lpstr>
      <vt:lpstr>PowerPoint Presentation</vt:lpstr>
      <vt:lpstr>PowerPoint Presentation</vt:lpstr>
      <vt:lpstr>PowerPoint Presentation</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Coker, Abigail</cp:lastModifiedBy>
  <cp:revision>10</cp:revision>
  <dcterms:created xsi:type="dcterms:W3CDTF">2014-11-10T20:35:24Z</dcterms:created>
  <dcterms:modified xsi:type="dcterms:W3CDTF">2022-03-15T21:53:32Z</dcterms:modified>
</cp:coreProperties>
</file>