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26"/>
  </p:normalViewPr>
  <p:slideViewPr>
    <p:cSldViewPr snapToGrid="0" snapToObjects="1">
      <p:cViewPr varScale="1">
        <p:scale>
          <a:sx n="161" d="100"/>
          <a:sy n="161" d="100"/>
        </p:scale>
        <p:origin x="784" y="19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C49E9F-CBDD-ED40-8CAC-9FC809B9A6DB}" type="datetimeFigureOut">
              <a:rPr lang="en-US" smtClean="0"/>
              <a:t>3/15/22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8A2FFC-AF1A-ED45-B93A-62C7574BEB76}" type="slidenum">
              <a:rPr lang="en-US" smtClean="0"/>
              <a:t>‹#›</a:t>
            </a:fld>
            <a:endParaRPr lang="en-US"/>
          </a:p>
        </p:txBody>
      </p:sp>
    </p:spTree>
    <p:extLst>
      <p:ext uri="{BB962C8B-B14F-4D97-AF65-F5344CB8AC3E}">
        <p14:creationId xmlns:p14="http://schemas.microsoft.com/office/powerpoint/2010/main" val="878332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8A2FFC-AF1A-ED45-B93A-62C7574BEB76}" type="slidenum">
              <a:rPr lang="en-US" smtClean="0"/>
              <a:t>6</a:t>
            </a:fld>
            <a:endParaRPr lang="en-US"/>
          </a:p>
        </p:txBody>
      </p:sp>
    </p:spTree>
    <p:extLst>
      <p:ext uri="{BB962C8B-B14F-4D97-AF65-F5344CB8AC3E}">
        <p14:creationId xmlns:p14="http://schemas.microsoft.com/office/powerpoint/2010/main" val="4221567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3/15/22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3/15/22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3/15/22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3/15/22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400" b="1" cap="all" dirty="0">
                <a:latin typeface="Times New Roman" panose="02020603050405020304" pitchFamily="18" charset="0"/>
                <a:cs typeface="Times New Roman" panose="02020603050405020304" pitchFamily="18" charset="0"/>
              </a:rPr>
              <a:t>RESILIENCE OF COLLEGE STUDENTS WITH AUTISM SPECTRUM DISORDER (ASD) DURING THE COVID-19 PANDEMIC</a:t>
            </a: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fontScale="55000" lnSpcReduction="20000"/>
          </a:bodyPr>
          <a:lstStyle/>
          <a:p>
            <a:pPr fontAlgn="base"/>
            <a:r>
              <a:rPr lang="en-US" dirty="0">
                <a:latin typeface="Times New Roman" panose="02020603050405020304" pitchFamily="18" charset="0"/>
                <a:cs typeface="Times New Roman" panose="02020603050405020304" pitchFamily="18" charset="0"/>
              </a:rPr>
              <a:t>Clarissa Maness, Kalie Nuss, Leah Sanders, Javan Tate, Melissa Partridge Graduate Assistant, Dr. Marilyn Peyton, PhD ​</a:t>
            </a:r>
          </a:p>
          <a:p>
            <a:pPr fontAlgn="base"/>
            <a:r>
              <a:rPr lang="en-US" dirty="0">
                <a:latin typeface="Times New Roman" panose="02020603050405020304" pitchFamily="18" charset="0"/>
                <a:cs typeface="Times New Roman" panose="02020603050405020304" pitchFamily="18" charset="0"/>
              </a:rPr>
              <a:t>and Dr. Beth Sites, PhD​</a:t>
            </a:r>
          </a:p>
          <a:p>
            <a:pPr fontAlgn="base"/>
            <a:r>
              <a:rPr lang="en-US" dirty="0"/>
              <a:t>​</a:t>
            </a:r>
          </a:p>
          <a:p>
            <a:endParaRPr lang="en-US" dirty="0"/>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C4D86-CD0B-424C-A17D-898FEA30764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a:t>
            </a:r>
            <a:endParaRPr lang="en-US" dirty="0"/>
          </a:p>
        </p:txBody>
      </p:sp>
      <p:sp>
        <p:nvSpPr>
          <p:cNvPr id="3" name="Content Placeholder 2">
            <a:extLst>
              <a:ext uri="{FF2B5EF4-FFF2-40B4-BE49-F238E27FC236}">
                <a16:creationId xmlns:a16="http://schemas.microsoft.com/office/drawing/2014/main" id="{BE809C4E-F783-C14A-95F0-C7288C33475A}"/>
              </a:ext>
            </a:extLst>
          </p:cNvPr>
          <p:cNvSpPr>
            <a:spLocks noGrp="1"/>
          </p:cNvSpPr>
          <p:nvPr>
            <p:ph idx="1"/>
          </p:nvPr>
        </p:nvSpPr>
        <p:spPr/>
        <p:txBody>
          <a:bodyPr>
            <a:normAutofit fontScale="92500" lnSpcReduction="10000"/>
          </a:bodyPr>
          <a:lstStyle/>
          <a:p>
            <a:r>
              <a:rPr lang="en-US" sz="2200" dirty="0">
                <a:solidFill>
                  <a:schemeClr val="bg1"/>
                </a:solidFill>
                <a:latin typeface="Times New Roman" panose="02020603050405020304" pitchFamily="18" charset="0"/>
                <a:cs typeface="Times New Roman" panose="02020603050405020304" pitchFamily="18" charset="0"/>
              </a:rPr>
              <a:t>30 minute in person interview to discuss the following:​</a:t>
            </a:r>
          </a:p>
          <a:p>
            <a:pPr lvl="1"/>
            <a:r>
              <a:rPr lang="en-US" sz="2200" dirty="0">
                <a:solidFill>
                  <a:schemeClr val="bg1"/>
                </a:solidFill>
                <a:latin typeface="Times New Roman" panose="02020603050405020304" pitchFamily="18" charset="0"/>
                <a:cs typeface="Times New Roman" panose="02020603050405020304" pitchFamily="18" charset="0"/>
              </a:rPr>
              <a:t>Routines</a:t>
            </a:r>
          </a:p>
          <a:p>
            <a:pPr lvl="1"/>
            <a:r>
              <a:rPr lang="en-US" sz="2200" dirty="0">
                <a:solidFill>
                  <a:schemeClr val="bg1"/>
                </a:solidFill>
                <a:latin typeface="Times New Roman" panose="02020603050405020304" pitchFamily="18" charset="0"/>
                <a:cs typeface="Times New Roman" panose="02020603050405020304" pitchFamily="18" charset="0"/>
              </a:rPr>
              <a:t>College experience pre and post COVID</a:t>
            </a:r>
          </a:p>
          <a:p>
            <a:pPr lvl="1"/>
            <a:r>
              <a:rPr lang="en-US" sz="2200" dirty="0">
                <a:solidFill>
                  <a:schemeClr val="bg1"/>
                </a:solidFill>
                <a:latin typeface="Times New Roman" panose="02020603050405020304" pitchFamily="18" charset="0"/>
                <a:cs typeface="Times New Roman" panose="02020603050405020304" pitchFamily="18" charset="0"/>
              </a:rPr>
              <a:t>Changes made since COVID-19</a:t>
            </a:r>
          </a:p>
          <a:p>
            <a:pPr lvl="1"/>
            <a:r>
              <a:rPr lang="en-US" sz="2200" dirty="0">
                <a:solidFill>
                  <a:schemeClr val="bg1"/>
                </a:solidFill>
                <a:latin typeface="Times New Roman" panose="02020603050405020304" pitchFamily="18" charset="0"/>
                <a:cs typeface="Times New Roman" panose="02020603050405020304" pitchFamily="18" charset="0"/>
              </a:rPr>
              <a:t>In person vs virtual learning</a:t>
            </a:r>
          </a:p>
          <a:p>
            <a:pPr lvl="1"/>
            <a:r>
              <a:rPr lang="en-US" sz="2200" dirty="0">
                <a:solidFill>
                  <a:schemeClr val="bg1"/>
                </a:solidFill>
                <a:latin typeface="Times New Roman" panose="02020603050405020304" pitchFamily="18" charset="0"/>
                <a:cs typeface="Times New Roman" panose="02020603050405020304" pitchFamily="18" charset="0"/>
              </a:rPr>
              <a:t>Resources</a:t>
            </a:r>
          </a:p>
          <a:p>
            <a:pPr lvl="1"/>
            <a:r>
              <a:rPr lang="en-US" sz="2200" dirty="0">
                <a:solidFill>
                  <a:schemeClr val="bg1"/>
                </a:solidFill>
                <a:latin typeface="Times New Roman" panose="02020603050405020304" pitchFamily="18" charset="0"/>
                <a:cs typeface="Times New Roman" panose="02020603050405020304" pitchFamily="18" charset="0"/>
              </a:rPr>
              <a:t>Faith</a:t>
            </a:r>
          </a:p>
          <a:p>
            <a:r>
              <a:rPr lang="en-US" sz="2400" dirty="0">
                <a:latin typeface="Times New Roman" panose="02020603050405020304" pitchFamily="18" charset="0"/>
                <a:cs typeface="Times New Roman" panose="02020603050405020304" pitchFamily="18" charset="0"/>
              </a:rPr>
              <a:t>Responses recorded and analyzed thematically</a:t>
            </a:r>
          </a:p>
          <a:p>
            <a:r>
              <a:rPr lang="en-US" sz="2400" dirty="0">
                <a:latin typeface="Times New Roman" panose="02020603050405020304" pitchFamily="18" charset="0"/>
                <a:cs typeface="Times New Roman" panose="02020603050405020304" pitchFamily="18" charset="0"/>
              </a:rPr>
              <a:t>Search for common themes amongst responses between participants</a:t>
            </a:r>
          </a:p>
          <a:p>
            <a:pPr lvl="1"/>
            <a:endParaRPr lang="en-US" dirty="0"/>
          </a:p>
        </p:txBody>
      </p:sp>
    </p:spTree>
    <p:extLst>
      <p:ext uri="{BB962C8B-B14F-4D97-AF65-F5344CB8AC3E}">
        <p14:creationId xmlns:p14="http://schemas.microsoft.com/office/powerpoint/2010/main" val="524680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DC319-97A3-7548-A085-34982D648D0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FUTURE RESEARCH</a:t>
            </a:r>
          </a:p>
        </p:txBody>
      </p:sp>
      <p:sp>
        <p:nvSpPr>
          <p:cNvPr id="3" name="Content Placeholder 2">
            <a:extLst>
              <a:ext uri="{FF2B5EF4-FFF2-40B4-BE49-F238E27FC236}">
                <a16:creationId xmlns:a16="http://schemas.microsoft.com/office/drawing/2014/main" id="{58A94DE1-16FE-4042-AC21-8402634B8252}"/>
              </a:ext>
            </a:extLst>
          </p:cNvPr>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Differences and similarities between low functioning and high functioning students with ASD during the pandemic​</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Positives of the quarantine period for students with ASD</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types of support which helped students with ASD while learning online during the quarantine period  ​</a:t>
            </a:r>
          </a:p>
          <a:p>
            <a:endParaRPr lang="en-US" dirty="0"/>
          </a:p>
        </p:txBody>
      </p:sp>
    </p:spTree>
    <p:extLst>
      <p:ext uri="{BB962C8B-B14F-4D97-AF65-F5344CB8AC3E}">
        <p14:creationId xmlns:p14="http://schemas.microsoft.com/office/powerpoint/2010/main" val="183160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30A77-1D9F-534F-8F65-EBCE36240D8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41331982-50DC-1243-ABDC-88DD5F6782CA}"/>
              </a:ext>
            </a:extLst>
          </p:cNvPr>
          <p:cNvSpPr>
            <a:spLocks noGrp="1"/>
          </p:cNvSpPr>
          <p:nvPr>
            <p:ph idx="1"/>
          </p:nvPr>
        </p:nvSpPr>
        <p:spPr/>
        <p:txBody>
          <a:bodyPr>
            <a:normAutofit lnSpcReduction="10000"/>
          </a:bodyPr>
          <a:lstStyle/>
          <a:p>
            <a:pPr fontAlgn="base"/>
            <a:r>
              <a:rPr lang="en-US" sz="1500" dirty="0">
                <a:latin typeface="Times New Roman" panose="02020603050405020304" pitchFamily="18" charset="0"/>
                <a:cs typeface="Times New Roman" panose="02020603050405020304" pitchFamily="18" charset="0"/>
              </a:rPr>
              <a:t>Pellicano, E., Brett, S., den Houting, J., Heyworth, M., </a:t>
            </a:r>
            <a:r>
              <a:rPr lang="en-US" sz="1500" dirty="0" err="1">
                <a:latin typeface="Times New Roman" panose="02020603050405020304" pitchFamily="18" charset="0"/>
                <a:cs typeface="Times New Roman" panose="02020603050405020304" pitchFamily="18" charset="0"/>
              </a:rPr>
              <a:t>Magiati</a:t>
            </a:r>
            <a:r>
              <a:rPr lang="en-US" sz="1500" dirty="0">
                <a:latin typeface="Times New Roman" panose="02020603050405020304" pitchFamily="18" charset="0"/>
                <a:cs typeface="Times New Roman" panose="02020603050405020304" pitchFamily="18" charset="0"/>
              </a:rPr>
              <a:t>, I., Steward, R., </a:t>
            </a:r>
            <a:r>
              <a:rPr lang="en-US" sz="1500" dirty="0" err="1">
                <a:latin typeface="Times New Roman" panose="02020603050405020304" pitchFamily="18" charset="0"/>
                <a:cs typeface="Times New Roman" panose="02020603050405020304" pitchFamily="18" charset="0"/>
              </a:rPr>
              <a:t>Urbanowics</a:t>
            </a:r>
            <a:r>
              <a:rPr lang="en-US" sz="1500" dirty="0">
                <a:latin typeface="Times New Roman" panose="02020603050405020304" pitchFamily="18" charset="0"/>
                <a:cs typeface="Times New Roman" panose="02020603050405020304" pitchFamily="18" charset="0"/>
              </a:rPr>
              <a:t>, A.,&amp; </a:t>
            </a:r>
            <a:r>
              <a:rPr lang="en-US" sz="1500" dirty="0" err="1">
                <a:latin typeface="Times New Roman" panose="02020603050405020304" pitchFamily="18" charset="0"/>
                <a:cs typeface="Times New Roman" panose="02020603050405020304" pitchFamily="18" charset="0"/>
              </a:rPr>
              <a:t>Stears</a:t>
            </a:r>
            <a:r>
              <a:rPr lang="en-US" sz="1500" dirty="0">
                <a:latin typeface="Times New Roman" panose="02020603050405020304" pitchFamily="18" charset="0"/>
                <a:cs typeface="Times New Roman" panose="02020603050405020304" pitchFamily="18" charset="0"/>
              </a:rPr>
              <a:t>, M. (2021). COVID-19 social isolation and the mental health of autistic people and their families: A qualitative study. </a:t>
            </a:r>
            <a:r>
              <a:rPr lang="en-US" sz="1500" dirty="0" err="1">
                <a:latin typeface="Times New Roman" panose="02020603050405020304" pitchFamily="18" charset="0"/>
                <a:cs typeface="Times New Roman" panose="02020603050405020304" pitchFamily="18" charset="0"/>
              </a:rPr>
              <a:t>Autism.https</a:t>
            </a:r>
            <a:r>
              <a:rPr lang="en-US" sz="1500" dirty="0">
                <a:latin typeface="Times New Roman" panose="02020603050405020304" pitchFamily="18" charset="0"/>
                <a:cs typeface="Times New Roman" panose="02020603050405020304" pitchFamily="18" charset="0"/>
              </a:rPr>
              <a:t>://</a:t>
            </a:r>
            <a:r>
              <a:rPr lang="en-US" sz="1500" dirty="0" err="1">
                <a:latin typeface="Times New Roman" panose="02020603050405020304" pitchFamily="18" charset="0"/>
                <a:cs typeface="Times New Roman" panose="02020603050405020304" pitchFamily="18" charset="0"/>
              </a:rPr>
              <a:t>doi.org</a:t>
            </a:r>
            <a:r>
              <a:rPr lang="en-US" sz="1500" dirty="0">
                <a:latin typeface="Times New Roman" panose="02020603050405020304" pitchFamily="18" charset="0"/>
                <a:cs typeface="Times New Roman" panose="02020603050405020304" pitchFamily="18" charset="0"/>
              </a:rPr>
              <a:t>/10.1177/13623613211035936​</a:t>
            </a:r>
          </a:p>
          <a:p>
            <a:pPr fontAlgn="base"/>
            <a:r>
              <a:rPr lang="en-US" sz="1500" dirty="0">
                <a:latin typeface="Times New Roman" panose="02020603050405020304" pitchFamily="18" charset="0"/>
                <a:cs typeface="Times New Roman" panose="02020603050405020304" pitchFamily="18" charset="0"/>
              </a:rPr>
              <a:t>Pfeiffer, B., </a:t>
            </a:r>
            <a:r>
              <a:rPr lang="en-US" sz="1500" dirty="0" err="1">
                <a:latin typeface="Times New Roman" panose="02020603050405020304" pitchFamily="18" charset="0"/>
                <a:cs typeface="Times New Roman" panose="02020603050405020304" pitchFamily="18" charset="0"/>
              </a:rPr>
              <a:t>Brusilovskiy</a:t>
            </a:r>
            <a:r>
              <a:rPr lang="en-US" sz="1500" dirty="0">
                <a:latin typeface="Times New Roman" panose="02020603050405020304" pitchFamily="18" charset="0"/>
                <a:cs typeface="Times New Roman" panose="02020603050405020304" pitchFamily="18" charset="0"/>
              </a:rPr>
              <a:t>, E., Hallock, T., </a:t>
            </a:r>
            <a:r>
              <a:rPr lang="en-US" sz="1500" dirty="0" err="1">
                <a:latin typeface="Times New Roman" panose="02020603050405020304" pitchFamily="18" charset="0"/>
                <a:cs typeface="Times New Roman" panose="02020603050405020304" pitchFamily="18" charset="0"/>
              </a:rPr>
              <a:t>Salzer</a:t>
            </a:r>
            <a:r>
              <a:rPr lang="en-US" sz="1500" dirty="0">
                <a:latin typeface="Times New Roman" panose="02020603050405020304" pitchFamily="18" charset="0"/>
                <a:cs typeface="Times New Roman" panose="02020603050405020304" pitchFamily="18" charset="0"/>
              </a:rPr>
              <a:t>, M., </a:t>
            </a:r>
            <a:r>
              <a:rPr lang="en-US" sz="1500" dirty="0" err="1">
                <a:latin typeface="Times New Roman" panose="02020603050405020304" pitchFamily="18" charset="0"/>
                <a:cs typeface="Times New Roman" panose="02020603050405020304" pitchFamily="18" charset="0"/>
              </a:rPr>
              <a:t>Pompanio</a:t>
            </a:r>
            <a:r>
              <a:rPr lang="en-US" sz="1500" dirty="0">
                <a:latin typeface="Times New Roman" panose="02020603050405020304" pitchFamily="18" charset="0"/>
                <a:cs typeface="Times New Roman" panose="02020603050405020304" pitchFamily="18" charset="0"/>
              </a:rPr>
              <a:t> Davidson, A., </a:t>
            </a:r>
            <a:r>
              <a:rPr lang="en-US" sz="1500" dirty="0" err="1">
                <a:latin typeface="Times New Roman" panose="02020603050405020304" pitchFamily="18" charset="0"/>
                <a:cs typeface="Times New Roman" panose="02020603050405020304" pitchFamily="18" charset="0"/>
              </a:rPr>
              <a:t>Slugg</a:t>
            </a:r>
            <a:r>
              <a:rPr lang="en-US" sz="1500" dirty="0">
                <a:latin typeface="Times New Roman" panose="02020603050405020304" pitchFamily="18" charset="0"/>
                <a:cs typeface="Times New Roman" panose="02020603050405020304" pitchFamily="18" charset="0"/>
              </a:rPr>
              <a:t>, L., &amp; Feeley, C. (2021). Impact of COVID-19 on community participation and mobility in young adults with autism spectrum disorders. Journal of Autism and Developmental Disorders. https://</a:t>
            </a:r>
            <a:r>
              <a:rPr lang="en-US" sz="1500" dirty="0" err="1">
                <a:latin typeface="Times New Roman" panose="02020603050405020304" pitchFamily="18" charset="0"/>
                <a:cs typeface="Times New Roman" panose="02020603050405020304" pitchFamily="18" charset="0"/>
              </a:rPr>
              <a:t>doi.org</a:t>
            </a:r>
            <a:r>
              <a:rPr lang="en-US" sz="1500" dirty="0">
                <a:latin typeface="Times New Roman" panose="02020603050405020304" pitchFamily="18" charset="0"/>
                <a:cs typeface="Times New Roman" panose="02020603050405020304" pitchFamily="18" charset="0"/>
              </a:rPr>
              <a:t>/10.1007/s10803-021-05054-0​</a:t>
            </a:r>
          </a:p>
          <a:p>
            <a:pPr fontAlgn="base"/>
            <a:r>
              <a:rPr lang="en-US" sz="1500" dirty="0">
                <a:latin typeface="Times New Roman" panose="02020603050405020304" pitchFamily="18" charset="0"/>
                <a:cs typeface="Times New Roman" panose="02020603050405020304" pitchFamily="18" charset="0"/>
              </a:rPr>
              <a:t>Mosquera, M. L., Mandy, W., </a:t>
            </a:r>
            <a:r>
              <a:rPr lang="en-US" sz="1500" dirty="0" err="1">
                <a:latin typeface="Times New Roman" panose="02020603050405020304" pitchFamily="18" charset="0"/>
                <a:cs typeface="Times New Roman" panose="02020603050405020304" pitchFamily="18" charset="0"/>
              </a:rPr>
              <a:t>Pavloupoulou</a:t>
            </a:r>
            <a:r>
              <a:rPr lang="en-US" sz="1500" dirty="0">
                <a:latin typeface="Times New Roman" panose="02020603050405020304" pitchFamily="18" charset="0"/>
                <a:cs typeface="Times New Roman" panose="02020603050405020304" pitchFamily="18" charset="0"/>
              </a:rPr>
              <a:t>, G., &amp; </a:t>
            </a:r>
            <a:r>
              <a:rPr lang="en-US" sz="1500" dirty="0" err="1">
                <a:latin typeface="Times New Roman" panose="02020603050405020304" pitchFamily="18" charset="0"/>
                <a:cs typeface="Times New Roman" panose="02020603050405020304" pitchFamily="18" charset="0"/>
              </a:rPr>
              <a:t>Dimitriou</a:t>
            </a:r>
            <a:r>
              <a:rPr lang="en-US" sz="1500" dirty="0">
                <a:latin typeface="Times New Roman" panose="02020603050405020304" pitchFamily="18" charset="0"/>
                <a:cs typeface="Times New Roman" panose="02020603050405020304" pitchFamily="18" charset="0"/>
              </a:rPr>
              <a:t>, D. (2021). Autistic adults’ personal experiences of navigating a social world prior to and during Covid-19 lockdown in Spain. Research in Developmental Disabilities, 117. https://</a:t>
            </a:r>
            <a:r>
              <a:rPr lang="en-US" sz="1500" dirty="0" err="1">
                <a:latin typeface="Times New Roman" panose="02020603050405020304" pitchFamily="18" charset="0"/>
                <a:cs typeface="Times New Roman" panose="02020603050405020304" pitchFamily="18" charset="0"/>
              </a:rPr>
              <a:t>doi.org</a:t>
            </a:r>
            <a:r>
              <a:rPr lang="en-US" sz="1500" dirty="0">
                <a:latin typeface="Times New Roman" panose="02020603050405020304" pitchFamily="18" charset="0"/>
                <a:cs typeface="Times New Roman" panose="02020603050405020304" pitchFamily="18" charset="0"/>
              </a:rPr>
              <a:t>/10.1016/j.ridd.2021.104057.​</a:t>
            </a:r>
          </a:p>
          <a:p>
            <a:pPr fontAlgn="base"/>
            <a:r>
              <a:rPr lang="en-US" sz="1500" dirty="0">
                <a:latin typeface="Times New Roman" panose="02020603050405020304" pitchFamily="18" charset="0"/>
                <a:cs typeface="Times New Roman" panose="02020603050405020304" pitchFamily="18" charset="0"/>
              </a:rPr>
              <a:t>Spain, D., Mason, D., Capp, S. J., </a:t>
            </a:r>
            <a:r>
              <a:rPr lang="en-US" sz="1500" dirty="0" err="1">
                <a:latin typeface="Times New Roman" panose="02020603050405020304" pitchFamily="18" charset="0"/>
                <a:cs typeface="Times New Roman" panose="02020603050405020304" pitchFamily="18" charset="0"/>
              </a:rPr>
              <a:t>Stoppelbein</a:t>
            </a:r>
            <a:r>
              <a:rPr lang="en-US" sz="1500" dirty="0">
                <a:latin typeface="Times New Roman" panose="02020603050405020304" pitchFamily="18" charset="0"/>
                <a:cs typeface="Times New Roman" panose="02020603050405020304" pitchFamily="18" charset="0"/>
              </a:rPr>
              <a:t>, L., White, S. W., &amp; </a:t>
            </a:r>
            <a:r>
              <a:rPr lang="en-US" sz="1500" dirty="0" err="1">
                <a:latin typeface="Times New Roman" panose="02020603050405020304" pitchFamily="18" charset="0"/>
                <a:cs typeface="Times New Roman" panose="02020603050405020304" pitchFamily="18" charset="0"/>
              </a:rPr>
              <a:t>Happe</a:t>
            </a:r>
            <a:r>
              <a:rPr lang="en-US" sz="1500" dirty="0">
                <a:latin typeface="Times New Roman" panose="02020603050405020304" pitchFamily="18" charset="0"/>
                <a:cs typeface="Times New Roman" panose="02020603050405020304" pitchFamily="18" charset="0"/>
              </a:rPr>
              <a:t>, F. (2021). This may be a really good opportunity to make the world a more autism friendly place: Professionals’ perspectives on the effects of COVID-19 on autistic individuals. Research in Autism Spectrum Disorders, 83(2021). https://</a:t>
            </a:r>
            <a:r>
              <a:rPr lang="en-US" sz="1500" dirty="0" err="1">
                <a:latin typeface="Times New Roman" panose="02020603050405020304" pitchFamily="18" charset="0"/>
                <a:cs typeface="Times New Roman" panose="02020603050405020304" pitchFamily="18" charset="0"/>
              </a:rPr>
              <a:t>doi.org</a:t>
            </a:r>
            <a:r>
              <a:rPr lang="en-US" sz="1500" dirty="0">
                <a:latin typeface="Times New Roman" panose="02020603050405020304" pitchFamily="18" charset="0"/>
                <a:cs typeface="Times New Roman" panose="02020603050405020304" pitchFamily="18" charset="0"/>
              </a:rPr>
              <a:t>/10.1016/j.rasd.2021.101747​</a:t>
            </a:r>
          </a:p>
          <a:p>
            <a:pPr fontAlgn="base"/>
            <a:endParaRPr lang="en-US" sz="1600" dirty="0">
              <a:latin typeface="Times New Roman" panose="02020603050405020304" pitchFamily="18" charset="0"/>
              <a:cs typeface="Times New Roman" panose="02020603050405020304" pitchFamily="18" charset="0"/>
            </a:endParaRPr>
          </a:p>
          <a:p>
            <a:pPr fontAlgn="base"/>
            <a:endParaRPr lang="en-US" dirty="0"/>
          </a:p>
          <a:p>
            <a:endParaRPr lang="en-US" dirty="0"/>
          </a:p>
        </p:txBody>
      </p:sp>
    </p:spTree>
    <p:extLst>
      <p:ext uri="{BB962C8B-B14F-4D97-AF65-F5344CB8AC3E}">
        <p14:creationId xmlns:p14="http://schemas.microsoft.com/office/powerpoint/2010/main" val="384233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96"/>
            <a:ext cx="8229600" cy="857250"/>
          </a:xfrm>
        </p:spPr>
        <p:txBody>
          <a:bodyPr/>
          <a:lstStyle/>
          <a:p>
            <a:r>
              <a:rPr lang="en-US" b="1" cap="all" dirty="0">
                <a:latin typeface="Times New Roman" panose="02020603050405020304" pitchFamily="18" charset="0"/>
                <a:cs typeface="Times New Roman" panose="02020603050405020304" pitchFamily="18" charset="0"/>
              </a:rPr>
              <a:t>ABSTRACT</a:t>
            </a:r>
            <a:r>
              <a:rPr lang="en-US"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457200" y="890546"/>
            <a:ext cx="8229600" cy="4252954"/>
          </a:xfrm>
        </p:spPr>
        <p:txBody>
          <a:bodyPr>
            <a:normAutofit fontScale="92500" lnSpcReduction="20000"/>
          </a:bodyPr>
          <a:lstStyle/>
          <a:p>
            <a:r>
              <a:rPr lang="en-US" sz="1900" b="1" dirty="0">
                <a:latin typeface="Times New Roman" panose="02020603050405020304" pitchFamily="18" charset="0"/>
                <a:cs typeface="Times New Roman" panose="02020603050405020304" pitchFamily="18" charset="0"/>
              </a:rPr>
              <a:t>Resilience</a:t>
            </a:r>
            <a:r>
              <a:rPr lang="en-US" sz="1900" dirty="0">
                <a:latin typeface="Times New Roman" panose="02020603050405020304" pitchFamily="18" charset="0"/>
                <a:cs typeface="Times New Roman" panose="02020603050405020304" pitchFamily="18" charset="0"/>
              </a:rPr>
              <a:t>: process of adaptation which produces a relatively good outcome in the face of adversity</a:t>
            </a:r>
          </a:p>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Many risk factors for Autism Spectrum Disorder (ASD) population, that cause a </a:t>
            </a:r>
            <a:r>
              <a:rPr lang="en-US" sz="1900" b="1" dirty="0">
                <a:latin typeface="Times New Roman" panose="02020603050405020304" pitchFamily="18" charset="0"/>
                <a:cs typeface="Times New Roman" panose="02020603050405020304" pitchFamily="18" charset="0"/>
              </a:rPr>
              <a:t>decrease in resiliency</a:t>
            </a:r>
            <a:r>
              <a:rPr lang="en-US" sz="1900" dirty="0">
                <a:latin typeface="Times New Roman" panose="02020603050405020304" pitchFamily="18" charset="0"/>
                <a:cs typeface="Times New Roman" panose="02020603050405020304" pitchFamily="18" charset="0"/>
              </a:rPr>
              <a:t>​</a:t>
            </a:r>
          </a:p>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Cope with routines​</a:t>
            </a:r>
          </a:p>
          <a:p>
            <a:r>
              <a:rPr lang="en-US" sz="1900" dirty="0">
                <a:latin typeface="Times New Roman" panose="02020603050405020304" pitchFamily="18" charset="0"/>
                <a:cs typeface="Times New Roman" panose="02020603050405020304" pitchFamily="18" charset="0"/>
              </a:rPr>
              <a:t>COVID-19 pandemic and lockdowns have </a:t>
            </a:r>
            <a:r>
              <a:rPr lang="en-US" sz="1900" b="1" dirty="0">
                <a:latin typeface="Times New Roman" panose="02020603050405020304" pitchFamily="18" charset="0"/>
                <a:cs typeface="Times New Roman" panose="02020603050405020304" pitchFamily="18" charset="0"/>
              </a:rPr>
              <a:t>increased risk factor severity</a:t>
            </a:r>
            <a:r>
              <a:rPr lang="en-US" sz="1900" dirty="0">
                <a:latin typeface="Times New Roman" panose="02020603050405020304" pitchFamily="18" charset="0"/>
                <a:cs typeface="Times New Roman" panose="02020603050405020304" pitchFamily="18" charset="0"/>
              </a:rPr>
              <a:t> and created </a:t>
            </a:r>
            <a:r>
              <a:rPr lang="en-US" sz="1900" b="1" dirty="0">
                <a:latin typeface="Times New Roman" panose="02020603050405020304" pitchFamily="18" charset="0"/>
                <a:cs typeface="Times New Roman" panose="02020603050405020304" pitchFamily="18" charset="0"/>
              </a:rPr>
              <a:t>new barriers</a:t>
            </a:r>
            <a:r>
              <a:rPr lang="en-US" sz="1900" dirty="0">
                <a:latin typeface="Times New Roman" panose="02020603050405020304" pitchFamily="18" charset="0"/>
                <a:cs typeface="Times New Roman" panose="02020603050405020304" pitchFamily="18" charset="0"/>
              </a:rPr>
              <a:t>​</a:t>
            </a:r>
          </a:p>
          <a:p>
            <a:endParaRPr lang="en-US" sz="1900" dirty="0">
              <a:latin typeface="Times New Roman" panose="02020603050405020304" pitchFamily="18" charset="0"/>
              <a:cs typeface="Times New Roman" panose="02020603050405020304" pitchFamily="18" charset="0"/>
            </a:endParaRPr>
          </a:p>
          <a:p>
            <a:pPr fontAlgn="base"/>
            <a:r>
              <a:rPr lang="en-US" sz="1900" dirty="0">
                <a:latin typeface="Times New Roman" panose="02020603050405020304" pitchFamily="18" charset="0"/>
                <a:cs typeface="Times New Roman" panose="02020603050405020304" pitchFamily="18" charset="0"/>
              </a:rPr>
              <a:t>Current research utilizes </a:t>
            </a:r>
            <a:r>
              <a:rPr lang="en-US" sz="1900" b="1" dirty="0">
                <a:latin typeface="Times New Roman" panose="02020603050405020304" pitchFamily="18" charset="0"/>
                <a:cs typeface="Times New Roman" panose="02020603050405020304" pitchFamily="18" charset="0"/>
              </a:rPr>
              <a:t>surveys</a:t>
            </a:r>
            <a:r>
              <a:rPr lang="en-US" sz="1900" dirty="0">
                <a:latin typeface="Times New Roman" panose="02020603050405020304" pitchFamily="18" charset="0"/>
                <a:cs typeface="Times New Roman" panose="02020603050405020304" pitchFamily="18" charset="0"/>
              </a:rPr>
              <a:t>​</a:t>
            </a:r>
          </a:p>
          <a:p>
            <a:pPr fontAlgn="base"/>
            <a:endParaRPr lang="en-US" sz="1900" dirty="0">
              <a:latin typeface="Times New Roman" panose="02020603050405020304" pitchFamily="18" charset="0"/>
              <a:cs typeface="Times New Roman" panose="02020603050405020304" pitchFamily="18" charset="0"/>
            </a:endParaRPr>
          </a:p>
          <a:p>
            <a:pPr fontAlgn="base"/>
            <a:r>
              <a:rPr lang="en-US" sz="1900" dirty="0">
                <a:latin typeface="Times New Roman" panose="02020603050405020304" pitchFamily="18" charset="0"/>
                <a:cs typeface="Times New Roman" panose="02020603050405020304" pitchFamily="18" charset="0"/>
              </a:rPr>
              <a:t>​</a:t>
            </a:r>
            <a:r>
              <a:rPr lang="en-US" sz="1900" b="1" dirty="0">
                <a:latin typeface="Times New Roman" panose="02020603050405020304" pitchFamily="18" charset="0"/>
                <a:cs typeface="Times New Roman" panose="02020603050405020304" pitchFamily="18" charset="0"/>
              </a:rPr>
              <a:t>Difficulty providing proper support</a:t>
            </a:r>
            <a:r>
              <a:rPr lang="en-US" sz="1900" dirty="0">
                <a:latin typeface="Times New Roman" panose="02020603050405020304" pitchFamily="18" charset="0"/>
                <a:cs typeface="Times New Roman" panose="02020603050405020304" pitchFamily="18" charset="0"/>
              </a:rPr>
              <a:t> for ASD individuals​</a:t>
            </a:r>
          </a:p>
          <a:p>
            <a:pPr fontAlgn="base"/>
            <a:endParaRPr lang="en-US" sz="1900" dirty="0">
              <a:latin typeface="Times New Roman" panose="02020603050405020304" pitchFamily="18" charset="0"/>
              <a:cs typeface="Times New Roman" panose="02020603050405020304" pitchFamily="18" charset="0"/>
            </a:endParaRPr>
          </a:p>
          <a:p>
            <a:pPr fontAlgn="base"/>
            <a:r>
              <a:rPr lang="en-US" sz="1900" dirty="0">
                <a:latin typeface="Times New Roman" panose="02020603050405020304" pitchFamily="18" charset="0"/>
                <a:cs typeface="Times New Roman" panose="02020603050405020304" pitchFamily="18" charset="0"/>
              </a:rPr>
              <a:t>​</a:t>
            </a:r>
            <a:r>
              <a:rPr lang="en-US" sz="1900" b="1" dirty="0">
                <a:latin typeface="Times New Roman" panose="02020603050405020304" pitchFamily="18" charset="0"/>
                <a:cs typeface="Times New Roman" panose="02020603050405020304" pitchFamily="18" charset="0"/>
              </a:rPr>
              <a:t>Suggested future research: discover ways in which the ASD population is coping and how to better support them during this time</a:t>
            </a:r>
            <a:endParaRPr lang="en-US" sz="1900" dirty="0">
              <a:latin typeface="Times New Roman" panose="02020603050405020304" pitchFamily="18" charset="0"/>
              <a:cs typeface="Times New Roman" panose="02020603050405020304" pitchFamily="18" charset="0"/>
            </a:endParaRPr>
          </a:p>
          <a:p>
            <a:pPr fontAlgn="base"/>
            <a:endParaRPr lang="en-US" dirty="0"/>
          </a:p>
          <a:p>
            <a:pPr fontAlgn="base"/>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76F3F-0A33-5A4E-856C-AC38CCC54937}"/>
              </a:ext>
            </a:extLst>
          </p:cNvPr>
          <p:cNvSpPr>
            <a:spLocks noGrp="1"/>
          </p:cNvSpPr>
          <p:nvPr>
            <p:ph type="title"/>
          </p:nvPr>
        </p:nvSpPr>
        <p:spPr>
          <a:xfrm>
            <a:off x="457200" y="0"/>
            <a:ext cx="8229600" cy="857250"/>
          </a:xfrm>
        </p:spPr>
        <p:txBody>
          <a:bodyPr/>
          <a:lstStyle/>
          <a:p>
            <a:r>
              <a:rPr lang="en-US"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35338C7B-152C-344F-BA5E-CD80C948D01F}"/>
              </a:ext>
            </a:extLst>
          </p:cNvPr>
          <p:cNvSpPr>
            <a:spLocks noGrp="1"/>
          </p:cNvSpPr>
          <p:nvPr>
            <p:ph idx="1"/>
          </p:nvPr>
        </p:nvSpPr>
        <p:spPr>
          <a:xfrm>
            <a:off x="457200" y="946204"/>
            <a:ext cx="8229600" cy="4197295"/>
          </a:xfrm>
        </p:spPr>
        <p:txBody>
          <a:bodyPr>
            <a:normAutofit fontScale="92500" lnSpcReduction="10000"/>
          </a:bodyPr>
          <a:lstStyle/>
          <a:p>
            <a:r>
              <a:rPr lang="en-US" sz="1900" dirty="0">
                <a:latin typeface="Times New Roman" panose="02020603050405020304" pitchFamily="18" charset="0"/>
                <a:cs typeface="Times New Roman" panose="02020603050405020304" pitchFamily="18" charset="0"/>
              </a:rPr>
              <a:t>Risk factors stem from both environmental and biological conditions​</a:t>
            </a:r>
          </a:p>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Coping mechanisms often vary between individuals​</a:t>
            </a:r>
          </a:p>
          <a:p>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Developmental disorders such as ASD tend to precipitate conditions that make it more difficult for an individual to achieve resilience​</a:t>
            </a:r>
          </a:p>
          <a:p>
            <a:endParaRPr lang="en-US" sz="1900" dirty="0">
              <a:latin typeface="Times New Roman" panose="02020603050405020304" pitchFamily="18" charset="0"/>
              <a:cs typeface="Times New Roman" panose="02020603050405020304" pitchFamily="18" charset="0"/>
            </a:endParaRPr>
          </a:p>
          <a:p>
            <a:pPr fontAlgn="base"/>
            <a:r>
              <a:rPr lang="en-US" sz="1900" dirty="0">
                <a:latin typeface="Times New Roman" panose="02020603050405020304" pitchFamily="18" charset="0"/>
                <a:cs typeface="Times New Roman" panose="02020603050405020304" pitchFamily="18" charset="0"/>
              </a:rPr>
              <a:t>Barriers to ASD population:​</a:t>
            </a:r>
          </a:p>
          <a:p>
            <a:pPr marL="0" indent="0" fontAlgn="base">
              <a:buNone/>
            </a:pPr>
            <a:r>
              <a:rPr lang="en-US" sz="1900" dirty="0">
                <a:latin typeface="Times New Roman" panose="02020603050405020304" pitchFamily="18" charset="0"/>
                <a:cs typeface="Times New Roman" panose="02020603050405020304" pitchFamily="18" charset="0"/>
              </a:rPr>
              <a:t>          -difficulty navigating social situations​</a:t>
            </a:r>
          </a:p>
          <a:p>
            <a:pPr marL="0" indent="0" fontAlgn="base">
              <a:buNone/>
            </a:pPr>
            <a:r>
              <a:rPr lang="en-US" sz="1900" dirty="0">
                <a:latin typeface="Times New Roman" panose="02020603050405020304" pitchFamily="18" charset="0"/>
                <a:cs typeface="Times New Roman" panose="02020603050405020304" pitchFamily="18" charset="0"/>
              </a:rPr>
              <a:t>          -challenges in processing sensations​</a:t>
            </a:r>
          </a:p>
          <a:p>
            <a:pPr marL="0" indent="0" fontAlgn="base">
              <a:buNone/>
            </a:pPr>
            <a:r>
              <a:rPr lang="en-US" sz="1900" dirty="0">
                <a:latin typeface="Times New Roman" panose="02020603050405020304" pitchFamily="18" charset="0"/>
                <a:cs typeface="Times New Roman" panose="02020603050405020304" pitchFamily="18" charset="0"/>
              </a:rPr>
              <a:t>          -high susceptibility to mental health disorders​</a:t>
            </a:r>
          </a:p>
          <a:p>
            <a:pPr marL="0" indent="0" fontAlgn="base">
              <a:buNone/>
            </a:pPr>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COVID-19 pandemic and lockdowns have increased severity of preexisting barriers and created new barriers​</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9470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BA0AB-CE4A-EE40-9E0C-43004AC92ED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FINDINGS</a:t>
            </a:r>
          </a:p>
        </p:txBody>
      </p:sp>
      <p:sp>
        <p:nvSpPr>
          <p:cNvPr id="3" name="Content Placeholder 2">
            <a:extLst>
              <a:ext uri="{FF2B5EF4-FFF2-40B4-BE49-F238E27FC236}">
                <a16:creationId xmlns:a16="http://schemas.microsoft.com/office/drawing/2014/main" id="{B69AA06F-B837-5747-ADA5-F6E2A4320CA7}"/>
              </a:ext>
            </a:extLst>
          </p:cNvPr>
          <p:cNvSpPr>
            <a:spLocks noGrp="1"/>
          </p:cNvSpPr>
          <p:nvPr>
            <p:ph idx="1"/>
          </p:nvPr>
        </p:nvSpPr>
        <p:spPr>
          <a:xfrm>
            <a:off x="457200" y="1063229"/>
            <a:ext cx="8229600" cy="3943349"/>
          </a:xfrm>
        </p:spPr>
        <p:txBody>
          <a:bodyPr>
            <a:normAutofit/>
          </a:bodyPr>
          <a:lstStyle/>
          <a:p>
            <a:r>
              <a:rPr lang="en-US" sz="2000" dirty="0">
                <a:latin typeface="Times New Roman" panose="02020603050405020304" pitchFamily="18" charset="0"/>
                <a:cs typeface="Times New Roman" panose="02020603050405020304" pitchFamily="18" charset="0"/>
              </a:rPr>
              <a:t>Barriers within the ASD community amidst the COVID-19 pandemic (Martinez-Gonzalez et. al 2021)​</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Resilience interventions for youth in populations (McCrimmon &amp; Montgomery 2014)​</a:t>
            </a:r>
          </a:p>
          <a:p>
            <a:endParaRPr lang="en-US" sz="2000" dirty="0">
              <a:latin typeface="Times New Roman" panose="02020603050405020304" pitchFamily="18" charset="0"/>
              <a:cs typeface="Times New Roman" panose="02020603050405020304" pitchFamily="18" charset="0"/>
            </a:endParaRPr>
          </a:p>
          <a:p>
            <a:pPr fontAlgn="base"/>
            <a:r>
              <a:rPr lang="en-US" sz="2000" dirty="0">
                <a:latin typeface="Times New Roman" panose="02020603050405020304" pitchFamily="18" charset="0"/>
                <a:cs typeface="Times New Roman" panose="02020603050405020304" pitchFamily="18" charset="0"/>
              </a:rPr>
              <a:t>Emotional state and autistic symptoms before and during pandemic confinement (Martinez-Gonzalez et. al 2021)​</a:t>
            </a:r>
          </a:p>
          <a:p>
            <a:pPr fontAlgn="base"/>
            <a:endParaRPr lang="en-US" sz="2000" dirty="0">
              <a:latin typeface="Times New Roman" panose="02020603050405020304" pitchFamily="18" charset="0"/>
              <a:cs typeface="Times New Roman" panose="02020603050405020304" pitchFamily="18" charset="0"/>
            </a:endParaRPr>
          </a:p>
          <a:p>
            <a:pPr fontAlgn="base"/>
            <a:r>
              <a:rPr lang="en-US" sz="2000" dirty="0">
                <a:latin typeface="Times New Roman" panose="02020603050405020304" pitchFamily="18" charset="0"/>
                <a:cs typeface="Times New Roman" panose="02020603050405020304" pitchFamily="18" charset="0"/>
              </a:rPr>
              <a:t>Effect of virtual learning platforms on parents of children with ASD during COVID-19 from perspective of caretakers​</a:t>
            </a:r>
          </a:p>
          <a:p>
            <a:pPr fontAlgn="base"/>
            <a:endParaRPr lang="en-US" dirty="0"/>
          </a:p>
          <a:p>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2789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F6646-58BD-E143-A154-D1DF23FAF65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CURRENT FINDINGS</a:t>
            </a:r>
          </a:p>
        </p:txBody>
      </p:sp>
      <p:sp>
        <p:nvSpPr>
          <p:cNvPr id="3" name="Content Placeholder 2">
            <a:extLst>
              <a:ext uri="{FF2B5EF4-FFF2-40B4-BE49-F238E27FC236}">
                <a16:creationId xmlns:a16="http://schemas.microsoft.com/office/drawing/2014/main" id="{9C4CD53B-5481-634D-8DFC-082000D40F92}"/>
              </a:ext>
            </a:extLst>
          </p:cNvPr>
          <p:cNvSpPr>
            <a:spLocks noGrp="1"/>
          </p:cNvSpPr>
          <p:nvPr>
            <p:ph idx="1"/>
          </p:nvPr>
        </p:nvSpPr>
        <p:spPr/>
        <p:txBody>
          <a:bodyPr>
            <a:normAutofit/>
          </a:bodyPr>
          <a:lstStyle/>
          <a:p>
            <a:pPr marL="0" indent="0" algn="ctr">
              <a:buNone/>
            </a:pPr>
            <a:r>
              <a:rPr lang="en-US" sz="2000" dirty="0">
                <a:latin typeface="Times New Roman" panose="02020603050405020304" pitchFamily="18" charset="0"/>
                <a:cs typeface="Times New Roman" panose="02020603050405020304" pitchFamily="18" charset="0"/>
              </a:rPr>
              <a:t>Barriers Resulting from COVID-19 Pandemic</a:t>
            </a:r>
          </a:p>
          <a:p>
            <a:pPr marL="0" indent="0" algn="ctr">
              <a:buNone/>
            </a:pPr>
            <a:endParaRPr lang="en-US" sz="200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02AFA50D-DD82-5C49-9292-3A4B8476CF69}"/>
              </a:ext>
            </a:extLst>
          </p:cNvPr>
          <p:cNvGraphicFramePr>
            <a:graphicFrameLocks noGrp="1"/>
          </p:cNvGraphicFramePr>
          <p:nvPr>
            <p:extLst>
              <p:ext uri="{D42A27DB-BD31-4B8C-83A1-F6EECF244321}">
                <p14:modId xmlns:p14="http://schemas.microsoft.com/office/powerpoint/2010/main" val="1360091205"/>
              </p:ext>
            </p:extLst>
          </p:nvPr>
        </p:nvGraphicFramePr>
        <p:xfrm>
          <a:off x="993913" y="1617227"/>
          <a:ext cx="7156174" cy="2316480"/>
        </p:xfrm>
        <a:graphic>
          <a:graphicData uri="http://schemas.openxmlformats.org/drawingml/2006/table">
            <a:tbl>
              <a:tblPr bandRow="1">
                <a:tableStyleId>{5C22544A-7EE6-4342-B048-85BDC9FD1C3A}</a:tableStyleId>
              </a:tblPr>
              <a:tblGrid>
                <a:gridCol w="3621025">
                  <a:extLst>
                    <a:ext uri="{9D8B030D-6E8A-4147-A177-3AD203B41FA5}">
                      <a16:colId xmlns:a16="http://schemas.microsoft.com/office/drawing/2014/main" val="3429162144"/>
                    </a:ext>
                  </a:extLst>
                </a:gridCol>
                <a:gridCol w="3535149">
                  <a:extLst>
                    <a:ext uri="{9D8B030D-6E8A-4147-A177-3AD203B41FA5}">
                      <a16:colId xmlns:a16="http://schemas.microsoft.com/office/drawing/2014/main" val="664754494"/>
                    </a:ext>
                  </a:extLst>
                </a:gridCol>
              </a:tblGrid>
              <a:tr h="534941">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Increased feelings of loneliness (Pellicano et al., 2021)</a:t>
                      </a:r>
                    </a:p>
                  </a:txBody>
                  <a:tcPr/>
                </a:tc>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Heightened sense of societal rejection (Mosquera et al., 2021)</a:t>
                      </a:r>
                    </a:p>
                  </a:txBody>
                  <a:tcPr/>
                </a:tc>
                <a:extLst>
                  <a:ext uri="{0D108BD9-81ED-4DB2-BD59-A6C34878D82A}">
                    <a16:rowId xmlns:a16="http://schemas.microsoft.com/office/drawing/2014/main" val="3164230846"/>
                  </a:ext>
                </a:extLst>
              </a:tr>
              <a:tr h="534941">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Decreased community participation (Pfeiffer et al., 2021)</a:t>
                      </a:r>
                    </a:p>
                  </a:txBody>
                  <a:tcPr/>
                </a:tc>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Impairment of social communication (Spain et al., 2021)</a:t>
                      </a:r>
                    </a:p>
                  </a:txBody>
                  <a:tcPr/>
                </a:tc>
                <a:extLst>
                  <a:ext uri="{0D108BD9-81ED-4DB2-BD59-A6C34878D82A}">
                    <a16:rowId xmlns:a16="http://schemas.microsoft.com/office/drawing/2014/main" val="669096206"/>
                  </a:ext>
                </a:extLst>
              </a:tr>
              <a:tr h="534941">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Added psychological stress (Pellicano et al., 2021)</a:t>
                      </a:r>
                    </a:p>
                  </a:txBody>
                  <a:tcPr/>
                </a:tc>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Increased discrimination (Mosquera et al., 2021)</a:t>
                      </a:r>
                    </a:p>
                  </a:txBody>
                  <a:tcPr/>
                </a:tc>
                <a:extLst>
                  <a:ext uri="{0D108BD9-81ED-4DB2-BD59-A6C34878D82A}">
                    <a16:rowId xmlns:a16="http://schemas.microsoft.com/office/drawing/2014/main" val="1488995595"/>
                  </a:ext>
                </a:extLst>
              </a:tr>
              <a:tr h="534941">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Decreased mobility (Pfeiffer et al., 2021)</a:t>
                      </a:r>
                    </a:p>
                  </a:txBody>
                  <a:tcPr/>
                </a:tc>
                <a:tc>
                  <a:txBody>
                    <a:bodyPr/>
                    <a:lstStyle/>
                    <a:p>
                      <a:pPr algn="ctr"/>
                      <a:r>
                        <a:rPr lang="en-US" sz="1600" dirty="0">
                          <a:solidFill>
                            <a:schemeClr val="bg2"/>
                          </a:solidFill>
                          <a:latin typeface="Times New Roman" panose="02020603050405020304" pitchFamily="18" charset="0"/>
                          <a:cs typeface="Times New Roman" panose="02020603050405020304" pitchFamily="18" charset="0"/>
                        </a:rPr>
                        <a:t>Increased uncertainty &amp; routine change (Spain et al., 2021)</a:t>
                      </a:r>
                    </a:p>
                  </a:txBody>
                  <a:tcPr/>
                </a:tc>
                <a:extLst>
                  <a:ext uri="{0D108BD9-81ED-4DB2-BD59-A6C34878D82A}">
                    <a16:rowId xmlns:a16="http://schemas.microsoft.com/office/drawing/2014/main" val="99846183"/>
                  </a:ext>
                </a:extLst>
              </a:tr>
            </a:tbl>
          </a:graphicData>
        </a:graphic>
      </p:graphicFrame>
      <p:sp>
        <p:nvSpPr>
          <p:cNvPr id="5" name="TextBox 4">
            <a:extLst>
              <a:ext uri="{FF2B5EF4-FFF2-40B4-BE49-F238E27FC236}">
                <a16:creationId xmlns:a16="http://schemas.microsoft.com/office/drawing/2014/main" id="{2CE80B62-CCF5-6940-81B7-91779B8D9AE6}"/>
              </a:ext>
            </a:extLst>
          </p:cNvPr>
          <p:cNvSpPr txBox="1"/>
          <p:nvPr/>
        </p:nvSpPr>
        <p:spPr>
          <a:xfrm>
            <a:off x="993913" y="4045407"/>
            <a:ext cx="7156174" cy="1015663"/>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Figure 1. Barriers to the ASD Population Due to the Pandemic as Identified in Current Research. The above figure depicts several barriers identified in different current research articles regarding the ASD population during COVID-19. Barriers were identified through mainly quantitative studies through methods including online questionnaires. This graphic contains information synthesized from various sources and was generated by this research team</a:t>
            </a:r>
            <a:r>
              <a:rPr lang="en-US" sz="1200" dirty="0"/>
              <a:t>.​</a:t>
            </a:r>
          </a:p>
        </p:txBody>
      </p:sp>
    </p:spTree>
    <p:extLst>
      <p:ext uri="{BB962C8B-B14F-4D97-AF65-F5344CB8AC3E}">
        <p14:creationId xmlns:p14="http://schemas.microsoft.com/office/powerpoint/2010/main" val="267755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4AFFE84-59FD-9C4E-BB0E-09D8C37C59BE}"/>
              </a:ext>
            </a:extLst>
          </p:cNvPr>
          <p:cNvGraphicFramePr>
            <a:graphicFrameLocks noGrp="1"/>
          </p:cNvGraphicFramePr>
          <p:nvPr>
            <p:ph idx="1"/>
            <p:extLst>
              <p:ext uri="{D42A27DB-BD31-4B8C-83A1-F6EECF244321}">
                <p14:modId xmlns:p14="http://schemas.microsoft.com/office/powerpoint/2010/main" val="53119213"/>
              </p:ext>
            </p:extLst>
          </p:nvPr>
        </p:nvGraphicFramePr>
        <p:xfrm>
          <a:off x="576521" y="773430"/>
          <a:ext cx="7990958" cy="3596640"/>
        </p:xfrm>
        <a:graphic>
          <a:graphicData uri="http://schemas.openxmlformats.org/drawingml/2006/table">
            <a:tbl>
              <a:tblPr firstRow="1" bandRow="1">
                <a:tableStyleId>{5C22544A-7EE6-4342-B048-85BDC9FD1C3A}</a:tableStyleId>
              </a:tblPr>
              <a:tblGrid>
                <a:gridCol w="7990958">
                  <a:extLst>
                    <a:ext uri="{9D8B030D-6E8A-4147-A177-3AD203B41FA5}">
                      <a16:colId xmlns:a16="http://schemas.microsoft.com/office/drawing/2014/main" val="3636755071"/>
                    </a:ext>
                  </a:extLst>
                </a:gridCol>
              </a:tblGrid>
              <a:tr h="999628">
                <a:tc>
                  <a:txBody>
                    <a:bodyPr/>
                    <a:lstStyle/>
                    <a:p>
                      <a:pPr algn="ctr"/>
                      <a:endParaRPr lang="en-US" dirty="0"/>
                    </a:p>
                    <a:p>
                      <a:pPr algn="ctr"/>
                      <a:r>
                        <a:rPr lang="en-US" sz="4400" dirty="0">
                          <a:latin typeface="Times New Roman" panose="02020603050405020304" pitchFamily="18" charset="0"/>
                          <a:cs typeface="Times New Roman" panose="02020603050405020304" pitchFamily="18" charset="0"/>
                        </a:rPr>
                        <a:t>GAPS IN THE LITERATURE</a:t>
                      </a:r>
                    </a:p>
                  </a:txBody>
                  <a:tcPr/>
                </a:tc>
                <a:extLst>
                  <a:ext uri="{0D108BD9-81ED-4DB2-BD59-A6C34878D82A}">
                    <a16:rowId xmlns:a16="http://schemas.microsoft.com/office/drawing/2014/main" val="1568560211"/>
                  </a:ext>
                </a:extLst>
              </a:tr>
              <a:tr h="488869">
                <a:tc>
                  <a:txBody>
                    <a:bodyPr/>
                    <a:lstStyle/>
                    <a:p>
                      <a:pPr algn="ctr"/>
                      <a:endParaRPr lang="en-US" dirty="0"/>
                    </a:p>
                    <a:p>
                      <a:pPr algn="ctr"/>
                      <a:r>
                        <a:rPr lang="en-US" dirty="0">
                          <a:solidFill>
                            <a:schemeClr val="bg2"/>
                          </a:solidFill>
                          <a:latin typeface="Times New Roman" panose="02020603050405020304" pitchFamily="18" charset="0"/>
                          <a:cs typeface="Times New Roman" panose="02020603050405020304" pitchFamily="18" charset="0"/>
                        </a:rPr>
                        <a:t>Little focus on adolescent and young adult populations with ASD</a:t>
                      </a:r>
                    </a:p>
                  </a:txBody>
                  <a:tcPr/>
                </a:tc>
                <a:extLst>
                  <a:ext uri="{0D108BD9-81ED-4DB2-BD59-A6C34878D82A}">
                    <a16:rowId xmlns:a16="http://schemas.microsoft.com/office/drawing/2014/main" val="2556657265"/>
                  </a:ext>
                </a:extLst>
              </a:tr>
              <a:tr h="488869">
                <a:tc>
                  <a:txBody>
                    <a:bodyPr/>
                    <a:lstStyle/>
                    <a:p>
                      <a:pPr algn="ctr"/>
                      <a:endParaRPr lang="en-US" dirty="0"/>
                    </a:p>
                    <a:p>
                      <a:pPr algn="ctr"/>
                      <a:r>
                        <a:rPr lang="en-US" dirty="0">
                          <a:solidFill>
                            <a:schemeClr val="bg2"/>
                          </a:solidFill>
                          <a:latin typeface="Times New Roman" panose="02020603050405020304" pitchFamily="18" charset="0"/>
                          <a:cs typeface="Times New Roman" panose="02020603050405020304" pitchFamily="18" charset="0"/>
                        </a:rPr>
                        <a:t>Minimal research regarding lived experiences of the ASD population</a:t>
                      </a:r>
                    </a:p>
                  </a:txBody>
                  <a:tcPr/>
                </a:tc>
                <a:extLst>
                  <a:ext uri="{0D108BD9-81ED-4DB2-BD59-A6C34878D82A}">
                    <a16:rowId xmlns:a16="http://schemas.microsoft.com/office/drawing/2014/main" val="1338298801"/>
                  </a:ext>
                </a:extLst>
              </a:tr>
              <a:tr h="488869">
                <a:tc>
                  <a:txBody>
                    <a:bodyPr/>
                    <a:lstStyle/>
                    <a:p>
                      <a:pPr algn="ctr"/>
                      <a:endParaRPr lang="en-US" dirty="0"/>
                    </a:p>
                    <a:p>
                      <a:pPr algn="ctr"/>
                      <a:r>
                        <a:rPr lang="en-US" dirty="0">
                          <a:solidFill>
                            <a:schemeClr val="bg2"/>
                          </a:solidFill>
                          <a:latin typeface="Times New Roman" panose="02020603050405020304" pitchFamily="18" charset="0"/>
                          <a:cs typeface="Times New Roman" panose="02020603050405020304" pitchFamily="18" charset="0"/>
                        </a:rPr>
                        <a:t>Research primarily conducted via online questionnaires</a:t>
                      </a:r>
                    </a:p>
                  </a:txBody>
                  <a:tcPr/>
                </a:tc>
                <a:extLst>
                  <a:ext uri="{0D108BD9-81ED-4DB2-BD59-A6C34878D82A}">
                    <a16:rowId xmlns:a16="http://schemas.microsoft.com/office/drawing/2014/main" val="1622523509"/>
                  </a:ext>
                </a:extLst>
              </a:tr>
              <a:tr h="488869">
                <a:tc>
                  <a:txBody>
                    <a:bodyPr/>
                    <a:lstStyle/>
                    <a:p>
                      <a:pPr algn="ctr"/>
                      <a:endParaRPr lang="en-US" dirty="0"/>
                    </a:p>
                    <a:p>
                      <a:pPr algn="ctr"/>
                      <a:r>
                        <a:rPr lang="en-US" dirty="0">
                          <a:solidFill>
                            <a:schemeClr val="bg2"/>
                          </a:solidFill>
                          <a:latin typeface="Times New Roman" panose="02020603050405020304" pitchFamily="18" charset="0"/>
                          <a:cs typeface="Times New Roman" panose="02020603050405020304" pitchFamily="18" charset="0"/>
                        </a:rPr>
                        <a:t>Responses gathered mainly from caretakers rather than individuals with ASD</a:t>
                      </a:r>
                    </a:p>
                  </a:txBody>
                  <a:tcPr/>
                </a:tc>
                <a:extLst>
                  <a:ext uri="{0D108BD9-81ED-4DB2-BD59-A6C34878D82A}">
                    <a16:rowId xmlns:a16="http://schemas.microsoft.com/office/drawing/2014/main" val="2168354108"/>
                  </a:ext>
                </a:extLst>
              </a:tr>
            </a:tbl>
          </a:graphicData>
        </a:graphic>
      </p:graphicFrame>
    </p:spTree>
    <p:extLst>
      <p:ext uri="{BB962C8B-B14F-4D97-AF65-F5344CB8AC3E}">
        <p14:creationId xmlns:p14="http://schemas.microsoft.com/office/powerpoint/2010/main" val="37065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F306-9418-F945-BDBE-373D53D0F641}"/>
              </a:ext>
            </a:extLst>
          </p:cNvPr>
          <p:cNvSpPr>
            <a:spLocks noGrp="1"/>
          </p:cNvSpPr>
          <p:nvPr>
            <p:ph type="title"/>
          </p:nvPr>
        </p:nvSpPr>
        <p:spPr>
          <a:xfrm>
            <a:off x="457200" y="264171"/>
            <a:ext cx="8229600" cy="857250"/>
          </a:xfrm>
        </p:spPr>
        <p:txBody>
          <a:bodyPr/>
          <a:lstStyle/>
          <a:p>
            <a:r>
              <a:rPr lang="en-US" dirty="0">
                <a:latin typeface="Times New Roman" panose="02020603050405020304" pitchFamily="18" charset="0"/>
                <a:cs typeface="Times New Roman" panose="02020603050405020304" pitchFamily="18" charset="0"/>
              </a:rPr>
              <a:t>RESEARCH QUESTIONS</a:t>
            </a:r>
          </a:p>
        </p:txBody>
      </p:sp>
      <p:sp>
        <p:nvSpPr>
          <p:cNvPr id="3" name="Content Placeholder 2">
            <a:extLst>
              <a:ext uri="{FF2B5EF4-FFF2-40B4-BE49-F238E27FC236}">
                <a16:creationId xmlns:a16="http://schemas.microsoft.com/office/drawing/2014/main" id="{C918A0ED-D0EF-B649-BC74-A1D3431114A3}"/>
              </a:ext>
            </a:extLst>
          </p:cNvPr>
          <p:cNvSpPr>
            <a:spLocks noGrp="1"/>
          </p:cNvSpPr>
          <p:nvPr>
            <p:ph idx="1"/>
          </p:nvPr>
        </p:nvSpPr>
        <p:spPr/>
        <p:txBody>
          <a:bodyPr/>
          <a:lstStyle/>
          <a:p>
            <a:pPr marL="0" indent="0">
              <a:buNone/>
            </a:pPr>
            <a:endParaRPr lang="en-US" dirty="0"/>
          </a:p>
        </p:txBody>
      </p:sp>
      <p:sp>
        <p:nvSpPr>
          <p:cNvPr id="4" name="Rounded Rectangle 3">
            <a:extLst>
              <a:ext uri="{FF2B5EF4-FFF2-40B4-BE49-F238E27FC236}">
                <a16:creationId xmlns:a16="http://schemas.microsoft.com/office/drawing/2014/main" id="{14AD525F-C5F2-8546-8C77-A4F23BBAC599}"/>
              </a:ext>
            </a:extLst>
          </p:cNvPr>
          <p:cNvSpPr/>
          <p:nvPr/>
        </p:nvSpPr>
        <p:spPr>
          <a:xfrm>
            <a:off x="1427584" y="1556464"/>
            <a:ext cx="6288832" cy="125030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2"/>
                </a:solidFill>
                <a:latin typeface="Times New Roman" panose="02020603050405020304" pitchFamily="18" charset="0"/>
                <a:cs typeface="Times New Roman" panose="02020603050405020304" pitchFamily="18" charset="0"/>
              </a:rPr>
              <a:t>What perception do college students diagnosed with ASD have about the COVID-19 pandemic?</a:t>
            </a:r>
          </a:p>
        </p:txBody>
      </p:sp>
      <p:sp>
        <p:nvSpPr>
          <p:cNvPr id="5" name="Rounded Rectangle 4">
            <a:extLst>
              <a:ext uri="{FF2B5EF4-FFF2-40B4-BE49-F238E27FC236}">
                <a16:creationId xmlns:a16="http://schemas.microsoft.com/office/drawing/2014/main" id="{98287BE2-A476-294A-860B-B5A82F3CC725}"/>
              </a:ext>
            </a:extLst>
          </p:cNvPr>
          <p:cNvSpPr/>
          <p:nvPr/>
        </p:nvSpPr>
        <p:spPr>
          <a:xfrm>
            <a:off x="1427584" y="3163080"/>
            <a:ext cx="6288832" cy="1287624"/>
          </a:xfrm>
          <a:prstGeom prst="roundRect">
            <a:avLst>
              <a:gd name="adj" fmla="val 1739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bg2"/>
                </a:solidFill>
                <a:latin typeface="Times New Roman" panose="02020603050405020304" pitchFamily="18" charset="0"/>
                <a:cs typeface="Times New Roman" panose="02020603050405020304" pitchFamily="18" charset="0"/>
              </a:rPr>
              <a:t>What lived experiences occurred for college students with ASD during the pandemic? What role did barriers play in the continued attainment of college education for this student population? What role did supports play in the continued attainment of college education for this student population?​</a:t>
            </a:r>
          </a:p>
          <a:p>
            <a:pPr algn="ctr"/>
            <a:endParaRPr lang="en-US" dirty="0"/>
          </a:p>
        </p:txBody>
      </p:sp>
    </p:spTree>
    <p:extLst>
      <p:ext uri="{BB962C8B-B14F-4D97-AF65-F5344CB8AC3E}">
        <p14:creationId xmlns:p14="http://schemas.microsoft.com/office/powerpoint/2010/main" val="296036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30728-DA68-E546-8D3A-022CD660AF0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a:t>
            </a:r>
          </a:p>
        </p:txBody>
      </p:sp>
      <p:sp>
        <p:nvSpPr>
          <p:cNvPr id="3" name="Content Placeholder 2">
            <a:extLst>
              <a:ext uri="{FF2B5EF4-FFF2-40B4-BE49-F238E27FC236}">
                <a16:creationId xmlns:a16="http://schemas.microsoft.com/office/drawing/2014/main" id="{3839DC88-6BC3-4E49-BB8B-67FF5CC47077}"/>
              </a:ext>
            </a:extLst>
          </p:cNvPr>
          <p:cNvSpPr>
            <a:spLocks noGrp="1"/>
          </p:cNvSpPr>
          <p:nvPr>
            <p:ph idx="1"/>
          </p:nvPr>
        </p:nvSpPr>
        <p:spPr/>
        <p:txBody>
          <a:bodyPr/>
          <a:lstStyle/>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Phenomenological qualitative methods glean more information about the students’ perception of the pandemic and their lived experiences</a:t>
            </a:r>
          </a:p>
        </p:txBody>
      </p:sp>
    </p:spTree>
    <p:extLst>
      <p:ext uri="{BB962C8B-B14F-4D97-AF65-F5344CB8AC3E}">
        <p14:creationId xmlns:p14="http://schemas.microsoft.com/office/powerpoint/2010/main" val="1684093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D56F6-70B3-6F47-9333-DBDD1D74E2F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a:t>
            </a:r>
            <a:endParaRPr lang="en-US" dirty="0"/>
          </a:p>
        </p:txBody>
      </p:sp>
      <p:sp>
        <p:nvSpPr>
          <p:cNvPr id="3" name="Content Placeholder 2">
            <a:extLst>
              <a:ext uri="{FF2B5EF4-FFF2-40B4-BE49-F238E27FC236}">
                <a16:creationId xmlns:a16="http://schemas.microsoft.com/office/drawing/2014/main" id="{A130E3D4-6313-B640-9E80-7B7A78C710BE}"/>
              </a:ext>
            </a:extLst>
          </p:cNvPr>
          <p:cNvSpPr>
            <a:spLocks noGrp="1"/>
          </p:cNvSpPr>
          <p:nvPr>
            <p:ph idx="1"/>
          </p:nvPr>
        </p:nvSpPr>
        <p:spPr/>
        <p:txBody>
          <a:bodyPr>
            <a:normAutofit fontScale="92500" lnSpcReduction="20000"/>
          </a:bodyPr>
          <a:lstStyle/>
          <a:p>
            <a:r>
              <a:rPr lang="en-US" sz="2000" dirty="0">
                <a:latin typeface="Times New Roman" panose="02020603050405020304" pitchFamily="18" charset="0"/>
                <a:cs typeface="Times New Roman" panose="02020603050405020304" pitchFamily="18" charset="0"/>
              </a:rPr>
              <a:t>Purpose:</a:t>
            </a:r>
          </a:p>
          <a:p>
            <a:pPr lvl="1"/>
            <a:r>
              <a:rPr lang="en-US" sz="2000" dirty="0">
                <a:solidFill>
                  <a:schemeClr val="bg1"/>
                </a:solidFill>
                <a:latin typeface="Times New Roman" panose="02020603050405020304" pitchFamily="18" charset="0"/>
                <a:cs typeface="Times New Roman" panose="02020603050405020304" pitchFamily="18" charset="0"/>
              </a:rPr>
              <a:t>Gather information on the population (college students with ASD)​</a:t>
            </a:r>
          </a:p>
          <a:p>
            <a:pPr lvl="1"/>
            <a:r>
              <a:rPr lang="en-US" sz="2000" dirty="0">
                <a:solidFill>
                  <a:schemeClr val="bg1"/>
                </a:solidFill>
                <a:latin typeface="Times New Roman" panose="02020603050405020304" pitchFamily="18" charset="0"/>
                <a:cs typeface="Times New Roman" panose="02020603050405020304" pitchFamily="18" charset="0"/>
              </a:rPr>
              <a:t>Better understand some of the impacts that COVID-19 has had on ASD population​</a:t>
            </a:r>
          </a:p>
          <a:p>
            <a:pPr lvl="1"/>
            <a:r>
              <a:rPr lang="en-US" sz="2000" dirty="0">
                <a:solidFill>
                  <a:schemeClr val="bg1"/>
                </a:solidFill>
                <a:latin typeface="Times New Roman" panose="02020603050405020304" pitchFamily="18" charset="0"/>
                <a:cs typeface="Times New Roman" panose="02020603050405020304" pitchFamily="18" charset="0"/>
              </a:rPr>
              <a:t>Learn how to better support population​</a:t>
            </a:r>
          </a:p>
          <a:p>
            <a:r>
              <a:rPr lang="en-US" sz="2000" dirty="0">
                <a:latin typeface="Times New Roman" panose="02020603050405020304" pitchFamily="18" charset="0"/>
                <a:cs typeface="Times New Roman" panose="02020603050405020304" pitchFamily="18" charset="0"/>
              </a:rPr>
              <a:t>Reach out to Office of Disability Accommodation (ODAS) and AutismSpeaksU at Liberty University ​</a:t>
            </a:r>
          </a:p>
          <a:p>
            <a:r>
              <a:rPr lang="en-US" sz="2000" dirty="0">
                <a:latin typeface="Times New Roman" panose="02020603050405020304" pitchFamily="18" charset="0"/>
                <a:cs typeface="Times New Roman" panose="02020603050405020304" pitchFamily="18" charset="0"/>
              </a:rPr>
              <a:t>Send participation paper to interested participants to ensure that they meet study characteristics</a:t>
            </a:r>
          </a:p>
          <a:p>
            <a:pPr lvl="1"/>
            <a:r>
              <a:rPr lang="en-US" sz="2000" dirty="0">
                <a:solidFill>
                  <a:schemeClr val="bg1"/>
                </a:solidFill>
                <a:latin typeface="Times New Roman" panose="02020603050405020304" pitchFamily="18" charset="0"/>
                <a:cs typeface="Times New Roman" panose="02020603050405020304" pitchFamily="18" charset="0"/>
              </a:rPr>
              <a:t>Undergraduate student living on campus at Liberty University</a:t>
            </a:r>
          </a:p>
          <a:p>
            <a:pPr lvl="1"/>
            <a:r>
              <a:rPr lang="en-US" sz="2000" dirty="0">
                <a:solidFill>
                  <a:schemeClr val="bg1"/>
                </a:solidFill>
                <a:latin typeface="Times New Roman" panose="02020603050405020304" pitchFamily="18" charset="0"/>
                <a:cs typeface="Times New Roman" panose="02020603050405020304" pitchFamily="18" charset="0"/>
              </a:rPr>
              <a:t>Spring semester 2020​</a:t>
            </a:r>
          </a:p>
          <a:p>
            <a:pPr lvl="1"/>
            <a:r>
              <a:rPr lang="en-US" sz="2000" dirty="0">
                <a:solidFill>
                  <a:schemeClr val="bg1"/>
                </a:solidFill>
                <a:latin typeface="Times New Roman" panose="02020603050405020304" pitchFamily="18" charset="0"/>
                <a:cs typeface="Times New Roman" panose="02020603050405020304" pitchFamily="18" charset="0"/>
              </a:rPr>
              <a:t>Diagnosis of ASD​</a:t>
            </a:r>
          </a:p>
          <a:p>
            <a:pPr lvl="1"/>
            <a:endParaRPr lang="en-US" sz="1000" dirty="0"/>
          </a:p>
        </p:txBody>
      </p:sp>
    </p:spTree>
    <p:extLst>
      <p:ext uri="{BB962C8B-B14F-4D97-AF65-F5344CB8AC3E}">
        <p14:creationId xmlns:p14="http://schemas.microsoft.com/office/powerpoint/2010/main" val="811384461"/>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982</Words>
  <Application>Microsoft Macintosh PowerPoint</Application>
  <PresentationFormat>On-screen Show (16:9)</PresentationFormat>
  <Paragraphs>104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vt:lpstr>
      <vt:lpstr>Times New Roman</vt:lpstr>
      <vt:lpstr>Office Theme</vt:lpstr>
      <vt:lpstr>RESILIENCE OF COLLEGE STUDENTS WITH AUTISM SPECTRUM DISORDER (ASD) DURING THE COVID-19 PANDEMIC</vt:lpstr>
      <vt:lpstr>ABSTRACT​</vt:lpstr>
      <vt:lpstr>INTRODUCTION</vt:lpstr>
      <vt:lpstr>CURRENT FINDINGS</vt:lpstr>
      <vt:lpstr>CURRENT FINDINGS</vt:lpstr>
      <vt:lpstr>PowerPoint Presentation</vt:lpstr>
      <vt:lpstr>RESEARCH QUESTIONS</vt:lpstr>
      <vt:lpstr>METHOD</vt:lpstr>
      <vt:lpstr>METHOD</vt:lpstr>
      <vt:lpstr>METHOD</vt:lpstr>
      <vt:lpstr>FUTURE RESEARCH</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Nuss, Kalie Lynn</cp:lastModifiedBy>
  <cp:revision>14</cp:revision>
  <dcterms:created xsi:type="dcterms:W3CDTF">2014-11-10T20:35:24Z</dcterms:created>
  <dcterms:modified xsi:type="dcterms:W3CDTF">2022-03-15T17:54:17Z</dcterms:modified>
</cp:coreProperties>
</file>