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40" autoAdjust="0"/>
    <p:restoredTop sz="88298" autoAdjust="0"/>
  </p:normalViewPr>
  <p:slideViewPr>
    <p:cSldViewPr snapToGrid="0" snapToObjects="1">
      <p:cViewPr>
        <p:scale>
          <a:sx n="56" d="100"/>
          <a:sy n="56" d="100"/>
        </p:scale>
        <p:origin x="-6408" y="-1544"/>
      </p:cViewPr>
      <p:guideLst>
        <p:guide orient="horz" pos="10369"/>
        <p:guide pos="16128"/>
        <p:guide pos="13824"/>
      </p:guideLst>
    </p:cSldViewPr>
  </p:slideViewPr>
  <p:outlineViewPr>
    <p:cViewPr>
      <p:scale>
        <a:sx n="33" d="100"/>
        <a:sy n="33" d="100"/>
      </p:scale>
      <p:origin x="0" y="0"/>
    </p:cViewPr>
  </p:outlineViewPr>
  <p:notesTextViewPr>
    <p:cViewPr>
      <p:scale>
        <a:sx n="105" d="100"/>
        <a:sy n="105"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Q%20Group:Q%20Group%20Coloniz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9.1150248352134033E-2"/>
          <c:y val="7.6568573155601546E-2"/>
          <c:w val="0.90367150160281107"/>
          <c:h val="0.75754937710175685"/>
        </c:manualLayout>
      </c:layout>
      <c:lineChart>
        <c:grouping val="standard"/>
        <c:varyColors val="0"/>
        <c:ser>
          <c:idx val="2"/>
          <c:order val="0"/>
          <c:tx>
            <c:strRef>
              <c:f>Graph!$C$47</c:f>
              <c:strCache>
                <c:ptCount val="1"/>
              </c:strCache>
            </c:strRef>
          </c:tx>
          <c:cat>
            <c:numRef>
              <c:f>Graph!$B$48:$B$51</c:f>
              <c:numCache>
                <c:formatCode>General</c:formatCode>
                <c:ptCount val="4"/>
              </c:numCache>
            </c:numRef>
          </c:cat>
          <c:val>
            <c:numRef>
              <c:f>Graph!$C$48:$C$51</c:f>
              <c:numCache>
                <c:formatCode>General</c:formatCode>
                <c:ptCount val="4"/>
              </c:numCache>
            </c:numRef>
          </c:val>
          <c:smooth val="0"/>
          <c:extLst>
            <c:ext xmlns:c16="http://schemas.microsoft.com/office/drawing/2014/chart" uri="{C3380CC4-5D6E-409C-BE32-E72D297353CC}">
              <c16:uniqueId val="{00000000-EADB-3549-98A0-62818936AF74}"/>
            </c:ext>
          </c:extLst>
        </c:ser>
        <c:ser>
          <c:idx val="3"/>
          <c:order val="1"/>
          <c:tx>
            <c:strRef>
              <c:f>Graph!$D$47</c:f>
              <c:strCache>
                <c:ptCount val="1"/>
              </c:strCache>
            </c:strRef>
          </c:tx>
          <c:cat>
            <c:numRef>
              <c:f>Graph!$B$48:$B$51</c:f>
              <c:numCache>
                <c:formatCode>General</c:formatCode>
                <c:ptCount val="4"/>
              </c:numCache>
            </c:numRef>
          </c:cat>
          <c:val>
            <c:numRef>
              <c:f>Graph!$D$48:$D$51</c:f>
              <c:numCache>
                <c:formatCode>General</c:formatCode>
                <c:ptCount val="4"/>
              </c:numCache>
            </c:numRef>
          </c:val>
          <c:smooth val="0"/>
          <c:extLst>
            <c:ext xmlns:c16="http://schemas.microsoft.com/office/drawing/2014/chart" uri="{C3380CC4-5D6E-409C-BE32-E72D297353CC}">
              <c16:uniqueId val="{00000001-EADB-3549-98A0-62818936AF74}"/>
            </c:ext>
          </c:extLst>
        </c:ser>
        <c:dLbls>
          <c:showLegendKey val="0"/>
          <c:showVal val="0"/>
          <c:showCatName val="0"/>
          <c:showSerName val="0"/>
          <c:showPercent val="0"/>
          <c:showBubbleSize val="0"/>
        </c:dLbls>
        <c:marker val="1"/>
        <c:smooth val="0"/>
        <c:axId val="2125205664"/>
        <c:axId val="2112391488"/>
      </c:lineChart>
      <c:catAx>
        <c:axId val="2125205664"/>
        <c:scaling>
          <c:orientation val="minMax"/>
        </c:scaling>
        <c:delete val="1"/>
        <c:axPos val="b"/>
        <c:numFmt formatCode="General" sourceLinked="1"/>
        <c:majorTickMark val="out"/>
        <c:minorTickMark val="none"/>
        <c:tickLblPos val="nextTo"/>
        <c:crossAx val="2112391488"/>
        <c:crosses val="autoZero"/>
        <c:auto val="1"/>
        <c:lblAlgn val="ctr"/>
        <c:lblOffset val="100"/>
        <c:noMultiLvlLbl val="0"/>
      </c:catAx>
      <c:valAx>
        <c:axId val="2112391488"/>
        <c:scaling>
          <c:orientation val="minMax"/>
        </c:scaling>
        <c:delete val="1"/>
        <c:axPos val="l"/>
        <c:numFmt formatCode="General" sourceLinked="1"/>
        <c:majorTickMark val="out"/>
        <c:minorTickMark val="none"/>
        <c:tickLblPos val="nextTo"/>
        <c:crossAx val="2125205664"/>
        <c:crosses val="autoZero"/>
        <c:crossBetween val="between"/>
      </c:valAx>
      <c:spPr>
        <a:noFill/>
        <a:ln w="25400">
          <a:noFill/>
        </a:ln>
      </c:spPr>
    </c:plotArea>
    <c:legend>
      <c:legendPos val="r"/>
      <c:legendEntry>
        <c:idx val="0"/>
        <c:delete val="1"/>
      </c:legendEntry>
      <c:legendEntry>
        <c:idx val="1"/>
        <c:delete val="1"/>
      </c:legendEntry>
      <c:layout>
        <c:manualLayout>
          <c:xMode val="edge"/>
          <c:yMode val="edge"/>
          <c:x val="0.80384573311613805"/>
          <c:y val="0.53612258863681606"/>
          <c:w val="0.167304016632842"/>
          <c:h val="0.22093414065816"/>
        </c:manualLayout>
      </c:layout>
      <c:overlay val="1"/>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3/23/22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3/23/22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1.xml"/><Relationship Id="rId10" Type="http://schemas.openxmlformats.org/officeDocument/2006/relationships/image" Target="../media/image6.png"/><Relationship Id="rId4" Type="http://schemas.openxmlformats.org/officeDocument/2006/relationships/hyperlink" Target="https://www.datanovia.com/"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234520"/>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000" b="1" dirty="0">
                <a:latin typeface="Times New Roman"/>
                <a:cs typeface="Times New Roman"/>
              </a:rPr>
              <a:t>The Implementation of Market Segmentation for Marketing Strategy</a:t>
            </a:r>
          </a:p>
          <a:p>
            <a:pPr algn="ctr"/>
            <a:r>
              <a:rPr lang="en-US" sz="5800" b="1" dirty="0">
                <a:latin typeface="Times New Roman"/>
                <a:cs typeface="Times New Roman"/>
              </a:rPr>
              <a:t>Amanda Condict</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7456" y="994200"/>
            <a:ext cx="4840224" cy="1377696"/>
          </a:xfrm>
          <a:prstGeom prst="rect">
            <a:avLst/>
          </a:prstGeom>
        </p:spPr>
      </p:pic>
      <p:sp>
        <p:nvSpPr>
          <p:cNvPr id="159" name="TextBox 158"/>
          <p:cNvSpPr txBox="1"/>
          <p:nvPr/>
        </p:nvSpPr>
        <p:spPr>
          <a:xfrm>
            <a:off x="34037333" y="24996772"/>
            <a:ext cx="9321064" cy="2594942"/>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pPr indent="-457200"/>
            <a:r>
              <a:rPr lang="en-US" sz="2000" dirty="0"/>
              <a:t>Determining the optimal number of clusters: 3 must know methods. </a:t>
            </a:r>
            <a:r>
              <a:rPr lang="en-US" sz="2000" dirty="0" err="1"/>
              <a:t>Datanovia</a:t>
            </a:r>
            <a:r>
              <a:rPr lang="en-US" sz="2000" dirty="0"/>
              <a:t>.</a:t>
            </a:r>
          </a:p>
          <a:p>
            <a:pPr indent="-457200"/>
            <a:r>
              <a:rPr lang="en-US" sz="2000" dirty="0"/>
              <a:t>(2018, October 21). Retrieved February 24, 2022, from </a:t>
            </a:r>
            <a:r>
              <a:rPr lang="en-US" sz="2000" dirty="0">
                <a:hlinkClick r:id="rId4"/>
              </a:rPr>
              <a:t>https://www.datanovia.com</a:t>
            </a:r>
            <a:r>
              <a:rPr lang="en-US" sz="2000" dirty="0"/>
              <a:t>.</a:t>
            </a:r>
          </a:p>
          <a:p>
            <a:pPr indent="-914400"/>
            <a:endParaRPr lang="en-US" sz="2000" dirty="0"/>
          </a:p>
          <a:p>
            <a:pPr indent="-457200"/>
            <a:r>
              <a:rPr lang="en-US" sz="2000" dirty="0" err="1"/>
              <a:t>Gelbard</a:t>
            </a:r>
            <a:r>
              <a:rPr lang="en-US" sz="2000" dirty="0"/>
              <a:t>, R., Goldman, O., &amp; </a:t>
            </a:r>
            <a:r>
              <a:rPr lang="en-US" sz="2000" dirty="0" err="1"/>
              <a:t>Spiegler</a:t>
            </a:r>
            <a:r>
              <a:rPr lang="en-US" sz="2000" dirty="0"/>
              <a:t>, I. (2007). Investigating diversity of clustering methods: An empirical comparison. Data &amp; Knowledge Engineering, 63(1), 155-1.66. https://</a:t>
            </a:r>
            <a:r>
              <a:rPr lang="en-US" sz="2000" dirty="0" err="1"/>
              <a:t>doi.org</a:t>
            </a:r>
            <a:r>
              <a:rPr lang="en-US" sz="2000" dirty="0"/>
              <a:t>/10.1016/j.datak.2007.01.002</a:t>
            </a:r>
          </a:p>
          <a:p>
            <a:pPr indent="-457200"/>
            <a:endParaRPr lang="en-US" sz="2000" dirty="0"/>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grpSp>
        <p:nvGrpSpPr>
          <p:cNvPr id="161" name="Group 160"/>
          <p:cNvGrpSpPr/>
          <p:nvPr/>
        </p:nvGrpSpPr>
        <p:grpSpPr>
          <a:xfrm>
            <a:off x="10980125" y="3934552"/>
            <a:ext cx="22440303" cy="28100713"/>
            <a:chOff x="12513023" y="6861775"/>
            <a:chExt cx="26180354" cy="25277327"/>
          </a:xfrm>
        </p:grpSpPr>
        <p:sp>
          <p:nvSpPr>
            <p:cNvPr id="162" name="TextBox 161"/>
            <p:cNvSpPr txBox="1"/>
            <p:nvPr/>
          </p:nvSpPr>
          <p:spPr>
            <a:xfrm>
              <a:off x="12513023" y="6861775"/>
              <a:ext cx="26180354" cy="25277327"/>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graphicFrame>
          <p:nvGraphicFramePr>
            <p:cNvPr id="163" name="Chart 162"/>
            <p:cNvGraphicFramePr>
              <a:graphicFrameLocks/>
            </p:cNvGraphicFramePr>
            <p:nvPr>
              <p:extLst>
                <p:ext uri="{D42A27DB-BD31-4B8C-83A1-F6EECF244321}">
                  <p14:modId xmlns:p14="http://schemas.microsoft.com/office/powerpoint/2010/main" val="9188221"/>
                </p:ext>
              </p:extLst>
            </p:nvPr>
          </p:nvGraphicFramePr>
          <p:xfrm>
            <a:off x="14128194" y="10420928"/>
            <a:ext cx="5722654" cy="4617720"/>
          </p:xfrm>
          <a:graphic>
            <a:graphicData uri="http://schemas.openxmlformats.org/drawingml/2006/chart">
              <c:chart xmlns:c="http://schemas.openxmlformats.org/drawingml/2006/chart" xmlns:r="http://schemas.openxmlformats.org/officeDocument/2006/relationships" r:id="rId5"/>
            </a:graphicData>
          </a:graphic>
        </p:graphicFrame>
      </p:grpSp>
      <p:sp>
        <p:nvSpPr>
          <p:cNvPr id="167" name="TextBox 166"/>
          <p:cNvSpPr txBox="1"/>
          <p:nvPr/>
        </p:nvSpPr>
        <p:spPr>
          <a:xfrm>
            <a:off x="618520" y="18210694"/>
            <a:ext cx="9312772" cy="3949159"/>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r>
              <a:rPr lang="en-US" sz="2400" dirty="0">
                <a:latin typeface="Times New Roman"/>
                <a:cs typeface="Times New Roman"/>
              </a:rPr>
              <a:t>It can feel overwhelming for a company to navigate the large amounts of information they store about their customers. As businesses prepare campaigns that must know who their target audience is. The potential number of segments to target can feel endless as there are many differences between customers.  This market segmentation strategy provides marketers a model to follow to find patterns in an audience based on similar characteristics.</a:t>
            </a:r>
          </a:p>
          <a:p>
            <a:endParaRPr lang="en-US" sz="2000" dirty="0">
              <a:solidFill>
                <a:schemeClr val="bg1"/>
              </a:solidFill>
              <a:latin typeface="Times New Roman"/>
              <a:cs typeface="Times New Roman"/>
            </a:endParaRPr>
          </a:p>
          <a:p>
            <a:endParaRPr lang="en-US" sz="2000" dirty="0">
              <a:solidFill>
                <a:schemeClr val="bg1"/>
              </a:solidFill>
              <a:latin typeface="Times New Roman"/>
              <a:cs typeface="Times New Roman"/>
            </a:endParaRPr>
          </a:p>
          <a:p>
            <a:endParaRPr lang="en-US" sz="2000" dirty="0">
              <a:solidFill>
                <a:schemeClr val="bg1"/>
              </a:solidFill>
              <a:latin typeface="Times New Roman"/>
              <a:cs typeface="Times New Roman"/>
            </a:endParaRPr>
          </a:p>
        </p:txBody>
      </p:sp>
      <p:sp>
        <p:nvSpPr>
          <p:cNvPr id="168" name="TextBox 167"/>
          <p:cNvSpPr txBox="1"/>
          <p:nvPr/>
        </p:nvSpPr>
        <p:spPr>
          <a:xfrm>
            <a:off x="604412" y="17339301"/>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a:t>
            </a:r>
            <a:endParaRPr lang="en-US" sz="6000" dirty="0">
              <a:solidFill>
                <a:schemeClr val="bg1"/>
              </a:solidFill>
              <a:latin typeface="Times New Roman"/>
              <a:cs typeface="Times New Roman"/>
            </a:endParaRPr>
          </a:p>
        </p:txBody>
      </p:sp>
      <p:sp>
        <p:nvSpPr>
          <p:cNvPr id="170" name="TextBox 169"/>
          <p:cNvSpPr txBox="1"/>
          <p:nvPr/>
        </p:nvSpPr>
        <p:spPr>
          <a:xfrm>
            <a:off x="796797" y="24429961"/>
            <a:ext cx="9302451" cy="7589520"/>
          </a:xfrm>
          <a:prstGeom prst="rect">
            <a:avLst/>
          </a:prstGeom>
          <a:solidFill>
            <a:schemeClr val="bg1"/>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a:p>
            <a:pPr algn="just"/>
            <a:r>
              <a:rPr lang="en-US" sz="2400" b="1" dirty="0">
                <a:latin typeface="Times New Roman"/>
                <a:cs typeface="Times New Roman"/>
              </a:rPr>
              <a:t>Calculating Optimal Number of Segments</a:t>
            </a:r>
          </a:p>
          <a:p>
            <a:pPr marL="342900" indent="-342900" algn="just">
              <a:buFont typeface="Arial" panose="020B0604020202020204" pitchFamily="34" charset="0"/>
              <a:buChar char="•"/>
            </a:pPr>
            <a:r>
              <a:rPr lang="en-US" sz="2400" dirty="0">
                <a:latin typeface="Times New Roman"/>
                <a:cs typeface="Times New Roman"/>
              </a:rPr>
              <a:t>Elbow method (WSS)- allows marketers to group customers with the most similarity</a:t>
            </a:r>
          </a:p>
          <a:p>
            <a:pPr marL="342900" indent="-342900" algn="just">
              <a:buFont typeface="Arial" panose="020B0604020202020204" pitchFamily="34" charset="0"/>
              <a:buChar char="•"/>
            </a:pPr>
            <a:r>
              <a:rPr lang="en-US" sz="2400" dirty="0">
                <a:latin typeface="Times New Roman"/>
                <a:cs typeface="Times New Roman"/>
              </a:rPr>
              <a:t>Silhouette method- measures the level of closeness each point in a set of data has with the other points</a:t>
            </a:r>
          </a:p>
          <a:p>
            <a:pPr marL="342900" indent="-342900" algn="just">
              <a:buFont typeface="Arial" panose="020B0604020202020204" pitchFamily="34" charset="0"/>
              <a:buChar char="•"/>
            </a:pPr>
            <a:r>
              <a:rPr lang="en-US" sz="2400" dirty="0">
                <a:latin typeface="Times New Roman"/>
                <a:cs typeface="Times New Roman"/>
              </a:rPr>
              <a:t>Gap statistic method- allows marketers to calculate the number of differences within each defined cluster (“Determining the Optimal Number,” 2018). </a:t>
            </a:r>
          </a:p>
          <a:p>
            <a:pPr marL="342900" indent="-342900" algn="just">
              <a:buFont typeface="Arial" panose="020B0604020202020204" pitchFamily="34" charset="0"/>
              <a:buChar char="•"/>
            </a:pPr>
            <a:endParaRPr lang="en-US" sz="2400" dirty="0">
              <a:latin typeface="Times New Roman"/>
              <a:cs typeface="Times New Roman"/>
            </a:endParaRPr>
          </a:p>
          <a:p>
            <a:pPr algn="just"/>
            <a:r>
              <a:rPr lang="en-US" sz="2400" b="1" dirty="0">
                <a:latin typeface="Times New Roman"/>
                <a:cs typeface="Times New Roman"/>
              </a:rPr>
              <a:t>Calculating Distance of Segments</a:t>
            </a:r>
          </a:p>
          <a:p>
            <a:pPr marL="342900" indent="-342900" algn="just">
              <a:buFont typeface="Arial" panose="020B0604020202020204" pitchFamily="34" charset="0"/>
              <a:buChar char="•"/>
            </a:pPr>
            <a:r>
              <a:rPr lang="en-US" sz="2400" dirty="0">
                <a:latin typeface="Times New Roman"/>
                <a:cs typeface="Times New Roman"/>
              </a:rPr>
              <a:t>K-means</a:t>
            </a:r>
            <a:r>
              <a:rPr lang="en-US" sz="1600" dirty="0">
                <a:latin typeface="Times New Roman"/>
                <a:cs typeface="Times New Roman"/>
              </a:rPr>
              <a:t>- </a:t>
            </a:r>
            <a:r>
              <a:rPr lang="en-US" sz="2400" dirty="0">
                <a:latin typeface="Times New Roman"/>
                <a:cs typeface="Times New Roman"/>
              </a:rPr>
              <a:t>a commonly used flexible, nonstandard calculation. Can be utilized for ordinal and nominal data. Must have predetermined number of clusters and distance set (</a:t>
            </a:r>
            <a:r>
              <a:rPr lang="en-US" sz="2400" dirty="0" err="1">
                <a:latin typeface="Times New Roman"/>
                <a:cs typeface="Times New Roman"/>
              </a:rPr>
              <a:t>Gelbard</a:t>
            </a:r>
            <a:r>
              <a:rPr lang="en-US" sz="2400" dirty="0">
                <a:latin typeface="Times New Roman"/>
                <a:cs typeface="Times New Roman"/>
              </a:rPr>
              <a:t>, 2007).</a:t>
            </a:r>
          </a:p>
          <a:p>
            <a:pPr marL="342900" indent="-342900" algn="just">
              <a:buFont typeface="Arial" panose="020B0604020202020204" pitchFamily="34" charset="0"/>
              <a:buChar char="•"/>
            </a:pPr>
            <a:endParaRPr lang="en-US" sz="2400" dirty="0">
              <a:latin typeface="Times New Roman"/>
              <a:cs typeface="Times New Roman"/>
            </a:endParaRPr>
          </a:p>
          <a:p>
            <a:pPr algn="just"/>
            <a:r>
              <a:rPr lang="en-US" sz="2400" b="1" dirty="0">
                <a:latin typeface="Times New Roman"/>
                <a:cs typeface="Times New Roman"/>
              </a:rPr>
              <a:t>R</a:t>
            </a:r>
          </a:p>
          <a:p>
            <a:pPr marL="342900" indent="-342900" algn="just">
              <a:buFont typeface="Arial" panose="020B0604020202020204" pitchFamily="34" charset="0"/>
              <a:buChar char="•"/>
            </a:pPr>
            <a:r>
              <a:rPr lang="en-US" sz="2400" dirty="0">
                <a:latin typeface="Times New Roman"/>
                <a:cs typeface="Times New Roman"/>
              </a:rPr>
              <a:t>All calculations made in R, a statistical software</a:t>
            </a:r>
            <a:endParaRPr lang="en-US" sz="2000" dirty="0">
              <a:latin typeface="Times New Roman"/>
              <a:cs typeface="Times New Roman"/>
            </a:endParaRPr>
          </a:p>
        </p:txBody>
      </p:sp>
      <p:sp>
        <p:nvSpPr>
          <p:cNvPr id="171" name="TextBox 170"/>
          <p:cNvSpPr txBox="1"/>
          <p:nvPr/>
        </p:nvSpPr>
        <p:spPr>
          <a:xfrm>
            <a:off x="806973" y="23581782"/>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4023894" y="17791734"/>
            <a:ext cx="9262894" cy="4656136"/>
            <a:chOff x="34114657" y="17607201"/>
            <a:chExt cx="9302450" cy="5569676"/>
          </a:xfrm>
        </p:grpSpPr>
        <p:sp>
          <p:nvSpPr>
            <p:cNvPr id="176" name="TextBox 175"/>
            <p:cNvSpPr txBox="1"/>
            <p:nvPr/>
          </p:nvSpPr>
          <p:spPr>
            <a:xfrm>
              <a:off x="34114657" y="18649563"/>
              <a:ext cx="9302450" cy="4527314"/>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solidFill>
                  <a:schemeClr val="bg1"/>
                </a:solidFill>
                <a:latin typeface="Times New Roman"/>
                <a:cs typeface="Times New Roman"/>
              </a:endParaRPr>
            </a:p>
            <a:p>
              <a:pPr marL="457200" indent="-457200">
                <a:lnSpc>
                  <a:spcPct val="140000"/>
                </a:lnSpc>
                <a:buFont typeface="+mj-lt"/>
                <a:buAutoNum type="arabicPeriod"/>
              </a:pPr>
              <a:r>
                <a:rPr lang="en-US" sz="2000" dirty="0">
                  <a:latin typeface="Times New Roman" panose="02020603050405020304" pitchFamily="18" charset="0"/>
                  <a:cs typeface="Times New Roman" panose="02020603050405020304" pitchFamily="18" charset="0"/>
                </a:rPr>
                <a:t>Translating data about customers into actionable digital campaigns.</a:t>
              </a:r>
            </a:p>
            <a:p>
              <a:pPr marL="457200" indent="-457200">
                <a:lnSpc>
                  <a:spcPct val="140000"/>
                </a:lnSpc>
                <a:buFont typeface="+mj-lt"/>
                <a:buAutoNum type="arabicPeriod"/>
              </a:pPr>
              <a:r>
                <a:rPr lang="en-US" sz="2000" dirty="0">
                  <a:latin typeface="Times New Roman" panose="02020603050405020304" pitchFamily="18" charset="0"/>
                  <a:cs typeface="Times New Roman" panose="02020603050405020304" pitchFamily="18" charset="0"/>
                </a:rPr>
                <a:t>Search engine optimization (SEO).</a:t>
              </a:r>
            </a:p>
            <a:p>
              <a:pPr marL="457200" indent="-457200">
                <a:lnSpc>
                  <a:spcPct val="140000"/>
                </a:lnSpc>
                <a:buFont typeface="+mj-lt"/>
                <a:buAutoNum type="arabicPeriod"/>
              </a:pPr>
              <a:r>
                <a:rPr lang="en-US" sz="2000" dirty="0">
                  <a:latin typeface="Times New Roman" panose="02020603050405020304" pitchFamily="18" charset="0"/>
                  <a:cs typeface="Times New Roman" panose="02020603050405020304" pitchFamily="18" charset="0"/>
                </a:rPr>
                <a:t>Website development.</a:t>
              </a:r>
            </a:p>
            <a:p>
              <a:pPr marL="457200" indent="-457200">
                <a:lnSpc>
                  <a:spcPct val="140000"/>
                </a:lnSpc>
                <a:buFont typeface="+mj-lt"/>
                <a:buAutoNum type="arabicPeriod"/>
              </a:pPr>
              <a:r>
                <a:rPr lang="en-US" sz="2000" dirty="0">
                  <a:latin typeface="Times New Roman" panose="02020603050405020304" pitchFamily="18" charset="0"/>
                  <a:cs typeface="Times New Roman" panose="02020603050405020304" pitchFamily="18" charset="0"/>
                </a:rPr>
                <a:t>Physical direct mailers.</a:t>
              </a:r>
            </a:p>
            <a:p>
              <a:pPr marL="457200" indent="-457200">
                <a:lnSpc>
                  <a:spcPct val="140000"/>
                </a:lnSpc>
                <a:buFont typeface="+mj-lt"/>
                <a:buAutoNum type="arabicPeriod"/>
              </a:pPr>
              <a:r>
                <a:rPr lang="en-US" sz="2000" dirty="0">
                  <a:latin typeface="Times New Roman" panose="02020603050405020304" pitchFamily="18" charset="0"/>
                  <a:cs typeface="Times New Roman" panose="02020603050405020304" pitchFamily="18" charset="0"/>
                </a:rPr>
                <a:t>E-commerce personalization.</a:t>
              </a:r>
            </a:p>
          </p:txBody>
        </p:sp>
        <p:sp>
          <p:nvSpPr>
            <p:cNvPr id="177" name="TextBox 176"/>
            <p:cNvSpPr txBox="1"/>
            <p:nvPr/>
          </p:nvSpPr>
          <p:spPr>
            <a:xfrm>
              <a:off x="34114657" y="17607201"/>
              <a:ext cx="9302450" cy="104236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panose="02020603050405020304" pitchFamily="18" charset="0"/>
                  <a:cs typeface="Times New Roman" panose="02020603050405020304" pitchFamily="18" charset="0"/>
                </a:rPr>
                <a:t>Future Work</a:t>
              </a:r>
              <a:endParaRPr lang="en-US" sz="6000" dirty="0">
                <a:solidFill>
                  <a:schemeClr val="bg1"/>
                </a:solidFill>
                <a:latin typeface="Times New Roman" panose="02020603050405020304" pitchFamily="18" charset="0"/>
                <a:cs typeface="Times New Roman" panose="02020603050405020304" pitchFamily="18" charset="0"/>
              </a:endParaRPr>
            </a:p>
          </p:txBody>
        </p:sp>
      </p:grpSp>
      <p:sp>
        <p:nvSpPr>
          <p:cNvPr id="178" name="TextBox 177"/>
          <p:cNvSpPr txBox="1"/>
          <p:nvPr/>
        </p:nvSpPr>
        <p:spPr>
          <a:xfrm>
            <a:off x="34037333" y="24125379"/>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4008530" y="3934552"/>
            <a:ext cx="9278259" cy="12524648"/>
            <a:chOff x="34008530" y="3934553"/>
            <a:chExt cx="9278259" cy="11071827"/>
          </a:xfrm>
        </p:grpSpPr>
        <p:sp>
          <p:nvSpPr>
            <p:cNvPr id="180" name="TextBox 179"/>
            <p:cNvSpPr txBox="1"/>
            <p:nvPr/>
          </p:nvSpPr>
          <p:spPr>
            <a:xfrm>
              <a:off x="34008530" y="4619009"/>
              <a:ext cx="9278259" cy="10387371"/>
            </a:xfrm>
            <a:prstGeom prst="rect">
              <a:avLst/>
            </a:prstGeom>
            <a:solidFill>
              <a:schemeClr val="bg1"/>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Results and Conclusion</a:t>
              </a:r>
              <a:endParaRPr lang="en-US" sz="6000" dirty="0">
                <a:solidFill>
                  <a:schemeClr val="bg1"/>
                </a:solidFill>
                <a:latin typeface="Times New Roman"/>
                <a:cs typeface="Times New Roman"/>
              </a:endParaRPr>
            </a:p>
          </p:txBody>
        </p:sp>
        <p:sp>
          <p:nvSpPr>
            <p:cNvPr id="182" name="Rectangle 181"/>
            <p:cNvSpPr/>
            <p:nvPr/>
          </p:nvSpPr>
          <p:spPr>
            <a:xfrm>
              <a:off x="34224325" y="5205833"/>
              <a:ext cx="8781731" cy="7699735"/>
            </a:xfrm>
            <a:prstGeom prst="rect">
              <a:avLst/>
            </a:prstGeom>
          </p:spPr>
          <p:txBody>
            <a:bodyPr wrap="square">
              <a:spAutoFit/>
            </a:bodyPr>
            <a:lstStyle/>
            <a:p>
              <a:r>
                <a:rPr lang="en-US" sz="2000" b="1" dirty="0">
                  <a:latin typeface="Times New Roman"/>
                  <a:cs typeface="Times New Roman"/>
                </a:rPr>
                <a:t>Results</a:t>
              </a:r>
              <a:r>
                <a:rPr lang="en-US" sz="2000" dirty="0">
                  <a:latin typeface="Times New Roman"/>
                  <a:cs typeface="Times New Roman"/>
                </a:rPr>
                <a:t>: The results of the market segmentation strategy were positive, and the purpose of the study was fulfilled. The optimal number of segments to target for future campaigns was determined. Due to the small business nature of Optimal Health, the number of segments that are most feasible are 4 segments. As seen in the K-means cluster, some of the segments have overlap, meaning some of the strategies utilized will hold value for multiple segments. This overlap can streamline marketing, saving businesses time and money.</a:t>
              </a: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r>
                <a:rPr lang="en-US" sz="2000" b="1" dirty="0">
                  <a:latin typeface="Times New Roman"/>
                  <a:cs typeface="Times New Roman"/>
                </a:rPr>
                <a:t>Conclusion: </a:t>
              </a:r>
              <a:r>
                <a:rPr lang="en-US" sz="2000" dirty="0">
                  <a:latin typeface="Times New Roman"/>
                  <a:cs typeface="Times New Roman"/>
                </a:rPr>
                <a:t>Customer segmentation strategies are helpful, but they can only provide an idea of the next best steps. These strategies should never be used individually to determine next steps. A mix of strategies should be used in conjunction with marketers' good judgement to produce the greatest result.</a:t>
              </a:r>
            </a:p>
            <a:p>
              <a:endParaRPr lang="en-US" sz="2000" dirty="0">
                <a:latin typeface="Times New Roman"/>
                <a:cs typeface="Times New Roman"/>
              </a:endParaRPr>
            </a:p>
            <a:p>
              <a:r>
                <a:rPr lang="en-US" sz="2000" dirty="0">
                  <a:latin typeface="Times New Roman"/>
                  <a:cs typeface="Times New Roman"/>
                </a:rPr>
                <a:t>Many businesses are limited on the ability to follow the suggested number of segments because of:</a:t>
              </a:r>
            </a:p>
            <a:p>
              <a:pPr marL="342900" indent="-342900">
                <a:buFont typeface="Arial" panose="020B0604020202020204" pitchFamily="34" charset="0"/>
                <a:buChar char="•"/>
              </a:pPr>
              <a:r>
                <a:rPr lang="en-US" sz="2000" dirty="0">
                  <a:latin typeface="Times New Roman"/>
                  <a:cs typeface="Times New Roman"/>
                </a:rPr>
                <a:t>Lack of funds to reach each suggested segment</a:t>
              </a:r>
            </a:p>
            <a:p>
              <a:pPr marL="342900" indent="-342900">
                <a:buFont typeface="Arial" panose="020B0604020202020204" pitchFamily="34" charset="0"/>
                <a:buChar char="•"/>
              </a:pPr>
              <a:r>
                <a:rPr lang="en-US" sz="2000" dirty="0">
                  <a:latin typeface="Times New Roman"/>
                  <a:cs typeface="Times New Roman"/>
                </a:rPr>
                <a:t>Lack of expertise to create the content needed for each segment</a:t>
              </a:r>
            </a:p>
            <a:p>
              <a:pPr marL="342900" indent="-342900">
                <a:buFont typeface="Arial" panose="020B0604020202020204" pitchFamily="34" charset="0"/>
                <a:buChar char="•"/>
              </a:pPr>
              <a:r>
                <a:rPr lang="en-US" sz="2000" dirty="0">
                  <a:latin typeface="Times New Roman"/>
                  <a:cs typeface="Times New Roman"/>
                </a:rPr>
                <a:t>Lack of practicality if the segment is not deemed “large enough” to be worth the time invested</a:t>
              </a:r>
            </a:p>
            <a:p>
              <a:pPr marL="342900" indent="-342900">
                <a:buFont typeface="Arial" panose="020B0604020202020204" pitchFamily="34" charset="0"/>
                <a:buChar char="•"/>
              </a:pPr>
              <a:endParaRPr lang="en-US" sz="2000" dirty="0">
                <a:latin typeface="Times New Roman"/>
                <a:cs typeface="Times New Roman"/>
              </a:endParaRPr>
            </a:p>
            <a:p>
              <a:r>
                <a:rPr lang="en-US" sz="2000" dirty="0">
                  <a:latin typeface="Times New Roman"/>
                  <a:cs typeface="Times New Roman"/>
                </a:rPr>
                <a:t>Market segmentation hold great promise for businesses of any size. It allows businesses to save time and money by focusing their efforts intentionally on segments, leading to greater sales.</a:t>
              </a: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230" name="Rectangle 229"/>
          <p:cNvSpPr/>
          <p:nvPr/>
        </p:nvSpPr>
        <p:spPr>
          <a:xfrm>
            <a:off x="13495300" y="5814161"/>
            <a:ext cx="1297150" cy="461665"/>
          </a:xfrm>
          <a:prstGeom prst="rect">
            <a:avLst/>
          </a:prstGeom>
        </p:spPr>
        <p:txBody>
          <a:bodyPr wrap="none">
            <a:spAutoFit/>
          </a:bodyPr>
          <a:lstStyle/>
          <a:p>
            <a:pPr marL="457200" lvl="0" indent="-457200" algn="just">
              <a:buAutoNum type="alphaUcParenBoth"/>
            </a:pPr>
            <a:r>
              <a:rPr lang="en-US" sz="2400" b="1" dirty="0">
                <a:solidFill>
                  <a:prstClr val="black"/>
                </a:solidFill>
                <a:latin typeface="Times New Roman" panose="02020603050405020304" pitchFamily="18" charset="0"/>
                <a:cs typeface="Times New Roman" panose="02020603050405020304" pitchFamily="18" charset="0"/>
              </a:rPr>
              <a:t>WSS</a:t>
            </a:r>
          </a:p>
        </p:txBody>
      </p:sp>
      <p:sp>
        <p:nvSpPr>
          <p:cNvPr id="166" name="TextBox 165"/>
          <p:cNvSpPr txBox="1"/>
          <p:nvPr/>
        </p:nvSpPr>
        <p:spPr>
          <a:xfrm>
            <a:off x="797833" y="3934552"/>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5" name="TextBox 164"/>
          <p:cNvSpPr txBox="1"/>
          <p:nvPr/>
        </p:nvSpPr>
        <p:spPr>
          <a:xfrm>
            <a:off x="806973" y="4805276"/>
            <a:ext cx="9312771" cy="11951350"/>
          </a:xfrm>
          <a:prstGeom prst="rect">
            <a:avLst/>
          </a:prstGeom>
          <a:solidFill>
            <a:schemeClr val="bg1"/>
          </a:solidFill>
          <a:ln>
            <a:solidFill>
              <a:srgbClr val="000000"/>
            </a:solidFill>
          </a:ln>
        </p:spPr>
        <p:txBody>
          <a:bodyPr wrap="square" lIns="131445" tIns="65723" rIns="131445" bIns="65723" rtlCol="0">
            <a:spAutoFit/>
          </a:bodyPr>
          <a:lstStyle/>
          <a:p>
            <a:endParaRPr lang="en-US" sz="2400" b="1" dirty="0"/>
          </a:p>
          <a:p>
            <a:r>
              <a:rPr lang="en-US" sz="2400" b="1" dirty="0">
                <a:latin typeface="Times New Roman"/>
                <a:cs typeface="Times New Roman"/>
              </a:rPr>
              <a:t>Abstract</a:t>
            </a:r>
            <a:r>
              <a:rPr lang="en-US" sz="2400" dirty="0">
                <a:latin typeface="Times New Roman"/>
                <a:cs typeface="Times New Roman"/>
              </a:rPr>
              <a:t>: Many businesses offer customers valuable products and services but fail to recognize the differing desires their audience has, limiting profitability. To address this issue, marketers use customer segmentation, which involves locating patterns within their audiences to create clusters of customers with similar desires. Marketers can then create targeted promotions that cater to the needs of each unique segment. This research provides segmentation for Optimal Health (pseudonym), a health and wellness store in Bedford, Virginia, so that the owner can gain a better understanding of how to design a marketing strategy for the business.  Data were downloaded from Data Axle, a large, privately-owned consumer database. Geographics, demographics, psychographics, and purchase behaviors all play a role in the way that customers shop, and groups can be formed on the similarity of these characteristics. The data used in this work were filtered by zip codes, lifestyles, age, marital status, children present, ethnicity, gender, religion, political party, homeownership, home value, and income. The data were then uploaded into R, a statistical software, to be organized and analyzed. Cluster analysis methods, both standard (hierarchical) and nonstandard (K-means) algorithms, are the methodology used in this poster to provide segmentation. The elbow, silhouette, and gap statistic methods were used for the identification of the optimal number of clusters for Optimal Health to target for future marketing promotions. These findings provide Optimal Health with customer groupings that increase marketing value for the organization. Optimal Health can use these segments to target paid ads on social media platforms, send unique promotional mailers, and make informed decisions about new product offerings. Future recommendations include using the data knowledge gained in this research to develop or provide new insights for a loyalty program. This study can also provide other similar small businesses a framework to follow for their own segmentation needs.</a:t>
            </a:r>
          </a:p>
          <a:p>
            <a:endParaRPr lang="en-US" sz="2400" dirty="0">
              <a:latin typeface="Times New Roman"/>
              <a:cs typeface="Times New Roman"/>
            </a:endParaRPr>
          </a:p>
        </p:txBody>
      </p:sp>
      <p:pic>
        <p:nvPicPr>
          <p:cNvPr id="3" name="Picture 2" descr="Chart, line chart&#10;&#10;Description automatically generated">
            <a:extLst>
              <a:ext uri="{FF2B5EF4-FFF2-40B4-BE49-F238E27FC236}">
                <a16:creationId xmlns:a16="http://schemas.microsoft.com/office/drawing/2014/main" id="{DA0711B1-0F75-1544-9A3F-87510D548D5D}"/>
              </a:ext>
            </a:extLst>
          </p:cNvPr>
          <p:cNvPicPr>
            <a:picLocks noChangeAspect="1"/>
          </p:cNvPicPr>
          <p:nvPr/>
        </p:nvPicPr>
        <p:blipFill>
          <a:blip r:embed="rId6"/>
          <a:stretch>
            <a:fillRect/>
          </a:stretch>
        </p:blipFill>
        <p:spPr>
          <a:xfrm>
            <a:off x="14143876" y="6446064"/>
            <a:ext cx="5942391" cy="5748196"/>
          </a:xfrm>
          <a:prstGeom prst="rect">
            <a:avLst/>
          </a:prstGeom>
        </p:spPr>
      </p:pic>
      <p:sp>
        <p:nvSpPr>
          <p:cNvPr id="5" name="Rectangle 4">
            <a:extLst>
              <a:ext uri="{FF2B5EF4-FFF2-40B4-BE49-F238E27FC236}">
                <a16:creationId xmlns:a16="http://schemas.microsoft.com/office/drawing/2014/main" id="{CD0FB966-68FC-154F-AC50-EE1358526604}"/>
              </a:ext>
            </a:extLst>
          </p:cNvPr>
          <p:cNvSpPr/>
          <p:nvPr/>
        </p:nvSpPr>
        <p:spPr>
          <a:xfrm>
            <a:off x="22684818" y="5727690"/>
            <a:ext cx="2593980" cy="461665"/>
          </a:xfrm>
          <a:prstGeom prst="rect">
            <a:avLst/>
          </a:prstGeom>
        </p:spPr>
        <p:txBody>
          <a:bodyPr wrap="none">
            <a:spAutoFit/>
          </a:bodyPr>
          <a:lstStyle/>
          <a:p>
            <a:r>
              <a:rPr lang="en-US" sz="2400" b="1" dirty="0">
                <a:solidFill>
                  <a:prstClr val="black"/>
                </a:solidFill>
                <a:latin typeface="Times New Roman" panose="02020603050405020304" pitchFamily="18" charset="0"/>
                <a:cs typeface="Times New Roman" panose="02020603050405020304" pitchFamily="18" charset="0"/>
              </a:rPr>
              <a:t>(B) Silhouette Plot</a:t>
            </a:r>
            <a:endParaRPr lang="en-US" sz="2400" dirty="0">
              <a:latin typeface="Times New Roman" panose="02020603050405020304" pitchFamily="18" charset="0"/>
              <a:cs typeface="Times New Roman" panose="02020603050405020304" pitchFamily="18" charset="0"/>
            </a:endParaRPr>
          </a:p>
        </p:txBody>
      </p:sp>
      <p:pic>
        <p:nvPicPr>
          <p:cNvPr id="7" name="Picture 6" descr="Chart, line chart&#10;&#10;Description automatically generated">
            <a:extLst>
              <a:ext uri="{FF2B5EF4-FFF2-40B4-BE49-F238E27FC236}">
                <a16:creationId xmlns:a16="http://schemas.microsoft.com/office/drawing/2014/main" id="{F7750667-4081-C34E-AD6E-292FCE9EA417}"/>
              </a:ext>
            </a:extLst>
          </p:cNvPr>
          <p:cNvPicPr>
            <a:picLocks noChangeAspect="1"/>
          </p:cNvPicPr>
          <p:nvPr/>
        </p:nvPicPr>
        <p:blipFill>
          <a:blip r:embed="rId7"/>
          <a:stretch>
            <a:fillRect/>
          </a:stretch>
        </p:blipFill>
        <p:spPr>
          <a:xfrm>
            <a:off x="23884845" y="6446064"/>
            <a:ext cx="5942392" cy="5748196"/>
          </a:xfrm>
          <a:prstGeom prst="rect">
            <a:avLst/>
          </a:prstGeom>
        </p:spPr>
      </p:pic>
      <p:pic>
        <p:nvPicPr>
          <p:cNvPr id="10" name="Picture 9" descr="Chart, line chart&#10;&#10;Description automatically generated">
            <a:extLst>
              <a:ext uri="{FF2B5EF4-FFF2-40B4-BE49-F238E27FC236}">
                <a16:creationId xmlns:a16="http://schemas.microsoft.com/office/drawing/2014/main" id="{74725538-B2AE-3E4E-937F-752EBF59801D}"/>
              </a:ext>
            </a:extLst>
          </p:cNvPr>
          <p:cNvPicPr>
            <a:picLocks noChangeAspect="1"/>
          </p:cNvPicPr>
          <p:nvPr/>
        </p:nvPicPr>
        <p:blipFill>
          <a:blip r:embed="rId8"/>
          <a:stretch>
            <a:fillRect/>
          </a:stretch>
        </p:blipFill>
        <p:spPr>
          <a:xfrm>
            <a:off x="19229080" y="13778851"/>
            <a:ext cx="5942392" cy="5748196"/>
          </a:xfrm>
          <a:prstGeom prst="rect">
            <a:avLst/>
          </a:prstGeom>
        </p:spPr>
      </p:pic>
      <p:pic>
        <p:nvPicPr>
          <p:cNvPr id="12" name="Picture 11" descr="Chart, scatter chart&#10;&#10;Description automatically generated">
            <a:extLst>
              <a:ext uri="{FF2B5EF4-FFF2-40B4-BE49-F238E27FC236}">
                <a16:creationId xmlns:a16="http://schemas.microsoft.com/office/drawing/2014/main" id="{474E7A37-38EC-9F44-AADA-8370E5725425}"/>
              </a:ext>
            </a:extLst>
          </p:cNvPr>
          <p:cNvPicPr>
            <a:picLocks noChangeAspect="1"/>
          </p:cNvPicPr>
          <p:nvPr/>
        </p:nvPicPr>
        <p:blipFill>
          <a:blip r:embed="rId9"/>
          <a:stretch>
            <a:fillRect/>
          </a:stretch>
        </p:blipFill>
        <p:spPr>
          <a:xfrm>
            <a:off x="12385385" y="21957991"/>
            <a:ext cx="7499897" cy="7254803"/>
          </a:xfrm>
          <a:prstGeom prst="rect">
            <a:avLst/>
          </a:prstGeom>
        </p:spPr>
      </p:pic>
      <p:sp>
        <p:nvSpPr>
          <p:cNvPr id="14" name="Rectangle 13">
            <a:extLst>
              <a:ext uri="{FF2B5EF4-FFF2-40B4-BE49-F238E27FC236}">
                <a16:creationId xmlns:a16="http://schemas.microsoft.com/office/drawing/2014/main" id="{BB9379C5-5EB8-7E42-8105-339FAACEA745}"/>
              </a:ext>
            </a:extLst>
          </p:cNvPr>
          <p:cNvSpPr/>
          <p:nvPr/>
        </p:nvSpPr>
        <p:spPr>
          <a:xfrm>
            <a:off x="17702262" y="13389765"/>
            <a:ext cx="2544286" cy="461665"/>
          </a:xfrm>
          <a:prstGeom prst="rect">
            <a:avLst/>
          </a:prstGeom>
        </p:spPr>
        <p:txBody>
          <a:bodyPr wrap="none">
            <a:spAutoFit/>
          </a:bodyPr>
          <a:lstStyle/>
          <a:p>
            <a:pPr lvl="0" algn="just"/>
            <a:r>
              <a:rPr lang="en-US" sz="2400" b="1" dirty="0">
                <a:solidFill>
                  <a:prstClr val="black"/>
                </a:solidFill>
                <a:latin typeface="Times New Roman" panose="02020603050405020304" pitchFamily="18" charset="0"/>
                <a:cs typeface="Times New Roman" panose="02020603050405020304" pitchFamily="18" charset="0"/>
              </a:rPr>
              <a:t>(C) Gap Statistic</a:t>
            </a:r>
            <a:r>
              <a:rPr lang="en-US" sz="2400" b="1" dirty="0">
                <a:latin typeface="Times New Roman"/>
                <a:cs typeface="Times New Roman"/>
              </a:rPr>
              <a:t> </a:t>
            </a:r>
            <a:endParaRPr lang="en-US" sz="2400" b="1" dirty="0">
              <a:solidFill>
                <a:prstClr val="black"/>
              </a:solidFill>
              <a:latin typeface="Garamond"/>
              <a:cs typeface="Garamond"/>
            </a:endParaRPr>
          </a:p>
        </p:txBody>
      </p:sp>
      <p:sp>
        <p:nvSpPr>
          <p:cNvPr id="15" name="Rectangle 14">
            <a:extLst>
              <a:ext uri="{FF2B5EF4-FFF2-40B4-BE49-F238E27FC236}">
                <a16:creationId xmlns:a16="http://schemas.microsoft.com/office/drawing/2014/main" id="{6B59B575-0005-7143-BDB5-5840D6BC1386}"/>
              </a:ext>
            </a:extLst>
          </p:cNvPr>
          <p:cNvSpPr/>
          <p:nvPr/>
        </p:nvSpPr>
        <p:spPr>
          <a:xfrm>
            <a:off x="15225326" y="12317030"/>
            <a:ext cx="5557996" cy="461665"/>
          </a:xfrm>
          <a:prstGeom prst="rect">
            <a:avLst/>
          </a:prstGeom>
        </p:spPr>
        <p:txBody>
          <a:bodyPr wrap="none">
            <a:spAutoFit/>
          </a:bodyPr>
          <a:lstStyle/>
          <a:p>
            <a:pPr lvl="0" algn="just"/>
            <a:r>
              <a:rPr lang="en-US" sz="2400" b="1" dirty="0">
                <a:solidFill>
                  <a:prstClr val="black"/>
                </a:solidFill>
                <a:latin typeface="Times New Roman" panose="02020603050405020304" pitchFamily="18" charset="0"/>
                <a:cs typeface="Times New Roman" panose="02020603050405020304" pitchFamily="18" charset="0"/>
              </a:rPr>
              <a:t>Indicates that 4 or 8 clusters are optimal</a:t>
            </a:r>
            <a:r>
              <a:rPr lang="en-US" sz="2400" dirty="0">
                <a:latin typeface="Times New Roman"/>
                <a:cs typeface="Times New Roman"/>
              </a:rPr>
              <a:t> </a:t>
            </a:r>
            <a:endParaRPr lang="en-US" sz="2400" b="1" dirty="0">
              <a:solidFill>
                <a:prstClr val="black"/>
              </a:solidFill>
              <a:latin typeface="Garamond"/>
              <a:cs typeface="Garamond"/>
            </a:endParaRPr>
          </a:p>
        </p:txBody>
      </p:sp>
      <p:sp>
        <p:nvSpPr>
          <p:cNvPr id="88" name="Rectangle 87">
            <a:extLst>
              <a:ext uri="{FF2B5EF4-FFF2-40B4-BE49-F238E27FC236}">
                <a16:creationId xmlns:a16="http://schemas.microsoft.com/office/drawing/2014/main" id="{DEE8F87D-0499-7049-AAE7-4E5EBEEF4D78}"/>
              </a:ext>
            </a:extLst>
          </p:cNvPr>
          <p:cNvSpPr/>
          <p:nvPr/>
        </p:nvSpPr>
        <p:spPr>
          <a:xfrm>
            <a:off x="24855132" y="12320507"/>
            <a:ext cx="5119543" cy="461665"/>
          </a:xfrm>
          <a:prstGeom prst="rect">
            <a:avLst/>
          </a:prstGeom>
        </p:spPr>
        <p:txBody>
          <a:bodyPr wrap="none">
            <a:spAutoFit/>
          </a:bodyPr>
          <a:lstStyle/>
          <a:p>
            <a:pPr lvl="0" algn="just"/>
            <a:r>
              <a:rPr lang="en-US" sz="2400" b="1" dirty="0">
                <a:solidFill>
                  <a:prstClr val="black"/>
                </a:solidFill>
                <a:latin typeface="Times New Roman" panose="02020603050405020304" pitchFamily="18" charset="0"/>
                <a:cs typeface="Times New Roman" panose="02020603050405020304" pitchFamily="18" charset="0"/>
              </a:rPr>
              <a:t>Indicates that 10 clusters are optimal</a:t>
            </a:r>
            <a:r>
              <a:rPr lang="en-US" sz="2400" dirty="0">
                <a:latin typeface="Times New Roman"/>
                <a:cs typeface="Times New Roman"/>
              </a:rPr>
              <a:t> </a:t>
            </a:r>
            <a:endParaRPr lang="en-US" sz="2400" b="1" dirty="0">
              <a:solidFill>
                <a:prstClr val="black"/>
              </a:solidFill>
              <a:latin typeface="Garamond"/>
              <a:cs typeface="Garamond"/>
            </a:endParaRPr>
          </a:p>
        </p:txBody>
      </p:sp>
      <p:sp>
        <p:nvSpPr>
          <p:cNvPr id="89" name="Rectangle 88">
            <a:extLst>
              <a:ext uri="{FF2B5EF4-FFF2-40B4-BE49-F238E27FC236}">
                <a16:creationId xmlns:a16="http://schemas.microsoft.com/office/drawing/2014/main" id="{3B8D7A3E-B8B6-534F-A77F-2CD095AC1D36}"/>
              </a:ext>
            </a:extLst>
          </p:cNvPr>
          <p:cNvSpPr/>
          <p:nvPr/>
        </p:nvSpPr>
        <p:spPr>
          <a:xfrm>
            <a:off x="20246547" y="19420641"/>
            <a:ext cx="5119543" cy="461665"/>
          </a:xfrm>
          <a:prstGeom prst="rect">
            <a:avLst/>
          </a:prstGeom>
        </p:spPr>
        <p:txBody>
          <a:bodyPr wrap="none">
            <a:spAutoFit/>
          </a:bodyPr>
          <a:lstStyle/>
          <a:p>
            <a:pPr lvl="0" algn="just"/>
            <a:r>
              <a:rPr lang="en-US" sz="2400" b="1" dirty="0">
                <a:solidFill>
                  <a:prstClr val="black"/>
                </a:solidFill>
                <a:latin typeface="Times New Roman" panose="02020603050405020304" pitchFamily="18" charset="0"/>
                <a:cs typeface="Times New Roman" panose="02020603050405020304" pitchFamily="18" charset="0"/>
              </a:rPr>
              <a:t>Indicates that 4 clusters are optimal</a:t>
            </a:r>
            <a:r>
              <a:rPr lang="en-US" sz="2400" dirty="0">
                <a:latin typeface="Times New Roman"/>
                <a:cs typeface="Times New Roman"/>
              </a:rPr>
              <a:t> </a:t>
            </a:r>
            <a:endParaRPr lang="en-US" sz="2400" b="1" dirty="0">
              <a:solidFill>
                <a:prstClr val="black"/>
              </a:solidFill>
              <a:latin typeface="Garamond"/>
              <a:cs typeface="Garamond"/>
            </a:endParaRPr>
          </a:p>
        </p:txBody>
      </p:sp>
      <p:sp>
        <p:nvSpPr>
          <p:cNvPr id="90" name="Rectangle 89">
            <a:extLst>
              <a:ext uri="{FF2B5EF4-FFF2-40B4-BE49-F238E27FC236}">
                <a16:creationId xmlns:a16="http://schemas.microsoft.com/office/drawing/2014/main" id="{02E2BCBC-00A7-7647-8315-D09F7E856362}"/>
              </a:ext>
            </a:extLst>
          </p:cNvPr>
          <p:cNvSpPr/>
          <p:nvPr/>
        </p:nvSpPr>
        <p:spPr>
          <a:xfrm>
            <a:off x="12803574" y="20949763"/>
            <a:ext cx="7298793" cy="584775"/>
          </a:xfrm>
          <a:prstGeom prst="rect">
            <a:avLst/>
          </a:prstGeom>
        </p:spPr>
        <p:txBody>
          <a:bodyPr wrap="none">
            <a:spAutoFit/>
          </a:bodyPr>
          <a:lstStyle/>
          <a:p>
            <a:pPr lvl="0" algn="just"/>
            <a:r>
              <a:rPr lang="en-US" sz="3200" b="1" u="sng" dirty="0">
                <a:solidFill>
                  <a:prstClr val="black"/>
                </a:solidFill>
                <a:latin typeface="Times New Roman" panose="02020603050405020304" pitchFamily="18" charset="0"/>
                <a:cs typeface="Times New Roman" panose="02020603050405020304" pitchFamily="18" charset="0"/>
              </a:rPr>
              <a:t>K-Means calculates distance of segments</a:t>
            </a:r>
            <a:endParaRPr lang="en-US" sz="3200" b="1" u="sng" dirty="0">
              <a:solidFill>
                <a:prstClr val="black"/>
              </a:solidFill>
              <a:latin typeface="Garamond"/>
              <a:cs typeface="Garamond"/>
            </a:endParaRPr>
          </a:p>
        </p:txBody>
      </p:sp>
      <p:pic>
        <p:nvPicPr>
          <p:cNvPr id="17" name="Picture 16" descr="Graphical user interface, text, application&#10;&#10;Description automatically generated">
            <a:extLst>
              <a:ext uri="{FF2B5EF4-FFF2-40B4-BE49-F238E27FC236}">
                <a16:creationId xmlns:a16="http://schemas.microsoft.com/office/drawing/2014/main" id="{EE3F0164-AC76-A245-B2AD-4101239969F9}"/>
              </a:ext>
            </a:extLst>
          </p:cNvPr>
          <p:cNvPicPr>
            <a:picLocks noChangeAspect="1"/>
          </p:cNvPicPr>
          <p:nvPr/>
        </p:nvPicPr>
        <p:blipFill>
          <a:blip r:embed="rId10"/>
          <a:stretch>
            <a:fillRect/>
          </a:stretch>
        </p:blipFill>
        <p:spPr>
          <a:xfrm>
            <a:off x="21831352" y="22148937"/>
            <a:ext cx="10700998" cy="7002278"/>
          </a:xfrm>
          <a:prstGeom prst="rect">
            <a:avLst/>
          </a:prstGeom>
        </p:spPr>
      </p:pic>
      <p:sp>
        <p:nvSpPr>
          <p:cNvPr id="93" name="Rectangle 92">
            <a:extLst>
              <a:ext uri="{FF2B5EF4-FFF2-40B4-BE49-F238E27FC236}">
                <a16:creationId xmlns:a16="http://schemas.microsoft.com/office/drawing/2014/main" id="{EDCA75C7-FE16-7A4E-8061-579E179E082E}"/>
              </a:ext>
            </a:extLst>
          </p:cNvPr>
          <p:cNvSpPr/>
          <p:nvPr/>
        </p:nvSpPr>
        <p:spPr>
          <a:xfrm>
            <a:off x="24318128" y="20949763"/>
            <a:ext cx="3499676" cy="584775"/>
          </a:xfrm>
          <a:prstGeom prst="rect">
            <a:avLst/>
          </a:prstGeom>
        </p:spPr>
        <p:txBody>
          <a:bodyPr wrap="none">
            <a:spAutoFit/>
          </a:bodyPr>
          <a:lstStyle/>
          <a:p>
            <a:pPr lvl="0" algn="just"/>
            <a:r>
              <a:rPr lang="en-US" sz="3200" b="1" u="sng" dirty="0">
                <a:solidFill>
                  <a:prstClr val="black"/>
                </a:solidFill>
                <a:latin typeface="Times New Roman" panose="02020603050405020304" pitchFamily="18" charset="0"/>
                <a:cs typeface="Times New Roman" panose="02020603050405020304" pitchFamily="18" charset="0"/>
              </a:rPr>
              <a:t>Sample of R Script</a:t>
            </a:r>
            <a:endParaRPr lang="en-US" sz="3200" b="1" u="sng" dirty="0">
              <a:solidFill>
                <a:prstClr val="black"/>
              </a:solidFill>
              <a:latin typeface="Garamond"/>
              <a:cs typeface="Garamond"/>
            </a:endParaRPr>
          </a:p>
        </p:txBody>
      </p:sp>
      <p:sp>
        <p:nvSpPr>
          <p:cNvPr id="94" name="Rectangle 93">
            <a:extLst>
              <a:ext uri="{FF2B5EF4-FFF2-40B4-BE49-F238E27FC236}">
                <a16:creationId xmlns:a16="http://schemas.microsoft.com/office/drawing/2014/main" id="{93F0DA52-B946-BB48-8ACD-B6D95F621C1B}"/>
              </a:ext>
            </a:extLst>
          </p:cNvPr>
          <p:cNvSpPr/>
          <p:nvPr/>
        </p:nvSpPr>
        <p:spPr>
          <a:xfrm>
            <a:off x="18177292" y="4730620"/>
            <a:ext cx="7536615" cy="584775"/>
          </a:xfrm>
          <a:prstGeom prst="rect">
            <a:avLst/>
          </a:prstGeom>
        </p:spPr>
        <p:txBody>
          <a:bodyPr wrap="none">
            <a:spAutoFit/>
          </a:bodyPr>
          <a:lstStyle/>
          <a:p>
            <a:pPr lvl="0" algn="just"/>
            <a:r>
              <a:rPr lang="en-US" sz="3200" b="1" u="sng" dirty="0">
                <a:solidFill>
                  <a:prstClr val="black"/>
                </a:solidFill>
                <a:latin typeface="Times New Roman" panose="02020603050405020304" pitchFamily="18" charset="0"/>
                <a:cs typeface="Times New Roman" panose="02020603050405020304" pitchFamily="18" charset="0"/>
              </a:rPr>
              <a:t>Calculating Optimal Number of Segments</a:t>
            </a:r>
            <a:endParaRPr lang="en-US" sz="3200" b="1" u="sng" dirty="0">
              <a:solidFill>
                <a:prstClr val="black"/>
              </a:solidFill>
              <a:latin typeface="Garamond"/>
              <a:cs typeface="Garamond"/>
            </a:endParaRP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23172</TotalTime>
  <Words>972</Words>
  <Application>Microsoft Macintosh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Amanda Condict</cp:lastModifiedBy>
  <cp:revision>326</cp:revision>
  <dcterms:created xsi:type="dcterms:W3CDTF">2013-10-19T16:33:22Z</dcterms:created>
  <dcterms:modified xsi:type="dcterms:W3CDTF">2022-03-24T03:56:51Z</dcterms:modified>
</cp:coreProperties>
</file>