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BED4B-2864-9C40-965F-A3A57CED8D11}" v="3" dt="2022-03-23T17:18:20.71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0" autoAdjust="0"/>
    <p:restoredTop sz="91268" autoAdjust="0"/>
  </p:normalViewPr>
  <p:slideViewPr>
    <p:cSldViewPr snapToGrid="0" snapToObjects="1">
      <p:cViewPr>
        <p:scale>
          <a:sx n="50" d="100"/>
          <a:sy n="50" d="100"/>
        </p:scale>
        <p:origin x="-1720" y="-2776"/>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zzina, Mona" userId="ff938451-b1dd-4dad-948c-26ffe8c290a8" providerId="ADAL" clId="{9F1BED4B-2864-9C40-965F-A3A57CED8D11}"/>
    <pc:docChg chg="undo custSel modSld">
      <pc:chgData name="Fazzina, Mona" userId="ff938451-b1dd-4dad-948c-26ffe8c290a8" providerId="ADAL" clId="{9F1BED4B-2864-9C40-965F-A3A57CED8D11}" dt="2022-03-23T17:19:21.549" v="282" actId="1076"/>
      <pc:docMkLst>
        <pc:docMk/>
      </pc:docMkLst>
      <pc:sldChg chg="addSp delSp modSp mod">
        <pc:chgData name="Fazzina, Mona" userId="ff938451-b1dd-4dad-948c-26ffe8c290a8" providerId="ADAL" clId="{9F1BED4B-2864-9C40-965F-A3A57CED8D11}" dt="2022-03-23T17:19:21.549" v="282" actId="1076"/>
        <pc:sldMkLst>
          <pc:docMk/>
          <pc:sldMk cId="3247708637" sldId="256"/>
        </pc:sldMkLst>
        <pc:spChg chg="add mod">
          <ac:chgData name="Fazzina, Mona" userId="ff938451-b1dd-4dad-948c-26ffe8c290a8" providerId="ADAL" clId="{9F1BED4B-2864-9C40-965F-A3A57CED8D11}" dt="2022-03-23T17:19:21.549" v="282" actId="1076"/>
          <ac:spMkLst>
            <pc:docMk/>
            <pc:sldMk cId="3247708637" sldId="256"/>
            <ac:spMk id="3" creationId="{75A9D6AC-D433-AB4C-B4C6-10A25DC49382}"/>
          </ac:spMkLst>
        </pc:spChg>
        <pc:spChg chg="add mod">
          <ac:chgData name="Fazzina, Mona" userId="ff938451-b1dd-4dad-948c-26ffe8c290a8" providerId="ADAL" clId="{9F1BED4B-2864-9C40-965F-A3A57CED8D11}" dt="2022-03-23T17:19:05.742" v="280" actId="14100"/>
          <ac:spMkLst>
            <pc:docMk/>
            <pc:sldMk cId="3247708637" sldId="256"/>
            <ac:spMk id="5" creationId="{87FBBF2C-EA7E-ED48-AAAD-5437AD86CC5E}"/>
          </ac:spMkLst>
        </pc:spChg>
        <pc:spChg chg="add del mod">
          <ac:chgData name="Fazzina, Mona" userId="ff938451-b1dd-4dad-948c-26ffe8c290a8" providerId="ADAL" clId="{9F1BED4B-2864-9C40-965F-A3A57CED8D11}" dt="2022-03-23T17:07:47.874" v="7" actId="22"/>
          <ac:spMkLst>
            <pc:docMk/>
            <pc:sldMk cId="3247708637" sldId="256"/>
            <ac:spMk id="29" creationId="{8DBF36CE-FD70-584C-A660-3B7155AEA3D9}"/>
          </ac:spMkLst>
        </pc:spChg>
        <pc:spChg chg="mod">
          <ac:chgData name="Fazzina, Mona" userId="ff938451-b1dd-4dad-948c-26ffe8c290a8" providerId="ADAL" clId="{9F1BED4B-2864-9C40-965F-A3A57CED8D11}" dt="2022-03-23T17:08:58.119" v="18" actId="20577"/>
          <ac:spMkLst>
            <pc:docMk/>
            <pc:sldMk cId="3247708637" sldId="256"/>
            <ac:spMk id="305" creationId="{00000000-0000-0000-0000-000000000000}"/>
          </ac:spMkLst>
        </pc:spChg>
        <pc:grpChg chg="del mod">
          <ac:chgData name="Fazzina, Mona" userId="ff938451-b1dd-4dad-948c-26ffe8c290a8" providerId="ADAL" clId="{9F1BED4B-2864-9C40-965F-A3A57CED8D11}" dt="2022-03-23T17:09:29.806" v="27" actId="478"/>
          <ac:grpSpMkLst>
            <pc:docMk/>
            <pc:sldMk cId="3247708637" sldId="256"/>
            <ac:grpSpMk id="304" creationId="{00000000-0000-0000-0000-000000000000}"/>
          </ac:grpSpMkLst>
        </pc:grpChg>
        <pc:picChg chg="mod">
          <ac:chgData name="Fazzina, Mona" userId="ff938451-b1dd-4dad-948c-26ffe8c290a8" providerId="ADAL" clId="{9F1BED4B-2864-9C40-965F-A3A57CED8D11}" dt="2022-03-23T17:14:35.321" v="64" actId="14100"/>
          <ac:picMkLst>
            <pc:docMk/>
            <pc:sldMk cId="3247708637" sldId="256"/>
            <ac:picMk id="78" creationId="{7014B3A8-4177-914C-A9DE-B1AE4F28955F}"/>
          </ac:picMkLst>
        </pc:picChg>
        <pc:picChg chg="mod">
          <ac:chgData name="Fazzina, Mona" userId="ff938451-b1dd-4dad-948c-26ffe8c290a8" providerId="ADAL" clId="{9F1BED4B-2864-9C40-965F-A3A57CED8D11}" dt="2022-03-23T17:19:15.811" v="281" actId="1076"/>
          <ac:picMkLst>
            <pc:docMk/>
            <pc:sldMk cId="3247708637" sldId="256"/>
            <ac:picMk id="81" creationId="{228B11E6-644E-4342-8731-44C39BF2F7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3/23/22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Move QR code </a:t>
            </a:r>
            <a:r>
              <a:rPr lang="en-US" dirty="0" err="1"/>
              <a:t>ot</a:t>
            </a:r>
            <a:r>
              <a:rPr lang="en-US" dirty="0"/>
              <a:t> the middle. Or say ‘download dissertation here. </a:t>
            </a:r>
          </a:p>
          <a:p>
            <a:r>
              <a:rPr lang="en-US" dirty="0"/>
              <a:t>Work on font </a:t>
            </a:r>
            <a:r>
              <a:rPr lang="en-US" dirty="0" err="1"/>
              <a:t>fo</a:t>
            </a:r>
            <a:r>
              <a:rPr lang="en-US" dirty="0"/>
              <a:t> </a:t>
            </a:r>
            <a:r>
              <a:rPr lang="en-US" dirty="0" err="1"/>
              <a:t>rwords</a:t>
            </a:r>
            <a:r>
              <a:rPr lang="en-US" dirty="0"/>
              <a:t> and make flowchart much bigger. </a:t>
            </a:r>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3/23/22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jpg"/><Relationship Id="rId7" Type="http://schemas.openxmlformats.org/officeDocument/2006/relationships/package" Target="../embeddings/Microsoft_Visio_Drawing.vsdx"/><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hyperlink" Target="https://doi.org/10.1002/ss.3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973" y="504527"/>
            <a:ext cx="42469186" cy="2726963"/>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Combat Veteran Success in Higher Education</a:t>
            </a:r>
          </a:p>
          <a:p>
            <a:pPr algn="ctr"/>
            <a:r>
              <a:rPr lang="en-US" sz="5800" b="1" dirty="0">
                <a:latin typeface="Times New Roman"/>
                <a:cs typeface="Times New Roman"/>
              </a:rPr>
              <a:t>Mona </a:t>
            </a:r>
            <a:r>
              <a:rPr lang="en-US" sz="5800" b="1" dirty="0" err="1">
                <a:latin typeface="Times New Roman"/>
                <a:cs typeface="Times New Roman"/>
              </a:rPr>
              <a:t>Fazzina</a:t>
            </a:r>
            <a:r>
              <a:rPr lang="en-US" sz="5800" b="1" dirty="0">
                <a:latin typeface="Times New Roman"/>
                <a:cs typeface="Times New Roman"/>
              </a:rPr>
              <a:t>, PT, Ph.D.</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282" name="Rectangle 28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309" name="TextBox 308"/>
          <p:cNvSpPr txBox="1"/>
          <p:nvPr/>
        </p:nvSpPr>
        <p:spPr>
          <a:xfrm>
            <a:off x="787508" y="4816792"/>
            <a:ext cx="9312771" cy="5334154"/>
          </a:xfrm>
          <a:prstGeom prst="rect">
            <a:avLst/>
          </a:prstGeom>
          <a:solidFill>
            <a:schemeClr val="tx1"/>
          </a:solidFill>
          <a:ln>
            <a:solidFill>
              <a:schemeClr val="bg1"/>
            </a:solidFill>
          </a:ln>
        </p:spPr>
        <p:txBody>
          <a:bodyPr wrap="square" lIns="131445" tIns="65723" rIns="131445" bIns="65723" rtlCol="0">
            <a:spAutoFit/>
          </a:bodyPr>
          <a:lstStyle/>
          <a:p>
            <a:endParaRPr lang="en-US" sz="1800" b="1" dirty="0"/>
          </a:p>
          <a:p>
            <a:endParaRPr lang="en-US" sz="2000" b="1" dirty="0">
              <a:solidFill>
                <a:schemeClr val="bg1"/>
              </a:solidFill>
              <a:latin typeface="Times New Roman"/>
              <a:cs typeface="Times New Roman"/>
            </a:endParaRPr>
          </a:p>
          <a:p>
            <a:r>
              <a:rPr lang="en-US" sz="2000" dirty="0">
                <a:solidFill>
                  <a:schemeClr val="bg1"/>
                </a:solidFill>
                <a:latin typeface="Times New Roman"/>
                <a:cs typeface="Times New Roman"/>
              </a:rPr>
              <a:t>The purpose of this case study was to gain a deeper understanding of the factors that support combat student veterans in a private institution of higher education. </a:t>
            </a:r>
            <a:r>
              <a:rPr lang="en-US" sz="2000" dirty="0" err="1">
                <a:solidFill>
                  <a:schemeClr val="bg1"/>
                </a:solidFill>
                <a:latin typeface="Times New Roman"/>
                <a:cs typeface="Times New Roman"/>
              </a:rPr>
              <a:t>Astin’s</a:t>
            </a:r>
            <a:r>
              <a:rPr lang="en-US" sz="2000" dirty="0">
                <a:solidFill>
                  <a:schemeClr val="bg1"/>
                </a:solidFill>
                <a:latin typeface="Times New Roman"/>
                <a:cs typeface="Times New Roman"/>
              </a:rPr>
              <a:t> developmental theory of student involvement for higher education and </a:t>
            </a:r>
            <a:r>
              <a:rPr lang="en-US" sz="2000" dirty="0" err="1">
                <a:solidFill>
                  <a:schemeClr val="bg1"/>
                </a:solidFill>
                <a:latin typeface="Times New Roman"/>
                <a:cs typeface="Times New Roman"/>
              </a:rPr>
              <a:t>Vacchi’s</a:t>
            </a:r>
            <a:r>
              <a:rPr lang="en-US" sz="2000" dirty="0">
                <a:solidFill>
                  <a:schemeClr val="bg1"/>
                </a:solidFill>
                <a:latin typeface="Times New Roman"/>
                <a:cs typeface="Times New Roman"/>
              </a:rPr>
              <a:t> model of student veteran support provided the theory and conceptual framework respectively, explaining the relationship between what student veterans bring to the academic experience, the role of educators, and factors contributing to, or detracting from their success in higher education. Combat student veterans, and staff of support services participated in interviews and focus groups. Discussions explored factors supportive of combat student veterans. Sub-questions were designed to develop an in-depth description and analysis of key issues related to combat student veterans in higher education. Transcripts of collected data were analyzed to identify common themes and contextual information that were coded to develop and interpret meaning of the cases and lessons learned by using case assertions. </a:t>
            </a:r>
          </a:p>
          <a:p>
            <a:endParaRPr lang="en-US" sz="2000" dirty="0">
              <a:latin typeface="Times New Roman"/>
              <a:cs typeface="Times New Roman"/>
            </a:endParaRPr>
          </a:p>
          <a:p>
            <a:endParaRPr lang="en-US" sz="2000" dirty="0">
              <a:latin typeface="Times New Roman"/>
              <a:cs typeface="Times New Roman"/>
            </a:endParaRPr>
          </a:p>
        </p:txBody>
      </p:sp>
      <p:sp>
        <p:nvSpPr>
          <p:cNvPr id="310" name="TextBox 309"/>
          <p:cNvSpPr txBox="1"/>
          <p:nvPr/>
        </p:nvSpPr>
        <p:spPr>
          <a:xfrm>
            <a:off x="797833" y="3934552"/>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Background</a:t>
            </a:r>
            <a:endParaRPr lang="en-US" sz="6000" dirty="0">
              <a:latin typeface="Times New Roman"/>
              <a:cs typeface="Times New Roman"/>
            </a:endParaRPr>
          </a:p>
        </p:txBody>
      </p:sp>
      <p:sp>
        <p:nvSpPr>
          <p:cNvPr id="312" name="TextBox 311"/>
          <p:cNvSpPr txBox="1"/>
          <p:nvPr/>
        </p:nvSpPr>
        <p:spPr>
          <a:xfrm>
            <a:off x="857587" y="15700565"/>
            <a:ext cx="9312772" cy="2594942"/>
          </a:xfrm>
          <a:prstGeom prst="rect">
            <a:avLst/>
          </a:prstGeom>
          <a:solidFill>
            <a:schemeClr val="tx1"/>
          </a:solidFill>
          <a:ln>
            <a:solidFill>
              <a:schemeClr val="bg1"/>
            </a:solidFill>
          </a:ln>
        </p:spPr>
        <p:txBody>
          <a:bodyPr wrap="square" lIns="131445" tIns="65723" rIns="131445" bIns="65723" rtlCol="0">
            <a:spAutoFit/>
          </a:bodyPr>
          <a:lstStyle/>
          <a:p>
            <a:endParaRPr lang="en-US" sz="2000" dirty="0">
              <a:latin typeface="Times New Roman"/>
              <a:cs typeface="Times New Roman"/>
            </a:endParaRPr>
          </a:p>
          <a:p>
            <a:endParaRPr lang="en-US" sz="2000" dirty="0">
              <a:latin typeface="Times New Roman"/>
              <a:cs typeface="Times New Roman"/>
            </a:endParaRPr>
          </a:p>
          <a:p>
            <a:r>
              <a:rPr lang="en-US" sz="2000" dirty="0">
                <a:solidFill>
                  <a:schemeClr val="bg1"/>
                </a:solidFill>
                <a:latin typeface="Times New Roman"/>
                <a:cs typeface="Times New Roman"/>
              </a:rPr>
              <a:t>The central research question sought to identify factors supportive of combat student veterans at a private institution of higher education. Sub-questions focused on institutional services, academic interactions, personal characteristics, and support relationships of combat student veterans as related to their success in higher education. </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313" name="TextBox 312"/>
          <p:cNvSpPr txBox="1"/>
          <p:nvPr/>
        </p:nvSpPr>
        <p:spPr>
          <a:xfrm>
            <a:off x="857589" y="14116829"/>
            <a:ext cx="9312772"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Research Question</a:t>
            </a:r>
            <a:endParaRPr lang="en-US" sz="6000" dirty="0">
              <a:latin typeface="Times New Roman"/>
              <a:cs typeface="Times New Roman"/>
            </a:endParaRPr>
          </a:p>
        </p:txBody>
      </p:sp>
      <p:grpSp>
        <p:nvGrpSpPr>
          <p:cNvPr id="314" name="Group 313"/>
          <p:cNvGrpSpPr/>
          <p:nvPr/>
        </p:nvGrpSpPr>
        <p:grpSpPr>
          <a:xfrm>
            <a:off x="834371" y="18880301"/>
            <a:ext cx="9335990" cy="6156715"/>
            <a:chOff x="807498" y="26325688"/>
            <a:chExt cx="9335990" cy="3764600"/>
          </a:xfrm>
        </p:grpSpPr>
        <p:sp>
          <p:nvSpPr>
            <p:cNvPr id="315" name="TextBox 314"/>
            <p:cNvSpPr txBox="1"/>
            <p:nvPr/>
          </p:nvSpPr>
          <p:spPr>
            <a:xfrm>
              <a:off x="834896" y="27015529"/>
              <a:ext cx="9308592" cy="3074759"/>
            </a:xfrm>
            <a:prstGeom prst="rect">
              <a:avLst/>
            </a:prstGeom>
            <a:solidFill>
              <a:schemeClr val="tx1"/>
            </a:solidFill>
            <a:ln cap="rnd">
              <a:solidFill>
                <a:schemeClr val="bg1"/>
              </a:solidFill>
            </a:ln>
          </p:spPr>
          <p:txBody>
            <a:bodyPr wrap="square" lIns="182880" rIns="182880" rtlCol="0">
              <a:noAutofit/>
            </a:bodyPr>
            <a:lstStyle/>
            <a:p>
              <a:pPr algn="just"/>
              <a:endParaRPr lang="en-US" sz="2000" dirty="0">
                <a:solidFill>
                  <a:schemeClr val="bg1"/>
                </a:solidFill>
                <a:latin typeface="Times New Roman"/>
                <a:cs typeface="Times New Roman"/>
              </a:endParaRPr>
            </a:p>
            <a:p>
              <a:pPr algn="just"/>
              <a:endParaRPr lang="en-US" sz="2000" dirty="0">
                <a:solidFill>
                  <a:schemeClr val="bg1"/>
                </a:solidFill>
                <a:latin typeface="Times New Roman"/>
                <a:cs typeface="Times New Roman"/>
              </a:endParaRPr>
            </a:p>
            <a:p>
              <a:pPr algn="just"/>
              <a:endParaRPr lang="en-US" sz="2000" dirty="0">
                <a:solidFill>
                  <a:schemeClr val="bg1"/>
                </a:solidFill>
                <a:latin typeface="Times New Roman"/>
                <a:cs typeface="Times New Roman"/>
              </a:endParaRPr>
            </a:p>
            <a:p>
              <a:pPr algn="just"/>
              <a:r>
                <a:rPr lang="en-US" sz="2000" dirty="0">
                  <a:solidFill>
                    <a:schemeClr val="bg1"/>
                  </a:solidFill>
                  <a:latin typeface="Times New Roman"/>
                  <a:cs typeface="Times New Roman"/>
                </a:rPr>
                <a:t>Qualitative Study</a:t>
              </a:r>
            </a:p>
            <a:p>
              <a:pPr algn="just"/>
              <a:endParaRPr lang="en-US" sz="2000" dirty="0">
                <a:solidFill>
                  <a:schemeClr val="bg1"/>
                </a:solidFill>
                <a:latin typeface="Times New Roman"/>
                <a:cs typeface="Times New Roman"/>
              </a:endParaRPr>
            </a:p>
            <a:p>
              <a:pPr algn="just"/>
              <a:r>
                <a:rPr lang="en-US" sz="2000" dirty="0">
                  <a:solidFill>
                    <a:schemeClr val="bg1"/>
                  </a:solidFill>
                  <a:latin typeface="Times New Roman"/>
                  <a:cs typeface="Times New Roman"/>
                </a:rPr>
                <a:t>Design: Single case study with multiple embedded units of analysis</a:t>
              </a:r>
            </a:p>
            <a:p>
              <a:pPr algn="just"/>
              <a:endParaRPr lang="en-US" sz="2000" dirty="0">
                <a:solidFill>
                  <a:schemeClr val="bg1"/>
                </a:solidFill>
                <a:latin typeface="Times New Roman"/>
                <a:cs typeface="Times New Roman"/>
              </a:endParaRPr>
            </a:p>
            <a:p>
              <a:pPr algn="just"/>
              <a:r>
                <a:rPr lang="en-US" sz="2000" dirty="0">
                  <a:solidFill>
                    <a:schemeClr val="bg1"/>
                  </a:solidFill>
                  <a:latin typeface="Times New Roman"/>
                  <a:cs typeface="Times New Roman"/>
                </a:rPr>
                <a:t>Participants: </a:t>
              </a:r>
            </a:p>
            <a:p>
              <a:pPr marL="285750" indent="-285750" algn="just">
                <a:buFont typeface="Arial" panose="020B0604020202020204" pitchFamily="34" charset="0"/>
                <a:buChar char="•"/>
              </a:pPr>
              <a:r>
                <a:rPr lang="en-US" sz="2000" dirty="0">
                  <a:solidFill>
                    <a:schemeClr val="bg1"/>
                  </a:solidFill>
                  <a:latin typeface="Times New Roman"/>
                  <a:cs typeface="Times New Roman"/>
                </a:rPr>
                <a:t>Combat student veterans (8), staff and faculty (8), at Atlantic State University</a:t>
              </a:r>
            </a:p>
            <a:p>
              <a:pPr marL="285750" indent="-285750" algn="just">
                <a:buFont typeface="Arial" panose="020B0604020202020204" pitchFamily="34" charset="0"/>
                <a:buChar char="•"/>
              </a:pPr>
              <a:r>
                <a:rPr lang="en-US" sz="2000" dirty="0">
                  <a:solidFill>
                    <a:schemeClr val="bg1"/>
                  </a:solidFill>
                  <a:latin typeface="Times New Roman"/>
                  <a:cs typeface="Times New Roman"/>
                </a:rPr>
                <a:t>Interviews, focus groups, document analysis. </a:t>
              </a:r>
            </a:p>
            <a:p>
              <a:pPr marL="285750" indent="-285750" algn="just">
                <a:buFont typeface="Arial" panose="020B0604020202020204" pitchFamily="34" charset="0"/>
                <a:buChar char="•"/>
              </a:pPr>
              <a:r>
                <a:rPr lang="en-US" sz="2000" dirty="0">
                  <a:solidFill>
                    <a:schemeClr val="bg1"/>
                  </a:solidFill>
                  <a:latin typeface="Times New Roman"/>
                  <a:cs typeface="Times New Roman"/>
                </a:rPr>
                <a:t>Within-case analysis, extracted themes and subthemes. </a:t>
              </a:r>
            </a:p>
            <a:p>
              <a:pPr algn="just"/>
              <a:endParaRPr lang="en-US" sz="1800" dirty="0">
                <a:solidFill>
                  <a:schemeClr val="bg1"/>
                </a:solidFill>
                <a:latin typeface="Times New Roman"/>
                <a:cs typeface="Times New Roman"/>
              </a:endParaRPr>
            </a:p>
          </p:txBody>
        </p:sp>
        <p:sp>
          <p:nvSpPr>
            <p:cNvPr id="316" name="TextBox 315"/>
            <p:cNvSpPr txBox="1"/>
            <p:nvPr/>
          </p:nvSpPr>
          <p:spPr>
            <a:xfrm>
              <a:off x="807498" y="26325688"/>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4029716" y="11510779"/>
            <a:ext cx="9281160" cy="8923520"/>
            <a:chOff x="34114657" y="17838275"/>
            <a:chExt cx="9320794" cy="8308018"/>
          </a:xfrm>
        </p:grpSpPr>
        <p:sp>
          <p:nvSpPr>
            <p:cNvPr id="321" name="TextBox 320"/>
            <p:cNvSpPr txBox="1"/>
            <p:nvPr/>
          </p:nvSpPr>
          <p:spPr>
            <a:xfrm>
              <a:off x="34114657" y="18611138"/>
              <a:ext cx="9320794" cy="7535155"/>
            </a:xfrm>
            <a:prstGeom prst="rect">
              <a:avLst/>
            </a:prstGeom>
            <a:solidFill>
              <a:srgbClr val="FFFFFF"/>
            </a:solidFill>
            <a:ln cap="rnd">
              <a:solidFill>
                <a:schemeClr val="bg1"/>
              </a:solidFill>
            </a:ln>
          </p:spPr>
          <p:txBody>
            <a:bodyPr wrap="square" lIns="182880" rIns="182880" rtlCol="0">
              <a:noAutofit/>
            </a:bodyPr>
            <a:lstStyle/>
            <a:p>
              <a:pPr algn="just"/>
              <a:endParaRPr lang="en-US" sz="2000" dirty="0">
                <a:solidFill>
                  <a:schemeClr val="bg1"/>
                </a:solidFill>
                <a:latin typeface="Times New Roman"/>
                <a:cs typeface="Times New Roman"/>
              </a:endParaRPr>
            </a:p>
            <a:p>
              <a:pPr marL="514350" indent="-514350">
                <a:lnSpc>
                  <a:spcPct val="140000"/>
                </a:lnSpc>
                <a:buAutoNum type="arabicPeriod"/>
              </a:pPr>
              <a:r>
                <a:rPr lang="en-US" sz="1800" dirty="0">
                  <a:solidFill>
                    <a:prstClr val="black"/>
                  </a:solidFill>
                  <a:latin typeface="Times New Roman"/>
                  <a:cs typeface="Times New Roman"/>
                </a:rPr>
                <a:t>Study on undergraduate students to determine more accurately the challenges that combat student veterans have in the higher education environment. </a:t>
              </a:r>
            </a:p>
            <a:p>
              <a:pPr marL="514350" indent="-514350">
                <a:lnSpc>
                  <a:spcPct val="140000"/>
                </a:lnSpc>
                <a:buAutoNum type="arabicPeriod"/>
              </a:pPr>
              <a:r>
                <a:rPr lang="en-US" sz="1800" dirty="0">
                  <a:solidFill>
                    <a:prstClr val="black"/>
                  </a:solidFill>
                  <a:latin typeface="Times New Roman"/>
                  <a:cs typeface="Times New Roman"/>
                </a:rPr>
                <a:t>Study on combat student veterans with increased severity of invisible injuries to determine their need for and tendency to use disability support services in higher education. </a:t>
              </a:r>
            </a:p>
            <a:p>
              <a:pPr marL="514350" indent="-514350">
                <a:lnSpc>
                  <a:spcPct val="140000"/>
                </a:lnSpc>
                <a:buAutoNum type="arabicPeriod"/>
              </a:pPr>
              <a:r>
                <a:rPr lang="en-US" sz="1800" dirty="0">
                  <a:solidFill>
                    <a:prstClr val="black"/>
                  </a:solidFill>
                  <a:latin typeface="Times New Roman"/>
                  <a:cs typeface="Times New Roman"/>
                </a:rPr>
                <a:t>Study exploring the use of disability services by students with a history of concussions or </a:t>
              </a:r>
              <a:r>
                <a:rPr lang="en-US" sz="1800" dirty="0" err="1">
                  <a:solidFill>
                    <a:prstClr val="black"/>
                  </a:solidFill>
                  <a:latin typeface="Times New Roman"/>
                  <a:cs typeface="Times New Roman"/>
                </a:rPr>
                <a:t>mTBI</a:t>
              </a:r>
              <a:r>
                <a:rPr lang="en-US" sz="1800" dirty="0">
                  <a:solidFill>
                    <a:prstClr val="black"/>
                  </a:solidFill>
                  <a:latin typeface="Times New Roman"/>
                  <a:cs typeface="Times New Roman"/>
                </a:rPr>
                <a:t>. </a:t>
              </a:r>
            </a:p>
            <a:p>
              <a:pPr marL="514350" indent="-514350">
                <a:lnSpc>
                  <a:spcPct val="140000"/>
                </a:lnSpc>
                <a:buAutoNum type="arabicPeriod"/>
              </a:pPr>
              <a:r>
                <a:rPr lang="en-US" sz="1800" dirty="0">
                  <a:solidFill>
                    <a:prstClr val="black"/>
                  </a:solidFill>
                  <a:latin typeface="Times New Roman"/>
                  <a:cs typeface="Times New Roman"/>
                </a:rPr>
                <a:t>Multi-site study to increase generalizability to larger populations. </a:t>
              </a:r>
            </a:p>
            <a:p>
              <a:pPr marL="514350" indent="-514350">
                <a:lnSpc>
                  <a:spcPct val="140000"/>
                </a:lnSpc>
                <a:buAutoNum type="arabicPeriod"/>
              </a:pPr>
              <a:r>
                <a:rPr lang="en-US" sz="1800" dirty="0">
                  <a:solidFill>
                    <a:prstClr val="black"/>
                  </a:solidFill>
                  <a:latin typeface="Times New Roman"/>
                  <a:cs typeface="Times New Roman"/>
                </a:rPr>
                <a:t>Study involving public universities to capture student veterans from varied socio-economic and faith backgrounds. </a:t>
              </a:r>
            </a:p>
            <a:p>
              <a:pPr marL="514350" indent="-514350">
                <a:lnSpc>
                  <a:spcPct val="140000"/>
                </a:lnSpc>
                <a:buAutoNum type="arabicPeriod"/>
              </a:pPr>
              <a:r>
                <a:rPr lang="en-US" sz="1800" dirty="0">
                  <a:solidFill>
                    <a:prstClr val="black"/>
                  </a:solidFill>
                  <a:latin typeface="Times New Roman"/>
                  <a:cs typeface="Times New Roman"/>
                </a:rPr>
                <a:t>Quantitative analysis to quantify the relative strength of the inputs in </a:t>
              </a:r>
              <a:r>
                <a:rPr lang="en-US" sz="1800" dirty="0" err="1">
                  <a:solidFill>
                    <a:prstClr val="black"/>
                  </a:solidFill>
                  <a:latin typeface="Times New Roman"/>
                  <a:cs typeface="Times New Roman"/>
                </a:rPr>
                <a:t>Astin’s</a:t>
              </a:r>
              <a:r>
                <a:rPr lang="en-US" sz="1800" dirty="0">
                  <a:solidFill>
                    <a:prstClr val="black"/>
                  </a:solidFill>
                  <a:latin typeface="Times New Roman"/>
                  <a:cs typeface="Times New Roman"/>
                </a:rPr>
                <a:t> I-E-O model with combat student veterans over traditional students to determine the relative impact of inputs and the environment to the output. </a:t>
              </a:r>
            </a:p>
            <a:p>
              <a:pPr marL="514350" indent="-514350">
                <a:lnSpc>
                  <a:spcPct val="140000"/>
                </a:lnSpc>
                <a:buAutoNum type="arabicPeriod"/>
              </a:pPr>
              <a:r>
                <a:rPr lang="en-US" sz="1800" dirty="0">
                  <a:solidFill>
                    <a:prstClr val="black"/>
                  </a:solidFill>
                  <a:latin typeface="Times New Roman"/>
                  <a:cs typeface="Times New Roman"/>
                </a:rPr>
                <a:t>Phenomenological study to capture </a:t>
              </a:r>
              <a:r>
                <a:rPr lang="en-US" sz="1800">
                  <a:solidFill>
                    <a:prstClr val="black"/>
                  </a:solidFill>
                  <a:latin typeface="Times New Roman"/>
                  <a:cs typeface="Times New Roman"/>
                </a:rPr>
                <a:t>the essence </a:t>
              </a:r>
              <a:r>
                <a:rPr lang="en-US" sz="1800" dirty="0">
                  <a:solidFill>
                    <a:prstClr val="black"/>
                  </a:solidFill>
                  <a:latin typeface="Times New Roman"/>
                  <a:cs typeface="Times New Roman"/>
                </a:rPr>
                <a:t>of distinctive factors of combat student veterans and their uniqueness in </a:t>
              </a:r>
              <a:r>
                <a:rPr lang="en-US" sz="1800">
                  <a:solidFill>
                    <a:prstClr val="black"/>
                  </a:solidFill>
                  <a:latin typeface="Times New Roman"/>
                  <a:cs typeface="Times New Roman"/>
                </a:rPr>
                <a:t>higher education</a:t>
              </a:r>
              <a:r>
                <a:rPr lang="en-US" sz="1800" dirty="0">
                  <a:solidFill>
                    <a:prstClr val="black"/>
                  </a:solidFill>
                  <a:latin typeface="Times New Roman"/>
                  <a:cs typeface="Times New Roman"/>
                </a:rPr>
                <a:t>. </a:t>
              </a:r>
            </a:p>
            <a:p>
              <a:pPr marL="514350" indent="-514350">
                <a:lnSpc>
                  <a:spcPct val="140000"/>
                </a:lnSpc>
                <a:buAutoNum type="arabicPeriod"/>
              </a:pPr>
              <a:r>
                <a:rPr lang="en-US" sz="1800" dirty="0">
                  <a:solidFill>
                    <a:prstClr val="black"/>
                  </a:solidFill>
                  <a:latin typeface="Times New Roman"/>
                  <a:cs typeface="Times New Roman"/>
                </a:rPr>
                <a:t>Life history narrative of a single participant with multiple types of data collected longitudinally to view data over time and yield a rich understanding of the participant within a larger social and institutional dimension. </a:t>
              </a:r>
            </a:p>
            <a:p>
              <a:pPr marL="514350" indent="-514350">
                <a:lnSpc>
                  <a:spcPct val="140000"/>
                </a:lnSpc>
                <a:buAutoNum type="arabicPeriod"/>
              </a:pPr>
              <a:r>
                <a:rPr lang="en-US" sz="1800" dirty="0">
                  <a:solidFill>
                    <a:prstClr val="black"/>
                  </a:solidFill>
                  <a:latin typeface="Times New Roman"/>
                  <a:cs typeface="Times New Roman"/>
                </a:rPr>
                <a:t>Study including staff at Veterans offices to participate in in-person interview and discussions to create a multidimensional understanding of the research problem. </a:t>
              </a:r>
            </a:p>
            <a:p>
              <a:pPr marL="514350" indent="-514350">
                <a:lnSpc>
                  <a:spcPct val="140000"/>
                </a:lnSpc>
                <a:buAutoNum type="arabicPeriod"/>
              </a:pPr>
              <a:endParaRPr lang="en-US" sz="1800" dirty="0">
                <a:solidFill>
                  <a:prstClr val="black"/>
                </a:solidFill>
                <a:latin typeface="Times New Roman"/>
                <a:cs typeface="Times New Roman"/>
              </a:endParaRPr>
            </a:p>
          </p:txBody>
        </p:sp>
        <p:sp>
          <p:nvSpPr>
            <p:cNvPr id="322" name="TextBox 321"/>
            <p:cNvSpPr txBox="1"/>
            <p:nvPr/>
          </p:nvSpPr>
          <p:spPr>
            <a:xfrm>
              <a:off x="34114657" y="17838275"/>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Future Work</a:t>
              </a:r>
              <a:endParaRPr lang="en-US" sz="6000" dirty="0">
                <a:latin typeface="Garamond"/>
                <a:cs typeface="Garamond"/>
              </a:endParaRPr>
            </a:p>
          </p:txBody>
        </p:sp>
      </p:grpSp>
      <p:sp>
        <p:nvSpPr>
          <p:cNvPr id="323" name="TextBox 322"/>
          <p:cNvSpPr txBox="1"/>
          <p:nvPr/>
        </p:nvSpPr>
        <p:spPr>
          <a:xfrm>
            <a:off x="33996484" y="20692570"/>
            <a:ext cx="9290304"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a:latin typeface="Times New Roman"/>
                <a:cs typeface="Times New Roman"/>
              </a:rPr>
              <a:t>References</a:t>
            </a:r>
            <a:endParaRPr lang="en-US" sz="6000" dirty="0">
              <a:latin typeface="Times New Roman"/>
              <a:cs typeface="Times New Roman"/>
            </a:endParaRPr>
          </a:p>
        </p:txBody>
      </p:sp>
      <p:grpSp>
        <p:nvGrpSpPr>
          <p:cNvPr id="324" name="Group 323"/>
          <p:cNvGrpSpPr/>
          <p:nvPr/>
        </p:nvGrpSpPr>
        <p:grpSpPr>
          <a:xfrm>
            <a:off x="34001990" y="3934552"/>
            <a:ext cx="9330175" cy="8361210"/>
            <a:chOff x="34001990" y="3934553"/>
            <a:chExt cx="9330175" cy="9070184"/>
          </a:xfrm>
        </p:grpSpPr>
        <p:sp>
          <p:nvSpPr>
            <p:cNvPr id="325" name="TextBox 324"/>
            <p:cNvSpPr txBox="1"/>
            <p:nvPr/>
          </p:nvSpPr>
          <p:spPr>
            <a:xfrm>
              <a:off x="34008529" y="4850993"/>
              <a:ext cx="9278259" cy="7049248"/>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934553"/>
              <a:ext cx="9326880" cy="945281"/>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a:latin typeface="Times New Roman"/>
                  <a:cs typeface="Times New Roman"/>
                </a:rPr>
                <a:t>Results</a:t>
              </a:r>
              <a:endParaRPr lang="en-US" sz="6000" dirty="0">
                <a:latin typeface="Times New Roman"/>
                <a:cs typeface="Times New Roman"/>
              </a:endParaRPr>
            </a:p>
          </p:txBody>
        </p:sp>
        <p:sp>
          <p:nvSpPr>
            <p:cNvPr id="327" name="Rectangle 326"/>
            <p:cNvSpPr/>
            <p:nvPr/>
          </p:nvSpPr>
          <p:spPr>
            <a:xfrm>
              <a:off x="34029716" y="4891601"/>
              <a:ext cx="9302449" cy="8113136"/>
            </a:xfrm>
            <a:prstGeom prst="rect">
              <a:avLst/>
            </a:prstGeom>
          </p:spPr>
          <p:txBody>
            <a:bodyPr wrap="square">
              <a:spAutoFit/>
            </a:bodyPr>
            <a:lstStyle/>
            <a:p>
              <a:endParaRPr lang="en-US" sz="2000" dirty="0">
                <a:solidFill>
                  <a:schemeClr val="bg1"/>
                </a:solidFill>
                <a:latin typeface="Times New Roman"/>
                <a:cs typeface="Times New Roman"/>
              </a:endParaRPr>
            </a:p>
            <a:p>
              <a:pPr marL="342900" indent="-342900">
                <a:buFont typeface="Arial" panose="020B0604020202020204" pitchFamily="34" charset="0"/>
                <a:buChar char="•"/>
              </a:pPr>
              <a:r>
                <a:rPr lang="en-US" sz="2000" dirty="0">
                  <a:solidFill>
                    <a:schemeClr val="bg1"/>
                  </a:solidFill>
                  <a:latin typeface="Times New Roman"/>
                  <a:cs typeface="Times New Roman"/>
                </a:rPr>
                <a:t>The quality of support services, caliber and characteristics of faculty and staff, and distinctive personal factors of combat student veterans were most supportive of combat student veterans. </a:t>
              </a:r>
            </a:p>
            <a:p>
              <a:pPr marL="342900" indent="-342900">
                <a:buFont typeface="Arial" panose="020B0604020202020204" pitchFamily="34" charset="0"/>
                <a:buChar char="•"/>
              </a:pPr>
              <a:r>
                <a:rPr lang="en-US" sz="2000" dirty="0">
                  <a:solidFill>
                    <a:schemeClr val="bg1"/>
                  </a:solidFill>
                  <a:latin typeface="Times New Roman"/>
                  <a:cs typeface="Times New Roman"/>
                </a:rPr>
                <a:t>There is a need for a veteran-specific orientation session or course, and for targeted training for staff and faculty at institutions of higher education. </a:t>
              </a:r>
            </a:p>
            <a:p>
              <a:pPr marL="342900" indent="-342900">
                <a:buFont typeface="Arial" panose="020B0604020202020204" pitchFamily="34" charset="0"/>
                <a:buChar char="•"/>
              </a:pPr>
              <a:r>
                <a:rPr lang="en-US" sz="2000" dirty="0">
                  <a:solidFill>
                    <a:schemeClr val="bg1"/>
                  </a:solidFill>
                  <a:latin typeface="Times New Roman"/>
                  <a:cs typeface="Times New Roman"/>
                </a:rPr>
                <a:t>Neutral and detracting factors were related to processes and intentions, rather than methods and strategies. </a:t>
              </a:r>
            </a:p>
            <a:p>
              <a:pPr marL="342900" indent="-342900">
                <a:buFont typeface="Arial" panose="020B0604020202020204" pitchFamily="34" charset="0"/>
                <a:buChar char="•"/>
              </a:pPr>
              <a:r>
                <a:rPr lang="en-US" sz="2000" dirty="0">
                  <a:solidFill>
                    <a:schemeClr val="bg1"/>
                  </a:solidFill>
                  <a:latin typeface="Times New Roman"/>
                  <a:cs typeface="Times New Roman"/>
                </a:rPr>
                <a:t>Using a strengths’ perspective rather than a deficit model of the understanding of the college student’s experience helped reveal the strengths and weaknesses in a military friendly  higher education institution.</a:t>
              </a:r>
            </a:p>
            <a:p>
              <a:pPr marL="342900" indent="-342900">
                <a:buFont typeface="Arial" panose="020B0604020202020204" pitchFamily="34" charset="0"/>
                <a:buChar char="•"/>
              </a:pPr>
              <a:r>
                <a:rPr lang="en-US" sz="2000" dirty="0">
                  <a:solidFill>
                    <a:schemeClr val="bg1"/>
                  </a:solidFill>
                  <a:latin typeface="Times New Roman"/>
                  <a:cs typeface="Times New Roman"/>
                </a:rPr>
                <a:t>The link between non-college reference groups and veteran success in college is doubly significant because military socialization extends into their post-military college lives.</a:t>
              </a:r>
            </a:p>
            <a:p>
              <a:pPr marL="342900" indent="-342900">
                <a:buFont typeface="Arial" panose="020B0604020202020204" pitchFamily="34" charset="0"/>
                <a:buChar char="•"/>
              </a:pPr>
              <a:r>
                <a:rPr lang="en-US" sz="2000" dirty="0">
                  <a:solidFill>
                    <a:schemeClr val="bg1"/>
                  </a:solidFill>
                  <a:latin typeface="Times New Roman"/>
                  <a:cs typeface="Times New Roman"/>
                </a:rPr>
                <a:t>Participants  exposed to blast waves and blast-induced concussions had considered this inconsequential and unimpactful to their daily functioning. </a:t>
              </a:r>
            </a:p>
            <a:p>
              <a:pPr marL="342900" indent="-342900">
                <a:buFont typeface="Arial" panose="020B0604020202020204" pitchFamily="34" charset="0"/>
                <a:buChar char="•"/>
              </a:pPr>
              <a:r>
                <a:rPr lang="en-US" sz="2000" dirty="0">
                  <a:solidFill>
                    <a:schemeClr val="bg1"/>
                  </a:solidFill>
                  <a:latin typeface="Times New Roman"/>
                  <a:cs typeface="Times New Roman"/>
                </a:rPr>
                <a:t>Many combat student veterans are not using healthcare and some with PTSD are not engaged in VHA care (Friedman, 2004; Kim et al., 2010; Sharp et al., 2015).  </a:t>
              </a:r>
            </a:p>
            <a:p>
              <a:pPr marL="342900" indent="-342900">
                <a:buFont typeface="Arial" panose="020B0604020202020204" pitchFamily="34" charset="0"/>
                <a:buChar char="•"/>
              </a:pPr>
              <a:r>
                <a:rPr lang="en-US" sz="2000" dirty="0">
                  <a:solidFill>
                    <a:schemeClr val="bg1"/>
                  </a:solidFill>
                  <a:latin typeface="Times New Roman"/>
                  <a:cs typeface="Times New Roman"/>
                </a:rPr>
                <a:t>Vestibular rehabilitation was largely underutilized in combat student veterans. </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grpSp>
      <p:pic>
        <p:nvPicPr>
          <p:cNvPr id="78" name="Picture 77">
            <a:extLst>
              <a:ext uri="{FF2B5EF4-FFF2-40B4-BE49-F238E27FC236}">
                <a16:creationId xmlns:a16="http://schemas.microsoft.com/office/drawing/2014/main" id="{7014B3A8-4177-914C-A9DE-B1AE4F28955F}"/>
              </a:ext>
            </a:extLst>
          </p:cNvPr>
          <p:cNvPicPr/>
          <p:nvPr/>
        </p:nvPicPr>
        <p:blipFill>
          <a:blip r:embed="rId4">
            <a:alphaModFix/>
            <a:duotone>
              <a:prstClr val="black"/>
              <a:schemeClr val="accent1">
                <a:tint val="45000"/>
                <a:satMod val="400000"/>
              </a:schemeClr>
            </a:duotone>
          </a:blip>
          <a:stretch>
            <a:fillRect/>
          </a:stretch>
        </p:blipFill>
        <p:spPr>
          <a:xfrm>
            <a:off x="10202141" y="4757511"/>
            <a:ext cx="24135326" cy="23344097"/>
          </a:xfrm>
          <a:prstGeom prst="rect">
            <a:avLst/>
          </a:prstGeom>
          <a:noFill/>
        </p:spPr>
      </p:pic>
      <p:pic>
        <p:nvPicPr>
          <p:cNvPr id="80" name="Picture 79" descr="Diagram&#10;&#10;Description automatically generated">
            <a:extLst>
              <a:ext uri="{FF2B5EF4-FFF2-40B4-BE49-F238E27FC236}">
                <a16:creationId xmlns:a16="http://schemas.microsoft.com/office/drawing/2014/main" id="{1ADCB446-4384-CB4A-A7D9-C2A7C904FBD0}"/>
              </a:ext>
            </a:extLst>
          </p:cNvPr>
          <p:cNvPicPr/>
          <p:nvPr/>
        </p:nvPicPr>
        <p:blipFill>
          <a:blip r:embed="rId5">
            <a:extLst>
              <a:ext uri="{28A0092B-C50C-407E-A947-70E740481C1C}">
                <a14:useLocalDpi xmlns:a14="http://schemas.microsoft.com/office/drawing/2010/main" val="0"/>
              </a:ext>
            </a:extLst>
          </a:blip>
          <a:stretch>
            <a:fillRect/>
          </a:stretch>
        </p:blipFill>
        <p:spPr>
          <a:xfrm>
            <a:off x="885431" y="24114462"/>
            <a:ext cx="9295523" cy="5957797"/>
          </a:xfrm>
          <a:prstGeom prst="rect">
            <a:avLst/>
          </a:prstGeom>
        </p:spPr>
      </p:pic>
      <p:pic>
        <p:nvPicPr>
          <p:cNvPr id="81" name="Picture 80" descr="Qr code&#10;&#10;Description automatically generated">
            <a:extLst>
              <a:ext uri="{FF2B5EF4-FFF2-40B4-BE49-F238E27FC236}">
                <a16:creationId xmlns:a16="http://schemas.microsoft.com/office/drawing/2014/main" id="{228B11E6-644E-4342-8731-44C39BF2F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4679" y="30014250"/>
            <a:ext cx="1901842" cy="1901842"/>
          </a:xfrm>
          <a:prstGeom prst="rect">
            <a:avLst/>
          </a:prstGeom>
        </p:spPr>
      </p:pic>
      <p:graphicFrame>
        <p:nvGraphicFramePr>
          <p:cNvPr id="82" name="Object 81">
            <a:extLst>
              <a:ext uri="{FF2B5EF4-FFF2-40B4-BE49-F238E27FC236}">
                <a16:creationId xmlns:a16="http://schemas.microsoft.com/office/drawing/2014/main" id="{566541E2-C301-B046-9DC3-9D83C943E323}"/>
              </a:ext>
            </a:extLst>
          </p:cNvPr>
          <p:cNvGraphicFramePr>
            <a:graphicFrameLocks noChangeAspect="1"/>
          </p:cNvGraphicFramePr>
          <p:nvPr>
            <p:extLst>
              <p:ext uri="{D42A27DB-BD31-4B8C-83A1-F6EECF244321}">
                <p14:modId xmlns:p14="http://schemas.microsoft.com/office/powerpoint/2010/main" val="1257055273"/>
              </p:ext>
            </p:extLst>
          </p:nvPr>
        </p:nvGraphicFramePr>
        <p:xfrm>
          <a:off x="834371" y="10504119"/>
          <a:ext cx="9600992" cy="3320313"/>
        </p:xfrm>
        <a:graphic>
          <a:graphicData uri="http://schemas.openxmlformats.org/presentationml/2006/ole">
            <mc:AlternateContent xmlns:mc="http://schemas.openxmlformats.org/markup-compatibility/2006">
              <mc:Choice xmlns:v="urn:schemas-microsoft-com:vml" Requires="v">
                <p:oleObj r:id="rId7" imgW="7302500" imgH="1714500" progId="Visio.Drawing.15">
                  <p:embed/>
                </p:oleObj>
              </mc:Choice>
              <mc:Fallback>
                <p:oleObj r:id="rId7" imgW="7302500" imgH="1714500" progId="Visio.Drawing.15">
                  <p:embed/>
                  <p:pic>
                    <p:nvPicPr>
                      <p:cNvPr id="82" name="Object 81">
                        <a:extLst>
                          <a:ext uri="{FF2B5EF4-FFF2-40B4-BE49-F238E27FC236}">
                            <a16:creationId xmlns:a16="http://schemas.microsoft.com/office/drawing/2014/main" id="{566541E2-C301-B046-9DC3-9D83C943E3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371" y="10504119"/>
                        <a:ext cx="9600992" cy="3320313"/>
                      </a:xfrm>
                      <a:prstGeom prst="rect">
                        <a:avLst/>
                      </a:prstGeom>
                      <a:noFill/>
                    </p:spPr>
                  </p:pic>
                </p:oleObj>
              </mc:Fallback>
            </mc:AlternateContent>
          </a:graphicData>
        </a:graphic>
      </p:graphicFrame>
      <p:sp>
        <p:nvSpPr>
          <p:cNvPr id="520" name="TextBox 519"/>
          <p:cNvSpPr txBox="1"/>
          <p:nvPr/>
        </p:nvSpPr>
        <p:spPr>
          <a:xfrm>
            <a:off x="34001990" y="22302626"/>
            <a:ext cx="9281160" cy="9581470"/>
          </a:xfrm>
          <a:prstGeom prst="rect">
            <a:avLst/>
          </a:prstGeom>
          <a:solidFill>
            <a:schemeClr val="tx1"/>
          </a:solidFill>
          <a:ln>
            <a:solidFill>
              <a:schemeClr val="bg1"/>
            </a:solidFill>
          </a:ln>
        </p:spPr>
        <p:txBody>
          <a:bodyPr wrap="square" lIns="131445" tIns="65723" rIns="131445" bIns="65723" rtlCol="0">
            <a:spAutoFit/>
          </a:bodyPr>
          <a:lstStyle/>
          <a:p>
            <a:endParaRPr lang="en-US" sz="2000" dirty="0">
              <a:solidFill>
                <a:schemeClr val="bg1"/>
              </a:solidFill>
              <a:latin typeface="Times New Roman"/>
              <a:cs typeface="Times New Roman"/>
            </a:endParaRPr>
          </a:p>
          <a:p>
            <a:r>
              <a:rPr lang="en-US" sz="1800" dirty="0">
                <a:solidFill>
                  <a:schemeClr val="bg1"/>
                </a:solidFill>
                <a:latin typeface="Times New Roman"/>
                <a:cs typeface="Times New Roman"/>
              </a:rPr>
              <a:t>Ackerman, R., </a:t>
            </a:r>
            <a:r>
              <a:rPr lang="en-US" sz="1800" dirty="0" err="1">
                <a:solidFill>
                  <a:schemeClr val="bg1"/>
                </a:solidFill>
                <a:latin typeface="Times New Roman"/>
                <a:cs typeface="Times New Roman"/>
              </a:rPr>
              <a:t>DiRamio</a:t>
            </a:r>
            <a:r>
              <a:rPr lang="en-US" sz="1800" dirty="0">
                <a:solidFill>
                  <a:schemeClr val="bg1"/>
                </a:solidFill>
                <a:latin typeface="Times New Roman"/>
                <a:cs typeface="Times New Roman"/>
              </a:rPr>
              <a:t>, D., &amp; Mitchell, R. L. G. (2009). Transitions: Combat veterans as college students. Special Issue: Creating a veteran-friendly campus: Strategies for transition and success, 126, 5–14. </a:t>
            </a:r>
            <a:r>
              <a:rPr lang="en-US" sz="1800" dirty="0">
                <a:solidFill>
                  <a:schemeClr val="bg1"/>
                </a:solidFill>
                <a:latin typeface="Times New Roman"/>
                <a:cs typeface="Times New Roman"/>
                <a:hlinkClick r:id="rId9"/>
              </a:rPr>
              <a:t>https://doi.org/10.1002/ss.311</a:t>
            </a:r>
            <a:endParaRPr lang="en-US" sz="1800" dirty="0">
              <a:solidFill>
                <a:schemeClr val="bg1"/>
              </a:solidFill>
              <a:latin typeface="Times New Roman"/>
              <a:cs typeface="Times New Roman"/>
            </a:endParaRPr>
          </a:p>
          <a:p>
            <a:r>
              <a:rPr lang="en-US" sz="1800" dirty="0">
                <a:solidFill>
                  <a:schemeClr val="bg1"/>
                </a:solidFill>
                <a:latin typeface="Times New Roman"/>
                <a:cs typeface="Times New Roman"/>
              </a:rPr>
              <a:t> </a:t>
            </a:r>
          </a:p>
          <a:p>
            <a:r>
              <a:rPr lang="en-US" sz="1800" dirty="0" err="1">
                <a:solidFill>
                  <a:schemeClr val="bg1"/>
                </a:solidFill>
                <a:latin typeface="Times New Roman"/>
                <a:cs typeface="Times New Roman"/>
              </a:rPr>
              <a:t>Astin</a:t>
            </a:r>
            <a:r>
              <a:rPr lang="en-US" sz="1800" dirty="0">
                <a:solidFill>
                  <a:schemeClr val="bg1"/>
                </a:solidFill>
                <a:latin typeface="Times New Roman"/>
                <a:cs typeface="Times New Roman"/>
              </a:rPr>
              <a:t>, A. W. (1984). Student involvement: A developmental theory for higher education. Journal of College Student Development, 40 (5), 518-529.</a:t>
            </a:r>
          </a:p>
          <a:p>
            <a:endParaRPr lang="en-US" sz="1800" dirty="0">
              <a:solidFill>
                <a:schemeClr val="bg1"/>
              </a:solidFill>
              <a:latin typeface="Times New Roman"/>
              <a:cs typeface="Times New Roman"/>
            </a:endParaRPr>
          </a:p>
          <a:p>
            <a:r>
              <a:rPr lang="en-US" sz="1800" dirty="0">
                <a:solidFill>
                  <a:schemeClr val="bg1"/>
                </a:solidFill>
                <a:latin typeface="Times New Roman"/>
                <a:cs typeface="Times New Roman"/>
              </a:rPr>
              <a:t>Diamond, A. M. (2012, October 19). The adaptive military transition theory: Supporting military students in academic environments. [Paper presentation]. Annual conference of the Northeastern Educational Research Association, Rocky Hill, CT, United States. </a:t>
            </a:r>
          </a:p>
          <a:p>
            <a:endParaRPr lang="en-US" sz="1800" dirty="0">
              <a:solidFill>
                <a:schemeClr val="bg1"/>
              </a:solidFill>
              <a:latin typeface="Times New Roman"/>
              <a:cs typeface="Times New Roman"/>
            </a:endParaRPr>
          </a:p>
          <a:p>
            <a:r>
              <a:rPr lang="en-US" sz="1800" dirty="0" err="1">
                <a:solidFill>
                  <a:schemeClr val="bg1"/>
                </a:solidFill>
                <a:latin typeface="Times New Roman"/>
                <a:cs typeface="Times New Roman"/>
              </a:rPr>
              <a:t>DiRamio</a:t>
            </a:r>
            <a:r>
              <a:rPr lang="en-US" sz="1800" dirty="0">
                <a:solidFill>
                  <a:schemeClr val="bg1"/>
                </a:solidFill>
                <a:latin typeface="Times New Roman"/>
                <a:cs typeface="Times New Roman"/>
              </a:rPr>
              <a:t>, D., &amp; Jarvis, K. (2011). Veterans in higher education: When Johnny and Jane come marching to campus. Jossey-Bass. https://doi.org/10.1353/rhe.2012.0055 </a:t>
            </a:r>
          </a:p>
          <a:p>
            <a:endParaRPr lang="en-US" sz="1800" dirty="0">
              <a:solidFill>
                <a:schemeClr val="bg1"/>
              </a:solidFill>
              <a:latin typeface="Times New Roman"/>
              <a:cs typeface="Times New Roman"/>
            </a:endParaRPr>
          </a:p>
          <a:p>
            <a:r>
              <a:rPr lang="en-US" sz="1800" dirty="0" err="1">
                <a:solidFill>
                  <a:schemeClr val="bg1"/>
                </a:solidFill>
                <a:latin typeface="Times New Roman"/>
                <a:cs typeface="Times New Roman"/>
              </a:rPr>
              <a:t>DiRamio</a:t>
            </a:r>
            <a:r>
              <a:rPr lang="en-US" sz="1800" dirty="0">
                <a:solidFill>
                  <a:schemeClr val="bg1"/>
                </a:solidFill>
                <a:latin typeface="Times New Roman"/>
                <a:cs typeface="Times New Roman"/>
              </a:rPr>
              <a:t>, D., Ackerman, R., Mitchell, R. L. (2008). From combat to campus: Voice of student- veterans. National Association of Student Personnel Administrators Journal 45, 73–102. https://doi.org/10.2202/1949-6605.1908 </a:t>
            </a:r>
          </a:p>
          <a:p>
            <a:endParaRPr lang="en-US" sz="1800" dirty="0">
              <a:solidFill>
                <a:schemeClr val="bg1"/>
              </a:solidFill>
              <a:latin typeface="Times New Roman"/>
              <a:cs typeface="Times New Roman"/>
            </a:endParaRPr>
          </a:p>
          <a:p>
            <a:r>
              <a:rPr lang="en-US" sz="1800" dirty="0" err="1">
                <a:solidFill>
                  <a:schemeClr val="bg1"/>
                </a:solidFill>
                <a:latin typeface="Times New Roman"/>
                <a:cs typeface="Times New Roman"/>
              </a:rPr>
              <a:t>Vacchi</a:t>
            </a:r>
            <a:r>
              <a:rPr lang="en-US" sz="1800" dirty="0">
                <a:solidFill>
                  <a:schemeClr val="bg1"/>
                </a:solidFill>
                <a:latin typeface="Times New Roman"/>
                <a:cs typeface="Times New Roman"/>
              </a:rPr>
              <a:t>, D. (2011, November). Who are student veterans and what do they need? Demystifying this special population and framing an approach to understanding the needs of student veterans. Scholarly paper presented at the annual conference of the Association for the Study of Higher Education (ASHE), Charlotte, NC. </a:t>
            </a:r>
          </a:p>
          <a:p>
            <a:endParaRPr lang="en-US" sz="1800" dirty="0">
              <a:solidFill>
                <a:schemeClr val="bg1"/>
              </a:solidFill>
              <a:latin typeface="Times New Roman"/>
              <a:cs typeface="Times New Roman"/>
            </a:endParaRPr>
          </a:p>
          <a:p>
            <a:r>
              <a:rPr lang="en-US" sz="1800" dirty="0" err="1">
                <a:solidFill>
                  <a:schemeClr val="bg1"/>
                </a:solidFill>
                <a:latin typeface="Times New Roman"/>
                <a:cs typeface="Times New Roman"/>
              </a:rPr>
              <a:t>Vacchi</a:t>
            </a:r>
            <a:r>
              <a:rPr lang="en-US" sz="1800" dirty="0">
                <a:solidFill>
                  <a:schemeClr val="bg1"/>
                </a:solidFill>
                <a:latin typeface="Times New Roman"/>
                <a:cs typeface="Times New Roman"/>
              </a:rPr>
              <a:t>, D. (2012). Considering student veterans on the twenty-first-century college campus. About Campus, 17(2), 15-21. https://doi.org/10.1002/abc.21075 </a:t>
            </a:r>
          </a:p>
          <a:p>
            <a:endParaRPr lang="en-US" sz="1800" dirty="0">
              <a:solidFill>
                <a:schemeClr val="bg1"/>
              </a:solidFill>
              <a:latin typeface="Times New Roman"/>
              <a:cs typeface="Times New Roman"/>
            </a:endParaRPr>
          </a:p>
          <a:p>
            <a:r>
              <a:rPr lang="en-US" sz="1800" dirty="0" err="1">
                <a:solidFill>
                  <a:schemeClr val="bg1"/>
                </a:solidFill>
                <a:latin typeface="Times New Roman"/>
                <a:cs typeface="Times New Roman"/>
              </a:rPr>
              <a:t>Vacchi</a:t>
            </a:r>
            <a:r>
              <a:rPr lang="en-US" sz="1800" dirty="0">
                <a:solidFill>
                  <a:schemeClr val="bg1"/>
                </a:solidFill>
                <a:latin typeface="Times New Roman"/>
                <a:cs typeface="Times New Roman"/>
              </a:rPr>
              <a:t>, D. (2013, April). Perceptions of veteran-friendliness: Giving student veterans a voice. Research paper presented at the annual conference of the New England Educational Research Organization (NEERO), Portsmouth, NH. </a:t>
            </a:r>
          </a:p>
          <a:p>
            <a:endParaRPr lang="en-US" sz="1800" dirty="0">
              <a:solidFill>
                <a:schemeClr val="bg1"/>
              </a:solidFill>
              <a:latin typeface="Times New Roman"/>
              <a:cs typeface="Times New Roman"/>
            </a:endParaRPr>
          </a:p>
          <a:p>
            <a:r>
              <a:rPr lang="en-US" sz="1800" dirty="0" err="1">
                <a:solidFill>
                  <a:schemeClr val="bg1"/>
                </a:solidFill>
                <a:latin typeface="Times New Roman"/>
                <a:cs typeface="Times New Roman"/>
              </a:rPr>
              <a:t>Vacchi</a:t>
            </a:r>
            <a:r>
              <a:rPr lang="en-US" sz="1800" dirty="0">
                <a:solidFill>
                  <a:schemeClr val="bg1"/>
                </a:solidFill>
                <a:latin typeface="Times New Roman"/>
                <a:cs typeface="Times New Roman"/>
              </a:rPr>
              <a:t>, D. (2018). Understanding progress toward degree completion for student veterans in the post 9-11 era: A focused life history narrative. [Unpublished doctoral dissertation]. https://scholarworks.umass.edu/dissertations_2/1301. </a:t>
            </a:r>
          </a:p>
        </p:txBody>
      </p:sp>
      <p:sp>
        <p:nvSpPr>
          <p:cNvPr id="3" name="TextBox 2">
            <a:extLst>
              <a:ext uri="{FF2B5EF4-FFF2-40B4-BE49-F238E27FC236}">
                <a16:creationId xmlns:a16="http://schemas.microsoft.com/office/drawing/2014/main" id="{75A9D6AC-D433-AB4C-B4C6-10A25DC49382}"/>
              </a:ext>
            </a:extLst>
          </p:cNvPr>
          <p:cNvSpPr txBox="1"/>
          <p:nvPr/>
        </p:nvSpPr>
        <p:spPr>
          <a:xfrm flipH="1">
            <a:off x="11734800" y="32057445"/>
            <a:ext cx="20421599" cy="707886"/>
          </a:xfrm>
          <a:prstGeom prst="rect">
            <a:avLst/>
          </a:prstGeom>
          <a:noFill/>
        </p:spPr>
        <p:txBody>
          <a:bodyPr wrap="square" rtlCol="0">
            <a:spAutoFit/>
          </a:bodyPr>
          <a:lstStyle/>
          <a:p>
            <a:pPr algn="ctr"/>
            <a:r>
              <a:rPr lang="en-US" sz="4000" dirty="0"/>
              <a:t>DOWNLOAD DISSERTATION HERE</a:t>
            </a:r>
          </a:p>
        </p:txBody>
      </p:sp>
      <p:sp>
        <p:nvSpPr>
          <p:cNvPr id="5" name="TextBox 4">
            <a:extLst>
              <a:ext uri="{FF2B5EF4-FFF2-40B4-BE49-F238E27FC236}">
                <a16:creationId xmlns:a16="http://schemas.microsoft.com/office/drawing/2014/main" id="{87FBBF2C-EA7E-ED48-AAAD-5437AD86CC5E}"/>
              </a:ext>
            </a:extLst>
          </p:cNvPr>
          <p:cNvSpPr txBox="1"/>
          <p:nvPr/>
        </p:nvSpPr>
        <p:spPr>
          <a:xfrm>
            <a:off x="10435363" y="3364858"/>
            <a:ext cx="23269845" cy="1077218"/>
          </a:xfrm>
          <a:prstGeom prst="rect">
            <a:avLst/>
          </a:prstGeom>
          <a:noFill/>
        </p:spPr>
        <p:txBody>
          <a:bodyPr wrap="square" rtlCol="0">
            <a:spAutoFit/>
          </a:bodyPr>
          <a:lstStyle/>
          <a:p>
            <a:r>
              <a:rPr lang="en-US" sz="3200" i="1" dirty="0"/>
              <a:t>Figure 1. </a:t>
            </a:r>
            <a:r>
              <a:rPr lang="en-US" sz="3200" dirty="0"/>
              <a:t>Path to engagement with support services. From “A Case Study of Combat Student Veteran Success in Higher Education by Mona </a:t>
            </a:r>
            <a:r>
              <a:rPr lang="en-US" sz="3200" dirty="0" err="1"/>
              <a:t>Fazzina</a:t>
            </a:r>
            <a:r>
              <a:rPr lang="en-US" sz="3200" dirty="0"/>
              <a:t>. Retrieved from https://</a:t>
            </a:r>
            <a:r>
              <a:rPr lang="en-US" sz="3200" dirty="0" err="1"/>
              <a:t>digitalcommons.liberty.edu</a:t>
            </a:r>
            <a:r>
              <a:rPr lang="en-US" sz="3200" dirty="0"/>
              <a:t>/</a:t>
            </a:r>
            <a:r>
              <a:rPr lang="en-US" sz="3200" dirty="0" err="1"/>
              <a:t>cgi</a:t>
            </a:r>
            <a:r>
              <a:rPr lang="en-US" sz="3200" dirty="0"/>
              <a:t>/</a:t>
            </a:r>
            <a:r>
              <a:rPr lang="en-US" sz="3200" dirty="0" err="1"/>
              <a:t>viewcontent.cgi?article</a:t>
            </a:r>
            <a:r>
              <a:rPr lang="en-US" sz="3200" dirty="0"/>
              <a:t>=4209&amp;context=doctoral</a:t>
            </a:r>
            <a:endParaRPr lang="en-US" sz="3200" i="1" dirty="0"/>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24122</TotalTime>
  <Words>1166</Words>
  <Application>Microsoft Macintosh PowerPoint</Application>
  <PresentationFormat>Custom</PresentationFormat>
  <Paragraphs>78</Paragraphs>
  <Slides>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Calisto MT</vt:lpstr>
      <vt:lpstr>Garamond</vt:lpstr>
      <vt:lpstr>Lucida Grande</vt:lpstr>
      <vt:lpstr>Times New Roman</vt:lpstr>
      <vt:lpstr>Wingdings 2</vt:lpstr>
      <vt:lpstr>Slate</vt:lpstr>
      <vt:lpstr>Visio.Drawing.15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Fazzina, Mona</cp:lastModifiedBy>
  <cp:revision>315</cp:revision>
  <dcterms:created xsi:type="dcterms:W3CDTF">2013-10-19T16:33:22Z</dcterms:created>
  <dcterms:modified xsi:type="dcterms:W3CDTF">2022-03-23T17:19:29Z</dcterms:modified>
</cp:coreProperties>
</file>