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43891200" cy="32918400"/>
  <p:notesSz cx="9144000" cy="6858000"/>
  <p:defaultText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9">
          <p15:clr>
            <a:srgbClr val="A4A3A4"/>
          </p15:clr>
        </p15:guide>
        <p15:guide id="2" pos="16128">
          <p15:clr>
            <a:srgbClr val="A4A3A4"/>
          </p15:clr>
        </p15:guide>
        <p15:guide id="3"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CE1E"/>
    <a:srgbClr val="00C28D"/>
    <a:srgbClr val="00B4FF"/>
    <a:srgbClr val="008080"/>
    <a:srgbClr val="1270FC"/>
    <a:srgbClr val="FFA200"/>
    <a:srgbClr val="008000"/>
    <a:srgbClr val="FFFFFF"/>
    <a:srgbClr val="0A254E"/>
    <a:srgbClr val="0A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BC1663-16F5-4C8C-8F27-4373FAAF9AA2}" v="97" dt="2022-03-17T14:42:28.647"/>
  </p1510:revLst>
</p1510:revInfo>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4184" autoAdjust="0"/>
    <p:restoredTop sz="96357" autoAdjust="0"/>
  </p:normalViewPr>
  <p:slideViewPr>
    <p:cSldViewPr snapToGrid="0" snapToObjects="1">
      <p:cViewPr>
        <p:scale>
          <a:sx n="56" d="100"/>
          <a:sy n="56" d="100"/>
        </p:scale>
        <p:origin x="-5176" y="-3152"/>
      </p:cViewPr>
      <p:guideLst>
        <p:guide orient="horz" pos="10369"/>
        <p:guide pos="16128"/>
        <p:guide pos="13824"/>
      </p:guideLst>
    </p:cSldViewPr>
  </p:slideViewPr>
  <p:outlineViewPr>
    <p:cViewPr>
      <p:scale>
        <a:sx n="20" d="100"/>
        <a:sy n="20" d="100"/>
      </p:scale>
      <p:origin x="0" y="0"/>
    </p:cViewPr>
  </p:outlineViewPr>
  <p:notesTextViewPr>
    <p:cViewPr>
      <p:scale>
        <a:sx n="225" d="100"/>
        <a:sy n="2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6263FE2-9438-354A-B60A-5A471281E58B}" type="datetimeFigureOut">
              <a:rPr lang="en-US" smtClean="0"/>
              <a:t>3/18/22</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CA9BC3-5A08-5C40-8DE6-1B49CE826337}" type="slidenum">
              <a:rPr lang="en-US" smtClean="0"/>
              <a:t>‹#›</a:t>
            </a:fld>
            <a:endParaRPr lang="en-US"/>
          </a:p>
        </p:txBody>
      </p:sp>
    </p:spTree>
    <p:extLst>
      <p:ext uri="{BB962C8B-B14F-4D97-AF65-F5344CB8AC3E}">
        <p14:creationId xmlns:p14="http://schemas.microsoft.com/office/powerpoint/2010/main" val="3278815488"/>
      </p:ext>
    </p:extLst>
  </p:cSld>
  <p:clrMap bg1="lt1" tx1="dk1" bg2="lt2" tx2="dk2" accent1="accent1" accent2="accent2" accent3="accent3" accent4="accent4" accent5="accent5" accent6="accent6" hlink="hlink" folHlink="folHlink"/>
  <p:notesStyle>
    <a:lvl1pPr marL="0" algn="l" defTabSz="477467" rtl="0" eaLnBrk="1" latinLnBrk="0" hangingPunct="1">
      <a:defRPr sz="1300" kern="1200">
        <a:solidFill>
          <a:schemeClr val="tx1"/>
        </a:solidFill>
        <a:latin typeface="+mn-lt"/>
        <a:ea typeface="+mn-ea"/>
        <a:cs typeface="+mn-cs"/>
      </a:defRPr>
    </a:lvl1pPr>
    <a:lvl2pPr marL="477467" algn="l" defTabSz="477467" rtl="0" eaLnBrk="1" latinLnBrk="0" hangingPunct="1">
      <a:defRPr sz="1300" kern="1200">
        <a:solidFill>
          <a:schemeClr val="tx1"/>
        </a:solidFill>
        <a:latin typeface="+mn-lt"/>
        <a:ea typeface="+mn-ea"/>
        <a:cs typeface="+mn-cs"/>
      </a:defRPr>
    </a:lvl2pPr>
    <a:lvl3pPr marL="954936" algn="l" defTabSz="477467" rtl="0" eaLnBrk="1" latinLnBrk="0" hangingPunct="1">
      <a:defRPr sz="1300" kern="1200">
        <a:solidFill>
          <a:schemeClr val="tx1"/>
        </a:solidFill>
        <a:latin typeface="+mn-lt"/>
        <a:ea typeface="+mn-ea"/>
        <a:cs typeface="+mn-cs"/>
      </a:defRPr>
    </a:lvl3pPr>
    <a:lvl4pPr marL="1432403" algn="l" defTabSz="477467" rtl="0" eaLnBrk="1" latinLnBrk="0" hangingPunct="1">
      <a:defRPr sz="1300" kern="1200">
        <a:solidFill>
          <a:schemeClr val="tx1"/>
        </a:solidFill>
        <a:latin typeface="+mn-lt"/>
        <a:ea typeface="+mn-ea"/>
        <a:cs typeface="+mn-cs"/>
      </a:defRPr>
    </a:lvl4pPr>
    <a:lvl5pPr marL="1909870" algn="l" defTabSz="477467" rtl="0" eaLnBrk="1" latinLnBrk="0" hangingPunct="1">
      <a:defRPr sz="1300" kern="1200">
        <a:solidFill>
          <a:schemeClr val="tx1"/>
        </a:solidFill>
        <a:latin typeface="+mn-lt"/>
        <a:ea typeface="+mn-ea"/>
        <a:cs typeface="+mn-cs"/>
      </a:defRPr>
    </a:lvl5pPr>
    <a:lvl6pPr marL="2387337" algn="l" defTabSz="477467" rtl="0" eaLnBrk="1" latinLnBrk="0" hangingPunct="1">
      <a:defRPr sz="1300" kern="1200">
        <a:solidFill>
          <a:schemeClr val="tx1"/>
        </a:solidFill>
        <a:latin typeface="+mn-lt"/>
        <a:ea typeface="+mn-ea"/>
        <a:cs typeface="+mn-cs"/>
      </a:defRPr>
    </a:lvl6pPr>
    <a:lvl7pPr marL="2864805" algn="l" defTabSz="477467" rtl="0" eaLnBrk="1" latinLnBrk="0" hangingPunct="1">
      <a:defRPr sz="1300" kern="1200">
        <a:solidFill>
          <a:schemeClr val="tx1"/>
        </a:solidFill>
        <a:latin typeface="+mn-lt"/>
        <a:ea typeface="+mn-ea"/>
        <a:cs typeface="+mn-cs"/>
      </a:defRPr>
    </a:lvl7pPr>
    <a:lvl8pPr marL="3342272" algn="l" defTabSz="477467" rtl="0" eaLnBrk="1" latinLnBrk="0" hangingPunct="1">
      <a:defRPr sz="1300" kern="1200">
        <a:solidFill>
          <a:schemeClr val="tx1"/>
        </a:solidFill>
        <a:latin typeface="+mn-lt"/>
        <a:ea typeface="+mn-ea"/>
        <a:cs typeface="+mn-cs"/>
      </a:defRPr>
    </a:lvl8pPr>
    <a:lvl9pPr marL="3819741" algn="l" defTabSz="47746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CA9BC3-5A08-5C40-8DE6-1B49CE826337}" type="slidenum">
              <a:rPr lang="en-US" smtClean="0"/>
              <a:t>1</a:t>
            </a:fld>
            <a:endParaRPr lang="en-US"/>
          </a:p>
        </p:txBody>
      </p:sp>
    </p:spTree>
    <p:extLst>
      <p:ext uri="{BB962C8B-B14F-4D97-AF65-F5344CB8AC3E}">
        <p14:creationId xmlns:p14="http://schemas.microsoft.com/office/powerpoint/2010/main" val="2332982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6"/>
            <a:ext cx="37307520" cy="7056121"/>
          </a:xfrm>
        </p:spPr>
        <p:txBody>
          <a:bodyPr/>
          <a:lstStyle/>
          <a:p>
            <a:r>
              <a:rPr lang="en-US"/>
              <a:t>Click to edit Master title style</a:t>
            </a:r>
          </a:p>
        </p:txBody>
      </p:sp>
      <p:sp>
        <p:nvSpPr>
          <p:cNvPr id="3" name="Subtitle 2"/>
          <p:cNvSpPr>
            <a:spLocks noGrp="1"/>
          </p:cNvSpPr>
          <p:nvPr>
            <p:ph type="subTitle" idx="1"/>
          </p:nvPr>
        </p:nvSpPr>
        <p:spPr>
          <a:xfrm>
            <a:off x="6583680" y="18653763"/>
            <a:ext cx="30723840" cy="8412480"/>
          </a:xfrm>
        </p:spPr>
        <p:txBody>
          <a:bodyPr/>
          <a:lstStyle>
            <a:lvl1pPr marL="0" indent="0" algn="ctr">
              <a:buNone/>
              <a:defRPr>
                <a:solidFill>
                  <a:schemeClr val="tx1">
                    <a:tint val="75000"/>
                  </a:schemeClr>
                </a:solidFill>
              </a:defRPr>
            </a:lvl1pPr>
            <a:lvl2pPr marL="2072951" indent="0" algn="ctr">
              <a:buNone/>
              <a:defRPr>
                <a:solidFill>
                  <a:schemeClr val="tx1">
                    <a:tint val="75000"/>
                  </a:schemeClr>
                </a:solidFill>
              </a:defRPr>
            </a:lvl2pPr>
            <a:lvl3pPr marL="4145900" indent="0" algn="ctr">
              <a:buNone/>
              <a:defRPr>
                <a:solidFill>
                  <a:schemeClr val="tx1">
                    <a:tint val="75000"/>
                  </a:schemeClr>
                </a:solidFill>
              </a:defRPr>
            </a:lvl3pPr>
            <a:lvl4pPr marL="6218851" indent="0" algn="ctr">
              <a:buNone/>
              <a:defRPr>
                <a:solidFill>
                  <a:schemeClr val="tx1">
                    <a:tint val="75000"/>
                  </a:schemeClr>
                </a:solidFill>
              </a:defRPr>
            </a:lvl4pPr>
            <a:lvl5pPr marL="8291798" indent="0" algn="ctr">
              <a:buNone/>
              <a:defRPr>
                <a:solidFill>
                  <a:schemeClr val="tx1">
                    <a:tint val="75000"/>
                  </a:schemeClr>
                </a:solidFill>
              </a:defRPr>
            </a:lvl5pPr>
            <a:lvl6pPr marL="10364750" indent="0" algn="ctr">
              <a:buNone/>
              <a:defRPr>
                <a:solidFill>
                  <a:schemeClr val="tx1">
                    <a:tint val="75000"/>
                  </a:schemeClr>
                </a:solidFill>
              </a:defRPr>
            </a:lvl6pPr>
            <a:lvl7pPr marL="12437701" indent="0" algn="ctr">
              <a:buNone/>
              <a:defRPr>
                <a:solidFill>
                  <a:schemeClr val="tx1">
                    <a:tint val="75000"/>
                  </a:schemeClr>
                </a:solidFill>
              </a:defRPr>
            </a:lvl7pPr>
            <a:lvl8pPr marL="14510648" indent="0" algn="ctr">
              <a:buNone/>
              <a:defRPr>
                <a:solidFill>
                  <a:schemeClr val="tx1">
                    <a:tint val="75000"/>
                  </a:schemeClr>
                </a:solidFill>
              </a:defRPr>
            </a:lvl8pPr>
            <a:lvl9pPr marL="16583601"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3D97CC-475F-BE49-B579-6BFEF977A37E}" type="datetimeFigureOut">
              <a:rPr lang="en-US" smtClean="0"/>
              <a:t>3/18/22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35240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12173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75"/>
            <a:ext cx="9875520" cy="280873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75"/>
            <a:ext cx="28895040" cy="280873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382853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803175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4"/>
            <a:ext cx="37307520" cy="6537961"/>
          </a:xfrm>
        </p:spPr>
        <p:txBody>
          <a:bodyPr anchor="t"/>
          <a:lstStyle>
            <a:lvl1pPr algn="l">
              <a:defRPr sz="18300" b="1" cap="all"/>
            </a:lvl1pPr>
          </a:lstStyle>
          <a:p>
            <a:r>
              <a:rPr lang="en-US"/>
              <a:t>Click to edit Master title style</a:t>
            </a:r>
          </a:p>
        </p:txBody>
      </p:sp>
      <p:sp>
        <p:nvSpPr>
          <p:cNvPr id="3" name="Text Placeholder 2"/>
          <p:cNvSpPr>
            <a:spLocks noGrp="1"/>
          </p:cNvSpPr>
          <p:nvPr>
            <p:ph type="body" idx="1"/>
          </p:nvPr>
        </p:nvSpPr>
        <p:spPr>
          <a:xfrm>
            <a:off x="3467103" y="13952231"/>
            <a:ext cx="37307520" cy="7200900"/>
          </a:xfrm>
        </p:spPr>
        <p:txBody>
          <a:bodyPr anchor="b"/>
          <a:lstStyle>
            <a:lvl1pPr marL="0" indent="0">
              <a:buNone/>
              <a:defRPr sz="9100">
                <a:solidFill>
                  <a:schemeClr val="tx1">
                    <a:tint val="75000"/>
                  </a:schemeClr>
                </a:solidFill>
              </a:defRPr>
            </a:lvl1pPr>
            <a:lvl2pPr marL="2072951" indent="0">
              <a:buNone/>
              <a:defRPr sz="8200">
                <a:solidFill>
                  <a:schemeClr val="tx1">
                    <a:tint val="75000"/>
                  </a:schemeClr>
                </a:solidFill>
              </a:defRPr>
            </a:lvl2pPr>
            <a:lvl3pPr marL="4145900" indent="0">
              <a:buNone/>
              <a:defRPr sz="7200">
                <a:solidFill>
                  <a:schemeClr val="tx1">
                    <a:tint val="75000"/>
                  </a:schemeClr>
                </a:solidFill>
              </a:defRPr>
            </a:lvl3pPr>
            <a:lvl4pPr marL="6218851" indent="0">
              <a:buNone/>
              <a:defRPr sz="6300">
                <a:solidFill>
                  <a:schemeClr val="tx1">
                    <a:tint val="75000"/>
                  </a:schemeClr>
                </a:solidFill>
              </a:defRPr>
            </a:lvl4pPr>
            <a:lvl5pPr marL="8291798" indent="0">
              <a:buNone/>
              <a:defRPr sz="6300">
                <a:solidFill>
                  <a:schemeClr val="tx1">
                    <a:tint val="75000"/>
                  </a:schemeClr>
                </a:solidFill>
              </a:defRPr>
            </a:lvl5pPr>
            <a:lvl6pPr marL="10364750" indent="0">
              <a:buNone/>
              <a:defRPr sz="6300">
                <a:solidFill>
                  <a:schemeClr val="tx1">
                    <a:tint val="75000"/>
                  </a:schemeClr>
                </a:solidFill>
              </a:defRPr>
            </a:lvl6pPr>
            <a:lvl7pPr marL="12437701" indent="0">
              <a:buNone/>
              <a:defRPr sz="6300">
                <a:solidFill>
                  <a:schemeClr val="tx1">
                    <a:tint val="75000"/>
                  </a:schemeClr>
                </a:solidFill>
              </a:defRPr>
            </a:lvl7pPr>
            <a:lvl8pPr marL="14510648" indent="0">
              <a:buNone/>
              <a:defRPr sz="6300">
                <a:solidFill>
                  <a:schemeClr val="tx1">
                    <a:tint val="75000"/>
                  </a:schemeClr>
                </a:solidFill>
              </a:defRPr>
            </a:lvl8pPr>
            <a:lvl9pPr marL="16583601" indent="0">
              <a:buNone/>
              <a:defRPr sz="6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3D97CC-475F-BE49-B579-6BFEF977A37E}" type="datetimeFigureOut">
              <a:rPr lang="en-US" smtClean="0"/>
              <a:t>3/18/22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140489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3D97CC-475F-BE49-B579-6BFEF977A37E}" type="datetimeFigureOut">
              <a:rPr lang="en-US" smtClean="0"/>
              <a:t>3/18/22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737522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4" y="7368544"/>
            <a:ext cx="19392903"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4" name="Content Placeholder 3"/>
          <p:cNvSpPr>
            <a:spLocks noGrp="1"/>
          </p:cNvSpPr>
          <p:nvPr>
            <p:ph sz="half" idx="2"/>
          </p:nvPr>
        </p:nvSpPr>
        <p:spPr>
          <a:xfrm>
            <a:off x="2194564" y="10439402"/>
            <a:ext cx="19392903"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8" y="7368544"/>
            <a:ext cx="19400520"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6" name="Content Placeholder 5"/>
          <p:cNvSpPr>
            <a:spLocks noGrp="1"/>
          </p:cNvSpPr>
          <p:nvPr>
            <p:ph sz="quarter" idx="4"/>
          </p:nvPr>
        </p:nvSpPr>
        <p:spPr>
          <a:xfrm>
            <a:off x="22296128" y="10439402"/>
            <a:ext cx="19400520"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3D97CC-475F-BE49-B579-6BFEF977A37E}" type="datetimeFigureOut">
              <a:rPr lang="en-US" smtClean="0"/>
              <a:t>3/18/22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34501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3D97CC-475F-BE49-B579-6BFEF977A37E}" type="datetimeFigureOut">
              <a:rPr lang="en-US" smtClean="0"/>
              <a:t>3/18/22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08573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D97CC-475F-BE49-B579-6BFEF977A37E}" type="datetimeFigureOut">
              <a:rPr lang="en-US" smtClean="0"/>
              <a:t>3/18/22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94537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71" y="1310640"/>
            <a:ext cx="14439903" cy="5577840"/>
          </a:xfrm>
        </p:spPr>
        <p:txBody>
          <a:bodyPr anchor="b"/>
          <a:lstStyle>
            <a:lvl1pPr algn="l">
              <a:defRPr sz="9100" b="1"/>
            </a:lvl1pPr>
          </a:lstStyle>
          <a:p>
            <a:r>
              <a:rPr lang="en-US"/>
              <a:t>Click to edit Master title style</a:t>
            </a:r>
          </a:p>
        </p:txBody>
      </p:sp>
      <p:sp>
        <p:nvSpPr>
          <p:cNvPr id="3" name="Content Placeholder 2"/>
          <p:cNvSpPr>
            <a:spLocks noGrp="1"/>
          </p:cNvSpPr>
          <p:nvPr>
            <p:ph idx="1"/>
          </p:nvPr>
        </p:nvSpPr>
        <p:spPr>
          <a:xfrm>
            <a:off x="17160240" y="1310653"/>
            <a:ext cx="24536400" cy="28094943"/>
          </a:xfrm>
        </p:spPr>
        <p:txBody>
          <a:bodyPr/>
          <a:lstStyle>
            <a:lvl1pPr>
              <a:defRPr sz="14500"/>
            </a:lvl1pPr>
            <a:lvl2pPr>
              <a:defRPr sz="12800"/>
            </a:lvl2pPr>
            <a:lvl3pPr>
              <a:defRPr sz="109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71" y="6888488"/>
            <a:ext cx="14439903" cy="22517103"/>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51937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1"/>
            <a:ext cx="26334720" cy="2720343"/>
          </a:xfrm>
        </p:spPr>
        <p:txBody>
          <a:bodyPr anchor="b"/>
          <a:lstStyle>
            <a:lvl1pPr algn="l">
              <a:defRPr sz="9100" b="1"/>
            </a:lvl1pPr>
          </a:lstStyle>
          <a:p>
            <a:r>
              <a:rPr lang="en-US"/>
              <a:t>Click to edit Master title style</a:t>
            </a:r>
          </a:p>
        </p:txBody>
      </p:sp>
      <p:sp>
        <p:nvSpPr>
          <p:cNvPr id="3" name="Picture Placeholder 2"/>
          <p:cNvSpPr>
            <a:spLocks noGrp="1"/>
          </p:cNvSpPr>
          <p:nvPr>
            <p:ph type="pic" idx="1"/>
          </p:nvPr>
        </p:nvSpPr>
        <p:spPr>
          <a:xfrm>
            <a:off x="8602983" y="2941321"/>
            <a:ext cx="26334720" cy="19751040"/>
          </a:xfrm>
        </p:spPr>
        <p:txBody>
          <a:bodyPr/>
          <a:lstStyle>
            <a:lvl1pPr marL="0" indent="0">
              <a:buNone/>
              <a:defRPr sz="14500"/>
            </a:lvl1pPr>
            <a:lvl2pPr marL="2072951" indent="0">
              <a:buNone/>
              <a:defRPr sz="12800"/>
            </a:lvl2pPr>
            <a:lvl3pPr marL="4145900" indent="0">
              <a:buNone/>
              <a:defRPr sz="10900"/>
            </a:lvl3pPr>
            <a:lvl4pPr marL="6218851" indent="0">
              <a:buNone/>
              <a:defRPr sz="9100"/>
            </a:lvl4pPr>
            <a:lvl5pPr marL="8291798" indent="0">
              <a:buNone/>
              <a:defRPr sz="9100"/>
            </a:lvl5pPr>
            <a:lvl6pPr marL="10364750" indent="0">
              <a:buNone/>
              <a:defRPr sz="9100"/>
            </a:lvl6pPr>
            <a:lvl7pPr marL="12437701" indent="0">
              <a:buNone/>
              <a:defRPr sz="9100"/>
            </a:lvl7pPr>
            <a:lvl8pPr marL="14510648" indent="0">
              <a:buNone/>
              <a:defRPr sz="9100"/>
            </a:lvl8pPr>
            <a:lvl9pPr marL="16583601" indent="0">
              <a:buNone/>
              <a:defRPr sz="9100"/>
            </a:lvl9pPr>
          </a:lstStyle>
          <a:p>
            <a:endParaRPr lang="en-US"/>
          </a:p>
        </p:txBody>
      </p:sp>
      <p:sp>
        <p:nvSpPr>
          <p:cNvPr id="4" name="Text Placeholder 3"/>
          <p:cNvSpPr>
            <a:spLocks noGrp="1"/>
          </p:cNvSpPr>
          <p:nvPr>
            <p:ph type="body" sz="half" idx="2"/>
          </p:nvPr>
        </p:nvSpPr>
        <p:spPr>
          <a:xfrm>
            <a:off x="8602983" y="25763227"/>
            <a:ext cx="26334720" cy="3863337"/>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034846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14591" tIns="207295" rIns="414591" bIns="207295" rtlCol="0" anchor="ctr">
            <a:normAutofit/>
          </a:bodyPr>
          <a:lstStyle/>
          <a:p>
            <a:r>
              <a:rPr lang="en-US"/>
              <a:t>Click to edit Master title style</a:t>
            </a:r>
          </a:p>
        </p:txBody>
      </p:sp>
      <p:sp>
        <p:nvSpPr>
          <p:cNvPr id="3" name="Text Placeholder 2"/>
          <p:cNvSpPr>
            <a:spLocks noGrp="1"/>
          </p:cNvSpPr>
          <p:nvPr>
            <p:ph type="body" idx="1"/>
          </p:nvPr>
        </p:nvSpPr>
        <p:spPr>
          <a:xfrm>
            <a:off x="2194560" y="7680971"/>
            <a:ext cx="39502080" cy="21724622"/>
          </a:xfrm>
          <a:prstGeom prst="rect">
            <a:avLst/>
          </a:prstGeom>
        </p:spPr>
        <p:txBody>
          <a:bodyPr vert="horz" lIns="414591" tIns="207295" rIns="414591" bIns="20729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1"/>
          </a:xfrm>
          <a:prstGeom prst="rect">
            <a:avLst/>
          </a:prstGeom>
        </p:spPr>
        <p:txBody>
          <a:bodyPr vert="horz" lIns="414591" tIns="207295" rIns="414591" bIns="207295" rtlCol="0" anchor="ctr"/>
          <a:lstStyle>
            <a:lvl1pPr algn="l">
              <a:defRPr sz="5500">
                <a:solidFill>
                  <a:schemeClr val="tx1">
                    <a:tint val="75000"/>
                  </a:schemeClr>
                </a:solidFill>
              </a:defRPr>
            </a:lvl1pPr>
          </a:lstStyle>
          <a:p>
            <a:fld id="{163D97CC-475F-BE49-B579-6BFEF977A37E}" type="datetimeFigureOut">
              <a:rPr lang="en-US" smtClean="0"/>
              <a:t>3/18/22</a:t>
            </a:fld>
            <a:endParaRPr lang="en-US"/>
          </a:p>
        </p:txBody>
      </p:sp>
      <p:sp>
        <p:nvSpPr>
          <p:cNvPr id="5" name="Footer Placeholder 4"/>
          <p:cNvSpPr>
            <a:spLocks noGrp="1"/>
          </p:cNvSpPr>
          <p:nvPr>
            <p:ph type="ftr" sz="quarter" idx="3"/>
          </p:nvPr>
        </p:nvSpPr>
        <p:spPr>
          <a:xfrm>
            <a:off x="14996160" y="30510482"/>
            <a:ext cx="13898880" cy="1752601"/>
          </a:xfrm>
          <a:prstGeom prst="rect">
            <a:avLst/>
          </a:prstGeom>
        </p:spPr>
        <p:txBody>
          <a:bodyPr vert="horz" lIns="414591" tIns="207295" rIns="414591" bIns="207295" rtlCol="0" anchor="ctr"/>
          <a:lstStyle>
            <a:lvl1pPr algn="ctr">
              <a:defRPr sz="5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1"/>
          </a:xfrm>
          <a:prstGeom prst="rect">
            <a:avLst/>
          </a:prstGeom>
        </p:spPr>
        <p:txBody>
          <a:bodyPr vert="horz" lIns="414591" tIns="207295" rIns="414591" bIns="207295" rtlCol="0" anchor="ctr"/>
          <a:lstStyle>
            <a:lvl1pPr algn="r">
              <a:defRPr sz="5500">
                <a:solidFill>
                  <a:schemeClr val="tx1">
                    <a:tint val="75000"/>
                  </a:schemeClr>
                </a:solidFill>
              </a:defRPr>
            </a:lvl1pPr>
          </a:lstStyle>
          <a:p>
            <a:fld id="{BEC96AFA-303D-8042-85F3-1EA037B235F2}" type="slidenum">
              <a:rPr lang="en-US" smtClean="0"/>
              <a:t>‹#›</a:t>
            </a:fld>
            <a:endParaRPr lang="en-US"/>
          </a:p>
        </p:txBody>
      </p:sp>
    </p:spTree>
    <p:extLst>
      <p:ext uri="{BB962C8B-B14F-4D97-AF65-F5344CB8AC3E}">
        <p14:creationId xmlns:p14="http://schemas.microsoft.com/office/powerpoint/2010/main" val="148758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72951" rtl="0" eaLnBrk="1" latinLnBrk="0" hangingPunct="1">
        <a:spcBef>
          <a:spcPct val="0"/>
        </a:spcBef>
        <a:buNone/>
        <a:defRPr sz="20000" kern="1200">
          <a:solidFill>
            <a:schemeClr val="tx1"/>
          </a:solidFill>
          <a:latin typeface="+mj-lt"/>
          <a:ea typeface="+mj-ea"/>
          <a:cs typeface="+mj-cs"/>
        </a:defRPr>
      </a:lvl1pPr>
    </p:titleStyle>
    <p:bodyStyle>
      <a:lvl1pPr marL="1554711" indent="-1554711" algn="l" defTabSz="2072951" rtl="0" eaLnBrk="1" latinLnBrk="0" hangingPunct="1">
        <a:spcBef>
          <a:spcPct val="20000"/>
        </a:spcBef>
        <a:buFont typeface="Arial"/>
        <a:buChar char="•"/>
        <a:defRPr sz="14500" kern="1200">
          <a:solidFill>
            <a:schemeClr val="tx1"/>
          </a:solidFill>
          <a:latin typeface="+mn-lt"/>
          <a:ea typeface="+mn-ea"/>
          <a:cs typeface="+mn-cs"/>
        </a:defRPr>
      </a:lvl1pPr>
      <a:lvl2pPr marL="3368541" indent="-1295594" algn="l" defTabSz="2072951" rtl="0" eaLnBrk="1" latinLnBrk="0" hangingPunct="1">
        <a:spcBef>
          <a:spcPct val="20000"/>
        </a:spcBef>
        <a:buFont typeface="Arial"/>
        <a:buChar char="–"/>
        <a:defRPr sz="12800" kern="1200">
          <a:solidFill>
            <a:schemeClr val="tx1"/>
          </a:solidFill>
          <a:latin typeface="+mn-lt"/>
          <a:ea typeface="+mn-ea"/>
          <a:cs typeface="+mn-cs"/>
        </a:defRPr>
      </a:lvl2pPr>
      <a:lvl3pPr marL="5182373" indent="-1036473" algn="l" defTabSz="2072951" rtl="0" eaLnBrk="1" latinLnBrk="0" hangingPunct="1">
        <a:spcBef>
          <a:spcPct val="20000"/>
        </a:spcBef>
        <a:buFont typeface="Arial"/>
        <a:buChar char="•"/>
        <a:defRPr sz="10900" kern="1200">
          <a:solidFill>
            <a:schemeClr val="tx1"/>
          </a:solidFill>
          <a:latin typeface="+mn-lt"/>
          <a:ea typeface="+mn-ea"/>
          <a:cs typeface="+mn-cs"/>
        </a:defRPr>
      </a:lvl3pPr>
      <a:lvl4pPr marL="7255324" indent="-1036473" algn="l" defTabSz="2072951" rtl="0" eaLnBrk="1" latinLnBrk="0" hangingPunct="1">
        <a:spcBef>
          <a:spcPct val="20000"/>
        </a:spcBef>
        <a:buFont typeface="Arial"/>
        <a:buChar char="–"/>
        <a:defRPr sz="9100" kern="1200">
          <a:solidFill>
            <a:schemeClr val="tx1"/>
          </a:solidFill>
          <a:latin typeface="+mn-lt"/>
          <a:ea typeface="+mn-ea"/>
          <a:cs typeface="+mn-cs"/>
        </a:defRPr>
      </a:lvl4pPr>
      <a:lvl5pPr marL="9328275" indent="-1036473" algn="l" defTabSz="2072951" rtl="0" eaLnBrk="1" latinLnBrk="0" hangingPunct="1">
        <a:spcBef>
          <a:spcPct val="20000"/>
        </a:spcBef>
        <a:buFont typeface="Arial"/>
        <a:buChar char="»"/>
        <a:defRPr sz="9100" kern="1200">
          <a:solidFill>
            <a:schemeClr val="tx1"/>
          </a:solidFill>
          <a:latin typeface="+mn-lt"/>
          <a:ea typeface="+mn-ea"/>
          <a:cs typeface="+mn-cs"/>
        </a:defRPr>
      </a:lvl5pPr>
      <a:lvl6pPr marL="11401224" indent="-1036473" algn="l" defTabSz="2072951" rtl="0" eaLnBrk="1" latinLnBrk="0" hangingPunct="1">
        <a:spcBef>
          <a:spcPct val="20000"/>
        </a:spcBef>
        <a:buFont typeface="Arial"/>
        <a:buChar char="•"/>
        <a:defRPr sz="9100" kern="1200">
          <a:solidFill>
            <a:schemeClr val="tx1"/>
          </a:solidFill>
          <a:latin typeface="+mn-lt"/>
          <a:ea typeface="+mn-ea"/>
          <a:cs typeface="+mn-cs"/>
        </a:defRPr>
      </a:lvl6pPr>
      <a:lvl7pPr marL="13474175" indent="-1036473" algn="l" defTabSz="2072951" rtl="0" eaLnBrk="1" latinLnBrk="0" hangingPunct="1">
        <a:spcBef>
          <a:spcPct val="20000"/>
        </a:spcBef>
        <a:buFont typeface="Arial"/>
        <a:buChar char="•"/>
        <a:defRPr sz="9100" kern="1200">
          <a:solidFill>
            <a:schemeClr val="tx1"/>
          </a:solidFill>
          <a:latin typeface="+mn-lt"/>
          <a:ea typeface="+mn-ea"/>
          <a:cs typeface="+mn-cs"/>
        </a:defRPr>
      </a:lvl7pPr>
      <a:lvl8pPr marL="15547122" indent="-1036473" algn="l" defTabSz="2072951" rtl="0" eaLnBrk="1" latinLnBrk="0" hangingPunct="1">
        <a:spcBef>
          <a:spcPct val="20000"/>
        </a:spcBef>
        <a:buFont typeface="Arial"/>
        <a:buChar char="•"/>
        <a:defRPr sz="9100" kern="1200">
          <a:solidFill>
            <a:schemeClr val="tx1"/>
          </a:solidFill>
          <a:latin typeface="+mn-lt"/>
          <a:ea typeface="+mn-ea"/>
          <a:cs typeface="+mn-cs"/>
        </a:defRPr>
      </a:lvl8pPr>
      <a:lvl9pPr marL="17620073" indent="-1036473" algn="l" defTabSz="2072951"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jp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740737" y="504527"/>
            <a:ext cx="34535421" cy="3557960"/>
          </a:xfrm>
          <a:prstGeom prst="rect">
            <a:avLst/>
          </a:prstGeom>
          <a:ln w="12700" cap="rnd" cmpd="sng">
            <a:noFill/>
            <a:round/>
          </a:ln>
          <a:effectLst/>
        </p:spPr>
        <p:style>
          <a:lnRef idx="2">
            <a:schemeClr val="dk1"/>
          </a:lnRef>
          <a:fillRef idx="1">
            <a:schemeClr val="lt1"/>
          </a:fillRef>
          <a:effectRef idx="0">
            <a:schemeClr val="dk1"/>
          </a:effectRef>
          <a:fontRef idx="minor">
            <a:schemeClr val="dk1"/>
          </a:fontRef>
        </p:style>
        <p:txBody>
          <a:bodyPr wrap="square" lIns="414591" tIns="207295" rIns="414591" bIns="207295" rtlCol="0" anchor="t" anchorCtr="0">
            <a:spAutoFit/>
          </a:bodyPr>
          <a:lstStyle/>
          <a:p>
            <a:pPr algn="ctr"/>
            <a:r>
              <a:rPr lang="en-US" sz="8800" b="1" dirty="0">
                <a:latin typeface="Times New Roman"/>
                <a:cs typeface="Times New Roman"/>
              </a:rPr>
              <a:t>Effects of High Velocity Nasal Insufflation on Respiratory Efficiency</a:t>
            </a:r>
          </a:p>
          <a:p>
            <a:pPr algn="ctr"/>
            <a:endParaRPr lang="en-US" sz="5800" b="1" dirty="0">
              <a:latin typeface="Times New Roman"/>
              <a:cs typeface="Times New Roman"/>
            </a:endParaRPr>
          </a:p>
          <a:p>
            <a:pPr algn="ctr"/>
            <a:r>
              <a:rPr lang="en-US" sz="5800" b="1" dirty="0">
                <a:latin typeface="Times New Roman"/>
                <a:cs typeface="Times New Roman"/>
              </a:rPr>
              <a:t>Macey York</a:t>
            </a:r>
          </a:p>
        </p:txBody>
      </p:sp>
      <p:sp>
        <p:nvSpPr>
          <p:cNvPr id="26" name="Rectangle 25"/>
          <p:cNvSpPr/>
          <p:nvPr/>
        </p:nvSpPr>
        <p:spPr>
          <a:xfrm>
            <a:off x="26067966" y="22728382"/>
            <a:ext cx="21945600" cy="261610"/>
          </a:xfrm>
          <a:prstGeom prst="rect">
            <a:avLst/>
          </a:prstGeom>
        </p:spPr>
        <p:txBody>
          <a:bodyPr>
            <a:spAutoFit/>
          </a:bodyPr>
          <a:lstStyle/>
          <a:p>
            <a:r>
              <a:rPr lang="en-US" sz="1100" dirty="0">
                <a:solidFill>
                  <a:prstClr val="black"/>
                </a:solidFill>
                <a:latin typeface="Lucida Grande"/>
                <a:cs typeface="Lucida Grande"/>
              </a:rPr>
              <a:t>  1        2       3       4        5       6        7       8        9      10      11     12      13      14 </a:t>
            </a:r>
            <a:endParaRPr lang="en-US" dirty="0"/>
          </a:p>
        </p:txBody>
      </p:sp>
      <p:sp>
        <p:nvSpPr>
          <p:cNvPr id="159" name="TextBox 158"/>
          <p:cNvSpPr txBox="1"/>
          <p:nvPr/>
        </p:nvSpPr>
        <p:spPr>
          <a:xfrm>
            <a:off x="33759501" y="26451221"/>
            <a:ext cx="9380428" cy="5109091"/>
          </a:xfrm>
          <a:prstGeom prst="rect">
            <a:avLst/>
          </a:prstGeom>
          <a:solidFill>
            <a:schemeClr val="bg1"/>
          </a:solidFill>
          <a:ln>
            <a:solidFill>
              <a:schemeClr val="tx1"/>
            </a:solidFill>
          </a:ln>
        </p:spPr>
        <p:txBody>
          <a:bodyPr wrap="square" lIns="182880" tIns="182880" rIns="182880" bIns="182880" rtlCol="0">
            <a:spAutoFit/>
          </a:bodyPr>
          <a:lstStyle/>
          <a:p>
            <a:endParaRPr lang="en-US" sz="3200" dirty="0">
              <a:latin typeface="Times New Roman"/>
              <a:cs typeface="Times New Roman"/>
            </a:endParaRPr>
          </a:p>
          <a:p>
            <a:r>
              <a:rPr lang="en-US" sz="3200" dirty="0">
                <a:latin typeface="Times New Roman"/>
                <a:cs typeface="Times New Roman"/>
              </a:rPr>
              <a:t>Special thanks to Dr. Brian K. Walsh and Dr. Jonathan Waugh for giving me the opportunity of performing this research study.</a:t>
            </a:r>
            <a:endParaRPr lang="en-US" sz="2000" dirty="0">
              <a:latin typeface="Times New Roman"/>
              <a:cs typeface="Times New Roman"/>
            </a:endParaRPr>
          </a:p>
          <a:p>
            <a:endParaRPr lang="en-US" sz="2000" dirty="0">
              <a:latin typeface="Times New Roman"/>
              <a:cs typeface="Times New Roman"/>
            </a:endParaRPr>
          </a:p>
          <a:p>
            <a:endParaRPr lang="en-US" sz="2000" dirty="0">
              <a:latin typeface="Times New Roman"/>
              <a:cs typeface="Times New Roman"/>
            </a:endParaRPr>
          </a:p>
          <a:p>
            <a:endParaRPr lang="en-US" sz="2000" dirty="0">
              <a:latin typeface="Times New Roman"/>
              <a:cs typeface="Times New Roman"/>
            </a:endParaRPr>
          </a:p>
          <a:p>
            <a:endParaRPr lang="en-US" sz="2000" dirty="0">
              <a:latin typeface="Times New Roman"/>
              <a:cs typeface="Times New Roman"/>
            </a:endParaRPr>
          </a:p>
          <a:p>
            <a:endParaRPr lang="en-US" sz="2000" dirty="0">
              <a:latin typeface="Times New Roman"/>
              <a:cs typeface="Times New Roman"/>
            </a:endParaRPr>
          </a:p>
          <a:p>
            <a:endParaRPr lang="en-US" sz="2000" dirty="0">
              <a:latin typeface="Times New Roman"/>
              <a:cs typeface="Times New Roman"/>
            </a:endParaRPr>
          </a:p>
          <a:p>
            <a:endParaRPr lang="en-US" sz="2000" dirty="0">
              <a:latin typeface="Times New Roman"/>
              <a:cs typeface="Times New Roman"/>
            </a:endParaRPr>
          </a:p>
          <a:p>
            <a:endParaRPr lang="en-US" sz="2000" dirty="0">
              <a:latin typeface="Times New Roman"/>
              <a:cs typeface="Times New Roman"/>
            </a:endParaRPr>
          </a:p>
          <a:p>
            <a:endParaRPr lang="en-US" sz="2000" dirty="0">
              <a:latin typeface="Times New Roman"/>
              <a:cs typeface="Times New Roman"/>
            </a:endParaRPr>
          </a:p>
        </p:txBody>
      </p:sp>
      <p:sp>
        <p:nvSpPr>
          <p:cNvPr id="162" name="TextBox 161"/>
          <p:cNvSpPr txBox="1"/>
          <p:nvPr/>
        </p:nvSpPr>
        <p:spPr>
          <a:xfrm>
            <a:off x="12794819" y="5769615"/>
            <a:ext cx="20076480" cy="25708276"/>
          </a:xfrm>
          <a:prstGeom prst="rect">
            <a:avLst/>
          </a:prstGeom>
          <a:solidFill>
            <a:srgbClr val="FFFFFF"/>
          </a:solidFill>
          <a:ln cap="rnd">
            <a:solidFill>
              <a:schemeClr val="tx1"/>
            </a:solidFill>
          </a:ln>
        </p:spPr>
        <p:txBody>
          <a:bodyPr wrap="square" lIns="182880" rIns="182880" rtlCol="0">
            <a:noAutofit/>
          </a:bodyPr>
          <a:lstStyle/>
          <a:p>
            <a:pPr algn="just"/>
            <a:endParaRPr lang="en-US" sz="1800" dirty="0">
              <a:latin typeface="Times New Roman"/>
              <a:cs typeface="Times New Roman"/>
            </a:endParaRPr>
          </a:p>
        </p:txBody>
      </p:sp>
      <p:sp>
        <p:nvSpPr>
          <p:cNvPr id="165" name="TextBox 164"/>
          <p:cNvSpPr txBox="1"/>
          <p:nvPr/>
        </p:nvSpPr>
        <p:spPr>
          <a:xfrm>
            <a:off x="726793" y="6659803"/>
            <a:ext cx="10764960" cy="9694962"/>
          </a:xfrm>
          <a:prstGeom prst="rect">
            <a:avLst/>
          </a:prstGeom>
          <a:solidFill>
            <a:schemeClr val="bg1"/>
          </a:solidFill>
          <a:ln>
            <a:solidFill>
              <a:srgbClr val="000000"/>
            </a:solidFill>
          </a:ln>
        </p:spPr>
        <p:txBody>
          <a:bodyPr wrap="square" lIns="182880" tIns="182880" rIns="182880" bIns="182880" rtlCol="0" anchor="t">
            <a:spAutoFit/>
          </a:bodyPr>
          <a:lstStyle/>
          <a:p>
            <a:endParaRPr lang="en-US" sz="1800" b="1" dirty="0"/>
          </a:p>
          <a:p>
            <a:r>
              <a:rPr lang="en-US" sz="3200" dirty="0">
                <a:latin typeface="Times New Roman"/>
                <a:cs typeface="Times New Roman"/>
              </a:rPr>
              <a:t>High velocity nasal insufflation is a form of respiratory support that provides flows that are believed to be in excess of a patient’s inspiratory and expiratory flow rates. In the last decade, a proliferation of high flow nasal cannula devices (Figure 1. Vapotherm) and dosing recommendations (L/min) has been introduced into the clinical setting without consideration of mechanism of action. The high velocity nasal flow facilitates a well-described mechanism of improving ventilatory efficiency by way of eliminating carbon dioxide (CO</a:t>
            </a:r>
            <a:r>
              <a:rPr lang="en-US" sz="3200" baseline="-25000" dirty="0">
                <a:latin typeface="Times New Roman"/>
                <a:cs typeface="Times New Roman"/>
              </a:rPr>
              <a:t>2</a:t>
            </a:r>
            <a:r>
              <a:rPr lang="en-US" sz="3200" dirty="0">
                <a:latin typeface="Times New Roman"/>
                <a:cs typeface="Times New Roman"/>
              </a:rPr>
              <a:t>) traditionally stacked in anatomical dead space of the upper airway.</a:t>
            </a:r>
            <a:r>
              <a:rPr lang="en-US" sz="3600" dirty="0">
                <a:latin typeface="Times New Roman"/>
                <a:cs typeface="Times New Roman"/>
              </a:rPr>
              <a:t> </a:t>
            </a:r>
            <a:r>
              <a:rPr lang="en-US" sz="3200" dirty="0">
                <a:latin typeface="Times New Roman"/>
                <a:cs typeface="Times New Roman"/>
              </a:rPr>
              <a:t>HVNI is a form of High Flow Nasal Cannula (HFNC) that differs from other members of the modality by delivering a higher velocity stream of gas at the same flow rate. Mathematical modeling has shown this creates greater turbulent flow which assists with clearing CO</a:t>
            </a:r>
            <a:r>
              <a:rPr lang="en-US" sz="3200" baseline="-25000" dirty="0">
                <a:latin typeface="Times New Roman"/>
                <a:cs typeface="Times New Roman"/>
              </a:rPr>
              <a:t>2</a:t>
            </a:r>
            <a:r>
              <a:rPr lang="en-US" sz="3200" dirty="0">
                <a:latin typeface="Times New Roman"/>
                <a:cs typeface="Times New Roman"/>
              </a:rPr>
              <a:t> more effectively from the upper airways between inspirations.</a:t>
            </a:r>
          </a:p>
          <a:p>
            <a:endParaRPr lang="en-US" sz="3200" dirty="0">
              <a:latin typeface="Times New Roman"/>
              <a:cs typeface="Times New Roman"/>
            </a:endParaRPr>
          </a:p>
          <a:p>
            <a:endParaRPr lang="en-US" sz="2000" dirty="0">
              <a:latin typeface="Times New Roman"/>
              <a:cs typeface="Times New Roman"/>
            </a:endParaRPr>
          </a:p>
          <a:p>
            <a:endParaRPr lang="en-US" sz="2000" dirty="0">
              <a:latin typeface="Times New Roman"/>
              <a:cs typeface="Times New Roman"/>
            </a:endParaRPr>
          </a:p>
        </p:txBody>
      </p:sp>
      <p:sp>
        <p:nvSpPr>
          <p:cNvPr id="166" name="TextBox 165"/>
          <p:cNvSpPr txBox="1"/>
          <p:nvPr/>
        </p:nvSpPr>
        <p:spPr>
          <a:xfrm>
            <a:off x="790450" y="5769615"/>
            <a:ext cx="10746811" cy="871394"/>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Background</a:t>
            </a:r>
            <a:endParaRPr lang="en-US" sz="6000" dirty="0">
              <a:solidFill>
                <a:schemeClr val="bg1"/>
              </a:solidFill>
              <a:latin typeface="Times New Roman"/>
              <a:cs typeface="Times New Roman"/>
            </a:endParaRPr>
          </a:p>
        </p:txBody>
      </p:sp>
      <p:sp>
        <p:nvSpPr>
          <p:cNvPr id="167" name="TextBox 166"/>
          <p:cNvSpPr txBox="1"/>
          <p:nvPr/>
        </p:nvSpPr>
        <p:spPr>
          <a:xfrm>
            <a:off x="742129" y="18375914"/>
            <a:ext cx="10783154" cy="3693319"/>
          </a:xfrm>
          <a:prstGeom prst="rect">
            <a:avLst/>
          </a:prstGeom>
          <a:solidFill>
            <a:schemeClr val="bg1"/>
          </a:solidFill>
          <a:ln>
            <a:solidFill>
              <a:schemeClr val="tx1"/>
            </a:solidFill>
          </a:ln>
        </p:spPr>
        <p:txBody>
          <a:bodyPr wrap="square" lIns="182880" tIns="182880" rIns="182880" bIns="182880" rtlCol="0">
            <a:spAutoFit/>
          </a:bodyPr>
          <a:lstStyle/>
          <a:p>
            <a:endParaRPr lang="en-US" sz="2000" dirty="0">
              <a:latin typeface="Times New Roman"/>
              <a:cs typeface="Times New Roman"/>
            </a:endParaRPr>
          </a:p>
          <a:p>
            <a:r>
              <a:rPr lang="en-US" sz="3200" dirty="0">
                <a:latin typeface="Times New Roman"/>
                <a:cs typeface="Times New Roman"/>
              </a:rPr>
              <a:t>Does High Velocity Nasal Insufflation (HVNI) flush CO</a:t>
            </a:r>
            <a:r>
              <a:rPr lang="en-US" sz="3200" baseline="-25000" dirty="0">
                <a:latin typeface="Times New Roman"/>
                <a:cs typeface="Times New Roman"/>
              </a:rPr>
              <a:t>2</a:t>
            </a:r>
            <a:r>
              <a:rPr lang="en-US" sz="3200" dirty="0">
                <a:latin typeface="Times New Roman"/>
                <a:cs typeface="Times New Roman"/>
              </a:rPr>
              <a:t> from upper airway dead space and is the optimal flow rate for this removal related to predicted body weight?</a:t>
            </a:r>
            <a:endParaRPr lang="en-US" sz="2000" dirty="0">
              <a:latin typeface="Times New Roman"/>
              <a:cs typeface="Times New Roman"/>
            </a:endParaRPr>
          </a:p>
          <a:p>
            <a:endParaRPr lang="en-US" sz="2000" dirty="0">
              <a:latin typeface="Times New Roman"/>
              <a:cs typeface="Times New Roman"/>
            </a:endParaRPr>
          </a:p>
          <a:p>
            <a:endParaRPr lang="en-US" sz="2000" dirty="0">
              <a:latin typeface="Times New Roman"/>
              <a:cs typeface="Times New Roman"/>
            </a:endParaRPr>
          </a:p>
          <a:p>
            <a:endParaRPr lang="en-US" sz="2000" dirty="0">
              <a:latin typeface="Times New Roman"/>
              <a:cs typeface="Times New Roman"/>
            </a:endParaRPr>
          </a:p>
          <a:p>
            <a:endParaRPr lang="en-US" sz="2000" dirty="0">
              <a:latin typeface="Times New Roman"/>
              <a:cs typeface="Times New Roman"/>
            </a:endParaRPr>
          </a:p>
          <a:p>
            <a:endParaRPr lang="en-US" sz="2000" dirty="0">
              <a:latin typeface="Times New Roman"/>
              <a:cs typeface="Times New Roman"/>
            </a:endParaRPr>
          </a:p>
        </p:txBody>
      </p:sp>
      <p:sp>
        <p:nvSpPr>
          <p:cNvPr id="168" name="TextBox 167"/>
          <p:cNvSpPr txBox="1"/>
          <p:nvPr/>
        </p:nvSpPr>
        <p:spPr>
          <a:xfrm>
            <a:off x="726793" y="17732464"/>
            <a:ext cx="10783156" cy="871393"/>
          </a:xfrm>
          <a:prstGeom prst="rect">
            <a:avLst/>
          </a:prstGeom>
          <a:solidFill>
            <a:srgbClr val="0A254E"/>
          </a:solidFill>
          <a:ln>
            <a:solidFill>
              <a:srgbClr val="000000"/>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Research Question</a:t>
            </a:r>
            <a:endParaRPr lang="en-US" sz="6000" dirty="0">
              <a:solidFill>
                <a:schemeClr val="bg1"/>
              </a:solidFill>
              <a:latin typeface="Times New Roman"/>
              <a:cs typeface="Times New Roman"/>
            </a:endParaRPr>
          </a:p>
        </p:txBody>
      </p:sp>
      <p:sp>
        <p:nvSpPr>
          <p:cNvPr id="170" name="TextBox 169"/>
          <p:cNvSpPr txBox="1"/>
          <p:nvPr/>
        </p:nvSpPr>
        <p:spPr>
          <a:xfrm>
            <a:off x="726793" y="24238875"/>
            <a:ext cx="10762147" cy="7321437"/>
          </a:xfrm>
          <a:prstGeom prst="rect">
            <a:avLst/>
          </a:prstGeom>
          <a:solidFill>
            <a:schemeClr val="bg1"/>
          </a:solidFill>
          <a:ln cap="rnd">
            <a:solidFill>
              <a:schemeClr val="tx1"/>
            </a:solidFill>
          </a:ln>
        </p:spPr>
        <p:txBody>
          <a:bodyPr wrap="square" lIns="182880" tIns="182880" rIns="182880" bIns="182880" rtlCol="0" anchor="t">
            <a:noAutofit/>
          </a:bodyPr>
          <a:lstStyle/>
          <a:p>
            <a:pPr algn="just"/>
            <a:endParaRPr lang="en-US" sz="3200" dirty="0">
              <a:latin typeface="Times New Roman"/>
              <a:cs typeface="Times New Roman"/>
            </a:endParaRPr>
          </a:p>
          <a:p>
            <a:r>
              <a:rPr lang="en-US" sz="3200" dirty="0">
                <a:latin typeface="Times New Roman"/>
                <a:cs typeface="Times New Roman"/>
              </a:rPr>
              <a:t>Following IRB approval, a prospective, randomized trial of three different flow rates (0.2 Low, 0.3 Med &amp; 0.4 High L/Kg/min PBW) HVNI at 0.21 F</a:t>
            </a:r>
            <a:r>
              <a:rPr lang="en-US" sz="3200" baseline="-25000" dirty="0">
                <a:latin typeface="Times New Roman"/>
                <a:cs typeface="Times New Roman"/>
              </a:rPr>
              <a:t>I</a:t>
            </a:r>
            <a:r>
              <a:rPr lang="en-US" sz="3200" dirty="0">
                <a:latin typeface="Times New Roman"/>
                <a:cs typeface="Times New Roman"/>
              </a:rPr>
              <a:t>O</a:t>
            </a:r>
            <a:r>
              <a:rPr lang="en-US" sz="3200" baseline="-25000" dirty="0">
                <a:latin typeface="Times New Roman"/>
                <a:cs typeface="Times New Roman"/>
              </a:rPr>
              <a:t>2</a:t>
            </a:r>
            <a:r>
              <a:rPr lang="en-US" sz="3200" dirty="0">
                <a:latin typeface="Times New Roman"/>
                <a:cs typeface="Times New Roman"/>
              </a:rPr>
              <a:t> were used to evaluate ventilation efficiency of normal subjects by measuring minute ventilation (MV) (Figure 2, </a:t>
            </a:r>
            <a:r>
              <a:rPr lang="en-US" sz="3200" dirty="0" err="1">
                <a:latin typeface="Times New Roman"/>
                <a:cs typeface="Times New Roman"/>
              </a:rPr>
              <a:t>ExSpiron</a:t>
            </a:r>
            <a:r>
              <a:rPr lang="en-US" sz="3200" dirty="0">
                <a:latin typeface="Times New Roman"/>
                <a:cs typeface="Times New Roman"/>
              </a:rPr>
              <a:t> monitor) at rest and during light exercise (increase the heart rate of subjects by 25%) on a stationary bike to mimic tachypneic patients in respiratory distress. Transcutaneous carbon dioxide (CO</a:t>
            </a:r>
            <a:r>
              <a:rPr lang="en-US" sz="3200" baseline="-25000" dirty="0">
                <a:latin typeface="Times New Roman"/>
                <a:cs typeface="Times New Roman"/>
              </a:rPr>
              <a:t>2</a:t>
            </a:r>
            <a:r>
              <a:rPr lang="en-US" sz="3200" dirty="0">
                <a:latin typeface="Times New Roman"/>
                <a:cs typeface="Times New Roman"/>
              </a:rPr>
              <a:t>) was measured with a digital device (Figure 3. </a:t>
            </a:r>
            <a:r>
              <a:rPr lang="en-US" sz="3200" dirty="0" err="1">
                <a:latin typeface="Times New Roman"/>
                <a:cs typeface="Times New Roman"/>
              </a:rPr>
              <a:t>Sentec</a:t>
            </a:r>
            <a:r>
              <a:rPr lang="en-US" sz="3200" dirty="0">
                <a:latin typeface="Times New Roman"/>
                <a:cs typeface="Times New Roman"/>
              </a:rPr>
              <a:t> monitor) and used to standardize the specific minute ventilation (mL/Kg) to a CO</a:t>
            </a:r>
            <a:r>
              <a:rPr lang="en-US" sz="3200" baseline="-25000" dirty="0">
                <a:latin typeface="Times New Roman"/>
                <a:cs typeface="Times New Roman"/>
              </a:rPr>
              <a:t>2</a:t>
            </a:r>
            <a:r>
              <a:rPr lang="en-US" sz="3200" dirty="0">
                <a:latin typeface="Times New Roman"/>
                <a:cs typeface="Times New Roman"/>
              </a:rPr>
              <a:t> of 40 mmHg.</a:t>
            </a:r>
          </a:p>
        </p:txBody>
      </p:sp>
      <p:sp>
        <p:nvSpPr>
          <p:cNvPr id="171" name="TextBox 170"/>
          <p:cNvSpPr txBox="1"/>
          <p:nvPr/>
        </p:nvSpPr>
        <p:spPr>
          <a:xfrm>
            <a:off x="754106" y="23358929"/>
            <a:ext cx="10783155"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Methods</a:t>
            </a:r>
            <a:endParaRPr lang="en-US" sz="6000" dirty="0">
              <a:solidFill>
                <a:schemeClr val="bg1"/>
              </a:solidFill>
              <a:latin typeface="Times New Roman"/>
              <a:cs typeface="Times New Roman"/>
            </a:endParaRPr>
          </a:p>
        </p:txBody>
      </p:sp>
      <p:grpSp>
        <p:nvGrpSpPr>
          <p:cNvPr id="175" name="Group 174"/>
          <p:cNvGrpSpPr/>
          <p:nvPr/>
        </p:nvGrpSpPr>
        <p:grpSpPr>
          <a:xfrm>
            <a:off x="33859563" y="18686358"/>
            <a:ext cx="9380429" cy="6371168"/>
            <a:chOff x="34114656" y="17838275"/>
            <a:chExt cx="9302451" cy="7422088"/>
          </a:xfrm>
        </p:grpSpPr>
        <p:sp>
          <p:nvSpPr>
            <p:cNvPr id="176" name="TextBox 175"/>
            <p:cNvSpPr txBox="1"/>
            <p:nvPr/>
          </p:nvSpPr>
          <p:spPr>
            <a:xfrm>
              <a:off x="34114656" y="18671757"/>
              <a:ext cx="9302450" cy="6588606"/>
            </a:xfrm>
            <a:prstGeom prst="rect">
              <a:avLst/>
            </a:prstGeom>
            <a:solidFill>
              <a:srgbClr val="FFFFFF"/>
            </a:solidFill>
            <a:ln cap="rnd">
              <a:solidFill>
                <a:schemeClr val="tx1"/>
              </a:solidFill>
            </a:ln>
          </p:spPr>
          <p:txBody>
            <a:bodyPr wrap="square" lIns="182880" tIns="182880" rIns="182880" bIns="182880" rtlCol="0">
              <a:noAutofit/>
            </a:bodyPr>
            <a:lstStyle/>
            <a:p>
              <a:pPr marL="342900" indent="-342900">
                <a:buAutoNum type="arabicPeriod"/>
              </a:pPr>
              <a:r>
                <a:rPr lang="en-US" sz="3200" dirty="0">
                  <a:solidFill>
                    <a:prstClr val="black"/>
                  </a:solidFill>
                  <a:latin typeface="Times New Roman"/>
                  <a:cs typeface="Times New Roman"/>
                </a:rPr>
                <a:t> Similar testing is needed with subjects who have pulmonary disease or acute respiratory insufficiency.</a:t>
              </a:r>
            </a:p>
            <a:p>
              <a:pPr marL="342900" indent="-342900">
                <a:buAutoNum type="arabicPeriod"/>
              </a:pPr>
              <a:r>
                <a:rPr lang="en-US" sz="3200" dirty="0">
                  <a:solidFill>
                    <a:prstClr val="black"/>
                  </a:solidFill>
                  <a:latin typeface="Times New Roman"/>
                  <a:cs typeface="Times New Roman"/>
                </a:rPr>
                <a:t> Reflexive mechanisms during exercise are complex and may override typical resting responses. Another form of increasing minute ventilation without involving an exercise of large muscle groups could be helpful for addressing unanswered questions.</a:t>
              </a:r>
            </a:p>
          </p:txBody>
        </p:sp>
        <p:sp>
          <p:nvSpPr>
            <p:cNvPr id="177" name="TextBox 176"/>
            <p:cNvSpPr txBox="1"/>
            <p:nvPr/>
          </p:nvSpPr>
          <p:spPr>
            <a:xfrm>
              <a:off x="34114657" y="17838275"/>
              <a:ext cx="9302450" cy="811288"/>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Garamond"/>
                  <a:cs typeface="Garamond"/>
                </a:rPr>
                <a:t>Future Work</a:t>
              </a:r>
              <a:endParaRPr lang="en-US" sz="6000" dirty="0">
                <a:solidFill>
                  <a:schemeClr val="bg1"/>
                </a:solidFill>
                <a:latin typeface="Garamond"/>
                <a:cs typeface="Garamond"/>
              </a:endParaRPr>
            </a:p>
          </p:txBody>
        </p:sp>
      </p:grpSp>
      <p:sp>
        <p:nvSpPr>
          <p:cNvPr id="178" name="TextBox 177"/>
          <p:cNvSpPr txBox="1"/>
          <p:nvPr/>
        </p:nvSpPr>
        <p:spPr>
          <a:xfrm>
            <a:off x="33783979" y="25655596"/>
            <a:ext cx="9380428"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Acknowledgments</a:t>
            </a:r>
            <a:endParaRPr lang="en-US" sz="6000" dirty="0">
              <a:solidFill>
                <a:schemeClr val="bg1"/>
              </a:solidFill>
              <a:latin typeface="Times New Roman"/>
              <a:cs typeface="Times New Roman"/>
            </a:endParaRPr>
          </a:p>
        </p:txBody>
      </p:sp>
      <p:grpSp>
        <p:nvGrpSpPr>
          <p:cNvPr id="179" name="Group 178"/>
          <p:cNvGrpSpPr/>
          <p:nvPr/>
        </p:nvGrpSpPr>
        <p:grpSpPr>
          <a:xfrm>
            <a:off x="33870812" y="5886740"/>
            <a:ext cx="9278259" cy="12020214"/>
            <a:chOff x="34008529" y="4953112"/>
            <a:chExt cx="9278259" cy="11869258"/>
          </a:xfrm>
        </p:grpSpPr>
        <p:sp>
          <p:nvSpPr>
            <p:cNvPr id="180" name="TextBox 179"/>
            <p:cNvSpPr txBox="1"/>
            <p:nvPr/>
          </p:nvSpPr>
          <p:spPr>
            <a:xfrm>
              <a:off x="34008529" y="4953112"/>
              <a:ext cx="9278259" cy="11869258"/>
            </a:xfrm>
            <a:prstGeom prst="rect">
              <a:avLst/>
            </a:prstGeom>
            <a:solidFill>
              <a:srgbClr val="FFFFFF"/>
            </a:solidFill>
            <a:ln cap="rnd">
              <a:solidFill>
                <a:schemeClr val="tx1"/>
              </a:solidFill>
            </a:ln>
          </p:spPr>
          <p:txBody>
            <a:bodyPr wrap="square" lIns="182880" rIns="182880" rtlCol="0">
              <a:noAutofit/>
            </a:bodyPr>
            <a:lstStyle/>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a:p>
              <a:pPr algn="just"/>
              <a:endParaRPr lang="en-US" sz="1800" dirty="0">
                <a:latin typeface="Garamond"/>
                <a:cs typeface="Garamond"/>
              </a:endParaRPr>
            </a:p>
          </p:txBody>
        </p:sp>
        <p:sp>
          <p:nvSpPr>
            <p:cNvPr id="181" name="TextBox 180"/>
            <p:cNvSpPr txBox="1"/>
            <p:nvPr/>
          </p:nvSpPr>
          <p:spPr>
            <a:xfrm>
              <a:off x="34011515" y="4966924"/>
              <a:ext cx="9266131" cy="791320"/>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Results and Conclusion</a:t>
              </a:r>
              <a:endParaRPr lang="en-US" sz="6000" dirty="0">
                <a:solidFill>
                  <a:schemeClr val="bg1"/>
                </a:solidFill>
                <a:latin typeface="Times New Roman"/>
                <a:cs typeface="Times New Roman"/>
              </a:endParaRPr>
            </a:p>
          </p:txBody>
        </p:sp>
        <p:sp>
          <p:nvSpPr>
            <p:cNvPr id="182" name="Rectangle 181"/>
            <p:cNvSpPr/>
            <p:nvPr/>
          </p:nvSpPr>
          <p:spPr>
            <a:xfrm>
              <a:off x="34022146" y="5773432"/>
              <a:ext cx="9255500" cy="9516242"/>
            </a:xfrm>
            <a:prstGeom prst="rect">
              <a:avLst/>
            </a:prstGeom>
          </p:spPr>
          <p:txBody>
            <a:bodyPr wrap="square" lIns="182880" tIns="182880" rIns="182880" bIns="182880">
              <a:spAutoFit/>
            </a:bodyPr>
            <a:lstStyle/>
            <a:p>
              <a:r>
                <a:rPr lang="en-US" sz="3200" b="1" dirty="0">
                  <a:latin typeface="Times New Roman" panose="02020603050405020304" pitchFamily="18" charset="0"/>
                  <a:cs typeface="Times New Roman" panose="02020603050405020304" pitchFamily="18" charset="0"/>
                </a:rPr>
                <a:t>Results</a:t>
              </a:r>
              <a:r>
                <a:rPr lang="en-US" sz="3200" dirty="0">
                  <a:latin typeface="Times New Roman" panose="02020603050405020304" pitchFamily="18" charset="0"/>
                  <a:cs typeface="Times New Roman" panose="02020603050405020304" pitchFamily="18" charset="0"/>
                </a:rPr>
                <a:t>:</a:t>
              </a:r>
            </a:p>
            <a:p>
              <a:r>
                <a:rPr lang="en-US" sz="3200" dirty="0">
                  <a:latin typeface="Times New Roman" panose="02020603050405020304" pitchFamily="18" charset="0"/>
                  <a:cs typeface="Times New Roman" panose="02020603050405020304" pitchFamily="18" charset="0"/>
                </a:rPr>
                <a:t>Figure 4 represents the standardized specific MV in L/min of PBW during rest by flow category. Figure 5 represents the standardized specific MV in L/min of PBW during light exercise by flow category.</a:t>
              </a:r>
            </a:p>
            <a:p>
              <a:r>
                <a:rPr lang="en-US" sz="3200" dirty="0">
                  <a:latin typeface="Times New Roman" panose="02020603050405020304" pitchFamily="18" charset="0"/>
                  <a:cs typeface="Times New Roman" panose="02020603050405020304" pitchFamily="18" charset="0"/>
                </a:rPr>
                <a:t>In 12 normal subjects the application of low to high HVNI resulted in a 17%, 25% and 27% respectively reduction in minute ventilation from baseline (Figure 4). During light exercise the application of HVNI resulted in an increase in MV from baseline of 9% (high), 11% (med) and 19% (high) (Figure 5). </a:t>
              </a:r>
              <a:endParaRPr lang="en-US" sz="3200" b="1" dirty="0">
                <a:solidFill>
                  <a:schemeClr val="bg1"/>
                </a:solidFill>
                <a:latin typeface="Times New Roman" panose="02020603050405020304" pitchFamily="18" charset="0"/>
                <a:cs typeface="Times New Roman" panose="02020603050405020304" pitchFamily="18" charset="0"/>
              </a:endParaRPr>
            </a:p>
            <a:p>
              <a:endParaRPr lang="en-US" sz="3200" dirty="0">
                <a:solidFill>
                  <a:schemeClr val="bg1"/>
                </a:solidFill>
                <a:latin typeface="Times New Roman" panose="02020603050405020304" pitchFamily="18" charset="0"/>
                <a:cs typeface="Times New Roman" panose="02020603050405020304" pitchFamily="18" charset="0"/>
              </a:endParaRPr>
            </a:p>
            <a:p>
              <a:r>
                <a:rPr lang="en-US" sz="3200" b="1" dirty="0">
                  <a:latin typeface="Times New Roman" panose="02020603050405020304" pitchFamily="18" charset="0"/>
                  <a:cs typeface="Times New Roman" panose="02020603050405020304" pitchFamily="18" charset="0"/>
                </a:rPr>
                <a:t>Conclusion: </a:t>
              </a:r>
            </a:p>
            <a:p>
              <a:r>
                <a:rPr lang="en-US" sz="3200" dirty="0">
                  <a:latin typeface="Times New Roman" panose="02020603050405020304" pitchFamily="18" charset="0"/>
                  <a:cs typeface="Times New Roman" panose="02020603050405020304" pitchFamily="18" charset="0"/>
                </a:rPr>
                <a:t>At rest, the application of 0.2-0.4 L/min PBW of HVNI appears to reduce upper airway dead space thereby improving respiratory efficiency enough to reduce MV. However, during light exercise, the application of HVNI does not appear to improve respiratory efficiency enough to result in a decrease MV.</a:t>
              </a:r>
            </a:p>
          </p:txBody>
        </p:sp>
      </p:grpSp>
      <p:sp>
        <p:nvSpPr>
          <p:cNvPr id="188" name="TextBox 187"/>
          <p:cNvSpPr txBox="1"/>
          <p:nvPr/>
        </p:nvSpPr>
        <p:spPr>
          <a:xfrm>
            <a:off x="13991911" y="24248203"/>
            <a:ext cx="303933" cy="369332"/>
          </a:xfrm>
          <a:prstGeom prst="rect">
            <a:avLst/>
          </a:prstGeom>
          <a:noFill/>
        </p:spPr>
        <p:txBody>
          <a:bodyPr wrap="square" rtlCol="0">
            <a:spAutoFit/>
          </a:bodyPr>
          <a:lstStyle/>
          <a:p>
            <a:pPr algn="just"/>
            <a:r>
              <a:rPr lang="en-US" sz="1800" b="1" dirty="0">
                <a:solidFill>
                  <a:srgbClr val="FFFFFF"/>
                </a:solidFill>
                <a:latin typeface="Garamond"/>
                <a:cs typeface="Garamond"/>
              </a:rPr>
              <a:t>B</a:t>
            </a:r>
          </a:p>
        </p:txBody>
      </p:sp>
      <p:sp>
        <p:nvSpPr>
          <p:cNvPr id="211" name="Rectangle 210"/>
          <p:cNvSpPr/>
          <p:nvPr/>
        </p:nvSpPr>
        <p:spPr>
          <a:xfrm>
            <a:off x="18107316" y="5814461"/>
            <a:ext cx="858145" cy="369332"/>
          </a:xfrm>
          <a:prstGeom prst="rect">
            <a:avLst/>
          </a:prstGeom>
        </p:spPr>
        <p:txBody>
          <a:bodyPr wrap="square">
            <a:spAutoFit/>
          </a:bodyPr>
          <a:lstStyle/>
          <a:p>
            <a:pPr algn="just"/>
            <a:endParaRPr lang="en-US" sz="1800" b="1" dirty="0">
              <a:latin typeface="Garamond"/>
              <a:cs typeface="Garamond"/>
            </a:endParaRPr>
          </a:p>
        </p:txBody>
      </p:sp>
      <p:sp>
        <p:nvSpPr>
          <p:cNvPr id="217" name="Rectangle 216"/>
          <p:cNvSpPr/>
          <p:nvPr/>
        </p:nvSpPr>
        <p:spPr>
          <a:xfrm>
            <a:off x="29558132" y="21966248"/>
            <a:ext cx="923312" cy="369332"/>
          </a:xfrm>
          <a:prstGeom prst="rect">
            <a:avLst/>
          </a:prstGeom>
        </p:spPr>
        <p:txBody>
          <a:bodyPr wrap="square">
            <a:spAutoFit/>
          </a:bodyPr>
          <a:lstStyle/>
          <a:p>
            <a:pPr lvl="0" algn="just"/>
            <a:endParaRPr lang="en-US" sz="1800" b="1" dirty="0">
              <a:solidFill>
                <a:prstClr val="black"/>
              </a:solidFill>
              <a:latin typeface="Garamond"/>
              <a:cs typeface="Garamond"/>
            </a:endParaRPr>
          </a:p>
        </p:txBody>
      </p:sp>
      <p:pic>
        <p:nvPicPr>
          <p:cNvPr id="6" name="Picture 5" descr="Chart, box and whisker chart&#10;&#10;Description automatically generated">
            <a:extLst>
              <a:ext uri="{FF2B5EF4-FFF2-40B4-BE49-F238E27FC236}">
                <a16:creationId xmlns:a16="http://schemas.microsoft.com/office/drawing/2014/main" id="{A1B19CE1-98F9-F140-93A9-587CA0178178}"/>
              </a:ext>
            </a:extLst>
          </p:cNvPr>
          <p:cNvPicPr>
            <a:picLocks noChangeAspect="1"/>
          </p:cNvPicPr>
          <p:nvPr/>
        </p:nvPicPr>
        <p:blipFill rotWithShape="1">
          <a:blip r:embed="rId3"/>
          <a:srcRect t="1099" r="1374"/>
          <a:stretch/>
        </p:blipFill>
        <p:spPr>
          <a:xfrm>
            <a:off x="23185765" y="22752363"/>
            <a:ext cx="6663546" cy="4572000"/>
          </a:xfrm>
          <a:prstGeom prst="rect">
            <a:avLst/>
          </a:prstGeom>
        </p:spPr>
      </p:pic>
      <p:pic>
        <p:nvPicPr>
          <p:cNvPr id="8" name="Picture 7" descr="Chart, box and whisker chart&#10;&#10;Description automatically generated">
            <a:extLst>
              <a:ext uri="{FF2B5EF4-FFF2-40B4-BE49-F238E27FC236}">
                <a16:creationId xmlns:a16="http://schemas.microsoft.com/office/drawing/2014/main" id="{2BA2E064-1E69-A54F-9A74-9584F7BFE8D8}"/>
              </a:ext>
            </a:extLst>
          </p:cNvPr>
          <p:cNvPicPr>
            <a:picLocks noChangeAspect="1"/>
          </p:cNvPicPr>
          <p:nvPr/>
        </p:nvPicPr>
        <p:blipFill rotWithShape="1">
          <a:blip r:embed="rId4"/>
          <a:srcRect l="2258" t="-1" r="1924" b="-1"/>
          <a:stretch/>
        </p:blipFill>
        <p:spPr>
          <a:xfrm>
            <a:off x="16041407" y="22752363"/>
            <a:ext cx="5838479" cy="4610326"/>
          </a:xfrm>
          <a:prstGeom prst="rect">
            <a:avLst/>
          </a:prstGeom>
        </p:spPr>
      </p:pic>
      <p:sp>
        <p:nvSpPr>
          <p:cNvPr id="11" name="TextBox 10">
            <a:extLst>
              <a:ext uri="{FF2B5EF4-FFF2-40B4-BE49-F238E27FC236}">
                <a16:creationId xmlns:a16="http://schemas.microsoft.com/office/drawing/2014/main" id="{B0AF6787-0E26-5D49-83E1-3AD9E9B30213}"/>
              </a:ext>
            </a:extLst>
          </p:cNvPr>
          <p:cNvSpPr txBox="1"/>
          <p:nvPr/>
        </p:nvSpPr>
        <p:spPr>
          <a:xfrm>
            <a:off x="23725044" y="27722578"/>
            <a:ext cx="6756400" cy="1323439"/>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Figure 5. Minute ventilation measured with High Velocity Nasal Insufflation in place at different flows based on PBW with an increased work of breathing on an exercise bike. Source: Dr. Brian K. Walsh.</a:t>
            </a:r>
          </a:p>
        </p:txBody>
      </p:sp>
      <p:sp>
        <p:nvSpPr>
          <p:cNvPr id="89" name="TextBox 88">
            <a:extLst>
              <a:ext uri="{FF2B5EF4-FFF2-40B4-BE49-F238E27FC236}">
                <a16:creationId xmlns:a16="http://schemas.microsoft.com/office/drawing/2014/main" id="{75B83BA0-AEEB-C842-B9C5-D38D2999391A}"/>
              </a:ext>
            </a:extLst>
          </p:cNvPr>
          <p:cNvSpPr txBox="1"/>
          <p:nvPr/>
        </p:nvSpPr>
        <p:spPr>
          <a:xfrm>
            <a:off x="16579303" y="27736277"/>
            <a:ext cx="5908287" cy="1323439"/>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Figure 4. Minute ventilation measured with High Velocity Nasal Insufflation in place at different flow rates based on PBW while at rest (Baseline). Source: Dr. Brian K. Walsh.</a:t>
            </a:r>
          </a:p>
        </p:txBody>
      </p:sp>
      <p:pic>
        <p:nvPicPr>
          <p:cNvPr id="1026" name="Picture 2" descr="Image preview">
            <a:extLst>
              <a:ext uri="{FF2B5EF4-FFF2-40B4-BE49-F238E27FC236}">
                <a16:creationId xmlns:a16="http://schemas.microsoft.com/office/drawing/2014/main" id="{DC90230D-6764-A744-9389-28A3935CCF91}"/>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28530" t="5911" r="27353" b="1494"/>
          <a:stretch/>
        </p:blipFill>
        <p:spPr bwMode="auto">
          <a:xfrm>
            <a:off x="15776830" y="8638839"/>
            <a:ext cx="4918872" cy="11583735"/>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Image preview">
            <a:extLst>
              <a:ext uri="{FF2B5EF4-FFF2-40B4-BE49-F238E27FC236}">
                <a16:creationId xmlns:a16="http://schemas.microsoft.com/office/drawing/2014/main" id="{C42BAE7D-F7E8-7049-858C-9723C1EEADDF}"/>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723" t="2626" r="3323" b="30832"/>
          <a:stretch/>
        </p:blipFill>
        <p:spPr bwMode="auto">
          <a:xfrm>
            <a:off x="23068232" y="8638839"/>
            <a:ext cx="6898614" cy="5423037"/>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Image preview">
            <a:extLst>
              <a:ext uri="{FF2B5EF4-FFF2-40B4-BE49-F238E27FC236}">
                <a16:creationId xmlns:a16="http://schemas.microsoft.com/office/drawing/2014/main" id="{D8AE6085-4720-DF4A-94F1-8E58CC477BAB}"/>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t="15211" b="47047"/>
          <a:stretch/>
        </p:blipFill>
        <p:spPr bwMode="auto">
          <a:xfrm>
            <a:off x="23068232" y="15599450"/>
            <a:ext cx="6898614" cy="4407579"/>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CE3B317B-245F-8B45-96A0-5EFEF65DC888}"/>
              </a:ext>
            </a:extLst>
          </p:cNvPr>
          <p:cNvSpPr txBox="1"/>
          <p:nvPr/>
        </p:nvSpPr>
        <p:spPr>
          <a:xfrm>
            <a:off x="15776830" y="20374110"/>
            <a:ext cx="4918872" cy="1015663"/>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Figure 1. Vapotherm High Velocity Nasal Insufflation device. Source: Dr. Jonathan Waugh.</a:t>
            </a:r>
          </a:p>
        </p:txBody>
      </p:sp>
      <p:sp>
        <p:nvSpPr>
          <p:cNvPr id="119" name="TextBox 118">
            <a:extLst>
              <a:ext uri="{FF2B5EF4-FFF2-40B4-BE49-F238E27FC236}">
                <a16:creationId xmlns:a16="http://schemas.microsoft.com/office/drawing/2014/main" id="{AEDACB1C-5FA2-444B-B152-B9106B9C4A05}"/>
              </a:ext>
            </a:extLst>
          </p:cNvPr>
          <p:cNvSpPr txBox="1"/>
          <p:nvPr/>
        </p:nvSpPr>
        <p:spPr>
          <a:xfrm>
            <a:off x="13988666" y="30758301"/>
            <a:ext cx="3218403" cy="400110"/>
          </a:xfrm>
          <a:prstGeom prst="rect">
            <a:avLst/>
          </a:prstGeom>
          <a:noFill/>
        </p:spPr>
        <p:txBody>
          <a:bodyPr wrap="square" lIns="91440" tIns="45720" rIns="91440" bIns="45720" rtlCol="0" anchor="t">
            <a:spAutoFit/>
          </a:bodyPr>
          <a:lstStyle/>
          <a:p>
            <a:endParaRPr lang="en-US" sz="2000" dirty="0">
              <a:latin typeface="Times New Roman"/>
              <a:cs typeface="Times New Roman"/>
            </a:endParaRPr>
          </a:p>
        </p:txBody>
      </p:sp>
      <p:sp>
        <p:nvSpPr>
          <p:cNvPr id="120" name="TextBox 119">
            <a:extLst>
              <a:ext uri="{FF2B5EF4-FFF2-40B4-BE49-F238E27FC236}">
                <a16:creationId xmlns:a16="http://schemas.microsoft.com/office/drawing/2014/main" id="{46668B0D-670E-0F44-93B0-63559873A447}"/>
              </a:ext>
            </a:extLst>
          </p:cNvPr>
          <p:cNvSpPr txBox="1"/>
          <p:nvPr/>
        </p:nvSpPr>
        <p:spPr>
          <a:xfrm>
            <a:off x="23068232" y="14225509"/>
            <a:ext cx="6898614" cy="1015663"/>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Figure 2. ExSpiron Monitor (measures respiratory frequency, tidal volume, and minute ventilation). Source: Dr. </a:t>
            </a:r>
            <a:r>
              <a:rPr lang="en-US" sz="2000">
                <a:latin typeface="Times New Roman" panose="02020603050405020304" pitchFamily="18" charset="0"/>
                <a:cs typeface="Times New Roman" panose="02020603050405020304" pitchFamily="18" charset="0"/>
              </a:rPr>
              <a:t>Jonathan Waugh.</a:t>
            </a:r>
            <a:endParaRPr lang="en-US" sz="2000" dirty="0">
              <a:latin typeface="Times New Roman" panose="02020603050405020304" pitchFamily="18" charset="0"/>
              <a:cs typeface="Times New Roman" panose="02020603050405020304" pitchFamily="18" charset="0"/>
            </a:endParaRPr>
          </a:p>
        </p:txBody>
      </p:sp>
      <p:sp>
        <p:nvSpPr>
          <p:cNvPr id="121" name="TextBox 120">
            <a:extLst>
              <a:ext uri="{FF2B5EF4-FFF2-40B4-BE49-F238E27FC236}">
                <a16:creationId xmlns:a16="http://schemas.microsoft.com/office/drawing/2014/main" id="{A5945321-537E-A14C-963A-36B103053169}"/>
              </a:ext>
            </a:extLst>
          </p:cNvPr>
          <p:cNvSpPr txBox="1"/>
          <p:nvPr/>
        </p:nvSpPr>
        <p:spPr>
          <a:xfrm>
            <a:off x="23068232" y="20125983"/>
            <a:ext cx="6898613" cy="707886"/>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Figure 3. Sentec Transcutaneous Monitor (measured carbon dioxide and heart rate). Source: Dr. Jonathan Waugh.</a:t>
            </a:r>
          </a:p>
        </p:txBody>
      </p:sp>
      <p:sp>
        <p:nvSpPr>
          <p:cNvPr id="2" name="Rectangle 1">
            <a:extLst>
              <a:ext uri="{FF2B5EF4-FFF2-40B4-BE49-F238E27FC236}">
                <a16:creationId xmlns:a16="http://schemas.microsoft.com/office/drawing/2014/main" id="{8D516C0B-807B-4E7C-B252-9E3FF4F2BB92}"/>
              </a:ext>
            </a:extLst>
          </p:cNvPr>
          <p:cNvSpPr/>
          <p:nvPr/>
        </p:nvSpPr>
        <p:spPr>
          <a:xfrm>
            <a:off x="742129" y="502015"/>
            <a:ext cx="7998608" cy="355796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9" name="Picture 2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382991" y="1600959"/>
            <a:ext cx="4840224" cy="1377696"/>
          </a:xfrm>
          <a:prstGeom prst="rect">
            <a:avLst/>
          </a:prstGeom>
        </p:spPr>
      </p:pic>
      <p:sp>
        <p:nvSpPr>
          <p:cNvPr id="3" name="TextBox 2">
            <a:extLst>
              <a:ext uri="{FF2B5EF4-FFF2-40B4-BE49-F238E27FC236}">
                <a16:creationId xmlns:a16="http://schemas.microsoft.com/office/drawing/2014/main" id="{0CF7C336-F165-8544-BA95-BCFBCDDBDD4D}"/>
              </a:ext>
            </a:extLst>
          </p:cNvPr>
          <p:cNvSpPr txBox="1"/>
          <p:nvPr/>
        </p:nvSpPr>
        <p:spPr>
          <a:xfrm>
            <a:off x="26417609" y="27263771"/>
            <a:ext cx="723162" cy="338554"/>
          </a:xfrm>
          <a:prstGeom prst="rect">
            <a:avLst/>
          </a:prstGeom>
          <a:noFill/>
        </p:spPr>
        <p:txBody>
          <a:bodyPr wrap="square" rtlCol="0">
            <a:spAutoFit/>
          </a:bodyPr>
          <a:lstStyle/>
          <a:p>
            <a:r>
              <a:rPr lang="en-US" sz="1600" dirty="0"/>
              <a:t>Flow</a:t>
            </a:r>
          </a:p>
        </p:txBody>
      </p:sp>
      <p:sp>
        <p:nvSpPr>
          <p:cNvPr id="37" name="TextBox 36">
            <a:extLst>
              <a:ext uri="{FF2B5EF4-FFF2-40B4-BE49-F238E27FC236}">
                <a16:creationId xmlns:a16="http://schemas.microsoft.com/office/drawing/2014/main" id="{8F234164-EAEC-9D47-980A-7678C8BACB85}"/>
              </a:ext>
            </a:extLst>
          </p:cNvPr>
          <p:cNvSpPr txBox="1"/>
          <p:nvPr/>
        </p:nvSpPr>
        <p:spPr>
          <a:xfrm>
            <a:off x="18810284" y="27331232"/>
            <a:ext cx="723162" cy="338554"/>
          </a:xfrm>
          <a:prstGeom prst="rect">
            <a:avLst/>
          </a:prstGeom>
          <a:noFill/>
        </p:spPr>
        <p:txBody>
          <a:bodyPr wrap="square" rtlCol="0">
            <a:spAutoFit/>
          </a:bodyPr>
          <a:lstStyle/>
          <a:p>
            <a:r>
              <a:rPr lang="en-US" sz="1600" dirty="0"/>
              <a:t>Flow</a:t>
            </a:r>
          </a:p>
        </p:txBody>
      </p:sp>
    </p:spTree>
    <p:extLst>
      <p:ext uri="{BB962C8B-B14F-4D97-AF65-F5344CB8AC3E}">
        <p14:creationId xmlns:p14="http://schemas.microsoft.com/office/powerpoint/2010/main" val="3247708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24015</TotalTime>
  <Words>732</Words>
  <Application>Microsoft Macintosh PowerPoint</Application>
  <PresentationFormat>Custom</PresentationFormat>
  <Paragraphs>53</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Garamond</vt:lpstr>
      <vt:lpstr>Lucida Grande</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Montalvo</dc:creator>
  <cp:lastModifiedBy>York, Macey Alexandra</cp:lastModifiedBy>
  <cp:revision>373</cp:revision>
  <dcterms:created xsi:type="dcterms:W3CDTF">2013-10-19T16:33:22Z</dcterms:created>
  <dcterms:modified xsi:type="dcterms:W3CDTF">2022-03-19T03:03:43Z</dcterms:modified>
</cp:coreProperties>
</file>