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5631" autoAdjust="0"/>
  </p:normalViewPr>
  <p:slideViewPr>
    <p:cSldViewPr snapToGrid="0" snapToObjects="1">
      <p:cViewPr varScale="1">
        <p:scale>
          <a:sx n="22" d="100"/>
          <a:sy n="22" d="100"/>
        </p:scale>
        <p:origin x="2856" y="320"/>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libertyuniv-my.sharepoint.com/personal/cerquiaga_liberty_edu/Documents/courtney%20case%20stud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ibertyuniv-my.sharepoint.com/personal/cerquiaga_liberty_edu/Documents/courtney%20case%20stud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Range</a:t>
            </a:r>
            <a:r>
              <a:rPr lang="en-US" sz="2000" b="1" baseline="0"/>
              <a:t> of Motion 2/10/21-4/9/21</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Pre-Right</c:v>
          </c:tx>
          <c:spPr>
            <a:solidFill>
              <a:schemeClr val="accent1"/>
            </a:solidFill>
            <a:ln>
              <a:noFill/>
            </a:ln>
            <a:effectLst/>
          </c:spPr>
          <c:invertIfNegative val="0"/>
          <c:cat>
            <c:strRef>
              <c:f>Sheet1!$A$7:$A$10</c:f>
              <c:strCache>
                <c:ptCount val="4"/>
                <c:pt idx="0">
                  <c:v>DF</c:v>
                </c:pt>
                <c:pt idx="1">
                  <c:v>PF</c:v>
                </c:pt>
                <c:pt idx="2">
                  <c:v>IN</c:v>
                </c:pt>
                <c:pt idx="3">
                  <c:v>EV</c:v>
                </c:pt>
              </c:strCache>
            </c:strRef>
          </c:cat>
          <c:val>
            <c:numRef>
              <c:f>Sheet1!$B$7:$B$10</c:f>
              <c:numCache>
                <c:formatCode>General</c:formatCode>
                <c:ptCount val="4"/>
                <c:pt idx="0">
                  <c:v>2</c:v>
                </c:pt>
                <c:pt idx="1">
                  <c:v>8</c:v>
                </c:pt>
                <c:pt idx="2">
                  <c:v>10</c:v>
                </c:pt>
                <c:pt idx="3">
                  <c:v>15</c:v>
                </c:pt>
              </c:numCache>
            </c:numRef>
          </c:val>
          <c:extLst>
            <c:ext xmlns:c16="http://schemas.microsoft.com/office/drawing/2014/chart" uri="{C3380CC4-5D6E-409C-BE32-E72D297353CC}">
              <c16:uniqueId val="{00000000-3401-6043-8E7D-36341972B641}"/>
            </c:ext>
          </c:extLst>
        </c:ser>
        <c:ser>
          <c:idx val="1"/>
          <c:order val="1"/>
          <c:tx>
            <c:v>Post-Right</c:v>
          </c:tx>
          <c:spPr>
            <a:solidFill>
              <a:schemeClr val="accent2"/>
            </a:solidFill>
            <a:ln>
              <a:noFill/>
            </a:ln>
            <a:effectLst/>
          </c:spPr>
          <c:invertIfNegative val="0"/>
          <c:cat>
            <c:strRef>
              <c:f>Sheet1!$A$7:$A$10</c:f>
              <c:strCache>
                <c:ptCount val="4"/>
                <c:pt idx="0">
                  <c:v>DF</c:v>
                </c:pt>
                <c:pt idx="1">
                  <c:v>PF</c:v>
                </c:pt>
                <c:pt idx="2">
                  <c:v>IN</c:v>
                </c:pt>
                <c:pt idx="3">
                  <c:v>EV</c:v>
                </c:pt>
              </c:strCache>
            </c:strRef>
          </c:cat>
          <c:val>
            <c:numRef>
              <c:f>Sheet1!$B$13:$B$16</c:f>
              <c:numCache>
                <c:formatCode>General</c:formatCode>
                <c:ptCount val="4"/>
                <c:pt idx="0">
                  <c:v>7</c:v>
                </c:pt>
                <c:pt idx="1">
                  <c:v>21</c:v>
                </c:pt>
                <c:pt idx="2">
                  <c:v>18</c:v>
                </c:pt>
                <c:pt idx="3">
                  <c:v>24</c:v>
                </c:pt>
              </c:numCache>
            </c:numRef>
          </c:val>
          <c:extLst>
            <c:ext xmlns:c16="http://schemas.microsoft.com/office/drawing/2014/chart" uri="{C3380CC4-5D6E-409C-BE32-E72D297353CC}">
              <c16:uniqueId val="{00000001-3401-6043-8E7D-36341972B641}"/>
            </c:ext>
          </c:extLst>
        </c:ser>
        <c:ser>
          <c:idx val="2"/>
          <c:order val="2"/>
          <c:tx>
            <c:v>Left Ankle</c:v>
          </c:tx>
          <c:spPr>
            <a:solidFill>
              <a:schemeClr val="accent3"/>
            </a:solidFill>
            <a:ln>
              <a:noFill/>
            </a:ln>
            <a:effectLst/>
          </c:spPr>
          <c:invertIfNegative val="0"/>
          <c:cat>
            <c:strRef>
              <c:f>Sheet1!$A$7:$A$10</c:f>
              <c:strCache>
                <c:ptCount val="4"/>
                <c:pt idx="0">
                  <c:v>DF</c:v>
                </c:pt>
                <c:pt idx="1">
                  <c:v>PF</c:v>
                </c:pt>
                <c:pt idx="2">
                  <c:v>IN</c:v>
                </c:pt>
                <c:pt idx="3">
                  <c:v>EV</c:v>
                </c:pt>
              </c:strCache>
            </c:strRef>
          </c:cat>
          <c:val>
            <c:numRef>
              <c:f>Sheet1!$D$7:$D$10</c:f>
              <c:numCache>
                <c:formatCode>General</c:formatCode>
                <c:ptCount val="4"/>
                <c:pt idx="0">
                  <c:v>8</c:v>
                </c:pt>
                <c:pt idx="1">
                  <c:v>32</c:v>
                </c:pt>
                <c:pt idx="2">
                  <c:v>26</c:v>
                </c:pt>
                <c:pt idx="3">
                  <c:v>23</c:v>
                </c:pt>
              </c:numCache>
            </c:numRef>
          </c:val>
          <c:extLst>
            <c:ext xmlns:c16="http://schemas.microsoft.com/office/drawing/2014/chart" uri="{C3380CC4-5D6E-409C-BE32-E72D297353CC}">
              <c16:uniqueId val="{00000002-3401-6043-8E7D-36341972B641}"/>
            </c:ext>
          </c:extLst>
        </c:ser>
        <c:dLbls>
          <c:showLegendKey val="0"/>
          <c:showVal val="0"/>
          <c:showCatName val="0"/>
          <c:showSerName val="0"/>
          <c:showPercent val="0"/>
          <c:showBubbleSize val="0"/>
        </c:dLbls>
        <c:gapWidth val="219"/>
        <c:overlap val="-27"/>
        <c:axId val="1028234463"/>
        <c:axId val="1028295567"/>
      </c:barChart>
      <c:catAx>
        <c:axId val="1028234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028295567"/>
        <c:crosses val="autoZero"/>
        <c:auto val="1"/>
        <c:lblAlgn val="ctr"/>
        <c:lblOffset val="100"/>
        <c:noMultiLvlLbl val="0"/>
      </c:catAx>
      <c:valAx>
        <c:axId val="1028295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234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Girth 2/10/21-4/9/21</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Right-Pre</c:v>
          </c:tx>
          <c:spPr>
            <a:solidFill>
              <a:schemeClr val="accent1"/>
            </a:solidFill>
            <a:ln>
              <a:noFill/>
            </a:ln>
            <a:effectLst/>
          </c:spPr>
          <c:invertIfNegative val="0"/>
          <c:cat>
            <c:strRef>
              <c:f>Sheet1!$A$25:$A$26</c:f>
              <c:strCache>
                <c:ptCount val="2"/>
                <c:pt idx="0">
                  <c:v>MALLEOLI</c:v>
                </c:pt>
                <c:pt idx="1">
                  <c:v>FIGURE-8</c:v>
                </c:pt>
              </c:strCache>
            </c:strRef>
          </c:cat>
          <c:val>
            <c:numRef>
              <c:f>Sheet1!$B$21:$B$22</c:f>
              <c:numCache>
                <c:formatCode>General</c:formatCode>
                <c:ptCount val="2"/>
                <c:pt idx="0">
                  <c:v>25</c:v>
                </c:pt>
                <c:pt idx="1">
                  <c:v>61.5</c:v>
                </c:pt>
              </c:numCache>
            </c:numRef>
          </c:val>
          <c:extLst>
            <c:ext xmlns:c16="http://schemas.microsoft.com/office/drawing/2014/chart" uri="{C3380CC4-5D6E-409C-BE32-E72D297353CC}">
              <c16:uniqueId val="{00000000-75A0-5D4A-B02C-D72F05B86C5F}"/>
            </c:ext>
          </c:extLst>
        </c:ser>
        <c:ser>
          <c:idx val="1"/>
          <c:order val="1"/>
          <c:tx>
            <c:v>Right-Post</c:v>
          </c:tx>
          <c:spPr>
            <a:solidFill>
              <a:schemeClr val="accent2"/>
            </a:solidFill>
            <a:ln>
              <a:noFill/>
            </a:ln>
            <a:effectLst/>
          </c:spPr>
          <c:invertIfNegative val="0"/>
          <c:cat>
            <c:strRef>
              <c:f>Sheet1!$A$25:$A$26</c:f>
              <c:strCache>
                <c:ptCount val="2"/>
                <c:pt idx="0">
                  <c:v>MALLEOLI</c:v>
                </c:pt>
                <c:pt idx="1">
                  <c:v>FIGURE-8</c:v>
                </c:pt>
              </c:strCache>
            </c:strRef>
          </c:cat>
          <c:val>
            <c:numRef>
              <c:f>Sheet1!$B$25:$B$26</c:f>
              <c:numCache>
                <c:formatCode>General</c:formatCode>
                <c:ptCount val="2"/>
                <c:pt idx="0">
                  <c:v>22</c:v>
                </c:pt>
                <c:pt idx="1">
                  <c:v>59</c:v>
                </c:pt>
              </c:numCache>
            </c:numRef>
          </c:val>
          <c:extLst>
            <c:ext xmlns:c16="http://schemas.microsoft.com/office/drawing/2014/chart" uri="{C3380CC4-5D6E-409C-BE32-E72D297353CC}">
              <c16:uniqueId val="{00000001-75A0-5D4A-B02C-D72F05B86C5F}"/>
            </c:ext>
          </c:extLst>
        </c:ser>
        <c:ser>
          <c:idx val="2"/>
          <c:order val="2"/>
          <c:tx>
            <c:v>Left Ankle</c:v>
          </c:tx>
          <c:spPr>
            <a:solidFill>
              <a:schemeClr val="accent3"/>
            </a:solidFill>
            <a:ln>
              <a:noFill/>
            </a:ln>
            <a:effectLst/>
          </c:spPr>
          <c:invertIfNegative val="0"/>
          <c:cat>
            <c:strRef>
              <c:f>Sheet1!$A$25:$A$26</c:f>
              <c:strCache>
                <c:ptCount val="2"/>
                <c:pt idx="0">
                  <c:v>MALLEOLI</c:v>
                </c:pt>
                <c:pt idx="1">
                  <c:v>FIGURE-8</c:v>
                </c:pt>
              </c:strCache>
            </c:strRef>
          </c:cat>
          <c:val>
            <c:numRef>
              <c:f>Sheet1!$D$25:$D$26</c:f>
              <c:numCache>
                <c:formatCode>General</c:formatCode>
                <c:ptCount val="2"/>
                <c:pt idx="0">
                  <c:v>21.5</c:v>
                </c:pt>
                <c:pt idx="1">
                  <c:v>59.5</c:v>
                </c:pt>
              </c:numCache>
            </c:numRef>
          </c:val>
          <c:extLst>
            <c:ext xmlns:c16="http://schemas.microsoft.com/office/drawing/2014/chart" uri="{C3380CC4-5D6E-409C-BE32-E72D297353CC}">
              <c16:uniqueId val="{00000002-75A0-5D4A-B02C-D72F05B86C5F}"/>
            </c:ext>
          </c:extLst>
        </c:ser>
        <c:dLbls>
          <c:showLegendKey val="0"/>
          <c:showVal val="0"/>
          <c:showCatName val="0"/>
          <c:showSerName val="0"/>
          <c:showPercent val="0"/>
          <c:showBubbleSize val="0"/>
        </c:dLbls>
        <c:gapWidth val="219"/>
        <c:overlap val="-27"/>
        <c:axId val="1026401503"/>
        <c:axId val="1025932239"/>
      </c:barChart>
      <c:catAx>
        <c:axId val="10264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025932239"/>
        <c:crosses val="autoZero"/>
        <c:auto val="1"/>
        <c:lblAlgn val="ctr"/>
        <c:lblOffset val="100"/>
        <c:noMultiLvlLbl val="0"/>
      </c:catAx>
      <c:valAx>
        <c:axId val="1025932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6401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3/10/22</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chart" Target="../charts/chart2.xml"/><Relationship Id="rId10" Type="http://schemas.openxmlformats.org/officeDocument/2006/relationships/image" Target="../media/image6.jpeg"/><Relationship Id="rId4" Type="http://schemas.openxmlformats.org/officeDocument/2006/relationships/chart" Target="../charts/chart1.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7549" y="843041"/>
            <a:ext cx="38107752" cy="2357631"/>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7200" b="1" dirty="0">
                <a:cs typeface="Times New Roman" panose="02020603050405020304" pitchFamily="18" charset="0"/>
              </a:rPr>
              <a:t>                             </a:t>
            </a:r>
            <a:r>
              <a:rPr lang="en-US" sz="6000" b="1" dirty="0">
                <a:latin typeface="+mj-lt"/>
                <a:cs typeface="Times New Roman" panose="02020603050405020304" pitchFamily="18" charset="0"/>
              </a:rPr>
              <a:t>Surgical Intervention of Peroneal Tendon to Chronic Regional Pain Syndrome- A Rare Case Study</a:t>
            </a:r>
            <a:endParaRPr lang="en-US" sz="7200" b="1" dirty="0">
              <a:latin typeface="+mj-lt"/>
              <a:cs typeface="Times New Roman" panose="02020603050405020304" pitchFamily="18" charset="0"/>
            </a:endParaRPr>
          </a:p>
          <a:p>
            <a:pPr algn="ctr"/>
            <a:r>
              <a:rPr lang="en-US" sz="5400" b="1" dirty="0">
                <a:latin typeface="+mj-lt"/>
                <a:cs typeface="Times New Roman" panose="02020603050405020304" pitchFamily="18" charset="0"/>
              </a:rPr>
              <a:t>Erquiaga, C. M. </a:t>
            </a:r>
            <a:r>
              <a:rPr lang="en-US" sz="5400" b="1" dirty="0">
                <a:cs typeface="Calibri" panose="020F0502020204030204" pitchFamily="34" charset="0"/>
              </a:rPr>
              <a:t>&amp; Coots, J. G. – Liberty University – 2022</a:t>
            </a:r>
            <a:endParaRPr lang="en-US" sz="5400" b="1" dirty="0">
              <a:latin typeface="+mj-lt"/>
              <a:cs typeface="Times New Roman" panose="02020603050405020304" pitchFamily="18" charset="0"/>
            </a:endParaRP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855" y="1595267"/>
            <a:ext cx="4998588" cy="1422772"/>
          </a:xfrm>
          <a:prstGeom prst="rect">
            <a:avLst/>
          </a:prstGeom>
        </p:spPr>
      </p:pic>
      <p:sp>
        <p:nvSpPr>
          <p:cNvPr id="159" name="TextBox 158"/>
          <p:cNvSpPr txBox="1"/>
          <p:nvPr/>
        </p:nvSpPr>
        <p:spPr>
          <a:xfrm>
            <a:off x="33816708" y="25630747"/>
            <a:ext cx="9225684" cy="6596037"/>
          </a:xfrm>
          <a:prstGeom prst="rect">
            <a:avLst/>
          </a:prstGeom>
          <a:solidFill>
            <a:schemeClr val="bg1"/>
          </a:solidFill>
          <a:ln>
            <a:solidFill>
              <a:schemeClr val="tx1"/>
            </a:solidFill>
          </a:ln>
        </p:spPr>
        <p:txBody>
          <a:bodyPr wrap="square" lIns="131445" tIns="65723" rIns="131445" bIns="65723" rtlCol="0">
            <a:spAutoFit/>
          </a:bodyPr>
          <a:lstStyle/>
          <a:p>
            <a:pPr marL="457200" marR="0" indent="-457200">
              <a:spcBef>
                <a:spcPts val="0"/>
              </a:spcBef>
              <a:spcAft>
                <a:spcPts val="0"/>
              </a:spcAft>
              <a:buAutoNum type="arabicPeriod"/>
            </a:pPr>
            <a:r>
              <a:rPr lang="en-US" sz="2000" dirty="0">
                <a:ea typeface="Calibri" panose="020F0502020204030204" pitchFamily="34" charset="0"/>
                <a:cs typeface="Times New Roman" panose="02020603050405020304" pitchFamily="18" charset="0"/>
              </a:rPr>
              <a:t>Roth JA, Taylor WC, Whalen J. Peroneal tendon subluxation: the other lateral ankle injury. British journal of sports medicine. 2010;44(14):1047-1053. </a:t>
            </a:r>
          </a:p>
          <a:p>
            <a:pPr marL="457200" marR="0" indent="-457200">
              <a:spcBef>
                <a:spcPts val="0"/>
              </a:spcBef>
              <a:spcAft>
                <a:spcPts val="0"/>
              </a:spcAft>
              <a:buAutoNum type="arabicPeriod"/>
            </a:pPr>
            <a:r>
              <a:rPr lang="en-US" sz="2000" dirty="0">
                <a:ea typeface="Calibri" panose="020F0502020204030204" pitchFamily="34" charset="0"/>
                <a:cs typeface="Times New Roman" panose="02020603050405020304" pitchFamily="18" charset="0"/>
              </a:rPr>
              <a:t>Hu M, Xu X. Treatment of Chronic Subluxation of the Peroneal Tendons Using a Modified Posteromedial Peroneal Tendon Groove Deepening Technique. The Journal of foot and ankle surgery : official publication of the American College of Foot and Ankle Surgeons. 2018;57(5):884-889. </a:t>
            </a:r>
          </a:p>
          <a:p>
            <a:pPr marL="457200" marR="0" indent="-457200">
              <a:spcBef>
                <a:spcPts val="0"/>
              </a:spcBef>
              <a:spcAft>
                <a:spcPts val="0"/>
              </a:spcAft>
              <a:buAutoNum type="arabicPeriod"/>
            </a:pPr>
            <a:r>
              <a:rPr lang="en-US" sz="2000" dirty="0">
                <a:ea typeface="Calibri" panose="020F0502020204030204" pitchFamily="34" charset="0"/>
                <a:cs typeface="Times New Roman" panose="02020603050405020304" pitchFamily="18" charset="0"/>
              </a:rPr>
              <a:t>Purnell ML, Drummond DS, </a:t>
            </a:r>
            <a:r>
              <a:rPr lang="en-US" sz="2000" dirty="0" err="1">
                <a:ea typeface="Calibri" panose="020F0502020204030204" pitchFamily="34" charset="0"/>
                <a:cs typeface="Times New Roman" panose="02020603050405020304" pitchFamily="18" charset="0"/>
              </a:rPr>
              <a:t>Engber</a:t>
            </a:r>
            <a:r>
              <a:rPr lang="en-US" sz="2000" dirty="0">
                <a:ea typeface="Calibri" panose="020F0502020204030204" pitchFamily="34" charset="0"/>
                <a:cs typeface="Times New Roman" panose="02020603050405020304" pitchFamily="18" charset="0"/>
              </a:rPr>
              <a:t> WD, Breed AL. Congenital dislocation of the peroneal tendons in the </a:t>
            </a:r>
            <a:r>
              <a:rPr lang="en-US" sz="2000" dirty="0" err="1">
                <a:ea typeface="Calibri" panose="020F0502020204030204" pitchFamily="34" charset="0"/>
                <a:cs typeface="Times New Roman" panose="02020603050405020304" pitchFamily="18" charset="0"/>
              </a:rPr>
              <a:t>calcaneovalgus</a:t>
            </a:r>
            <a:r>
              <a:rPr lang="en-US" sz="2000" dirty="0">
                <a:ea typeface="Calibri" panose="020F0502020204030204" pitchFamily="34" charset="0"/>
                <a:cs typeface="Times New Roman" panose="02020603050405020304" pitchFamily="18" charset="0"/>
              </a:rPr>
              <a:t> foot. </a:t>
            </a:r>
            <a:r>
              <a:rPr lang="en-US" sz="2000" i="1" dirty="0">
                <a:ea typeface="Calibri" panose="020F0502020204030204" pitchFamily="34" charset="0"/>
                <a:cs typeface="Times New Roman" panose="02020603050405020304" pitchFamily="18" charset="0"/>
              </a:rPr>
              <a:t>J Bone Joint Surg Br</a:t>
            </a:r>
            <a:r>
              <a:rPr lang="en-US" sz="2000" dirty="0">
                <a:ea typeface="Calibri" panose="020F0502020204030204" pitchFamily="34" charset="0"/>
                <a:cs typeface="Times New Roman" panose="02020603050405020304" pitchFamily="18" charset="0"/>
              </a:rPr>
              <a:t>. 1983;65(3):316-319. </a:t>
            </a:r>
          </a:p>
          <a:p>
            <a:pPr marL="457200" marR="0" indent="-457200">
              <a:spcBef>
                <a:spcPts val="0"/>
              </a:spcBef>
              <a:spcAft>
                <a:spcPts val="0"/>
              </a:spcAft>
              <a:buAutoNum type="arabicPeriod"/>
            </a:pPr>
            <a:r>
              <a:rPr lang="en-US" sz="2000" dirty="0" err="1">
                <a:ea typeface="Calibri" panose="020F0502020204030204" pitchFamily="34" charset="0"/>
                <a:cs typeface="Times New Roman" panose="02020603050405020304" pitchFamily="18" charset="0"/>
              </a:rPr>
              <a:t>Guillo</a:t>
            </a:r>
            <a:r>
              <a:rPr lang="en-US" sz="2000" dirty="0">
                <a:ea typeface="Calibri" panose="020F0502020204030204" pitchFamily="34" charset="0"/>
                <a:cs typeface="Times New Roman" panose="02020603050405020304" pitchFamily="18" charset="0"/>
              </a:rPr>
              <a:t>, S., Odagiri, H., van </a:t>
            </a:r>
            <a:r>
              <a:rPr lang="en-US" sz="2000" dirty="0" err="1">
                <a:ea typeface="Calibri" panose="020F0502020204030204" pitchFamily="34" charset="0"/>
                <a:cs typeface="Times New Roman" panose="02020603050405020304" pitchFamily="18" charset="0"/>
              </a:rPr>
              <a:t>Rooij</a:t>
            </a:r>
            <a:r>
              <a:rPr lang="en-US" sz="2000" dirty="0">
                <a:ea typeface="Calibri" panose="020F0502020204030204" pitchFamily="34" charset="0"/>
                <a:cs typeface="Times New Roman" panose="02020603050405020304" pitchFamily="18" charset="0"/>
              </a:rPr>
              <a:t>, F. et al. All-inside endoscopic anatomic reconstruction leads to satisfactory functional outcomes in patients with chronic ankle instability. Knee Surg Sports </a:t>
            </a:r>
            <a:r>
              <a:rPr lang="en-US" sz="2000" dirty="0" err="1">
                <a:ea typeface="Calibri" panose="020F0502020204030204" pitchFamily="34" charset="0"/>
                <a:cs typeface="Times New Roman" panose="02020603050405020304" pitchFamily="18" charset="0"/>
              </a:rPr>
              <a:t>Traumatol</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Arthrosc</a:t>
            </a:r>
            <a:r>
              <a:rPr lang="en-US" sz="2000" dirty="0">
                <a:ea typeface="Calibri" panose="020F0502020204030204" pitchFamily="34" charset="0"/>
                <a:cs typeface="Times New Roman" panose="02020603050405020304" pitchFamily="18" charset="0"/>
              </a:rPr>
              <a:t> 29, 1318–1324 (2021). </a:t>
            </a:r>
          </a:p>
          <a:p>
            <a:pPr marL="457200" marR="0" indent="-457200">
              <a:spcBef>
                <a:spcPts val="0"/>
              </a:spcBef>
              <a:spcAft>
                <a:spcPts val="0"/>
              </a:spcAft>
              <a:buAutoNum type="arabicPeriod"/>
            </a:pPr>
            <a:r>
              <a:rPr lang="en-US" sz="2000" dirty="0">
                <a:ea typeface="Calibri" panose="020F0502020204030204" pitchFamily="34" charset="0"/>
                <a:cs typeface="Times New Roman" panose="02020603050405020304" pitchFamily="18" charset="0"/>
              </a:rPr>
              <a:t>Contributors P. Lower Extremity Functional Scale (LEFS). </a:t>
            </a:r>
            <a:r>
              <a:rPr lang="en-US" sz="2000" dirty="0" err="1">
                <a:ea typeface="Calibri" panose="020F0502020204030204" pitchFamily="34" charset="0"/>
                <a:cs typeface="Times New Roman" panose="02020603050405020304" pitchFamily="18" charset="0"/>
              </a:rPr>
              <a:t>Physiopedia</a:t>
            </a:r>
            <a:r>
              <a:rPr lang="en-US" sz="2000" dirty="0">
                <a:ea typeface="Calibri" panose="020F0502020204030204" pitchFamily="34" charset="0"/>
                <a:cs typeface="Times New Roman" panose="02020603050405020304" pitchFamily="18" charset="0"/>
              </a:rPr>
              <a:t>. https://</a:t>
            </a:r>
            <a:r>
              <a:rPr lang="en-US" sz="2000" dirty="0" err="1">
                <a:ea typeface="Calibri" panose="020F0502020204030204" pitchFamily="34" charset="0"/>
                <a:cs typeface="Times New Roman" panose="02020603050405020304" pitchFamily="18" charset="0"/>
              </a:rPr>
              <a:t>www.physio-pedia.com</a:t>
            </a:r>
            <a:r>
              <a:rPr lang="en-US" sz="2000" dirty="0">
                <a:ea typeface="Calibri" panose="020F0502020204030204" pitchFamily="34" charset="0"/>
                <a:cs typeface="Times New Roman" panose="02020603050405020304" pitchFamily="18" charset="0"/>
              </a:rPr>
              <a:t>/</a:t>
            </a:r>
            <a:r>
              <a:rPr lang="en-US" sz="2000" dirty="0" err="1">
                <a:ea typeface="Calibri" panose="020F0502020204030204" pitchFamily="34" charset="0"/>
                <a:cs typeface="Times New Roman" panose="02020603050405020304" pitchFamily="18" charset="0"/>
              </a:rPr>
              <a:t>Lower_Extremity_Functional_Scale</a:t>
            </a:r>
            <a:r>
              <a:rPr lang="en-US" sz="2000" dirty="0">
                <a:ea typeface="Calibri" panose="020F0502020204030204" pitchFamily="34" charset="0"/>
                <a:cs typeface="Times New Roman" panose="02020603050405020304" pitchFamily="18" charset="0"/>
              </a:rPr>
              <a:t>_(LEFS). Published 2021. </a:t>
            </a:r>
          </a:p>
          <a:p>
            <a:pPr marL="457200" marR="0" indent="-457200">
              <a:spcBef>
                <a:spcPts val="0"/>
              </a:spcBef>
              <a:spcAft>
                <a:spcPts val="0"/>
              </a:spcAft>
              <a:buAutoNum type="arabicPeriod"/>
            </a:pPr>
            <a:r>
              <a:rPr lang="en-US" sz="2000" dirty="0">
                <a:ea typeface="Calibri" panose="020F0502020204030204" pitchFamily="34" charset="0"/>
                <a:cs typeface="Times New Roman" panose="02020603050405020304" pitchFamily="18" charset="0"/>
              </a:rPr>
              <a:t>Coetzee C, Ebeling P. Ankle Ligament Reconstruction Rehabilitation Protocol. </a:t>
            </a:r>
            <a:r>
              <a:rPr lang="en-US" sz="2000" dirty="0" err="1">
                <a:ea typeface="Calibri" panose="020F0502020204030204" pitchFamily="34" charset="0"/>
                <a:cs typeface="Times New Roman" panose="02020603050405020304" pitchFamily="18" charset="0"/>
              </a:rPr>
              <a:t>Tcomn.com</a:t>
            </a:r>
            <a:r>
              <a:rPr lang="en-US" sz="2000" dirty="0">
                <a:ea typeface="Calibri" panose="020F0502020204030204" pitchFamily="34" charset="0"/>
                <a:cs typeface="Times New Roman" panose="02020603050405020304" pitchFamily="18" charset="0"/>
              </a:rPr>
              <a:t>. https://</a:t>
            </a:r>
            <a:r>
              <a:rPr lang="en-US" sz="2000" dirty="0" err="1">
                <a:ea typeface="Calibri" panose="020F0502020204030204" pitchFamily="34" charset="0"/>
                <a:cs typeface="Times New Roman" panose="02020603050405020304" pitchFamily="18" charset="0"/>
              </a:rPr>
              <a:t>tcomn.com</a:t>
            </a:r>
            <a:r>
              <a:rPr lang="en-US" sz="2000" dirty="0">
                <a:ea typeface="Calibri" panose="020F0502020204030204" pitchFamily="34" charset="0"/>
                <a:cs typeface="Times New Roman" panose="02020603050405020304" pitchFamily="18" charset="0"/>
              </a:rPr>
              <a:t>/wp-content/uploads/2014/08/</a:t>
            </a:r>
            <a:r>
              <a:rPr lang="en-US" sz="2000" dirty="0" err="1">
                <a:ea typeface="Calibri" panose="020F0502020204030204" pitchFamily="34" charset="0"/>
                <a:cs typeface="Times New Roman" panose="02020603050405020304" pitchFamily="18" charset="0"/>
              </a:rPr>
              <a:t>Ankle_Ligament_Reconstruction.pdf</a:t>
            </a:r>
            <a:r>
              <a:rPr lang="en-US" sz="2000" dirty="0">
                <a:ea typeface="Calibri" panose="020F0502020204030204" pitchFamily="34" charset="0"/>
                <a:cs typeface="Times New Roman" panose="02020603050405020304" pitchFamily="18" charset="0"/>
              </a:rPr>
              <a:t>. Published 2021. </a:t>
            </a:r>
          </a:p>
          <a:p>
            <a:pPr marL="457200" indent="-457200"/>
            <a:endParaRPr lang="en-US" sz="2000" b="1" dirty="0">
              <a:cs typeface="Times New Roman" pitchFamily="18" charset="0"/>
            </a:endParaRPr>
          </a:p>
          <a:p>
            <a:pPr marL="457200" indent="-457200"/>
            <a:r>
              <a:rPr lang="en-US" sz="2000" b="1" dirty="0">
                <a:cs typeface="Times New Roman" pitchFamily="18" charset="0"/>
              </a:rPr>
              <a:t>**Special thank you to Dr. John G. Coots for being the faculty sponsor on this Case Study Research Presentation.</a:t>
            </a:r>
            <a:endParaRPr lang="en-US" sz="2000" b="1" dirty="0">
              <a:cs typeface="Times New Roman"/>
            </a:endParaRPr>
          </a:p>
        </p:txBody>
      </p:sp>
      <p:sp>
        <p:nvSpPr>
          <p:cNvPr id="160" name="Rectangle 159"/>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0954856" y="4353962"/>
            <a:ext cx="22143923" cy="27872822"/>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900752" y="5200964"/>
            <a:ext cx="9221501" cy="6903814"/>
          </a:xfrm>
          <a:prstGeom prst="rect">
            <a:avLst/>
          </a:prstGeom>
          <a:solidFill>
            <a:schemeClr val="bg1"/>
          </a:solidFill>
          <a:ln>
            <a:solidFill>
              <a:srgbClr val="000000"/>
            </a:solidFill>
          </a:ln>
        </p:spPr>
        <p:txBody>
          <a:bodyPr wrap="square" lIns="131445" tIns="65723" rIns="131445" bIns="65723" rtlCol="0">
            <a:spAutoFit/>
          </a:bodyPr>
          <a:lstStyle/>
          <a:p>
            <a:r>
              <a:rPr lang="en-US" sz="2000" dirty="0">
                <a:solidFill>
                  <a:srgbClr val="000000"/>
                </a:solidFill>
                <a:ea typeface="Calibri" panose="020F0502020204030204" pitchFamily="34" charset="0"/>
                <a:cs typeface="Times New Roman" panose="02020603050405020304" pitchFamily="18" charset="0"/>
              </a:rPr>
              <a:t>        When the ankle is injured, the most common structures tested is the anterior talofibular ligament (ATF). Due to the superficial positioning of the ligament over the sinus tarsi, plantarflexion combined with inversion is the most common mechanism for a lateral ankle sprain (LAS) of the ATF. Located near the ATF is the Peroneal Tendons which connect the Peroneal Longus and Brevis muscles of the lower leg to the 5</a:t>
            </a:r>
            <a:r>
              <a:rPr lang="en-US" sz="2000" baseline="30000" dirty="0">
                <a:solidFill>
                  <a:srgbClr val="000000"/>
                </a:solidFill>
                <a:ea typeface="Calibri" panose="020F0502020204030204" pitchFamily="34" charset="0"/>
                <a:cs typeface="Times New Roman" panose="02020603050405020304" pitchFamily="18" charset="0"/>
              </a:rPr>
              <a:t>th</a:t>
            </a:r>
            <a:r>
              <a:rPr lang="en-US" sz="2000" dirty="0">
                <a:solidFill>
                  <a:srgbClr val="000000"/>
                </a:solidFill>
                <a:ea typeface="Calibri" panose="020F0502020204030204" pitchFamily="34" charset="0"/>
                <a:cs typeface="Times New Roman" panose="02020603050405020304" pitchFamily="18" charset="0"/>
              </a:rPr>
              <a:t> metatarsal head and bottom of the foot. Any violent forceful contraction of the tendon into dorsiflexion and inversion can cause it to </a:t>
            </a:r>
            <a:r>
              <a:rPr lang="en-US" sz="2000" dirty="0" err="1">
                <a:solidFill>
                  <a:srgbClr val="000000"/>
                </a:solidFill>
                <a:ea typeface="Calibri" panose="020F0502020204030204" pitchFamily="34" charset="0"/>
                <a:cs typeface="Times New Roman" panose="02020603050405020304" pitchFamily="18" charset="0"/>
              </a:rPr>
              <a:t>sublux</a:t>
            </a:r>
            <a:r>
              <a:rPr lang="en-US" sz="2000" dirty="0">
                <a:solidFill>
                  <a:srgbClr val="000000"/>
                </a:solidFill>
                <a:ea typeface="Calibri" panose="020F0502020204030204" pitchFamily="34" charset="0"/>
                <a:cs typeface="Times New Roman" panose="02020603050405020304" pitchFamily="18" charset="0"/>
              </a:rPr>
              <a:t>. In most cases, the tendon </a:t>
            </a:r>
            <a:r>
              <a:rPr lang="en-US" sz="2000" dirty="0" err="1">
                <a:solidFill>
                  <a:srgbClr val="000000"/>
                </a:solidFill>
                <a:ea typeface="Calibri" panose="020F0502020204030204" pitchFamily="34" charset="0"/>
                <a:cs typeface="Times New Roman" panose="02020603050405020304" pitchFamily="18" charset="0"/>
              </a:rPr>
              <a:t>subluxes</a:t>
            </a:r>
            <a:r>
              <a:rPr lang="en-US" sz="2000" dirty="0">
                <a:solidFill>
                  <a:srgbClr val="000000"/>
                </a:solidFill>
                <a:ea typeface="Calibri" panose="020F0502020204030204" pitchFamily="34" charset="0"/>
                <a:cs typeface="Times New Roman" panose="02020603050405020304" pitchFamily="18" charset="0"/>
              </a:rPr>
              <a:t> by popping out of the peroneal groove; but, in severe and symptomatic cases, it can </a:t>
            </a:r>
            <a:r>
              <a:rPr lang="en-US" sz="2000" dirty="0" err="1">
                <a:solidFill>
                  <a:srgbClr val="000000"/>
                </a:solidFill>
                <a:ea typeface="Calibri" panose="020F0502020204030204" pitchFamily="34" charset="0"/>
                <a:cs typeface="Times New Roman" panose="02020603050405020304" pitchFamily="18" charset="0"/>
              </a:rPr>
              <a:t>sublux</a:t>
            </a:r>
            <a:r>
              <a:rPr lang="en-US" sz="2000" dirty="0">
                <a:solidFill>
                  <a:srgbClr val="000000"/>
                </a:solidFill>
                <a:ea typeface="Calibri" panose="020F0502020204030204" pitchFamily="34" charset="0"/>
                <a:cs typeface="Times New Roman" panose="02020603050405020304" pitchFamily="18" charset="0"/>
              </a:rPr>
              <a:t> all the way over the lateral malleolus.</a:t>
            </a:r>
            <a:r>
              <a:rPr lang="en-US" sz="2000" baseline="30000" dirty="0">
                <a:solidFill>
                  <a:srgbClr val="000000"/>
                </a:solidFill>
                <a:ea typeface="Calibri" panose="020F0502020204030204" pitchFamily="34" charset="0"/>
                <a:cs typeface="Times New Roman" panose="02020603050405020304" pitchFamily="18" charset="0"/>
              </a:rPr>
              <a:t>1,2 </a:t>
            </a:r>
            <a:r>
              <a:rPr lang="en-US" sz="2000" dirty="0">
                <a:solidFill>
                  <a:srgbClr val="000000"/>
                </a:solidFill>
                <a:ea typeface="Calibri" panose="020F0502020204030204" pitchFamily="34" charset="0"/>
                <a:cs typeface="Times New Roman" panose="02020603050405020304" pitchFamily="18" charset="0"/>
              </a:rPr>
              <a:t>When these pathologies coincide, pain over the lateral malleolus often becomes unable to be treated conservatively and surgery is often warranted. </a:t>
            </a:r>
            <a:endParaRPr lang="en-US" sz="2000" dirty="0">
              <a:ea typeface="Calibri" panose="020F0502020204030204" pitchFamily="34" charset="0"/>
              <a:cs typeface="Times New Roman" panose="02020603050405020304" pitchFamily="18" charset="0"/>
            </a:endParaRPr>
          </a:p>
          <a:p>
            <a:r>
              <a:rPr lang="en-US" sz="2000" dirty="0">
                <a:solidFill>
                  <a:srgbClr val="000000"/>
                </a:solidFill>
                <a:ea typeface="Calibri" panose="020F0502020204030204" pitchFamily="34" charset="0"/>
                <a:cs typeface="Times New Roman" panose="02020603050405020304" pitchFamily="18" charset="0"/>
              </a:rPr>
              <a:t>        While surgical intervention is likely to cause relief through repairing the tendon and deepening its groove under the malleolus, it is not guaranteed. In this rare case study, the surgery led to a complete fracture of the fibula, pitting edema, and loss of sensation of the dorsal foot over the lateral tarsal-metatarsal joints. The patient was later diagnosed with Chronic Regional Pain Syndrome and continues to struggle with pain and abnormal sensations to this day.</a:t>
            </a:r>
            <a:r>
              <a:rPr lang="en-US" sz="2000" baseline="30000" dirty="0">
                <a:solidFill>
                  <a:srgbClr val="000000"/>
                </a:solidFill>
                <a:ea typeface="Calibri" panose="020F0502020204030204" pitchFamily="34" charset="0"/>
                <a:cs typeface="Times New Roman" panose="02020603050405020304" pitchFamily="18" charset="0"/>
              </a:rPr>
              <a:t> </a:t>
            </a:r>
            <a:r>
              <a:rPr lang="en-US" sz="2000" dirty="0">
                <a:solidFill>
                  <a:srgbClr val="000000"/>
                </a:solidFill>
                <a:ea typeface="Calibri" panose="020F0502020204030204" pitchFamily="34" charset="0"/>
                <a:cs typeface="Times New Roman" panose="02020603050405020304" pitchFamily="18" charset="0"/>
              </a:rPr>
              <a:t>The purpose of this rare case study is to provide information from former studies that support the surgical intervention of athletes with Chronic Ankle Instability and symptomatic peroneal tendon subluxation as well as test the reliability of post-surgical therapeutic rehabilitation. A further goal of this study was to increase awareness of LAS and PTS to improve early detection and surgical intervention in athletes without causing chronic disability.</a:t>
            </a:r>
            <a:r>
              <a:rPr lang="en-US" sz="2000" baseline="30000" dirty="0">
                <a:solidFill>
                  <a:srgbClr val="000000"/>
                </a:solidFill>
                <a:ea typeface="Calibri" panose="020F0502020204030204" pitchFamily="34" charset="0"/>
                <a:cs typeface="Times New Roman" panose="02020603050405020304" pitchFamily="18" charset="0"/>
              </a:rPr>
              <a:t>1</a:t>
            </a:r>
            <a:endParaRPr lang="en-US" sz="2000" dirty="0">
              <a:cs typeface="Times New Roman"/>
            </a:endParaRPr>
          </a:p>
        </p:txBody>
      </p:sp>
      <p:sp>
        <p:nvSpPr>
          <p:cNvPr id="166" name="TextBox 165"/>
          <p:cNvSpPr txBox="1"/>
          <p:nvPr/>
        </p:nvSpPr>
        <p:spPr>
          <a:xfrm>
            <a:off x="900752" y="4353962"/>
            <a:ext cx="9221501"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b="1" dirty="0">
                <a:solidFill>
                  <a:schemeClr val="bg1"/>
                </a:solidFill>
                <a:latin typeface="+mj-lt"/>
                <a:cs typeface="Times New Roman"/>
              </a:rPr>
              <a:t>Abstract and/or Background</a:t>
            </a:r>
            <a:endParaRPr lang="en-US" sz="6000" b="1" dirty="0">
              <a:solidFill>
                <a:schemeClr val="bg1"/>
              </a:solidFill>
              <a:latin typeface="+mj-lt"/>
              <a:cs typeface="Times New Roman"/>
            </a:endParaRPr>
          </a:p>
        </p:txBody>
      </p:sp>
      <p:sp>
        <p:nvSpPr>
          <p:cNvPr id="167" name="TextBox 166"/>
          <p:cNvSpPr txBox="1"/>
          <p:nvPr/>
        </p:nvSpPr>
        <p:spPr>
          <a:xfrm>
            <a:off x="925567" y="14278245"/>
            <a:ext cx="9124270" cy="7211591"/>
          </a:xfrm>
          <a:prstGeom prst="rect">
            <a:avLst/>
          </a:prstGeom>
          <a:solidFill>
            <a:schemeClr val="bg1"/>
          </a:solidFill>
          <a:ln>
            <a:solidFill>
              <a:schemeClr val="tx1"/>
            </a:solidFill>
          </a:ln>
        </p:spPr>
        <p:txBody>
          <a:bodyPr wrap="square" lIns="131445" tIns="65723" rIns="131445" bIns="65723" rtlCol="0">
            <a:spAutoFit/>
          </a:bodyPr>
          <a:lstStyle/>
          <a:p>
            <a:pPr indent="457200"/>
            <a:r>
              <a:rPr lang="en-US" sz="2000" dirty="0">
                <a:solidFill>
                  <a:srgbClr val="000000"/>
                </a:solidFill>
                <a:ea typeface="Calibri" panose="020F0502020204030204" pitchFamily="34" charset="0"/>
                <a:cs typeface="Times New Roman" panose="02020603050405020304" pitchFamily="18" charset="0"/>
              </a:rPr>
              <a:t>A 22-year-old intermural athlete reported of shooting pain in her lateral ankle and up her lower leg after kicking a ball in an intermural kickball game. She quoted “I felt my tendon snap all the way over my malleolus and just stay there for a second and then come back”.  Her pain was a 7/10 but quickly went away and remained a 2/10. She had no numbness or tingling but felt popping and clicking every time she walked during push-off. She remembers feeling like the peroneal tendon was not only snapping out of the peroneal groove, but over the entire lateral malleolus. She reported feeling unstable when she walked. No treatment was done other than wrapping it with an ACE bandage in hopes of increasing stability.</a:t>
            </a:r>
            <a:endParaRPr lang="en-US" sz="2000" dirty="0">
              <a:ea typeface="Calibri" panose="020F0502020204030204" pitchFamily="34" charset="0"/>
              <a:cs typeface="Times New Roman" panose="02020603050405020304" pitchFamily="18" charset="0"/>
            </a:endParaRPr>
          </a:p>
          <a:p>
            <a:pPr indent="457200"/>
            <a:r>
              <a:rPr lang="en-US" sz="2000" dirty="0">
                <a:solidFill>
                  <a:srgbClr val="000000"/>
                </a:solidFill>
                <a:ea typeface="Calibri" panose="020F0502020204030204" pitchFamily="34" charset="0"/>
                <a:cs typeface="Times New Roman" panose="02020603050405020304" pitchFamily="18" charset="0"/>
              </a:rPr>
              <a:t>The patient said she has had chronic ankle pain since middle school, having 5 or 6 lateral ankle sprains and not wearing her ankle brace in pre-season However, she has had clicking and popping in her lateral ankle during eversion ever since high school. She said, “I always thought it was just popping from all the injuries”. Her high school ATC rehabbed her for two weeks and then she returned to play.</a:t>
            </a:r>
            <a:endParaRPr lang="en-US" sz="2000" dirty="0">
              <a:ea typeface="Calibri" panose="020F0502020204030204" pitchFamily="34" charset="0"/>
              <a:cs typeface="Times New Roman" panose="02020603050405020304" pitchFamily="18" charset="0"/>
            </a:endParaRPr>
          </a:p>
          <a:p>
            <a:pPr indent="457200"/>
            <a:r>
              <a:rPr lang="en-US" sz="2000" dirty="0">
                <a:solidFill>
                  <a:srgbClr val="000000"/>
                </a:solidFill>
                <a:ea typeface="Calibri" panose="020F0502020204030204" pitchFamily="34" charset="0"/>
                <a:cs typeface="Times New Roman" panose="02020603050405020304" pitchFamily="18" charset="0"/>
              </a:rPr>
              <a:t>Misdiagnosis is sadly often the cause of further injury in the world of competitive sports.</a:t>
            </a:r>
            <a:r>
              <a:rPr lang="en-US" sz="2000" baseline="30000" dirty="0">
                <a:solidFill>
                  <a:srgbClr val="000000"/>
                </a:solidFill>
                <a:ea typeface="Calibri" panose="020F0502020204030204" pitchFamily="34" charset="0"/>
                <a:cs typeface="Times New Roman" panose="02020603050405020304" pitchFamily="18" charset="0"/>
              </a:rPr>
              <a:t>2,3</a:t>
            </a:r>
            <a:r>
              <a:rPr lang="en-US" sz="2000" dirty="0">
                <a:solidFill>
                  <a:srgbClr val="000000"/>
                </a:solidFill>
                <a:ea typeface="Calibri" panose="020F0502020204030204" pitchFamily="34" charset="0"/>
                <a:cs typeface="Times New Roman" panose="02020603050405020304" pitchFamily="18" charset="0"/>
              </a:rPr>
              <a:t> While ankle sprains are very common and can be treated conservatively, they are also often over-diagnosed not adequately managed.</a:t>
            </a:r>
            <a:r>
              <a:rPr lang="en-US" sz="2000" baseline="30000" dirty="0">
                <a:solidFill>
                  <a:srgbClr val="000000"/>
                </a:solidFill>
                <a:ea typeface="Calibri" panose="020F0502020204030204" pitchFamily="34" charset="0"/>
                <a:cs typeface="Times New Roman" panose="02020603050405020304" pitchFamily="18" charset="0"/>
              </a:rPr>
              <a:t>2,5</a:t>
            </a:r>
            <a:r>
              <a:rPr lang="en-US" sz="2000" dirty="0">
                <a:solidFill>
                  <a:srgbClr val="000000"/>
                </a:solidFill>
                <a:ea typeface="Calibri" panose="020F0502020204030204" pitchFamily="34" charset="0"/>
                <a:cs typeface="Times New Roman" panose="02020603050405020304" pitchFamily="18" charset="0"/>
              </a:rPr>
              <a:t> These two factors can lead to Chronic Ankle Instability due to a degeneration of vital stabilizers such as the SPR and peroneal tendons. Chronic Ankle Instability and PTS often occur together in patients with recurrent ankle sprains which can often warrant surgical intervention due to a decline in ankle and knee function.</a:t>
            </a:r>
            <a:r>
              <a:rPr lang="en-US" sz="2000" baseline="30000" dirty="0">
                <a:solidFill>
                  <a:srgbClr val="000000"/>
                </a:solidFill>
                <a:ea typeface="Calibri" panose="020F0502020204030204" pitchFamily="34" charset="0"/>
                <a:cs typeface="Times New Roman" panose="02020603050405020304" pitchFamily="18" charset="0"/>
              </a:rPr>
              <a:t>5</a:t>
            </a:r>
            <a:r>
              <a:rPr lang="en-US" sz="2000" dirty="0">
                <a:solidFill>
                  <a:srgbClr val="000000"/>
                </a:solidFill>
                <a:ea typeface="Calibri" panose="020F0502020204030204" pitchFamily="34" charset="0"/>
                <a:cs typeface="Times New Roman" panose="02020603050405020304" pitchFamily="18" charset="0"/>
              </a:rPr>
              <a:t> Therefore, clinicians must always consider damage to the retinaculum or subluxation to the peroneal tendons when evaluating an ankle injury. </a:t>
            </a:r>
            <a:endParaRPr lang="en-US" sz="2000" dirty="0">
              <a:ea typeface="Calibri" panose="020F0502020204030204" pitchFamily="34" charset="0"/>
              <a:cs typeface="Times New Roman" panose="02020603050405020304" pitchFamily="18" charset="0"/>
            </a:endParaRPr>
          </a:p>
        </p:txBody>
      </p:sp>
      <p:sp>
        <p:nvSpPr>
          <p:cNvPr id="168" name="TextBox 167"/>
          <p:cNvSpPr txBox="1"/>
          <p:nvPr/>
        </p:nvSpPr>
        <p:spPr>
          <a:xfrm>
            <a:off x="925567" y="12659738"/>
            <a:ext cx="9124270" cy="1610057"/>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b="1" dirty="0">
                <a:solidFill>
                  <a:schemeClr val="bg1"/>
                </a:solidFill>
                <a:latin typeface="+mj-lt"/>
                <a:cs typeface="Times New Roman"/>
              </a:rPr>
              <a:t>Introduction and/or Research Question</a:t>
            </a:r>
            <a:endParaRPr lang="en-US" sz="6000" b="1" dirty="0">
              <a:solidFill>
                <a:schemeClr val="bg1"/>
              </a:solidFill>
              <a:latin typeface="+mj-lt"/>
              <a:cs typeface="Times New Roman"/>
            </a:endParaRPr>
          </a:p>
        </p:txBody>
      </p:sp>
      <p:sp>
        <p:nvSpPr>
          <p:cNvPr id="170" name="TextBox 169"/>
          <p:cNvSpPr txBox="1"/>
          <p:nvPr/>
        </p:nvSpPr>
        <p:spPr>
          <a:xfrm>
            <a:off x="932860" y="23006918"/>
            <a:ext cx="9127474" cy="9219866"/>
          </a:xfrm>
          <a:prstGeom prst="rect">
            <a:avLst/>
          </a:prstGeom>
          <a:solidFill>
            <a:schemeClr val="bg1"/>
          </a:solidFill>
          <a:ln cap="rnd">
            <a:solidFill>
              <a:schemeClr val="tx1"/>
            </a:solidFill>
          </a:ln>
        </p:spPr>
        <p:txBody>
          <a:bodyPr wrap="square" lIns="182880" rIns="182880" rtlCol="0">
            <a:noAutofit/>
          </a:bodyPr>
          <a:lstStyle/>
          <a:p>
            <a:pPr indent="457200"/>
            <a:r>
              <a:rPr lang="en-US" sz="2000" dirty="0">
                <a:solidFill>
                  <a:srgbClr val="000000"/>
                </a:solidFill>
                <a:ea typeface="Calibri" panose="020F0502020204030204" pitchFamily="34" charset="0"/>
                <a:cs typeface="Times New Roman" panose="02020603050405020304" pitchFamily="18" charset="0"/>
              </a:rPr>
              <a:t>In November of 2020, the patient went to an orthopedic surgeon in her hometown. She was referred for an MRI where the damage to the anterior talofibular ligament (ATF), peroneal tendons and lateral retinaculum was confirmed. The surgeon recommended surgical repair to the tendon and ATF as well as an Arthroscopic Chondroplasty and peroneal groove deepening. Her surgical intervention was on December 28, 2020. According to the surgical notes, the procedure included deepening of her peroneal groove, reconstruction of the ATF ligament and an arthroscopic repair and debridement of the articular cartilage. The patient was discharged the same day as her procedure. Her lower leg and foot was put in a cast for 2 weeks per physician protocol. When the cast was removed, she remained non-weightbearing in a </a:t>
            </a:r>
            <a:r>
              <a:rPr lang="en-US" sz="2000" i="1" dirty="0">
                <a:solidFill>
                  <a:srgbClr val="000000"/>
                </a:solidFill>
                <a:ea typeface="Calibri" panose="020F0502020204030204" pitchFamily="34" charset="0"/>
                <a:cs typeface="Times New Roman" panose="02020603050405020304" pitchFamily="18" charset="0"/>
              </a:rPr>
              <a:t>ProCare </a:t>
            </a:r>
            <a:r>
              <a:rPr lang="en-US" sz="2000" i="1" dirty="0" err="1">
                <a:solidFill>
                  <a:srgbClr val="000000"/>
                </a:solidFill>
                <a:ea typeface="Calibri" panose="020F0502020204030204" pitchFamily="34" charset="0"/>
                <a:cs typeface="Times New Roman" panose="02020603050405020304" pitchFamily="18" charset="0"/>
              </a:rPr>
              <a:t>Xceltrax</a:t>
            </a:r>
            <a:r>
              <a:rPr lang="en-US" sz="2000" i="1" dirty="0">
                <a:solidFill>
                  <a:srgbClr val="000000"/>
                </a:solidFill>
                <a:ea typeface="Calibri" panose="020F0502020204030204" pitchFamily="34" charset="0"/>
                <a:cs typeface="Times New Roman" panose="02020603050405020304" pitchFamily="18" charset="0"/>
              </a:rPr>
              <a:t> Air walking boot</a:t>
            </a:r>
            <a:r>
              <a:rPr lang="en-US" sz="2000" dirty="0">
                <a:solidFill>
                  <a:srgbClr val="000000"/>
                </a:solidFill>
                <a:ea typeface="Calibri" panose="020F0502020204030204" pitchFamily="34" charset="0"/>
                <a:cs typeface="Times New Roman" panose="02020603050405020304" pitchFamily="18" charset="0"/>
              </a:rPr>
              <a:t>. From weeks 4-6, the patient began weightbearing and at week 8, the boot was removed. At this time, the patient was given an ankle brace to wear as needed. However, she states she did not wear it very often. Heat, various types of massage, therapeutic Ultrasound, Electrical Stimulation, Eccentric Rehabilitation exercises, cupping, Aquatic Therapy and Passive Joint Mobilizations were all used in addition to the non and partial weight bearing braces and casts to decrease pitting edema, increase range of motion, strength, neuromuscular control and decrease pain. While these were successful, the underlying fibula fracture caused the ankle to never return to full function.</a:t>
            </a:r>
          </a:p>
          <a:p>
            <a:pPr indent="457200"/>
            <a:r>
              <a:rPr lang="en-US" sz="2000" dirty="0">
                <a:solidFill>
                  <a:srgbClr val="000000"/>
                </a:solidFill>
                <a:ea typeface="Calibri" panose="020F0502020204030204" pitchFamily="34" charset="0"/>
                <a:cs typeface="Times New Roman" panose="02020603050405020304" pitchFamily="18" charset="0"/>
              </a:rPr>
              <a:t>At the last visit with ATS on 4/9/21, the patient stated that she felt a clicking in active eversion, similar to what she felt pre-surgery. The clicking was not painful but began to be visible. Range of Motion measurements and girth were taken on the last visit and had improved significantly from the first visit however, pain had not resided. May of 2021, the patient returned to the surgeon who performed her surgery to discover that her fibula that was partially cut into in surgery was still fractured all the way through the bone. The surgeon explained that while this was not planned, it was probably the cause of her recurrent pain, edema, and loss of function. She was encouraged to continue in Physical Therapy and schedule another surgery for December.</a:t>
            </a:r>
            <a:endParaRPr lang="en-US" sz="2000" dirty="0">
              <a:ea typeface="Calibri" panose="020F0502020204030204" pitchFamily="34" charset="0"/>
              <a:cs typeface="Times New Roman" panose="02020603050405020304" pitchFamily="18" charset="0"/>
            </a:endParaRPr>
          </a:p>
          <a:p>
            <a:pPr algn="just"/>
            <a:endParaRPr lang="en-US" sz="1800" dirty="0">
              <a:cs typeface="Times New Roman"/>
            </a:endParaRPr>
          </a:p>
          <a:p>
            <a:pPr algn="just"/>
            <a:r>
              <a:rPr lang="en-US" sz="1800" dirty="0">
                <a:cs typeface="Times New Roman"/>
              </a:rPr>
              <a:t> </a:t>
            </a:r>
          </a:p>
        </p:txBody>
      </p:sp>
      <p:sp>
        <p:nvSpPr>
          <p:cNvPr id="171" name="TextBox 170"/>
          <p:cNvSpPr txBox="1"/>
          <p:nvPr/>
        </p:nvSpPr>
        <p:spPr>
          <a:xfrm>
            <a:off x="938311" y="22135525"/>
            <a:ext cx="9127474"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grpSp>
        <p:nvGrpSpPr>
          <p:cNvPr id="175" name="Group 174"/>
          <p:cNvGrpSpPr/>
          <p:nvPr/>
        </p:nvGrpSpPr>
        <p:grpSpPr>
          <a:xfrm>
            <a:off x="33833840" y="17884040"/>
            <a:ext cx="9191420" cy="5722871"/>
            <a:chOff x="34186436" y="17838274"/>
            <a:chExt cx="9230671" cy="5712610"/>
          </a:xfrm>
        </p:grpSpPr>
        <p:sp>
          <p:nvSpPr>
            <p:cNvPr id="176" name="TextBox 175"/>
            <p:cNvSpPr txBox="1"/>
            <p:nvPr/>
          </p:nvSpPr>
          <p:spPr>
            <a:xfrm>
              <a:off x="34186440" y="18649563"/>
              <a:ext cx="9230667" cy="4901321"/>
            </a:xfrm>
            <a:prstGeom prst="rect">
              <a:avLst/>
            </a:prstGeom>
            <a:solidFill>
              <a:srgbClr val="FFFFFF"/>
            </a:solidFill>
            <a:ln cap="rnd">
              <a:solidFill>
                <a:schemeClr val="tx1"/>
              </a:solidFill>
            </a:ln>
          </p:spPr>
          <p:txBody>
            <a:bodyPr wrap="square" lIns="182880" rIns="182880" rtlCol="0">
              <a:noAutofit/>
            </a:bodyPr>
            <a:lstStyle/>
            <a:p>
              <a:pPr marL="457200" indent="-457200">
                <a:buAutoNum type="arabicPeriod"/>
              </a:pPr>
              <a:r>
                <a:rPr lang="en-US" sz="2200" dirty="0">
                  <a:latin typeface="Times New Roman" panose="02020603050405020304" pitchFamily="18" charset="0"/>
                  <a:ea typeface="Calibri" panose="020F0502020204030204" pitchFamily="34" charset="0"/>
                  <a:cs typeface="Times New Roman" panose="02020603050405020304" pitchFamily="18" charset="0"/>
                </a:rPr>
                <a:t>Arthroscopic procedure for the superior peroneal retinaculum to clear debris and help prevent Peroneal Tendon Subluxation from being able to occur.</a:t>
              </a:r>
            </a:p>
            <a:p>
              <a:pPr marL="457200" indent="-457200">
                <a:buAutoNum type="arabicPeriod"/>
              </a:pPr>
              <a:r>
                <a:rPr lang="en-US" sz="2200" dirty="0">
                  <a:latin typeface="Times New Roman" panose="02020603050405020304" pitchFamily="18" charset="0"/>
                  <a:ea typeface="Calibri" panose="020F0502020204030204" pitchFamily="34" charset="0"/>
                  <a:cs typeface="Times New Roman" panose="02020603050405020304" pitchFamily="18" charset="0"/>
                </a:rPr>
                <a:t>Determine how long Chronic Ankle Instability  takes to form in a patient and what criteria must be met for it to be considered chronic ankle instability. </a:t>
              </a:r>
            </a:p>
            <a:p>
              <a:pPr marL="514350" indent="-514350">
                <a:buFontTx/>
                <a:buAutoNum type="arabicPeriod"/>
              </a:pPr>
              <a:r>
                <a:rPr lang="en-US" sz="2200" dirty="0">
                  <a:latin typeface="Times New Roman" panose="02020603050405020304" pitchFamily="18" charset="0"/>
                  <a:cs typeface="Times New Roman" panose="02020603050405020304" pitchFamily="18" charset="0"/>
                </a:rPr>
                <a:t>Research the most effective way to perform a Peroneal Debridement and repair without needing any fibular involvement which in this case led to a chronic fracture of the fibula.</a:t>
              </a:r>
            </a:p>
            <a:p>
              <a:pPr marL="514350" indent="-514350">
                <a:buFontTx/>
                <a:buAutoNum type="arabicPeriod"/>
              </a:pPr>
              <a:r>
                <a:rPr lang="en-US" sz="2200" dirty="0">
                  <a:latin typeface="Times New Roman" panose="02020603050405020304" pitchFamily="18" charset="0"/>
                  <a:cs typeface="Times New Roman" panose="02020603050405020304" pitchFamily="18" charset="0"/>
                </a:rPr>
                <a:t>Determine the physiological components relating chronic pitting edema with superficial sensation loss of the dorsal foot and lateral ankle post-surgically as well as the best treatments for them and ways to avoid them from avoiding concurrently.</a:t>
              </a:r>
              <a:endParaRPr lang="en-US" sz="2200" dirty="0">
                <a:latin typeface="Times New Roman"/>
                <a:cs typeface="Times New Roman"/>
              </a:endParaRPr>
            </a:p>
          </p:txBody>
        </p:sp>
        <p:sp>
          <p:nvSpPr>
            <p:cNvPr id="177" name="TextBox 176"/>
            <p:cNvSpPr txBox="1"/>
            <p:nvPr/>
          </p:nvSpPr>
          <p:spPr>
            <a:xfrm>
              <a:off x="34186436" y="17838274"/>
              <a:ext cx="9230668"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b="1" dirty="0">
                  <a:solidFill>
                    <a:schemeClr val="bg1"/>
                  </a:solidFill>
                  <a:latin typeface="+mj-lt"/>
                  <a:cs typeface="Garamond"/>
                </a:rPr>
                <a:t>Future Work</a:t>
              </a:r>
              <a:endParaRPr lang="en-US" sz="6000" b="1" dirty="0">
                <a:solidFill>
                  <a:schemeClr val="bg1"/>
                </a:solidFill>
                <a:latin typeface="+mj-lt"/>
                <a:cs typeface="Garamond"/>
              </a:endParaRPr>
            </a:p>
          </p:txBody>
        </p:sp>
      </p:grpSp>
      <p:sp>
        <p:nvSpPr>
          <p:cNvPr id="178" name="TextBox 177"/>
          <p:cNvSpPr txBox="1"/>
          <p:nvPr/>
        </p:nvSpPr>
        <p:spPr>
          <a:xfrm>
            <a:off x="33816708" y="24020690"/>
            <a:ext cx="9225684" cy="1610057"/>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b="1" dirty="0">
                <a:solidFill>
                  <a:schemeClr val="bg1"/>
                </a:solidFill>
                <a:latin typeface="+mj-lt"/>
                <a:cs typeface="Times New Roman"/>
              </a:rPr>
              <a:t>References and/or Acknowledgments</a:t>
            </a:r>
            <a:endParaRPr lang="en-US" sz="6000" b="1" dirty="0">
              <a:solidFill>
                <a:schemeClr val="bg1"/>
              </a:solidFill>
              <a:latin typeface="+mj-lt"/>
              <a:cs typeface="Times New Roman"/>
            </a:endParaRPr>
          </a:p>
        </p:txBody>
      </p:sp>
      <p:grpSp>
        <p:nvGrpSpPr>
          <p:cNvPr id="179" name="Group 178"/>
          <p:cNvGrpSpPr/>
          <p:nvPr/>
        </p:nvGrpSpPr>
        <p:grpSpPr>
          <a:xfrm>
            <a:off x="33813746" y="4367301"/>
            <a:ext cx="9203663" cy="14135152"/>
            <a:chOff x="34008529" y="3946343"/>
            <a:chExt cx="9278260" cy="12439985"/>
          </a:xfrm>
        </p:grpSpPr>
        <p:sp>
          <p:nvSpPr>
            <p:cNvPr id="180" name="TextBox 179"/>
            <p:cNvSpPr txBox="1"/>
            <p:nvPr/>
          </p:nvSpPr>
          <p:spPr>
            <a:xfrm>
              <a:off x="34008529" y="4700803"/>
              <a:ext cx="9278259" cy="10720581"/>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1" name="TextBox 180"/>
            <p:cNvSpPr txBox="1"/>
            <p:nvPr/>
          </p:nvSpPr>
          <p:spPr>
            <a:xfrm>
              <a:off x="34011515" y="3946343"/>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b="1" dirty="0">
                  <a:solidFill>
                    <a:schemeClr val="bg1"/>
                  </a:solidFill>
                  <a:latin typeface="+mj-lt"/>
                  <a:cs typeface="Times New Roman"/>
                </a:rPr>
                <a:t>Results and/or Conclusion</a:t>
              </a:r>
              <a:endParaRPr lang="en-US" sz="6000" b="1" dirty="0">
                <a:solidFill>
                  <a:schemeClr val="bg1"/>
                </a:solidFill>
                <a:latin typeface="+mj-lt"/>
                <a:cs typeface="Times New Roman"/>
              </a:endParaRPr>
            </a:p>
          </p:txBody>
        </p:sp>
        <p:sp>
          <p:nvSpPr>
            <p:cNvPr id="182" name="Rectangle 181"/>
            <p:cNvSpPr/>
            <p:nvPr/>
          </p:nvSpPr>
          <p:spPr>
            <a:xfrm>
              <a:off x="34067858" y="4732512"/>
              <a:ext cx="9218931" cy="11653816"/>
            </a:xfrm>
            <a:prstGeom prst="rect">
              <a:avLst/>
            </a:prstGeom>
          </p:spPr>
          <p:txBody>
            <a:bodyPr wrap="square">
              <a:spAutoFit/>
            </a:bodyPr>
            <a:lstStyle/>
            <a:p>
              <a:pPr indent="457200"/>
              <a:r>
                <a:rPr lang="en-US" sz="2200" dirty="0">
                  <a:ea typeface="Calibri" panose="020F0502020204030204" pitchFamily="34" charset="0"/>
                  <a:cs typeface="Times New Roman" panose="02020603050405020304" pitchFamily="18" charset="0"/>
                </a:rPr>
                <a:t>The clinical bottom line of this study is that trauma to the lateral ankle structures merit a thorough evaluation in order to properly diagnose and treat injuries conservatively. Once PTS becomes symptomatic, surgery is most often warrented.</a:t>
              </a:r>
              <a:r>
                <a:rPr lang="en-US" sz="2200" baseline="30000" dirty="0">
                  <a:ea typeface="Calibri" panose="020F0502020204030204" pitchFamily="34" charset="0"/>
                  <a:cs typeface="Times New Roman" panose="02020603050405020304" pitchFamily="18" charset="0"/>
                </a:rPr>
                <a:t>1-4</a:t>
              </a:r>
              <a:r>
                <a:rPr lang="en-US" sz="2200" dirty="0">
                  <a:ea typeface="Calibri" panose="020F0502020204030204" pitchFamily="34" charset="0"/>
                  <a:cs typeface="Times New Roman" panose="02020603050405020304" pitchFamily="18" charset="0"/>
                </a:rPr>
                <a:t> A rehab plan for LAS must have specific goals based around the patient’s activity levels. If the first sprain is properly treated, the athlete's pre-disposure to instability, tendon subluxation, and permanent decrease in function is less likely. The surgical intervention in this study was successful in reconstructing the torn anatomical structures. However, it is unclear how effective the peroneal groove deepening was. The post-surgical intervention was effective in decreasing pain and edema and increasing strength and proprioception. It focused on the whole lower kinetic chain, not just the distal extremity. The approach was multifaceted, repeatable, and well-researched; and, because of that, the functional limitations of the patient decreased significantly.</a:t>
              </a:r>
              <a:endParaRPr lang="en-US" sz="2200" dirty="0">
                <a:cs typeface="Times New Roman"/>
              </a:endParaRPr>
            </a:p>
            <a:p>
              <a:pPr indent="457200"/>
              <a:r>
                <a:rPr lang="en-US" sz="2200" dirty="0">
                  <a:solidFill>
                    <a:srgbClr val="000000"/>
                  </a:solidFill>
                  <a:ea typeface="Calibri" panose="020F0502020204030204" pitchFamily="34" charset="0"/>
                  <a:cs typeface="Times New Roman" panose="02020603050405020304" pitchFamily="18" charset="0"/>
                </a:rPr>
                <a:t>Range of Motion measurements and girth were taken on the last visit and had improved significantly from the first visit. A lower extremity functional scale was re-assessed, and the patient scored 54/80 (Table 1). </a:t>
              </a:r>
              <a:r>
                <a:rPr lang="en-US" sz="2200" dirty="0">
                  <a:ea typeface="Calibri" panose="020F0502020204030204" pitchFamily="34" charset="0"/>
                  <a:cs typeface="Times New Roman" panose="02020603050405020304" pitchFamily="18" charset="0"/>
                </a:rPr>
                <a:t>The minimal detectable change (MDC) and minimal clinically important difference (MCID) in the administration of a LEFS is 9 points.</a:t>
              </a:r>
              <a:r>
                <a:rPr lang="en-US" sz="2200" baseline="30000" dirty="0">
                  <a:ea typeface="Calibri" panose="020F0502020204030204" pitchFamily="34" charset="0"/>
                  <a:cs typeface="Times New Roman" panose="02020603050405020304" pitchFamily="18" charset="0"/>
                </a:rPr>
                <a:t>6</a:t>
              </a:r>
              <a:r>
                <a:rPr lang="en-US" sz="2200" dirty="0">
                  <a:ea typeface="Calibri" panose="020F0502020204030204" pitchFamily="34" charset="0"/>
                  <a:cs typeface="Times New Roman" panose="02020603050405020304" pitchFamily="18" charset="0"/>
                </a:rPr>
                <a:t> This scale has a .96 internal reliability and .86 test-retest reliability which makes it a great patient related outcome measure.</a:t>
              </a:r>
              <a:r>
                <a:rPr lang="en-US" sz="2200" baseline="30000" dirty="0">
                  <a:ea typeface="Calibri" panose="020F0502020204030204" pitchFamily="34" charset="0"/>
                  <a:cs typeface="Times New Roman" panose="02020603050405020304" pitchFamily="18" charset="0"/>
                </a:rPr>
                <a:t>6 </a:t>
              </a:r>
              <a:r>
                <a:rPr lang="en-US" sz="2200" dirty="0">
                  <a:solidFill>
                    <a:srgbClr val="000000"/>
                  </a:solidFill>
                  <a:ea typeface="Calibri" panose="020F0502020204030204" pitchFamily="34" charset="0"/>
                  <a:cs typeface="Times New Roman" panose="02020603050405020304" pitchFamily="18" charset="0"/>
                </a:rPr>
                <a:t>The only aspects of daily living that did not significantly improve were concerning pain and function with running and hopping. Due to the recurrence of clicking in the lateral ankle, these were unable to be addressed until further consult with the surgeon took place. A return to play will not be indicated until surgeon approval following her appointment in May.</a:t>
              </a:r>
              <a:endParaRPr lang="en-US" sz="2200" dirty="0">
                <a:cs typeface="Times New Roman"/>
              </a:endParaRPr>
            </a:p>
            <a:p>
              <a:r>
                <a:rPr lang="en-US" sz="2200" dirty="0">
                  <a:solidFill>
                    <a:srgbClr val="000000"/>
                  </a:solidFill>
                  <a:ea typeface="Calibri" panose="020F0502020204030204" pitchFamily="34" charset="0"/>
                  <a:cs typeface="Times New Roman" panose="02020603050405020304" pitchFamily="18" charset="0"/>
                </a:rPr>
                <a:t>In November of 2021, the patient returned for her pre-operation appointment wear the x-ray in figure 8 was taken. The new surgeon scheduled for her second surgery told her that the fibula was healing well, and surgical intervention was no longer warranted. She was told that the pain and abnormal sensations was due to Chronic Regional Pain Syndrome and that it may last forever. She was assigned to a Physical Therapist to address the symptoms she was still having and told to try to live a normal life until symptoms decreased. Since her last appointment, the patient has been doing self-joint mobilizations to increase dorsiflexion and plantarflexion that are still limited. She reports that her symptoms have decreased but she still has some limitations in strength, motion, and dermatome stimulation.</a:t>
              </a:r>
              <a:endParaRPr lang="en-US" sz="2200" dirty="0">
                <a:ea typeface="Calibri" panose="020F0502020204030204" pitchFamily="34" charset="0"/>
                <a:cs typeface="Times New Roman" panose="02020603050405020304" pitchFamily="18" charset="0"/>
              </a:endParaRPr>
            </a:p>
          </p:txBody>
        </p:sp>
      </p:grpSp>
      <p:sp>
        <p:nvSpPr>
          <p:cNvPr id="184" name="TextBox 183"/>
          <p:cNvSpPr txBox="1"/>
          <p:nvPr/>
        </p:nvSpPr>
        <p:spPr>
          <a:xfrm>
            <a:off x="12719901" y="18194676"/>
            <a:ext cx="8477501" cy="307777"/>
          </a:xfrm>
          <a:prstGeom prst="rect">
            <a:avLst/>
          </a:prstGeom>
          <a:noFill/>
        </p:spPr>
        <p:txBody>
          <a:bodyPr wrap="square" rtlCol="0">
            <a:spAutoFit/>
          </a:bodyPr>
          <a:lstStyle/>
          <a:p>
            <a:pPr algn="just"/>
            <a:endParaRPr lang="en-US" sz="1400" dirty="0">
              <a:latin typeface="Times New Roman"/>
              <a:cs typeface="Times New Roman"/>
            </a:endParaRPr>
          </a:p>
        </p:txBody>
      </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sp>
        <p:nvSpPr>
          <p:cNvPr id="200" name="Rectangle 199"/>
          <p:cNvSpPr/>
          <p:nvPr/>
        </p:nvSpPr>
        <p:spPr>
          <a:xfrm>
            <a:off x="11249025" y="19327227"/>
            <a:ext cx="5992356" cy="307777"/>
          </a:xfrm>
          <a:prstGeom prst="rect">
            <a:avLst/>
          </a:prstGeom>
        </p:spPr>
        <p:txBody>
          <a:bodyPr wrap="square">
            <a:spAutoFit/>
          </a:bodyPr>
          <a:lstStyle/>
          <a:p>
            <a:pPr algn="just"/>
            <a:endParaRPr lang="en-US" sz="1400" dirty="0">
              <a:solidFill>
                <a:prstClr val="black"/>
              </a:solidFill>
              <a:latin typeface="Times New Roman"/>
              <a:cs typeface="Times New Roman"/>
            </a:endParaRPr>
          </a:p>
        </p:txBody>
      </p:sp>
      <p:sp>
        <p:nvSpPr>
          <p:cNvPr id="213" name="Rectangle 212"/>
          <p:cNvSpPr/>
          <p:nvPr/>
        </p:nvSpPr>
        <p:spPr>
          <a:xfrm>
            <a:off x="25914606" y="24889048"/>
            <a:ext cx="3380994" cy="246221"/>
          </a:xfrm>
          <a:prstGeom prst="rect">
            <a:avLst/>
          </a:prstGeom>
        </p:spPr>
        <p:txBody>
          <a:bodyPr wrap="square">
            <a:spAutoFit/>
          </a:bodyPr>
          <a:lstStyle/>
          <a:p>
            <a:pPr lvl="0" defTabSz="457200"/>
            <a:r>
              <a:rPr lang="en-US" sz="1000" dirty="0">
                <a:solidFill>
                  <a:prstClr val="black"/>
                </a:solidFill>
                <a:latin typeface="Lucida Grande"/>
                <a:cs typeface="Lucida Grande"/>
              </a:rPr>
              <a:t>	</a:t>
            </a:r>
            <a:endParaRPr lang="en-US" sz="1400" dirty="0">
              <a:solidFill>
                <a:prstClr val="black"/>
              </a:solidFill>
              <a:latin typeface="News Gothic MT"/>
            </a:endParaRPr>
          </a:p>
        </p:txBody>
      </p:sp>
      <p:sp>
        <p:nvSpPr>
          <p:cNvPr id="225" name="Rectangle 224"/>
          <p:cNvSpPr/>
          <p:nvPr/>
        </p:nvSpPr>
        <p:spPr>
          <a:xfrm>
            <a:off x="13148109" y="22335580"/>
            <a:ext cx="184731"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endParaRPr lang="en-US" dirty="0"/>
          </a:p>
        </p:txBody>
      </p:sp>
      <p:graphicFrame>
        <p:nvGraphicFramePr>
          <p:cNvPr id="76" name="Chart 75">
            <a:extLst>
              <a:ext uri="{FF2B5EF4-FFF2-40B4-BE49-F238E27FC236}">
                <a16:creationId xmlns:a16="http://schemas.microsoft.com/office/drawing/2014/main" id="{62BFC5BB-EB16-6442-8138-6EECA3D74918}"/>
              </a:ext>
            </a:extLst>
          </p:cNvPr>
          <p:cNvGraphicFramePr/>
          <p:nvPr>
            <p:extLst>
              <p:ext uri="{D42A27DB-BD31-4B8C-83A1-F6EECF244321}">
                <p14:modId xmlns:p14="http://schemas.microsoft.com/office/powerpoint/2010/main" val="122527200"/>
              </p:ext>
            </p:extLst>
          </p:nvPr>
        </p:nvGraphicFramePr>
        <p:xfrm>
          <a:off x="21945600" y="24910749"/>
          <a:ext cx="10963167" cy="6250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7" name="Chart 76">
            <a:extLst>
              <a:ext uri="{FF2B5EF4-FFF2-40B4-BE49-F238E27FC236}">
                <a16:creationId xmlns:a16="http://schemas.microsoft.com/office/drawing/2014/main" id="{695F3820-99EB-E744-8CE4-59B771413B72}"/>
              </a:ext>
            </a:extLst>
          </p:cNvPr>
          <p:cNvGraphicFramePr/>
          <p:nvPr>
            <p:extLst>
              <p:ext uri="{D42A27DB-BD31-4B8C-83A1-F6EECF244321}">
                <p14:modId xmlns:p14="http://schemas.microsoft.com/office/powerpoint/2010/main" val="928515650"/>
              </p:ext>
            </p:extLst>
          </p:nvPr>
        </p:nvGraphicFramePr>
        <p:xfrm>
          <a:off x="11668970" y="24910749"/>
          <a:ext cx="9958250" cy="6250271"/>
        </p:xfrm>
        <a:graphic>
          <a:graphicData uri="http://schemas.openxmlformats.org/drawingml/2006/chart">
            <c:chart xmlns:c="http://schemas.openxmlformats.org/drawingml/2006/chart" xmlns:r="http://schemas.openxmlformats.org/officeDocument/2006/relationships" r:id="rId5"/>
          </a:graphicData>
        </a:graphic>
      </p:graphicFrame>
      <p:pic>
        <p:nvPicPr>
          <p:cNvPr id="78" name="Picture 77" descr="A tattoo on a person's arm&#10;&#10;Description automatically generated with medium confidence">
            <a:extLst>
              <a:ext uri="{FF2B5EF4-FFF2-40B4-BE49-F238E27FC236}">
                <a16:creationId xmlns:a16="http://schemas.microsoft.com/office/drawing/2014/main" id="{04CEE01B-1F02-5543-9C7F-A96B6A7AF8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23804375" y="5497492"/>
            <a:ext cx="4220462" cy="3257378"/>
          </a:xfrm>
          <a:prstGeom prst="rect">
            <a:avLst/>
          </a:prstGeom>
        </p:spPr>
      </p:pic>
      <p:pic>
        <p:nvPicPr>
          <p:cNvPr id="79" name="Picture 78" descr="A picture containing person, floor, building, indoor&#10;&#10;Description automatically generated">
            <a:extLst>
              <a:ext uri="{FF2B5EF4-FFF2-40B4-BE49-F238E27FC236}">
                <a16:creationId xmlns:a16="http://schemas.microsoft.com/office/drawing/2014/main" id="{D14F8D7F-3EDA-6B45-A8AA-D8B49DBD55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09568" y="5512915"/>
            <a:ext cx="4464401" cy="3257380"/>
          </a:xfrm>
          <a:prstGeom prst="rect">
            <a:avLst/>
          </a:prstGeom>
        </p:spPr>
      </p:pic>
      <p:pic>
        <p:nvPicPr>
          <p:cNvPr id="80" name="Picture 79" descr="A picture containing person, feet, legs&#10;&#10;Description automatically generated">
            <a:extLst>
              <a:ext uri="{FF2B5EF4-FFF2-40B4-BE49-F238E27FC236}">
                <a16:creationId xmlns:a16="http://schemas.microsoft.com/office/drawing/2014/main" id="{49915E23-C34D-C44B-A55A-275945D680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15572" y="9690683"/>
            <a:ext cx="4458397" cy="3253607"/>
          </a:xfrm>
          <a:prstGeom prst="rect">
            <a:avLst/>
          </a:prstGeom>
        </p:spPr>
      </p:pic>
      <p:pic>
        <p:nvPicPr>
          <p:cNvPr id="81" name="Picture 80" descr="A close up of a person's foot&#10;&#10;Description automatically generated with medium confidence">
            <a:extLst>
              <a:ext uri="{FF2B5EF4-FFF2-40B4-BE49-F238E27FC236}">
                <a16:creationId xmlns:a16="http://schemas.microsoft.com/office/drawing/2014/main" id="{15E2D396-E29D-084C-B36F-1F47527627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4309785" y="9229238"/>
            <a:ext cx="3253608" cy="4176495"/>
          </a:xfrm>
          <a:prstGeom prst="rect">
            <a:avLst/>
          </a:prstGeom>
        </p:spPr>
      </p:pic>
      <p:pic>
        <p:nvPicPr>
          <p:cNvPr id="82" name="Picture 81" descr="A picture containing text, person, indoor, floor&#10;&#10;Description automatically generated">
            <a:extLst>
              <a:ext uri="{FF2B5EF4-FFF2-40B4-BE49-F238E27FC236}">
                <a16:creationId xmlns:a16="http://schemas.microsoft.com/office/drawing/2014/main" id="{8470B30A-91A6-7846-967A-753E5ACB91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22593932" y="15473962"/>
            <a:ext cx="6418299" cy="4812972"/>
          </a:xfrm>
          <a:prstGeom prst="rect">
            <a:avLst/>
          </a:prstGeom>
        </p:spPr>
      </p:pic>
      <p:pic>
        <p:nvPicPr>
          <p:cNvPr id="83" name="Picture 82" descr="A picture containing text, close&#10;&#10;Description automatically generated">
            <a:extLst>
              <a:ext uri="{FF2B5EF4-FFF2-40B4-BE49-F238E27FC236}">
                <a16:creationId xmlns:a16="http://schemas.microsoft.com/office/drawing/2014/main" id="{628B8109-8748-0442-A152-2F4726EDDD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477712" y="14671299"/>
            <a:ext cx="4277105" cy="6418299"/>
          </a:xfrm>
          <a:prstGeom prst="rect">
            <a:avLst/>
          </a:prstGeom>
        </p:spPr>
      </p:pic>
      <p:graphicFrame>
        <p:nvGraphicFramePr>
          <p:cNvPr id="2" name="Table 1">
            <a:extLst>
              <a:ext uri="{FF2B5EF4-FFF2-40B4-BE49-F238E27FC236}">
                <a16:creationId xmlns:a16="http://schemas.microsoft.com/office/drawing/2014/main" id="{CAF80B5F-B0C9-D147-AB9B-BAA810B5BC34}"/>
              </a:ext>
            </a:extLst>
          </p:cNvPr>
          <p:cNvGraphicFramePr>
            <a:graphicFrameLocks noGrp="1"/>
          </p:cNvGraphicFramePr>
          <p:nvPr>
            <p:extLst>
              <p:ext uri="{D42A27DB-BD31-4B8C-83A1-F6EECF244321}">
                <p14:modId xmlns:p14="http://schemas.microsoft.com/office/powerpoint/2010/main" val="844763156"/>
              </p:ext>
            </p:extLst>
          </p:nvPr>
        </p:nvGraphicFramePr>
        <p:xfrm>
          <a:off x="11242719" y="5497492"/>
          <a:ext cx="11919684" cy="16783316"/>
        </p:xfrm>
        <a:graphic>
          <a:graphicData uri="http://schemas.openxmlformats.org/drawingml/2006/table">
            <a:tbl>
              <a:tblPr firstRow="1" firstCol="1" bandRow="1">
                <a:tableStyleId>{5C22544A-7EE6-4342-B048-85BDC9FD1C3A}</a:tableStyleId>
              </a:tblPr>
              <a:tblGrid>
                <a:gridCol w="3519912">
                  <a:extLst>
                    <a:ext uri="{9D8B030D-6E8A-4147-A177-3AD203B41FA5}">
                      <a16:colId xmlns:a16="http://schemas.microsoft.com/office/drawing/2014/main" val="570885543"/>
                    </a:ext>
                  </a:extLst>
                </a:gridCol>
                <a:gridCol w="2628390">
                  <a:extLst>
                    <a:ext uri="{9D8B030D-6E8A-4147-A177-3AD203B41FA5}">
                      <a16:colId xmlns:a16="http://schemas.microsoft.com/office/drawing/2014/main" val="707719527"/>
                    </a:ext>
                  </a:extLst>
                </a:gridCol>
                <a:gridCol w="5771382">
                  <a:extLst>
                    <a:ext uri="{9D8B030D-6E8A-4147-A177-3AD203B41FA5}">
                      <a16:colId xmlns:a16="http://schemas.microsoft.com/office/drawing/2014/main" val="3538755333"/>
                    </a:ext>
                  </a:extLst>
                </a:gridCol>
              </a:tblGrid>
              <a:tr h="612780">
                <a:tc gridSpan="3">
                  <a:txBody>
                    <a:bodyPr/>
                    <a:lstStyle/>
                    <a:p>
                      <a:pPr marL="0" marR="0" algn="ctr">
                        <a:spcBef>
                          <a:spcPts val="0"/>
                        </a:spcBef>
                        <a:spcAft>
                          <a:spcPts val="0"/>
                        </a:spcAft>
                      </a:pPr>
                      <a:r>
                        <a:rPr lang="en-US" sz="2000" dirty="0">
                          <a:effectLst/>
                          <a:latin typeface="+mn-lt"/>
                          <a:cs typeface="Times New Roman" panose="02020603050405020304" pitchFamily="18" charset="0"/>
                        </a:rPr>
                        <a:t>Phase 1: Post-Surgical Evaluation and Treatment: Decrease pain, edema (NWB)</a:t>
                      </a:r>
                    </a:p>
                    <a:p>
                      <a:pPr marL="0" marR="0" algn="ctr">
                        <a:spcBef>
                          <a:spcPts val="0"/>
                        </a:spcBef>
                        <a:spcAft>
                          <a:spcPts val="0"/>
                        </a:spcAft>
                      </a:pPr>
                      <a:r>
                        <a:rPr lang="en-US" sz="2000" dirty="0">
                          <a:effectLst/>
                          <a:latin typeface="+mn-lt"/>
                          <a:cs typeface="Times New Roman" panose="02020603050405020304" pitchFamily="18" charset="0"/>
                        </a:rPr>
                        <a:t>(2/10/21-2/27/21)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6306506"/>
                  </a:ext>
                </a:extLst>
              </a:tr>
              <a:tr h="1323941">
                <a:tc>
                  <a:txBody>
                    <a:bodyPr/>
                    <a:lstStyle/>
                    <a:p>
                      <a:pPr marL="0" marR="0" algn="l">
                        <a:spcBef>
                          <a:spcPts val="0"/>
                        </a:spcBef>
                        <a:spcAft>
                          <a:spcPts val="0"/>
                        </a:spcAft>
                      </a:pPr>
                      <a:r>
                        <a:rPr lang="en-US" sz="2000" b="1" dirty="0">
                          <a:solidFill>
                            <a:schemeClr val="bg1"/>
                          </a:solidFill>
                          <a:effectLst/>
                          <a:latin typeface="+mn-lt"/>
                          <a:cs typeface="Times New Roman" panose="02020603050405020304" pitchFamily="18" charset="0"/>
                        </a:rPr>
                        <a:t>Time:</a:t>
                      </a:r>
                      <a:endParaRPr lang="en-US"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l">
                        <a:spcBef>
                          <a:spcPts val="0"/>
                        </a:spcBef>
                        <a:spcAft>
                          <a:spcPts val="0"/>
                        </a:spcAft>
                      </a:pPr>
                      <a:r>
                        <a:rPr lang="en-US" sz="2000" b="1" dirty="0">
                          <a:solidFill>
                            <a:schemeClr val="bg1"/>
                          </a:solidFill>
                          <a:effectLst/>
                          <a:latin typeface="+mn-lt"/>
                          <a:cs typeface="Times New Roman" panose="02020603050405020304" pitchFamily="18" charset="0"/>
                        </a:rPr>
                        <a:t>Status:</a:t>
                      </a:r>
                      <a:endParaRPr lang="en-US"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l">
                        <a:spcBef>
                          <a:spcPts val="0"/>
                        </a:spcBef>
                        <a:spcAft>
                          <a:spcPts val="0"/>
                        </a:spcAft>
                      </a:pPr>
                      <a:r>
                        <a:rPr lang="en-US" sz="2000" b="1" dirty="0">
                          <a:solidFill>
                            <a:schemeClr val="bg1"/>
                          </a:solidFill>
                          <a:effectLst/>
                          <a:latin typeface="+mn-lt"/>
                          <a:cs typeface="Times New Roman" panose="02020603050405020304" pitchFamily="18" charset="0"/>
                        </a:rPr>
                        <a:t>Treatment/Intervention:</a:t>
                      </a:r>
                      <a:endParaRPr lang="en-US"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864167"/>
                  </a:ext>
                </a:extLst>
              </a:tr>
              <a:tr h="5295761">
                <a:tc>
                  <a:txBody>
                    <a:bodyPr/>
                    <a:lstStyle/>
                    <a:p>
                      <a:pPr marL="0" marR="0" algn="l">
                        <a:spcBef>
                          <a:spcPts val="0"/>
                        </a:spcBef>
                        <a:spcAft>
                          <a:spcPts val="0"/>
                        </a:spcAft>
                      </a:pPr>
                      <a:r>
                        <a:rPr lang="en-US" sz="2000" dirty="0">
                          <a:effectLst/>
                          <a:latin typeface="+mn-lt"/>
                          <a:cs typeface="Times New Roman" panose="02020603050405020304" pitchFamily="18" charset="0"/>
                        </a:rPr>
                        <a:t>Weeks 6-8 post-op:</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mn-lt"/>
                          <a:cs typeface="Times New Roman" panose="02020603050405020304" pitchFamily="18" charset="0"/>
                        </a:rPr>
                        <a:t>(02/10/21) – First treatment </a:t>
                      </a:r>
                    </a:p>
                    <a:p>
                      <a:pPr marL="0" marR="0" algn="l">
                        <a:spcBef>
                          <a:spcPts val="0"/>
                        </a:spcBef>
                        <a:spcAft>
                          <a:spcPts val="0"/>
                        </a:spcAft>
                      </a:pPr>
                      <a:r>
                        <a:rPr lang="en-US" sz="2000" dirty="0">
                          <a:effectLst/>
                          <a:latin typeface="+mn-lt"/>
                          <a:cs typeface="Times New Roman" panose="02020603050405020304" pitchFamily="18" charset="0"/>
                        </a:rPr>
                        <a:t>LEFS- 38</a:t>
                      </a:r>
                    </a:p>
                    <a:p>
                      <a:pPr marL="0" marR="0" algn="l">
                        <a:spcBef>
                          <a:spcPts val="0"/>
                        </a:spcBef>
                        <a:spcAft>
                          <a:spcPts val="0"/>
                        </a:spcAft>
                      </a:pPr>
                      <a:r>
                        <a:rPr lang="en-US" sz="2000" dirty="0">
                          <a:effectLst/>
                          <a:latin typeface="+mn-lt"/>
                          <a:cs typeface="Times New Roman" panose="02020603050405020304" pitchFamily="18" charset="0"/>
                        </a:rPr>
                        <a:t>(2/28/21) – </a:t>
                      </a:r>
                      <a:r>
                        <a:rPr lang="en-US" sz="2000" dirty="0" err="1">
                          <a:effectLst/>
                          <a:latin typeface="+mn-lt"/>
                          <a:cs typeface="Times New Roman" panose="02020603050405020304" pitchFamily="18" charset="0"/>
                        </a:rPr>
                        <a:t>Orthoplast</a:t>
                      </a:r>
                      <a:r>
                        <a:rPr lang="en-US" sz="2000" dirty="0">
                          <a:effectLst/>
                          <a:latin typeface="+mn-lt"/>
                          <a:cs typeface="Times New Roman" panose="02020603050405020304" pitchFamily="18" charset="0"/>
                        </a:rPr>
                        <a:t> night splint made</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mn-lt"/>
                          <a:cs typeface="Times New Roman" panose="02020603050405020304" pitchFamily="18" charset="0"/>
                        </a:rPr>
                        <a:t>RICE- Combo (E-stim with Ice), boot, grade 1 DF/PF joint mobs, stretches, foam roller, muscle milk massage</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728914"/>
                  </a:ext>
                </a:extLst>
              </a:tr>
              <a:tr h="612780">
                <a:tc gridSpan="3">
                  <a:txBody>
                    <a:bodyPr/>
                    <a:lstStyle/>
                    <a:p>
                      <a:pPr marL="0" marR="0" algn="ctr">
                        <a:spcBef>
                          <a:spcPts val="0"/>
                        </a:spcBef>
                        <a:spcAft>
                          <a:spcPts val="0"/>
                        </a:spcAft>
                      </a:pPr>
                      <a:r>
                        <a:rPr lang="en-US" sz="2000" dirty="0">
                          <a:effectLst/>
                          <a:latin typeface="+mn-lt"/>
                          <a:cs typeface="Times New Roman" panose="02020603050405020304" pitchFamily="18" charset="0"/>
                        </a:rPr>
                        <a:t>Phase 2: Treatment: ROM and Strength (WB with brace/tape) </a:t>
                      </a:r>
                    </a:p>
                    <a:p>
                      <a:pPr marL="0" marR="0" algn="ctr">
                        <a:spcBef>
                          <a:spcPts val="0"/>
                        </a:spcBef>
                        <a:spcAft>
                          <a:spcPts val="0"/>
                        </a:spcAft>
                      </a:pPr>
                      <a:r>
                        <a:rPr lang="en-US" sz="2000" dirty="0">
                          <a:effectLst/>
                          <a:latin typeface="+mn-lt"/>
                          <a:cs typeface="Times New Roman" panose="02020603050405020304" pitchFamily="18" charset="0"/>
                        </a:rPr>
                        <a:t>(2/28/21-3/16/21)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4778594"/>
                  </a:ext>
                </a:extLst>
              </a:tr>
              <a:tr h="4766185">
                <a:tc>
                  <a:txBody>
                    <a:bodyPr/>
                    <a:lstStyle/>
                    <a:p>
                      <a:pPr marL="0" marR="0" algn="l">
                        <a:spcBef>
                          <a:spcPts val="0"/>
                        </a:spcBef>
                        <a:spcAft>
                          <a:spcPts val="0"/>
                        </a:spcAft>
                      </a:pPr>
                      <a:r>
                        <a:rPr lang="en-US" sz="2000" dirty="0">
                          <a:effectLst/>
                          <a:latin typeface="+mn-lt"/>
                          <a:cs typeface="Times New Roman" panose="02020603050405020304" pitchFamily="18" charset="0"/>
                        </a:rPr>
                        <a:t>Weeks 9-11 post-op:</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mn-lt"/>
                          <a:cs typeface="Times New Roman" panose="02020603050405020304" pitchFamily="18" charset="0"/>
                        </a:rPr>
                        <a:t>(03/3/21) – Took boot off</a:t>
                      </a:r>
                    </a:p>
                    <a:p>
                      <a:pPr marL="0" marR="0" algn="l">
                        <a:spcBef>
                          <a:spcPts val="0"/>
                        </a:spcBef>
                        <a:spcAft>
                          <a:spcPts val="0"/>
                        </a:spcAft>
                      </a:pPr>
                      <a:r>
                        <a:rPr lang="en-US" sz="2000" dirty="0">
                          <a:effectLst/>
                          <a:latin typeface="+mn-lt"/>
                          <a:cs typeface="Times New Roman" panose="02020603050405020304" pitchFamily="18" charset="0"/>
                        </a:rPr>
                        <a:t> </a:t>
                      </a:r>
                    </a:p>
                    <a:p>
                      <a:pPr marL="0" marR="0" algn="l">
                        <a:spcBef>
                          <a:spcPts val="0"/>
                        </a:spcBef>
                        <a:spcAft>
                          <a:spcPts val="0"/>
                        </a:spcAft>
                      </a:pPr>
                      <a:r>
                        <a:rPr lang="en-US" sz="2000" dirty="0">
                          <a:effectLst/>
                          <a:latin typeface="+mn-lt"/>
                          <a:cs typeface="Times New Roman" panose="02020603050405020304" pitchFamily="18" charset="0"/>
                        </a:rPr>
                        <a:t>(3/16/21)- Cardiorespiratory Endurance Workout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mn-lt"/>
                          <a:cs typeface="Times New Roman" panose="02020603050405020304" pitchFamily="18" charset="0"/>
                        </a:rPr>
                        <a:t>Dynamic cupping, Friction massage, grade 2-3 joint mobs, wall sits, squats, calf raises</a:t>
                      </a:r>
                    </a:p>
                    <a:p>
                      <a:pPr marL="0" marR="0" algn="l">
                        <a:spcBef>
                          <a:spcPts val="0"/>
                        </a:spcBef>
                        <a:spcAft>
                          <a:spcPts val="0"/>
                        </a:spcAft>
                      </a:pPr>
                      <a:r>
                        <a:rPr lang="en-US" sz="2000" dirty="0">
                          <a:effectLst/>
                          <a:latin typeface="+mn-lt"/>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6871409"/>
                  </a:ext>
                </a:extLst>
              </a:tr>
              <a:tr h="773755">
                <a:tc gridSpan="3">
                  <a:txBody>
                    <a:bodyPr/>
                    <a:lstStyle/>
                    <a:p>
                      <a:pPr marL="0" marR="0" algn="ctr">
                        <a:spcBef>
                          <a:spcPts val="0"/>
                        </a:spcBef>
                        <a:spcAft>
                          <a:spcPts val="0"/>
                        </a:spcAft>
                      </a:pPr>
                      <a:r>
                        <a:rPr lang="en-US" sz="2000" dirty="0">
                          <a:effectLst/>
                          <a:latin typeface="+mn-lt"/>
                          <a:cs typeface="Times New Roman" panose="02020603050405020304" pitchFamily="18" charset="0"/>
                        </a:rPr>
                        <a:t>Phase 3: Treatment: Strength &amp; NMC (Fully WB)</a:t>
                      </a:r>
                    </a:p>
                    <a:p>
                      <a:pPr marL="0" marR="0" algn="ctr">
                        <a:spcBef>
                          <a:spcPts val="0"/>
                        </a:spcBef>
                        <a:spcAft>
                          <a:spcPts val="0"/>
                        </a:spcAft>
                      </a:pPr>
                      <a:r>
                        <a:rPr lang="en-US" sz="2000" dirty="0">
                          <a:effectLst/>
                          <a:latin typeface="+mn-lt"/>
                          <a:cs typeface="Times New Roman" panose="02020603050405020304" pitchFamily="18" charset="0"/>
                        </a:rPr>
                        <a:t>         (3/17/21-4/9/21)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159565053"/>
                  </a:ext>
                </a:extLst>
              </a:tr>
              <a:tr h="3398114">
                <a:tc>
                  <a:txBody>
                    <a:bodyPr/>
                    <a:lstStyle/>
                    <a:p>
                      <a:pPr marL="0" marR="0" algn="l">
                        <a:spcBef>
                          <a:spcPts val="0"/>
                        </a:spcBef>
                        <a:spcAft>
                          <a:spcPts val="0"/>
                        </a:spcAft>
                      </a:pPr>
                      <a:r>
                        <a:rPr lang="en-US" sz="2000" dirty="0">
                          <a:effectLst/>
                          <a:latin typeface="+mn-lt"/>
                          <a:cs typeface="Times New Roman" panose="02020603050405020304" pitchFamily="18" charset="0"/>
                        </a:rPr>
                        <a:t>Weeks 12-15 post-op:</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mn-lt"/>
                          <a:cs typeface="Times New Roman" panose="02020603050405020304" pitchFamily="18" charset="0"/>
                        </a:rPr>
                        <a:t>(03/18/21)- Aquatic Therapy</a:t>
                      </a:r>
                    </a:p>
                    <a:p>
                      <a:pPr marL="0" marR="0" algn="l">
                        <a:spcBef>
                          <a:spcPts val="0"/>
                        </a:spcBef>
                        <a:spcAft>
                          <a:spcPts val="0"/>
                        </a:spcAft>
                      </a:pPr>
                      <a:r>
                        <a:rPr lang="en-US" sz="2000" dirty="0">
                          <a:effectLst/>
                          <a:latin typeface="+mn-lt"/>
                          <a:cs typeface="Times New Roman" panose="02020603050405020304" pitchFamily="18" charset="0"/>
                        </a:rPr>
                        <a:t> </a:t>
                      </a:r>
                    </a:p>
                    <a:p>
                      <a:pPr marL="0" marR="0" algn="l">
                        <a:spcBef>
                          <a:spcPts val="0"/>
                        </a:spcBef>
                        <a:spcAft>
                          <a:spcPts val="0"/>
                        </a:spcAft>
                      </a:pPr>
                      <a:r>
                        <a:rPr lang="en-US" sz="2000" dirty="0">
                          <a:effectLst/>
                          <a:latin typeface="+mn-lt"/>
                          <a:cs typeface="Times New Roman" panose="02020603050405020304" pitchFamily="18" charset="0"/>
                        </a:rPr>
                        <a:t>(03/20/21)-  Surgeon clearance for Inversion and Eversion</a:t>
                      </a:r>
                    </a:p>
                    <a:p>
                      <a:pPr marL="0" marR="0" algn="l">
                        <a:spcBef>
                          <a:spcPts val="0"/>
                        </a:spcBef>
                        <a:spcAft>
                          <a:spcPts val="0"/>
                        </a:spcAft>
                      </a:pPr>
                      <a:r>
                        <a:rPr lang="en-US" sz="2000" dirty="0">
                          <a:effectLst/>
                          <a:latin typeface="+mn-lt"/>
                          <a:cs typeface="Times New Roman" panose="02020603050405020304" pitchFamily="18" charset="0"/>
                        </a:rPr>
                        <a:t> </a:t>
                      </a:r>
                    </a:p>
                    <a:p>
                      <a:pPr marL="0" marR="0" algn="l">
                        <a:spcBef>
                          <a:spcPts val="0"/>
                        </a:spcBef>
                        <a:spcAft>
                          <a:spcPts val="0"/>
                        </a:spcAft>
                      </a:pPr>
                      <a:r>
                        <a:rPr lang="en-US" sz="2000" dirty="0">
                          <a:effectLst/>
                          <a:latin typeface="+mn-lt"/>
                          <a:cs typeface="Times New Roman" panose="02020603050405020304" pitchFamily="18" charset="0"/>
                        </a:rPr>
                        <a:t>(04/09/21)- LEFS: 54</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mn-lt"/>
                          <a:cs typeface="Times New Roman" panose="02020603050405020304" pitchFamily="18" charset="0"/>
                        </a:rPr>
                        <a:t>Grade 1-2 IN/EV joint mobs, NMC in pool, lunges, glute strengthening, calf raises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395824"/>
                  </a:ext>
                </a:extLst>
              </a:tr>
            </a:tbl>
          </a:graphicData>
        </a:graphic>
      </p:graphicFrame>
      <p:sp>
        <p:nvSpPr>
          <p:cNvPr id="3" name="Rectangle 1">
            <a:extLst>
              <a:ext uri="{FF2B5EF4-FFF2-40B4-BE49-F238E27FC236}">
                <a16:creationId xmlns:a16="http://schemas.microsoft.com/office/drawing/2014/main" id="{0E1301B5-1547-9744-9413-0CD0BB62EBEF}"/>
              </a:ext>
            </a:extLst>
          </p:cNvPr>
          <p:cNvSpPr>
            <a:spLocks noChangeArrowheads="1"/>
          </p:cNvSpPr>
          <p:nvPr/>
        </p:nvSpPr>
        <p:spPr bwMode="auto">
          <a:xfrm>
            <a:off x="11133316" y="11558080"/>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1DA199C-751B-C54B-881E-F70F256FB48D}"/>
              </a:ext>
            </a:extLst>
          </p:cNvPr>
          <p:cNvSpPr txBox="1"/>
          <p:nvPr/>
        </p:nvSpPr>
        <p:spPr>
          <a:xfrm>
            <a:off x="23895592" y="12941007"/>
            <a:ext cx="8778377" cy="400110"/>
          </a:xfrm>
          <a:prstGeom prst="rect">
            <a:avLst/>
          </a:prstGeom>
          <a:noFill/>
        </p:spPr>
        <p:txBody>
          <a:bodyPr wrap="square" rtlCol="0">
            <a:spAutoFit/>
          </a:bodyPr>
          <a:lstStyle/>
          <a:p>
            <a:r>
              <a:rPr lang="en-US" sz="2000" b="1" dirty="0">
                <a:latin typeface="+mj-lt"/>
                <a:cs typeface="Times New Roman" panose="02020603050405020304" pitchFamily="18" charset="0"/>
              </a:rPr>
              <a:t>Lateral and Posterior view of subtalar joint bilaterally:  Post-Treatment 4/17/21</a:t>
            </a:r>
          </a:p>
        </p:txBody>
      </p:sp>
      <p:sp>
        <p:nvSpPr>
          <p:cNvPr id="6" name="TextBox 5">
            <a:extLst>
              <a:ext uri="{FF2B5EF4-FFF2-40B4-BE49-F238E27FC236}">
                <a16:creationId xmlns:a16="http://schemas.microsoft.com/office/drawing/2014/main" id="{1774210D-7144-4F46-BB36-8B79C0C05CC7}"/>
              </a:ext>
            </a:extLst>
          </p:cNvPr>
          <p:cNvSpPr txBox="1"/>
          <p:nvPr/>
        </p:nvSpPr>
        <p:spPr>
          <a:xfrm>
            <a:off x="23798335" y="8771269"/>
            <a:ext cx="8875634" cy="400110"/>
          </a:xfrm>
          <a:prstGeom prst="rect">
            <a:avLst/>
          </a:prstGeom>
          <a:noFill/>
        </p:spPr>
        <p:txBody>
          <a:bodyPr wrap="square" rtlCol="0">
            <a:spAutoFit/>
          </a:bodyPr>
          <a:lstStyle/>
          <a:p>
            <a:r>
              <a:rPr lang="en-US" sz="2000" b="1" dirty="0">
                <a:cs typeface="Times New Roman" panose="02020603050405020304" pitchFamily="18" charset="0"/>
              </a:rPr>
              <a:t>Lateral and Posterior view of subtalar joint bilaterally:  Post-Surgical 1/11/21</a:t>
            </a:r>
          </a:p>
        </p:txBody>
      </p:sp>
      <p:sp>
        <p:nvSpPr>
          <p:cNvPr id="7" name="TextBox 6">
            <a:extLst>
              <a:ext uri="{FF2B5EF4-FFF2-40B4-BE49-F238E27FC236}">
                <a16:creationId xmlns:a16="http://schemas.microsoft.com/office/drawing/2014/main" id="{DFFBF829-599D-5142-BC2E-11288B3F0ABA}"/>
              </a:ext>
            </a:extLst>
          </p:cNvPr>
          <p:cNvSpPr txBox="1"/>
          <p:nvPr/>
        </p:nvSpPr>
        <p:spPr>
          <a:xfrm>
            <a:off x="28380467" y="21135893"/>
            <a:ext cx="4612577" cy="1029664"/>
          </a:xfrm>
          <a:prstGeom prst="rect">
            <a:avLst/>
          </a:prstGeom>
          <a:noFill/>
        </p:spPr>
        <p:txBody>
          <a:bodyPr wrap="square" rtlCol="0">
            <a:spAutoFit/>
          </a:bodyPr>
          <a:lstStyle/>
          <a:p>
            <a:r>
              <a:rPr lang="en-US" sz="2000" b="1" dirty="0">
                <a:cs typeface="Times New Roman" panose="02020603050405020304" pitchFamily="18" charset="0"/>
              </a:rPr>
              <a:t>Most recent  imaging of the fibula and sub-talar joint showing healing of the fibular fracture caused by surgery.</a:t>
            </a:r>
          </a:p>
        </p:txBody>
      </p:sp>
      <p:sp>
        <p:nvSpPr>
          <p:cNvPr id="8" name="TextBox 7">
            <a:extLst>
              <a:ext uri="{FF2B5EF4-FFF2-40B4-BE49-F238E27FC236}">
                <a16:creationId xmlns:a16="http://schemas.microsoft.com/office/drawing/2014/main" id="{232E83B6-5173-6848-BA9D-009967536BC1}"/>
              </a:ext>
            </a:extLst>
          </p:cNvPr>
          <p:cNvSpPr txBox="1"/>
          <p:nvPr/>
        </p:nvSpPr>
        <p:spPr>
          <a:xfrm>
            <a:off x="23518033" y="21135893"/>
            <a:ext cx="4506804" cy="707886"/>
          </a:xfrm>
          <a:prstGeom prst="rect">
            <a:avLst/>
          </a:prstGeom>
          <a:noFill/>
        </p:spPr>
        <p:txBody>
          <a:bodyPr wrap="square" rtlCol="0">
            <a:spAutoFit/>
          </a:bodyPr>
          <a:lstStyle/>
          <a:p>
            <a:r>
              <a:rPr lang="en-US" sz="2000" b="1" dirty="0">
                <a:cs typeface="Times New Roman" panose="02020603050405020304" pitchFamily="18" charset="0"/>
              </a:rPr>
              <a:t>Application of an </a:t>
            </a:r>
            <a:r>
              <a:rPr lang="en-US" sz="2000" b="1" dirty="0" err="1">
                <a:cs typeface="Times New Roman" panose="02020603050405020304" pitchFamily="18" charset="0"/>
              </a:rPr>
              <a:t>Orthoplast</a:t>
            </a:r>
            <a:r>
              <a:rPr lang="en-US" sz="2000" b="1" dirty="0">
                <a:cs typeface="Times New Roman" panose="02020603050405020304" pitchFamily="18" charset="0"/>
              </a:rPr>
              <a:t> Night Splint to help increase ankle dorsiflexion.</a:t>
            </a:r>
          </a:p>
        </p:txBody>
      </p:sp>
      <p:sp>
        <p:nvSpPr>
          <p:cNvPr id="10" name="TextBox 9">
            <a:extLst>
              <a:ext uri="{FF2B5EF4-FFF2-40B4-BE49-F238E27FC236}">
                <a16:creationId xmlns:a16="http://schemas.microsoft.com/office/drawing/2014/main" id="{BE177E56-F0DC-2741-968F-703BCDDA9455}"/>
              </a:ext>
            </a:extLst>
          </p:cNvPr>
          <p:cNvSpPr txBox="1"/>
          <p:nvPr/>
        </p:nvSpPr>
        <p:spPr>
          <a:xfrm>
            <a:off x="11598349" y="22226036"/>
            <a:ext cx="10295719" cy="400110"/>
          </a:xfrm>
          <a:prstGeom prst="rect">
            <a:avLst/>
          </a:prstGeom>
          <a:noFill/>
        </p:spPr>
        <p:txBody>
          <a:bodyPr wrap="square" rtlCol="0">
            <a:spAutoFit/>
          </a:bodyPr>
          <a:lstStyle/>
          <a:p>
            <a:r>
              <a:rPr lang="en-US" sz="2000" b="1" dirty="0">
                <a:cs typeface="Times New Roman" panose="02020603050405020304" pitchFamily="18" charset="0"/>
              </a:rPr>
              <a:t>Table showing treatment and patient related outcome measures throughout rehabilitation.</a:t>
            </a:r>
          </a:p>
        </p:txBody>
      </p:sp>
      <p:pic>
        <p:nvPicPr>
          <p:cNvPr id="44" name="Picture 43">
            <a:extLst>
              <a:ext uri="{FF2B5EF4-FFF2-40B4-BE49-F238E27FC236}">
                <a16:creationId xmlns:a16="http://schemas.microsoft.com/office/drawing/2014/main" id="{C6461DC4-0260-4B13-AB33-97EB8D7721DD}"/>
              </a:ext>
            </a:extLst>
          </p:cNvPr>
          <p:cNvPicPr>
            <a:picLocks noChangeAspect="1"/>
          </p:cNvPicPr>
          <p:nvPr/>
        </p:nvPicPr>
        <p:blipFill>
          <a:blip r:embed="rId12"/>
          <a:stretch>
            <a:fillRect/>
          </a:stretch>
        </p:blipFill>
        <p:spPr>
          <a:xfrm>
            <a:off x="38870817" y="860676"/>
            <a:ext cx="4122834" cy="2339996"/>
          </a:xfrm>
          <a:prstGeom prst="rect">
            <a:avLst/>
          </a:prstGeom>
        </p:spPr>
      </p:pic>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25129</TotalTime>
  <Words>2232</Words>
  <Application>Microsoft Macintosh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Garamond</vt:lpstr>
      <vt:lpstr>Lucida Grande</vt:lpstr>
      <vt:lpstr>News Gothic MT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Erquiaga, Carrington</cp:lastModifiedBy>
  <cp:revision>320</cp:revision>
  <dcterms:created xsi:type="dcterms:W3CDTF">2013-10-19T16:33:22Z</dcterms:created>
  <dcterms:modified xsi:type="dcterms:W3CDTF">2022-03-10T20:10:49Z</dcterms:modified>
</cp:coreProperties>
</file>