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6"/>
  </p:notesMasterIdLst>
  <p:sldIdLst>
    <p:sldId id="256" r:id="rId5"/>
  </p:sldIdLst>
  <p:sldSz cx="43891200" cy="32918400"/>
  <p:notesSz cx="9144000" cy="6858000"/>
  <p:defaultText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9">
          <p15:clr>
            <a:srgbClr val="A4A3A4"/>
          </p15:clr>
        </p15:guide>
        <p15:guide id="2" pos="16128">
          <p15:clr>
            <a:srgbClr val="A4A3A4"/>
          </p15:clr>
        </p15:guide>
        <p15:guide id="3"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5CE1E"/>
    <a:srgbClr val="00C28D"/>
    <a:srgbClr val="00B4FF"/>
    <a:srgbClr val="008080"/>
    <a:srgbClr val="1270FC"/>
    <a:srgbClr val="FFA200"/>
    <a:srgbClr val="008000"/>
    <a:srgbClr val="FFFFFF"/>
    <a:srgbClr val="0A254E"/>
    <a:srgbClr val="0AFF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64" autoAdjust="0"/>
    <p:restoredTop sz="90129" autoAdjust="0"/>
  </p:normalViewPr>
  <p:slideViewPr>
    <p:cSldViewPr snapToGrid="0" snapToObjects="1">
      <p:cViewPr varScale="1">
        <p:scale>
          <a:sx n="12" d="100"/>
          <a:sy n="12" d="100"/>
        </p:scale>
        <p:origin x="1464" y="112"/>
      </p:cViewPr>
      <p:guideLst>
        <p:guide orient="horz" pos="10369"/>
        <p:guide pos="16128"/>
        <p:guide pos="13824"/>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36263FE2-9438-354A-B60A-5A471281E58B}" type="datetimeFigureOut">
              <a:rPr lang="en-US" smtClean="0"/>
              <a:t>3/14/2022</a:t>
            </a:fld>
            <a:endParaRPr lang="en-US" dirty="0"/>
          </a:p>
        </p:txBody>
      </p:sp>
      <p:sp>
        <p:nvSpPr>
          <p:cNvPr id="4" name="Slide Image Placeholder 3"/>
          <p:cNvSpPr>
            <a:spLocks noGrp="1" noRot="1" noChangeAspect="1"/>
          </p:cNvSpPr>
          <p:nvPr>
            <p:ph type="sldImg" idx="2"/>
          </p:nvPr>
        </p:nvSpPr>
        <p:spPr>
          <a:xfrm>
            <a:off x="2857500" y="514350"/>
            <a:ext cx="3429000" cy="25717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914400" y="3257550"/>
            <a:ext cx="7315200" cy="30861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6513513"/>
            <a:ext cx="3962400" cy="3429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5180013" y="6513513"/>
            <a:ext cx="3962400" cy="342900"/>
          </a:xfrm>
          <a:prstGeom prst="rect">
            <a:avLst/>
          </a:prstGeom>
        </p:spPr>
        <p:txBody>
          <a:bodyPr vert="horz" lIns="91440" tIns="45720" rIns="91440" bIns="45720" rtlCol="0" anchor="b"/>
          <a:lstStyle>
            <a:lvl1pPr algn="r">
              <a:defRPr sz="1200"/>
            </a:lvl1pPr>
          </a:lstStyle>
          <a:p>
            <a:fld id="{FECA9BC3-5A08-5C40-8DE6-1B49CE826337}" type="slidenum">
              <a:rPr lang="en-US" smtClean="0"/>
              <a:t>‹#›</a:t>
            </a:fld>
            <a:endParaRPr lang="en-US" dirty="0"/>
          </a:p>
        </p:txBody>
      </p:sp>
    </p:spTree>
    <p:extLst>
      <p:ext uri="{BB962C8B-B14F-4D97-AF65-F5344CB8AC3E}">
        <p14:creationId xmlns:p14="http://schemas.microsoft.com/office/powerpoint/2010/main" val="3278815488"/>
      </p:ext>
    </p:extLst>
  </p:cSld>
  <p:clrMap bg1="lt1" tx1="dk1" bg2="lt2" tx2="dk2" accent1="accent1" accent2="accent2" accent3="accent3" accent4="accent4" accent5="accent5" accent6="accent6" hlink="hlink" folHlink="folHlink"/>
  <p:notesStyle>
    <a:lvl1pPr marL="0" algn="l" defTabSz="477467" rtl="0" eaLnBrk="1" latinLnBrk="0" hangingPunct="1">
      <a:defRPr sz="1300" kern="1200">
        <a:solidFill>
          <a:schemeClr val="tx1"/>
        </a:solidFill>
        <a:latin typeface="+mn-lt"/>
        <a:ea typeface="+mn-ea"/>
        <a:cs typeface="+mn-cs"/>
      </a:defRPr>
    </a:lvl1pPr>
    <a:lvl2pPr marL="477467" algn="l" defTabSz="477467" rtl="0" eaLnBrk="1" latinLnBrk="0" hangingPunct="1">
      <a:defRPr sz="1300" kern="1200">
        <a:solidFill>
          <a:schemeClr val="tx1"/>
        </a:solidFill>
        <a:latin typeface="+mn-lt"/>
        <a:ea typeface="+mn-ea"/>
        <a:cs typeface="+mn-cs"/>
      </a:defRPr>
    </a:lvl2pPr>
    <a:lvl3pPr marL="954936" algn="l" defTabSz="477467" rtl="0" eaLnBrk="1" latinLnBrk="0" hangingPunct="1">
      <a:defRPr sz="1300" kern="1200">
        <a:solidFill>
          <a:schemeClr val="tx1"/>
        </a:solidFill>
        <a:latin typeface="+mn-lt"/>
        <a:ea typeface="+mn-ea"/>
        <a:cs typeface="+mn-cs"/>
      </a:defRPr>
    </a:lvl3pPr>
    <a:lvl4pPr marL="1432403" algn="l" defTabSz="477467" rtl="0" eaLnBrk="1" latinLnBrk="0" hangingPunct="1">
      <a:defRPr sz="1300" kern="1200">
        <a:solidFill>
          <a:schemeClr val="tx1"/>
        </a:solidFill>
        <a:latin typeface="+mn-lt"/>
        <a:ea typeface="+mn-ea"/>
        <a:cs typeface="+mn-cs"/>
      </a:defRPr>
    </a:lvl4pPr>
    <a:lvl5pPr marL="1909870" algn="l" defTabSz="477467" rtl="0" eaLnBrk="1" latinLnBrk="0" hangingPunct="1">
      <a:defRPr sz="1300" kern="1200">
        <a:solidFill>
          <a:schemeClr val="tx1"/>
        </a:solidFill>
        <a:latin typeface="+mn-lt"/>
        <a:ea typeface="+mn-ea"/>
        <a:cs typeface="+mn-cs"/>
      </a:defRPr>
    </a:lvl5pPr>
    <a:lvl6pPr marL="2387337" algn="l" defTabSz="477467" rtl="0" eaLnBrk="1" latinLnBrk="0" hangingPunct="1">
      <a:defRPr sz="1300" kern="1200">
        <a:solidFill>
          <a:schemeClr val="tx1"/>
        </a:solidFill>
        <a:latin typeface="+mn-lt"/>
        <a:ea typeface="+mn-ea"/>
        <a:cs typeface="+mn-cs"/>
      </a:defRPr>
    </a:lvl6pPr>
    <a:lvl7pPr marL="2864805" algn="l" defTabSz="477467" rtl="0" eaLnBrk="1" latinLnBrk="0" hangingPunct="1">
      <a:defRPr sz="1300" kern="1200">
        <a:solidFill>
          <a:schemeClr val="tx1"/>
        </a:solidFill>
        <a:latin typeface="+mn-lt"/>
        <a:ea typeface="+mn-ea"/>
        <a:cs typeface="+mn-cs"/>
      </a:defRPr>
    </a:lvl7pPr>
    <a:lvl8pPr marL="3342272" algn="l" defTabSz="477467" rtl="0" eaLnBrk="1" latinLnBrk="0" hangingPunct="1">
      <a:defRPr sz="1300" kern="1200">
        <a:solidFill>
          <a:schemeClr val="tx1"/>
        </a:solidFill>
        <a:latin typeface="+mn-lt"/>
        <a:ea typeface="+mn-ea"/>
        <a:cs typeface="+mn-cs"/>
      </a:defRPr>
    </a:lvl8pPr>
    <a:lvl9pPr marL="3819741" algn="l" defTabSz="477467"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857500" y="514350"/>
            <a:ext cx="3429000" cy="257175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CA9BC3-5A08-5C40-8DE6-1B49CE826337}" type="slidenum">
              <a:rPr lang="en-US" smtClean="0"/>
              <a:t>1</a:t>
            </a:fld>
            <a:endParaRPr lang="en-US" dirty="0"/>
          </a:p>
        </p:txBody>
      </p:sp>
    </p:spTree>
    <p:extLst>
      <p:ext uri="{BB962C8B-B14F-4D97-AF65-F5344CB8AC3E}">
        <p14:creationId xmlns:p14="http://schemas.microsoft.com/office/powerpoint/2010/main" val="2332982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6"/>
            <a:ext cx="37307520" cy="7056121"/>
          </a:xfrm>
        </p:spPr>
        <p:txBody>
          <a:bodyPr/>
          <a:lstStyle/>
          <a:p>
            <a:r>
              <a:rPr lang="en-US"/>
              <a:t>Click to edit Master title style</a:t>
            </a:r>
          </a:p>
        </p:txBody>
      </p:sp>
      <p:sp>
        <p:nvSpPr>
          <p:cNvPr id="3" name="Subtitle 2"/>
          <p:cNvSpPr>
            <a:spLocks noGrp="1"/>
          </p:cNvSpPr>
          <p:nvPr>
            <p:ph type="subTitle" idx="1"/>
          </p:nvPr>
        </p:nvSpPr>
        <p:spPr>
          <a:xfrm>
            <a:off x="6583680" y="18653763"/>
            <a:ext cx="30723840" cy="8412480"/>
          </a:xfrm>
        </p:spPr>
        <p:txBody>
          <a:bodyPr/>
          <a:lstStyle>
            <a:lvl1pPr marL="0" indent="0" algn="ctr">
              <a:buNone/>
              <a:defRPr>
                <a:solidFill>
                  <a:schemeClr val="tx1">
                    <a:tint val="75000"/>
                  </a:schemeClr>
                </a:solidFill>
              </a:defRPr>
            </a:lvl1pPr>
            <a:lvl2pPr marL="2072951" indent="0" algn="ctr">
              <a:buNone/>
              <a:defRPr>
                <a:solidFill>
                  <a:schemeClr val="tx1">
                    <a:tint val="75000"/>
                  </a:schemeClr>
                </a:solidFill>
              </a:defRPr>
            </a:lvl2pPr>
            <a:lvl3pPr marL="4145900" indent="0" algn="ctr">
              <a:buNone/>
              <a:defRPr>
                <a:solidFill>
                  <a:schemeClr val="tx1">
                    <a:tint val="75000"/>
                  </a:schemeClr>
                </a:solidFill>
              </a:defRPr>
            </a:lvl3pPr>
            <a:lvl4pPr marL="6218851" indent="0" algn="ctr">
              <a:buNone/>
              <a:defRPr>
                <a:solidFill>
                  <a:schemeClr val="tx1">
                    <a:tint val="75000"/>
                  </a:schemeClr>
                </a:solidFill>
              </a:defRPr>
            </a:lvl4pPr>
            <a:lvl5pPr marL="8291798" indent="0" algn="ctr">
              <a:buNone/>
              <a:defRPr>
                <a:solidFill>
                  <a:schemeClr val="tx1">
                    <a:tint val="75000"/>
                  </a:schemeClr>
                </a:solidFill>
              </a:defRPr>
            </a:lvl5pPr>
            <a:lvl6pPr marL="10364750" indent="0" algn="ctr">
              <a:buNone/>
              <a:defRPr>
                <a:solidFill>
                  <a:schemeClr val="tx1">
                    <a:tint val="75000"/>
                  </a:schemeClr>
                </a:solidFill>
              </a:defRPr>
            </a:lvl6pPr>
            <a:lvl7pPr marL="12437701" indent="0" algn="ctr">
              <a:buNone/>
              <a:defRPr>
                <a:solidFill>
                  <a:schemeClr val="tx1">
                    <a:tint val="75000"/>
                  </a:schemeClr>
                </a:solidFill>
              </a:defRPr>
            </a:lvl7pPr>
            <a:lvl8pPr marL="14510648" indent="0" algn="ctr">
              <a:buNone/>
              <a:defRPr>
                <a:solidFill>
                  <a:schemeClr val="tx1">
                    <a:tint val="75000"/>
                  </a:schemeClr>
                </a:solidFill>
              </a:defRPr>
            </a:lvl8pPr>
            <a:lvl9pPr marL="16583601"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135240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4121730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5"/>
            <a:ext cx="9875520" cy="280873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75"/>
            <a:ext cx="28895040" cy="2808732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382853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803175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4"/>
            <a:ext cx="37307520" cy="6537961"/>
          </a:xfrm>
        </p:spPr>
        <p:txBody>
          <a:bodyPr anchor="t"/>
          <a:lstStyle>
            <a:lvl1pPr algn="l">
              <a:defRPr sz="18300" b="1" cap="all"/>
            </a:lvl1pPr>
          </a:lstStyle>
          <a:p>
            <a:r>
              <a:rPr lang="en-US"/>
              <a:t>Click to edit Master title style</a:t>
            </a:r>
          </a:p>
        </p:txBody>
      </p:sp>
      <p:sp>
        <p:nvSpPr>
          <p:cNvPr id="3" name="Text Placeholder 2"/>
          <p:cNvSpPr>
            <a:spLocks noGrp="1"/>
          </p:cNvSpPr>
          <p:nvPr>
            <p:ph type="body" idx="1"/>
          </p:nvPr>
        </p:nvSpPr>
        <p:spPr>
          <a:xfrm>
            <a:off x="3467103" y="13952231"/>
            <a:ext cx="37307520" cy="7200900"/>
          </a:xfrm>
        </p:spPr>
        <p:txBody>
          <a:bodyPr anchor="b"/>
          <a:lstStyle>
            <a:lvl1pPr marL="0" indent="0">
              <a:buNone/>
              <a:defRPr sz="9100">
                <a:solidFill>
                  <a:schemeClr val="tx1">
                    <a:tint val="75000"/>
                  </a:schemeClr>
                </a:solidFill>
              </a:defRPr>
            </a:lvl1pPr>
            <a:lvl2pPr marL="2072951" indent="0">
              <a:buNone/>
              <a:defRPr sz="8200">
                <a:solidFill>
                  <a:schemeClr val="tx1">
                    <a:tint val="75000"/>
                  </a:schemeClr>
                </a:solidFill>
              </a:defRPr>
            </a:lvl2pPr>
            <a:lvl3pPr marL="4145900" indent="0">
              <a:buNone/>
              <a:defRPr sz="7200">
                <a:solidFill>
                  <a:schemeClr val="tx1">
                    <a:tint val="75000"/>
                  </a:schemeClr>
                </a:solidFill>
              </a:defRPr>
            </a:lvl3pPr>
            <a:lvl4pPr marL="6218851" indent="0">
              <a:buNone/>
              <a:defRPr sz="6300">
                <a:solidFill>
                  <a:schemeClr val="tx1">
                    <a:tint val="75000"/>
                  </a:schemeClr>
                </a:solidFill>
              </a:defRPr>
            </a:lvl4pPr>
            <a:lvl5pPr marL="8291798" indent="0">
              <a:buNone/>
              <a:defRPr sz="6300">
                <a:solidFill>
                  <a:schemeClr val="tx1">
                    <a:tint val="75000"/>
                  </a:schemeClr>
                </a:solidFill>
              </a:defRPr>
            </a:lvl5pPr>
            <a:lvl6pPr marL="10364750" indent="0">
              <a:buNone/>
              <a:defRPr sz="6300">
                <a:solidFill>
                  <a:schemeClr val="tx1">
                    <a:tint val="75000"/>
                  </a:schemeClr>
                </a:solidFill>
              </a:defRPr>
            </a:lvl6pPr>
            <a:lvl7pPr marL="12437701" indent="0">
              <a:buNone/>
              <a:defRPr sz="6300">
                <a:solidFill>
                  <a:schemeClr val="tx1">
                    <a:tint val="75000"/>
                  </a:schemeClr>
                </a:solidFill>
              </a:defRPr>
            </a:lvl7pPr>
            <a:lvl8pPr marL="14510648" indent="0">
              <a:buNone/>
              <a:defRPr sz="6300">
                <a:solidFill>
                  <a:schemeClr val="tx1">
                    <a:tint val="75000"/>
                  </a:schemeClr>
                </a:solidFill>
              </a:defRPr>
            </a:lvl8pPr>
            <a:lvl9pPr marL="16583601" indent="0">
              <a:buNone/>
              <a:defRPr sz="63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14048991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71"/>
            <a:ext cx="19385280" cy="21724622"/>
          </a:xfrm>
        </p:spPr>
        <p:txBody>
          <a:bodyPr/>
          <a:lstStyle>
            <a:lvl1pPr>
              <a:defRPr sz="12800"/>
            </a:lvl1pPr>
            <a:lvl2pPr>
              <a:defRPr sz="109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737522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4" y="7368544"/>
            <a:ext cx="19392903"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4" name="Content Placeholder 3"/>
          <p:cNvSpPr>
            <a:spLocks noGrp="1"/>
          </p:cNvSpPr>
          <p:nvPr>
            <p:ph sz="half" idx="2"/>
          </p:nvPr>
        </p:nvSpPr>
        <p:spPr>
          <a:xfrm>
            <a:off x="2194564" y="10439402"/>
            <a:ext cx="19392903"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8" y="7368544"/>
            <a:ext cx="19400520" cy="3070859"/>
          </a:xfrm>
        </p:spPr>
        <p:txBody>
          <a:bodyPr anchor="b"/>
          <a:lstStyle>
            <a:lvl1pPr marL="0" indent="0">
              <a:buNone/>
              <a:defRPr sz="10900" b="1"/>
            </a:lvl1pPr>
            <a:lvl2pPr marL="2072951" indent="0">
              <a:buNone/>
              <a:defRPr sz="9100" b="1"/>
            </a:lvl2pPr>
            <a:lvl3pPr marL="4145900" indent="0">
              <a:buNone/>
              <a:defRPr sz="8200" b="1"/>
            </a:lvl3pPr>
            <a:lvl4pPr marL="6218851" indent="0">
              <a:buNone/>
              <a:defRPr sz="7200" b="1"/>
            </a:lvl4pPr>
            <a:lvl5pPr marL="8291798" indent="0">
              <a:buNone/>
              <a:defRPr sz="7200" b="1"/>
            </a:lvl5pPr>
            <a:lvl6pPr marL="10364750" indent="0">
              <a:buNone/>
              <a:defRPr sz="7200" b="1"/>
            </a:lvl6pPr>
            <a:lvl7pPr marL="12437701" indent="0">
              <a:buNone/>
              <a:defRPr sz="7200" b="1"/>
            </a:lvl7pPr>
            <a:lvl8pPr marL="14510648" indent="0">
              <a:buNone/>
              <a:defRPr sz="7200" b="1"/>
            </a:lvl8pPr>
            <a:lvl9pPr marL="16583601" indent="0">
              <a:buNone/>
              <a:defRPr sz="7200" b="1"/>
            </a:lvl9pPr>
          </a:lstStyle>
          <a:p>
            <a:pPr lvl="0"/>
            <a:r>
              <a:rPr lang="en-US"/>
              <a:t>Click to edit Master text styles</a:t>
            </a:r>
          </a:p>
        </p:txBody>
      </p:sp>
      <p:sp>
        <p:nvSpPr>
          <p:cNvPr id="6" name="Content Placeholder 5"/>
          <p:cNvSpPr>
            <a:spLocks noGrp="1"/>
          </p:cNvSpPr>
          <p:nvPr>
            <p:ph sz="quarter" idx="4"/>
          </p:nvPr>
        </p:nvSpPr>
        <p:spPr>
          <a:xfrm>
            <a:off x="22296128" y="10439402"/>
            <a:ext cx="19400520" cy="18966181"/>
          </a:xfrm>
        </p:spPr>
        <p:txBody>
          <a:bodyPr/>
          <a:lstStyle>
            <a:lvl1pPr>
              <a:defRPr sz="10900"/>
            </a:lvl1pPr>
            <a:lvl2pPr>
              <a:defRPr sz="9100"/>
            </a:lvl2pPr>
            <a:lvl3pPr>
              <a:defRPr sz="8200"/>
            </a:lvl3pPr>
            <a:lvl4pPr>
              <a:defRPr sz="7200"/>
            </a:lvl4pPr>
            <a:lvl5pPr>
              <a:defRPr sz="7200"/>
            </a:lvl5pPr>
            <a:lvl6pPr>
              <a:defRPr sz="7200"/>
            </a:lvl6pPr>
            <a:lvl7pPr>
              <a:defRPr sz="7200"/>
            </a:lvl7pPr>
            <a:lvl8pPr>
              <a:defRPr sz="7200"/>
            </a:lvl8pPr>
            <a:lvl9pPr>
              <a:defRPr sz="7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4345014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2085731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9453706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71" y="1310640"/>
            <a:ext cx="14439903" cy="5577840"/>
          </a:xfrm>
        </p:spPr>
        <p:txBody>
          <a:bodyPr anchor="b"/>
          <a:lstStyle>
            <a:lvl1pPr algn="l">
              <a:defRPr sz="9100" b="1"/>
            </a:lvl1pPr>
          </a:lstStyle>
          <a:p>
            <a:r>
              <a:rPr lang="en-US"/>
              <a:t>Click to edit Master title style</a:t>
            </a:r>
          </a:p>
        </p:txBody>
      </p:sp>
      <p:sp>
        <p:nvSpPr>
          <p:cNvPr id="3" name="Content Placeholder 2"/>
          <p:cNvSpPr>
            <a:spLocks noGrp="1"/>
          </p:cNvSpPr>
          <p:nvPr>
            <p:ph idx="1"/>
          </p:nvPr>
        </p:nvSpPr>
        <p:spPr>
          <a:xfrm>
            <a:off x="17160240" y="1310653"/>
            <a:ext cx="24536400" cy="28094943"/>
          </a:xfrm>
        </p:spPr>
        <p:txBody>
          <a:bodyPr/>
          <a:lstStyle>
            <a:lvl1pPr>
              <a:defRPr sz="14500"/>
            </a:lvl1pPr>
            <a:lvl2pPr>
              <a:defRPr sz="12800"/>
            </a:lvl2pPr>
            <a:lvl3pPr>
              <a:defRPr sz="10900"/>
            </a:lvl3pPr>
            <a:lvl4pPr>
              <a:defRPr sz="9100"/>
            </a:lvl4pPr>
            <a:lvl5pPr>
              <a:defRPr sz="9100"/>
            </a:lvl5pPr>
            <a:lvl6pPr>
              <a:defRPr sz="9100"/>
            </a:lvl6pPr>
            <a:lvl7pPr>
              <a:defRPr sz="9100"/>
            </a:lvl7pPr>
            <a:lvl8pPr>
              <a:defRPr sz="9100"/>
            </a:lvl8pPr>
            <a:lvl9pPr>
              <a:defRPr sz="9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71" y="6888488"/>
            <a:ext cx="14439903" cy="22517103"/>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151937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3"/>
          </a:xfrm>
        </p:spPr>
        <p:txBody>
          <a:bodyPr anchor="b"/>
          <a:lstStyle>
            <a:lvl1pPr algn="l">
              <a:defRPr sz="9100" b="1"/>
            </a:lvl1pPr>
          </a:lstStyle>
          <a:p>
            <a:r>
              <a:rPr lang="en-US"/>
              <a:t>Click to edit Master title style</a:t>
            </a:r>
          </a:p>
        </p:txBody>
      </p:sp>
      <p:sp>
        <p:nvSpPr>
          <p:cNvPr id="3" name="Picture Placeholder 2"/>
          <p:cNvSpPr>
            <a:spLocks noGrp="1"/>
          </p:cNvSpPr>
          <p:nvPr>
            <p:ph type="pic" idx="1"/>
          </p:nvPr>
        </p:nvSpPr>
        <p:spPr>
          <a:xfrm>
            <a:off x="8602983" y="2941321"/>
            <a:ext cx="26334720" cy="19751040"/>
          </a:xfrm>
        </p:spPr>
        <p:txBody>
          <a:bodyPr/>
          <a:lstStyle>
            <a:lvl1pPr marL="0" indent="0">
              <a:buNone/>
              <a:defRPr sz="14500"/>
            </a:lvl1pPr>
            <a:lvl2pPr marL="2072951" indent="0">
              <a:buNone/>
              <a:defRPr sz="12800"/>
            </a:lvl2pPr>
            <a:lvl3pPr marL="4145900" indent="0">
              <a:buNone/>
              <a:defRPr sz="10900"/>
            </a:lvl3pPr>
            <a:lvl4pPr marL="6218851" indent="0">
              <a:buNone/>
              <a:defRPr sz="9100"/>
            </a:lvl4pPr>
            <a:lvl5pPr marL="8291798" indent="0">
              <a:buNone/>
              <a:defRPr sz="9100"/>
            </a:lvl5pPr>
            <a:lvl6pPr marL="10364750" indent="0">
              <a:buNone/>
              <a:defRPr sz="9100"/>
            </a:lvl6pPr>
            <a:lvl7pPr marL="12437701" indent="0">
              <a:buNone/>
              <a:defRPr sz="9100"/>
            </a:lvl7pPr>
            <a:lvl8pPr marL="14510648" indent="0">
              <a:buNone/>
              <a:defRPr sz="9100"/>
            </a:lvl8pPr>
            <a:lvl9pPr marL="16583601" indent="0">
              <a:buNone/>
              <a:defRPr sz="9100"/>
            </a:lvl9pPr>
          </a:lstStyle>
          <a:p>
            <a:endParaRPr lang="en-US" dirty="0"/>
          </a:p>
        </p:txBody>
      </p:sp>
      <p:sp>
        <p:nvSpPr>
          <p:cNvPr id="4" name="Text Placeholder 3"/>
          <p:cNvSpPr>
            <a:spLocks noGrp="1"/>
          </p:cNvSpPr>
          <p:nvPr>
            <p:ph type="body" sz="half" idx="2"/>
          </p:nvPr>
        </p:nvSpPr>
        <p:spPr>
          <a:xfrm>
            <a:off x="8602983" y="25763227"/>
            <a:ext cx="26334720" cy="3863337"/>
          </a:xfrm>
        </p:spPr>
        <p:txBody>
          <a:bodyPr/>
          <a:lstStyle>
            <a:lvl1pPr marL="0" indent="0">
              <a:buNone/>
              <a:defRPr sz="6300"/>
            </a:lvl1pPr>
            <a:lvl2pPr marL="2072951" indent="0">
              <a:buNone/>
              <a:defRPr sz="5500"/>
            </a:lvl2pPr>
            <a:lvl3pPr marL="4145900" indent="0">
              <a:buNone/>
              <a:defRPr sz="4500"/>
            </a:lvl3pPr>
            <a:lvl4pPr marL="6218851" indent="0">
              <a:buNone/>
              <a:defRPr sz="4000"/>
            </a:lvl4pPr>
            <a:lvl5pPr marL="8291798" indent="0">
              <a:buNone/>
              <a:defRPr sz="4000"/>
            </a:lvl5pPr>
            <a:lvl6pPr marL="10364750" indent="0">
              <a:buNone/>
              <a:defRPr sz="4000"/>
            </a:lvl6pPr>
            <a:lvl7pPr marL="12437701" indent="0">
              <a:buNone/>
              <a:defRPr sz="4000"/>
            </a:lvl7pPr>
            <a:lvl8pPr marL="14510648" indent="0">
              <a:buNone/>
              <a:defRPr sz="4000"/>
            </a:lvl8pPr>
            <a:lvl9pPr marL="16583601" indent="0">
              <a:buNone/>
              <a:defRPr sz="4000"/>
            </a:lvl9pPr>
          </a:lstStyle>
          <a:p>
            <a:pPr lvl="0"/>
            <a:r>
              <a:rPr lang="en-US"/>
              <a:t>Click to edit Master text styles</a:t>
            </a:r>
          </a:p>
        </p:txBody>
      </p:sp>
      <p:sp>
        <p:nvSpPr>
          <p:cNvPr id="5" name="Date Placeholder 4"/>
          <p:cNvSpPr>
            <a:spLocks noGrp="1"/>
          </p:cNvSpPr>
          <p:nvPr>
            <p:ph type="dt" sz="half" idx="10"/>
          </p:nvPr>
        </p:nvSpPr>
        <p:spPr/>
        <p:txBody>
          <a:bodyPr/>
          <a:lstStyle/>
          <a:p>
            <a:fld id="{163D97CC-475F-BE49-B579-6BFEF977A37E}" type="datetimeFigureOut">
              <a:rPr lang="en-US" smtClean="0"/>
              <a:t>3/14/2022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EC96AFA-303D-8042-85F3-1EA037B235F2}" type="slidenum">
              <a:rPr lang="en-US" smtClean="0"/>
              <a:t>‹#›</a:t>
            </a:fld>
            <a:endParaRPr lang="en-US" dirty="0"/>
          </a:p>
        </p:txBody>
      </p:sp>
    </p:spTree>
    <p:extLst>
      <p:ext uri="{BB962C8B-B14F-4D97-AF65-F5344CB8AC3E}">
        <p14:creationId xmlns:p14="http://schemas.microsoft.com/office/powerpoint/2010/main" val="30348466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99000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4591" tIns="207295" rIns="414591" bIns="207295" rtlCol="0" anchor="ctr">
            <a:normAutofit/>
          </a:bodyPr>
          <a:lstStyle/>
          <a:p>
            <a:r>
              <a:rPr lang="en-US"/>
              <a:t>Click to edit Master title style</a:t>
            </a:r>
          </a:p>
        </p:txBody>
      </p:sp>
      <p:sp>
        <p:nvSpPr>
          <p:cNvPr id="3" name="Text Placeholder 2"/>
          <p:cNvSpPr>
            <a:spLocks noGrp="1"/>
          </p:cNvSpPr>
          <p:nvPr>
            <p:ph type="body" idx="1"/>
          </p:nvPr>
        </p:nvSpPr>
        <p:spPr>
          <a:xfrm>
            <a:off x="2194560" y="7680971"/>
            <a:ext cx="39502080" cy="21724622"/>
          </a:xfrm>
          <a:prstGeom prst="rect">
            <a:avLst/>
          </a:prstGeom>
        </p:spPr>
        <p:txBody>
          <a:bodyPr vert="horz" lIns="414591" tIns="207295" rIns="414591" bIns="20729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1"/>
          </a:xfrm>
          <a:prstGeom prst="rect">
            <a:avLst/>
          </a:prstGeom>
        </p:spPr>
        <p:txBody>
          <a:bodyPr vert="horz" lIns="414591" tIns="207295" rIns="414591" bIns="207295" rtlCol="0" anchor="ctr"/>
          <a:lstStyle>
            <a:lvl1pPr algn="l">
              <a:defRPr sz="5500">
                <a:solidFill>
                  <a:schemeClr val="tx1">
                    <a:tint val="75000"/>
                  </a:schemeClr>
                </a:solidFill>
              </a:defRPr>
            </a:lvl1pPr>
          </a:lstStyle>
          <a:p>
            <a:fld id="{163D97CC-475F-BE49-B579-6BFEF977A37E}" type="datetimeFigureOut">
              <a:rPr lang="en-US" smtClean="0"/>
              <a:t>3/14/2022</a:t>
            </a:fld>
            <a:endParaRPr lang="en-US" dirty="0"/>
          </a:p>
        </p:txBody>
      </p:sp>
      <p:sp>
        <p:nvSpPr>
          <p:cNvPr id="5" name="Footer Placeholder 4"/>
          <p:cNvSpPr>
            <a:spLocks noGrp="1"/>
          </p:cNvSpPr>
          <p:nvPr>
            <p:ph type="ftr" sz="quarter" idx="3"/>
          </p:nvPr>
        </p:nvSpPr>
        <p:spPr>
          <a:xfrm>
            <a:off x="14996160" y="30510482"/>
            <a:ext cx="13898880" cy="1752601"/>
          </a:xfrm>
          <a:prstGeom prst="rect">
            <a:avLst/>
          </a:prstGeom>
        </p:spPr>
        <p:txBody>
          <a:bodyPr vert="horz" lIns="414591" tIns="207295" rIns="414591" bIns="207295"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1"/>
          </a:xfrm>
          <a:prstGeom prst="rect">
            <a:avLst/>
          </a:prstGeom>
        </p:spPr>
        <p:txBody>
          <a:bodyPr vert="horz" lIns="414591" tIns="207295" rIns="414591" bIns="207295" rtlCol="0" anchor="ctr"/>
          <a:lstStyle>
            <a:lvl1pPr algn="r">
              <a:defRPr sz="5500">
                <a:solidFill>
                  <a:schemeClr val="tx1">
                    <a:tint val="75000"/>
                  </a:schemeClr>
                </a:solidFill>
              </a:defRPr>
            </a:lvl1pPr>
          </a:lstStyle>
          <a:p>
            <a:fld id="{BEC96AFA-303D-8042-85F3-1EA037B235F2}" type="slidenum">
              <a:rPr lang="en-US" smtClean="0"/>
              <a:t>‹#›</a:t>
            </a:fld>
            <a:endParaRPr lang="en-US" dirty="0"/>
          </a:p>
        </p:txBody>
      </p:sp>
    </p:spTree>
    <p:extLst>
      <p:ext uri="{BB962C8B-B14F-4D97-AF65-F5344CB8AC3E}">
        <p14:creationId xmlns:p14="http://schemas.microsoft.com/office/powerpoint/2010/main" val="148758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072951" rtl="0" eaLnBrk="1" latinLnBrk="0" hangingPunct="1">
        <a:spcBef>
          <a:spcPct val="0"/>
        </a:spcBef>
        <a:buNone/>
        <a:defRPr sz="20000" kern="1200">
          <a:solidFill>
            <a:schemeClr val="tx1"/>
          </a:solidFill>
          <a:latin typeface="+mj-lt"/>
          <a:ea typeface="+mj-ea"/>
          <a:cs typeface="+mj-cs"/>
        </a:defRPr>
      </a:lvl1pPr>
    </p:titleStyle>
    <p:bodyStyle>
      <a:lvl1pPr marL="1554711" indent="-1554711" algn="l" defTabSz="2072951" rtl="0" eaLnBrk="1" latinLnBrk="0" hangingPunct="1">
        <a:spcBef>
          <a:spcPct val="20000"/>
        </a:spcBef>
        <a:buFont typeface="Arial"/>
        <a:buChar char="•"/>
        <a:defRPr sz="14500" kern="1200">
          <a:solidFill>
            <a:schemeClr val="tx1"/>
          </a:solidFill>
          <a:latin typeface="+mn-lt"/>
          <a:ea typeface="+mn-ea"/>
          <a:cs typeface="+mn-cs"/>
        </a:defRPr>
      </a:lvl1pPr>
      <a:lvl2pPr marL="3368541" indent="-1295594" algn="l" defTabSz="2072951" rtl="0" eaLnBrk="1" latinLnBrk="0" hangingPunct="1">
        <a:spcBef>
          <a:spcPct val="20000"/>
        </a:spcBef>
        <a:buFont typeface="Arial"/>
        <a:buChar char="–"/>
        <a:defRPr sz="12800" kern="1200">
          <a:solidFill>
            <a:schemeClr val="tx1"/>
          </a:solidFill>
          <a:latin typeface="+mn-lt"/>
          <a:ea typeface="+mn-ea"/>
          <a:cs typeface="+mn-cs"/>
        </a:defRPr>
      </a:lvl2pPr>
      <a:lvl3pPr marL="5182373" indent="-1036473" algn="l" defTabSz="2072951" rtl="0" eaLnBrk="1" latinLnBrk="0" hangingPunct="1">
        <a:spcBef>
          <a:spcPct val="20000"/>
        </a:spcBef>
        <a:buFont typeface="Arial"/>
        <a:buChar char="•"/>
        <a:defRPr sz="10900" kern="1200">
          <a:solidFill>
            <a:schemeClr val="tx1"/>
          </a:solidFill>
          <a:latin typeface="+mn-lt"/>
          <a:ea typeface="+mn-ea"/>
          <a:cs typeface="+mn-cs"/>
        </a:defRPr>
      </a:lvl3pPr>
      <a:lvl4pPr marL="7255324" indent="-1036473" algn="l" defTabSz="2072951" rtl="0" eaLnBrk="1" latinLnBrk="0" hangingPunct="1">
        <a:spcBef>
          <a:spcPct val="20000"/>
        </a:spcBef>
        <a:buFont typeface="Arial"/>
        <a:buChar char="–"/>
        <a:defRPr sz="9100" kern="1200">
          <a:solidFill>
            <a:schemeClr val="tx1"/>
          </a:solidFill>
          <a:latin typeface="+mn-lt"/>
          <a:ea typeface="+mn-ea"/>
          <a:cs typeface="+mn-cs"/>
        </a:defRPr>
      </a:lvl4pPr>
      <a:lvl5pPr marL="9328275" indent="-1036473" algn="l" defTabSz="2072951" rtl="0" eaLnBrk="1" latinLnBrk="0" hangingPunct="1">
        <a:spcBef>
          <a:spcPct val="20000"/>
        </a:spcBef>
        <a:buFont typeface="Arial"/>
        <a:buChar char="»"/>
        <a:defRPr sz="9100" kern="1200">
          <a:solidFill>
            <a:schemeClr val="tx1"/>
          </a:solidFill>
          <a:latin typeface="+mn-lt"/>
          <a:ea typeface="+mn-ea"/>
          <a:cs typeface="+mn-cs"/>
        </a:defRPr>
      </a:lvl5pPr>
      <a:lvl6pPr marL="11401224" indent="-1036473" algn="l" defTabSz="2072951" rtl="0" eaLnBrk="1" latinLnBrk="0" hangingPunct="1">
        <a:spcBef>
          <a:spcPct val="20000"/>
        </a:spcBef>
        <a:buFont typeface="Arial"/>
        <a:buChar char="•"/>
        <a:defRPr sz="9100" kern="1200">
          <a:solidFill>
            <a:schemeClr val="tx1"/>
          </a:solidFill>
          <a:latin typeface="+mn-lt"/>
          <a:ea typeface="+mn-ea"/>
          <a:cs typeface="+mn-cs"/>
        </a:defRPr>
      </a:lvl6pPr>
      <a:lvl7pPr marL="13474175" indent="-1036473" algn="l" defTabSz="2072951" rtl="0" eaLnBrk="1" latinLnBrk="0" hangingPunct="1">
        <a:spcBef>
          <a:spcPct val="20000"/>
        </a:spcBef>
        <a:buFont typeface="Arial"/>
        <a:buChar char="•"/>
        <a:defRPr sz="9100" kern="1200">
          <a:solidFill>
            <a:schemeClr val="tx1"/>
          </a:solidFill>
          <a:latin typeface="+mn-lt"/>
          <a:ea typeface="+mn-ea"/>
          <a:cs typeface="+mn-cs"/>
        </a:defRPr>
      </a:lvl7pPr>
      <a:lvl8pPr marL="15547122" indent="-1036473" algn="l" defTabSz="2072951" rtl="0" eaLnBrk="1" latinLnBrk="0" hangingPunct="1">
        <a:spcBef>
          <a:spcPct val="20000"/>
        </a:spcBef>
        <a:buFont typeface="Arial"/>
        <a:buChar char="•"/>
        <a:defRPr sz="9100" kern="1200">
          <a:solidFill>
            <a:schemeClr val="tx1"/>
          </a:solidFill>
          <a:latin typeface="+mn-lt"/>
          <a:ea typeface="+mn-ea"/>
          <a:cs typeface="+mn-cs"/>
        </a:defRPr>
      </a:lvl8pPr>
      <a:lvl9pPr marL="17620073" indent="-1036473" algn="l" defTabSz="2072951" rtl="0" eaLnBrk="1" latinLnBrk="0" hangingPunct="1">
        <a:spcBef>
          <a:spcPct val="20000"/>
        </a:spcBef>
        <a:buFont typeface="Arial"/>
        <a:buChar char="•"/>
        <a:defRPr sz="9100" kern="1200">
          <a:solidFill>
            <a:schemeClr val="tx1"/>
          </a:solidFill>
          <a:latin typeface="+mn-lt"/>
          <a:ea typeface="+mn-ea"/>
          <a:cs typeface="+mn-cs"/>
        </a:defRPr>
      </a:lvl9pPr>
    </p:bodyStyle>
    <p:otherStyle>
      <a:defPPr>
        <a:defRPr lang="en-US"/>
      </a:defPPr>
      <a:lvl1pPr marL="0" algn="l" defTabSz="2072951" rtl="0" eaLnBrk="1" latinLnBrk="0" hangingPunct="1">
        <a:defRPr sz="8200" kern="1200">
          <a:solidFill>
            <a:schemeClr val="tx1"/>
          </a:solidFill>
          <a:latin typeface="+mn-lt"/>
          <a:ea typeface="+mn-ea"/>
          <a:cs typeface="+mn-cs"/>
        </a:defRPr>
      </a:lvl1pPr>
      <a:lvl2pPr marL="2072951" algn="l" defTabSz="2072951" rtl="0" eaLnBrk="1" latinLnBrk="0" hangingPunct="1">
        <a:defRPr sz="8200" kern="1200">
          <a:solidFill>
            <a:schemeClr val="tx1"/>
          </a:solidFill>
          <a:latin typeface="+mn-lt"/>
          <a:ea typeface="+mn-ea"/>
          <a:cs typeface="+mn-cs"/>
        </a:defRPr>
      </a:lvl2pPr>
      <a:lvl3pPr marL="4145900" algn="l" defTabSz="2072951" rtl="0" eaLnBrk="1" latinLnBrk="0" hangingPunct="1">
        <a:defRPr sz="8200" kern="1200">
          <a:solidFill>
            <a:schemeClr val="tx1"/>
          </a:solidFill>
          <a:latin typeface="+mn-lt"/>
          <a:ea typeface="+mn-ea"/>
          <a:cs typeface="+mn-cs"/>
        </a:defRPr>
      </a:lvl3pPr>
      <a:lvl4pPr marL="6218851" algn="l" defTabSz="2072951" rtl="0" eaLnBrk="1" latinLnBrk="0" hangingPunct="1">
        <a:defRPr sz="8200" kern="1200">
          <a:solidFill>
            <a:schemeClr val="tx1"/>
          </a:solidFill>
          <a:latin typeface="+mn-lt"/>
          <a:ea typeface="+mn-ea"/>
          <a:cs typeface="+mn-cs"/>
        </a:defRPr>
      </a:lvl4pPr>
      <a:lvl5pPr marL="8291798" algn="l" defTabSz="2072951" rtl="0" eaLnBrk="1" latinLnBrk="0" hangingPunct="1">
        <a:defRPr sz="8200" kern="1200">
          <a:solidFill>
            <a:schemeClr val="tx1"/>
          </a:solidFill>
          <a:latin typeface="+mn-lt"/>
          <a:ea typeface="+mn-ea"/>
          <a:cs typeface="+mn-cs"/>
        </a:defRPr>
      </a:lvl5pPr>
      <a:lvl6pPr marL="10364750" algn="l" defTabSz="2072951" rtl="0" eaLnBrk="1" latinLnBrk="0" hangingPunct="1">
        <a:defRPr sz="8200" kern="1200">
          <a:solidFill>
            <a:schemeClr val="tx1"/>
          </a:solidFill>
          <a:latin typeface="+mn-lt"/>
          <a:ea typeface="+mn-ea"/>
          <a:cs typeface="+mn-cs"/>
        </a:defRPr>
      </a:lvl6pPr>
      <a:lvl7pPr marL="12437701" algn="l" defTabSz="2072951" rtl="0" eaLnBrk="1" latinLnBrk="0" hangingPunct="1">
        <a:defRPr sz="8200" kern="1200">
          <a:solidFill>
            <a:schemeClr val="tx1"/>
          </a:solidFill>
          <a:latin typeface="+mn-lt"/>
          <a:ea typeface="+mn-ea"/>
          <a:cs typeface="+mn-cs"/>
        </a:defRPr>
      </a:lvl7pPr>
      <a:lvl8pPr marL="14510648" algn="l" defTabSz="2072951" rtl="0" eaLnBrk="1" latinLnBrk="0" hangingPunct="1">
        <a:defRPr sz="8200" kern="1200">
          <a:solidFill>
            <a:schemeClr val="tx1"/>
          </a:solidFill>
          <a:latin typeface="+mn-lt"/>
          <a:ea typeface="+mn-ea"/>
          <a:cs typeface="+mn-cs"/>
        </a:defRPr>
      </a:lvl8pPr>
      <a:lvl9pPr marL="16583601" algn="l" defTabSz="2072951"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7549" y="904367"/>
            <a:ext cx="42067592" cy="2263667"/>
          </a:xfrm>
          <a:prstGeom prst="rect">
            <a:avLst/>
          </a:prstGeom>
          <a:ln w="12700" cap="rnd" cmpd="sng">
            <a:solidFill>
              <a:schemeClr val="tx1"/>
            </a:solidFill>
            <a:round/>
          </a:ln>
          <a:effectLst/>
        </p:spPr>
        <p:style>
          <a:lnRef idx="2">
            <a:schemeClr val="dk1"/>
          </a:lnRef>
          <a:fillRef idx="1">
            <a:schemeClr val="lt1"/>
          </a:fillRef>
          <a:effectRef idx="0">
            <a:schemeClr val="dk1"/>
          </a:effectRef>
          <a:fontRef idx="minor">
            <a:schemeClr val="dk1"/>
          </a:fontRef>
        </p:style>
        <p:txBody>
          <a:bodyPr wrap="square" lIns="414591" tIns="207295" rIns="414591" bIns="207295" rtlCol="0" anchor="t" anchorCtr="0">
            <a:spAutoFit/>
          </a:bodyPr>
          <a:lstStyle/>
          <a:p>
            <a:pPr algn="ctr"/>
            <a:r>
              <a:rPr lang="en-US" sz="6600" b="1" dirty="0">
                <a:cs typeface="Calibri" panose="020F0502020204030204" pitchFamily="34" charset="0"/>
              </a:rPr>
              <a:t>                        </a:t>
            </a:r>
            <a:r>
              <a:rPr lang="en-US" sz="6000" b="1" dirty="0">
                <a:cs typeface="Calibri" panose="020F0502020204030204" pitchFamily="34" charset="0"/>
              </a:rPr>
              <a:t>Throwing the Distance: Recovery from an Ulnar Collateral Ligament Repair Surgery – A Case Study</a:t>
            </a:r>
          </a:p>
          <a:p>
            <a:pPr algn="ctr"/>
            <a:r>
              <a:rPr lang="en-US" sz="5400" b="1" dirty="0">
                <a:cs typeface="Calibri" panose="020F0502020204030204" pitchFamily="34" charset="0"/>
              </a:rPr>
              <a:t>                          Dofflemyer, T. B.; Wilson, N. A</a:t>
            </a:r>
            <a:r>
              <a:rPr lang="en-US" sz="5400" b="1">
                <a:cs typeface="Calibri" panose="020F0502020204030204" pitchFamily="34" charset="0"/>
              </a:rPr>
              <a:t>.;  </a:t>
            </a:r>
            <a:r>
              <a:rPr lang="en-US" sz="5400" b="1" dirty="0">
                <a:cs typeface="Calibri" panose="020F0502020204030204" pitchFamily="34" charset="0"/>
              </a:rPr>
              <a:t>Coots, J. G. – Liberty University – 2022</a:t>
            </a:r>
            <a:endParaRPr lang="en-US" sz="4800" b="1" dirty="0">
              <a:cs typeface="Calibri" panose="020F0502020204030204" pitchFamily="34" charset="0"/>
            </a:endParaRPr>
          </a:p>
        </p:txBody>
      </p:sp>
      <p:sp>
        <p:nvSpPr>
          <p:cNvPr id="26" name="Rectangle 25"/>
          <p:cNvSpPr/>
          <p:nvPr/>
        </p:nvSpPr>
        <p:spPr>
          <a:xfrm>
            <a:off x="26067966" y="22728382"/>
            <a:ext cx="21945600" cy="261610"/>
          </a:xfrm>
          <a:prstGeom prst="rect">
            <a:avLst/>
          </a:prstGeom>
        </p:spPr>
        <p:txBody>
          <a:bodyPr>
            <a:spAutoFit/>
          </a:bodyPr>
          <a:lstStyle/>
          <a:p>
            <a:r>
              <a:rPr lang="en-US" sz="1100" dirty="0">
                <a:solidFill>
                  <a:prstClr val="black"/>
                </a:solidFill>
                <a:cs typeface="Lucida Grande"/>
              </a:rPr>
              <a:t>  1        2       3       4        5       6        7       8        9      10      11     12      13      14 </a:t>
            </a:r>
            <a:endParaRPr lang="en-US" dirty="0"/>
          </a:p>
        </p:txBody>
      </p:sp>
      <p:pic>
        <p:nvPicPr>
          <p:cNvPr id="29" name="Picture 28"/>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15406" y="1416830"/>
            <a:ext cx="4328194" cy="1231955"/>
          </a:xfrm>
          <a:prstGeom prst="rect">
            <a:avLst/>
          </a:prstGeom>
        </p:spPr>
      </p:pic>
      <p:sp>
        <p:nvSpPr>
          <p:cNvPr id="159" name="TextBox 158"/>
          <p:cNvSpPr txBox="1"/>
          <p:nvPr/>
        </p:nvSpPr>
        <p:spPr>
          <a:xfrm>
            <a:off x="33806452" y="27194283"/>
            <a:ext cx="9158689" cy="5364931"/>
          </a:xfrm>
          <a:prstGeom prst="rect">
            <a:avLst/>
          </a:prstGeom>
          <a:solidFill>
            <a:schemeClr val="bg1"/>
          </a:solidFill>
          <a:ln>
            <a:solidFill>
              <a:schemeClr val="tx1"/>
            </a:solidFill>
          </a:ln>
        </p:spPr>
        <p:txBody>
          <a:bodyPr wrap="square" lIns="131445" tIns="65723" rIns="131445" bIns="65723" rtlCol="0">
            <a:spAutoFit/>
          </a:bodyPr>
          <a:lstStyle/>
          <a:p>
            <a:pPr marL="457200" indent="-457200">
              <a:buAutoNum type="arabicPeriod"/>
            </a:pPr>
            <a:r>
              <a:rPr lang="en-US" sz="2000" dirty="0">
                <a:cs typeface="Times New Roman"/>
              </a:rPr>
              <a:t>Medial Ulnar Collateral Ligament Reconstruction. Techniques in Shoulder &amp; Elbow Surgery. 2017;18(4):151. doi:10.1097/bte.0000000000000138</a:t>
            </a:r>
          </a:p>
          <a:p>
            <a:pPr marL="457200" indent="-457200">
              <a:buAutoNum type="arabicPeriod"/>
            </a:pPr>
            <a:r>
              <a:rPr lang="en-US" sz="2000" dirty="0">
                <a:cs typeface="Times New Roman"/>
              </a:rPr>
              <a:t>Bakker's Post-Op Protocol. Elbow Radial Collateral/Ulnar Collateral Ligament Repair. Accessed March 8, 2022. https://tcomn.com/wp-content/uploads/2016/06/Elbow-Radial-Collateral-Ulnar-Collateral-Ligament-Repair.pdf</a:t>
            </a:r>
          </a:p>
          <a:p>
            <a:pPr marL="457200" indent="-457200">
              <a:buFont typeface="+mj-lt"/>
              <a:buAutoNum type="arabicPeriod"/>
            </a:pPr>
            <a:r>
              <a:rPr lang="en-US" sz="2000" dirty="0">
                <a:cs typeface="Times New Roman"/>
              </a:rPr>
              <a:t>‌Holtkamp K. Elbow Ulnar Collateral Ligament (UCL) Repair Rehabilitation Protocol. Accessed March 8, 2022. https://www.orthoillinois.com/wp-content/uploads/2016/12/Elbow-UCL-Reconstruction-2017.pdf</a:t>
            </a:r>
          </a:p>
          <a:p>
            <a:pPr marL="457200" indent="-457200">
              <a:buFont typeface="+mj-lt"/>
              <a:buAutoNum type="arabicPeriod"/>
            </a:pPr>
            <a:r>
              <a:rPr lang="en-US" sz="2000" dirty="0">
                <a:cs typeface="Times New Roman"/>
              </a:rPr>
              <a:t>Noah Wilson MS ATC, in-person, 2021</a:t>
            </a:r>
          </a:p>
          <a:p>
            <a:pPr marL="457200" indent="-457200">
              <a:buFont typeface="+mj-lt"/>
              <a:buAutoNum type="arabicPeriod"/>
            </a:pPr>
            <a:r>
              <a:rPr lang="en-US" sz="2000" dirty="0">
                <a:cs typeface="Times New Roman"/>
              </a:rPr>
              <a:t>Rich Hill Elbow Surgery Discussion. Twins Daily. Accessed March 8, 2022. https://twinsdaily.com/blogs/entry/11884-rich-hill-elbow-surgery-discussion/</a:t>
            </a:r>
          </a:p>
          <a:p>
            <a:pPr marL="457200" indent="-457200">
              <a:buFont typeface="+mj-lt"/>
              <a:buAutoNum type="arabicPeriod"/>
            </a:pPr>
            <a:r>
              <a:rPr lang="en-US" sz="2000" dirty="0">
                <a:cs typeface="Times New Roman"/>
              </a:rPr>
              <a:t>Nicolette GW, Gravlee JR. Ulnar collateral ligament injuries of the elbow in female division I collegiate gymnasts: a report of five cases. Open Access Journal of Sports Medicine. 2018;Volume 9:183-189. doi:10.2147/oajsm.s159624</a:t>
            </a:r>
            <a:endParaRPr lang="en-US" sz="2000" dirty="0">
              <a:cs typeface="Times New Roman" pitchFamily="18" charset="0"/>
            </a:endParaRPr>
          </a:p>
          <a:p>
            <a:r>
              <a:rPr lang="en-US" sz="2000" b="1" dirty="0">
                <a:cs typeface="Times New Roman" pitchFamily="18" charset="0"/>
              </a:rPr>
              <a:t>**Special thank you to Dr. John G. Coots for being the faculty sponsor on this Case Study Research Presentation.</a:t>
            </a:r>
            <a:endParaRPr lang="en-US" sz="2000" b="1" dirty="0">
              <a:cs typeface="Times New Roman"/>
            </a:endParaRPr>
          </a:p>
        </p:txBody>
      </p:sp>
      <p:sp>
        <p:nvSpPr>
          <p:cNvPr id="160" name="Rectangle 159"/>
          <p:cNvSpPr/>
          <p:nvPr/>
        </p:nvSpPr>
        <p:spPr>
          <a:xfrm>
            <a:off x="26067966" y="22728382"/>
            <a:ext cx="21945600" cy="261610"/>
          </a:xfrm>
          <a:prstGeom prst="rect">
            <a:avLst/>
          </a:prstGeom>
        </p:spPr>
        <p:txBody>
          <a:bodyPr>
            <a:spAutoFit/>
          </a:bodyPr>
          <a:lstStyle/>
          <a:p>
            <a:r>
              <a:rPr lang="en-US" sz="1100" dirty="0">
                <a:solidFill>
                  <a:prstClr val="black"/>
                </a:solidFill>
                <a:cs typeface="Lucida Grande"/>
              </a:rPr>
              <a:t>  1        2       3       4        5       6        7       8        9      10      11     12      13      14 </a:t>
            </a:r>
            <a:endParaRPr lang="en-US" dirty="0"/>
          </a:p>
        </p:txBody>
      </p:sp>
      <p:sp>
        <p:nvSpPr>
          <p:cNvPr id="162" name="TextBox 161"/>
          <p:cNvSpPr txBox="1"/>
          <p:nvPr/>
        </p:nvSpPr>
        <p:spPr>
          <a:xfrm>
            <a:off x="10962653" y="9095874"/>
            <a:ext cx="22013325" cy="23463340"/>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cs typeface="Times New Roman"/>
            </a:endParaRPr>
          </a:p>
        </p:txBody>
      </p:sp>
      <p:sp>
        <p:nvSpPr>
          <p:cNvPr id="165" name="TextBox 164"/>
          <p:cNvSpPr txBox="1"/>
          <p:nvPr/>
        </p:nvSpPr>
        <p:spPr>
          <a:xfrm>
            <a:off x="871877" y="4990069"/>
            <a:ext cx="9200171" cy="15275337"/>
          </a:xfrm>
          <a:prstGeom prst="rect">
            <a:avLst/>
          </a:prstGeom>
          <a:solidFill>
            <a:schemeClr val="bg1"/>
          </a:solidFill>
          <a:ln>
            <a:solidFill>
              <a:srgbClr val="000000"/>
            </a:solidFill>
          </a:ln>
        </p:spPr>
        <p:txBody>
          <a:bodyPr wrap="square" lIns="131445" tIns="65723" rIns="131445" bIns="65723" rtlCol="0">
            <a:spAutoFit/>
          </a:bodyPr>
          <a:lstStyle/>
          <a:p>
            <a:pPr algn="just"/>
            <a:r>
              <a:rPr lang="en-US" sz="2400" b="1" dirty="0">
                <a:effectLst/>
                <a:ea typeface="Calibri" panose="020F0502020204030204" pitchFamily="34" charset="0"/>
                <a:cs typeface="Times New Roman" panose="02020603050405020304" pitchFamily="18" charset="0"/>
              </a:rPr>
              <a:t>Background</a:t>
            </a:r>
            <a:r>
              <a:rPr lang="en-US" sz="2400" dirty="0">
                <a:effectLst/>
                <a:ea typeface="Calibri" panose="020F0502020204030204" pitchFamily="34" charset="0"/>
                <a:cs typeface="Times New Roman" panose="02020603050405020304" pitchFamily="18" charset="0"/>
              </a:rPr>
              <a:t>: A Liberty University Track &amp; Field athlete had an Ulnar Collateral Ligament repair surgery in the summer of 2021. The athlete/patient came back to campus post-surgery and started rehabilition at the University’s Athletic Training Facilities. The patient followed up with physicians and physical therapist </a:t>
            </a:r>
            <a:r>
              <a:rPr lang="en-US" sz="2400" dirty="0">
                <a:ea typeface="Calibri" panose="020F0502020204030204" pitchFamily="34" charset="0"/>
                <a:cs typeface="Times New Roman" panose="02020603050405020304" pitchFamily="18" charset="0"/>
              </a:rPr>
              <a:t>who</a:t>
            </a:r>
            <a:r>
              <a:rPr lang="en-US" sz="2400" dirty="0">
                <a:effectLst/>
                <a:ea typeface="Calibri" panose="020F0502020204030204" pitchFamily="34" charset="0"/>
                <a:cs typeface="Times New Roman" panose="02020603050405020304" pitchFamily="18" charset="0"/>
              </a:rPr>
              <a:t> assisted in athlete’s rehabilitation treatments. The purpose of this case study is to track the effectiveness of this patient’s rehabilitation/treatment progression plan and to compare how </a:t>
            </a:r>
            <a:r>
              <a:rPr lang="en-US" sz="2400" dirty="0">
                <a:ea typeface="Calibri" panose="020F0502020204030204" pitchFamily="34" charset="0"/>
                <a:cs typeface="Times New Roman" panose="02020603050405020304" pitchFamily="18" charset="0"/>
              </a:rPr>
              <a:t>the patient</a:t>
            </a:r>
            <a:r>
              <a:rPr lang="en-US" sz="2400" dirty="0">
                <a:effectLst/>
                <a:ea typeface="Calibri" panose="020F0502020204030204" pitchFamily="34" charset="0"/>
                <a:cs typeface="Times New Roman" panose="02020603050405020304" pitchFamily="18" charset="0"/>
              </a:rPr>
              <a:t> progressed based on other evidence-based research statistics. </a:t>
            </a:r>
            <a:r>
              <a:rPr lang="en-US" sz="2400" b="1" dirty="0">
                <a:effectLst/>
                <a:ea typeface="Calibri" panose="020F0502020204030204" pitchFamily="34" charset="0"/>
                <a:cs typeface="Times New Roman" panose="02020603050405020304" pitchFamily="18" charset="0"/>
              </a:rPr>
              <a:t>Methods</a:t>
            </a:r>
            <a:r>
              <a:rPr lang="en-US" sz="2400" dirty="0">
                <a:effectLst/>
                <a:ea typeface="Calibri" panose="020F0502020204030204" pitchFamily="34" charset="0"/>
                <a:cs typeface="Times New Roman" panose="02020603050405020304" pitchFamily="18" charset="0"/>
              </a:rPr>
              <a:t>: The patient’s  rehabilitation began prior to the intentions of using this patient as a case study research subject. The measurements used to assess the patient’s progression throughout the rehabilitation/treatment process were obtained through Certified Athletic Trainers and physicians notes, </a:t>
            </a:r>
            <a:r>
              <a:rPr lang="en-US" sz="2400" dirty="0">
                <a:ea typeface="Calibri" panose="020F0502020204030204" pitchFamily="34" charset="0"/>
                <a:cs typeface="Times New Roman" panose="02020603050405020304" pitchFamily="18" charset="0"/>
              </a:rPr>
              <a:t>in addition to all </a:t>
            </a:r>
            <a:r>
              <a:rPr lang="en-US" sz="2400" dirty="0">
                <a:effectLst/>
                <a:ea typeface="Calibri" panose="020F0502020204030204" pitchFamily="34" charset="0"/>
                <a:cs typeface="Times New Roman" panose="02020603050405020304" pitchFamily="18" charset="0"/>
              </a:rPr>
              <a:t>other various healthcare providers documentation notes taken. </a:t>
            </a:r>
            <a:r>
              <a:rPr lang="en-US" sz="2400" dirty="0">
                <a:ea typeface="Calibri" panose="020F0502020204030204" pitchFamily="34" charset="0"/>
                <a:cs typeface="Times New Roman" panose="02020603050405020304" pitchFamily="18" charset="0"/>
              </a:rPr>
              <a:t>All documentation notes</a:t>
            </a:r>
            <a:r>
              <a:rPr lang="en-US" sz="2400" dirty="0">
                <a:effectLst/>
                <a:ea typeface="Calibri" panose="020F0502020204030204" pitchFamily="34" charset="0"/>
                <a:cs typeface="Times New Roman" panose="02020603050405020304" pitchFamily="18" charset="0"/>
              </a:rPr>
              <a:t> were </a:t>
            </a:r>
            <a:r>
              <a:rPr lang="en-US" sz="2400" dirty="0">
                <a:ea typeface="Calibri" panose="020F0502020204030204" pitchFamily="34" charset="0"/>
                <a:cs typeface="Times New Roman" panose="02020603050405020304" pitchFamily="18" charset="0"/>
              </a:rPr>
              <a:t>included</a:t>
            </a:r>
            <a:r>
              <a:rPr lang="en-US" sz="2400" dirty="0">
                <a:effectLst/>
                <a:ea typeface="Calibri" panose="020F0502020204030204" pitchFamily="34" charset="0"/>
                <a:cs typeface="Times New Roman" panose="02020603050405020304" pitchFamily="18" charset="0"/>
              </a:rPr>
              <a:t> throughout the course of the rehabilition of this patient.  </a:t>
            </a:r>
            <a:r>
              <a:rPr lang="en-US" sz="2400" b="1" dirty="0">
                <a:effectLst/>
                <a:ea typeface="Calibri" panose="020F0502020204030204" pitchFamily="34" charset="0"/>
                <a:cs typeface="Times New Roman" panose="02020603050405020304" pitchFamily="18" charset="0"/>
              </a:rPr>
              <a:t>Results</a:t>
            </a:r>
            <a:r>
              <a:rPr lang="en-US" sz="2400" dirty="0">
                <a:effectLst/>
                <a:ea typeface="Calibri" panose="020F0502020204030204" pitchFamily="34" charset="0"/>
                <a:cs typeface="Times New Roman" panose="02020603050405020304" pitchFamily="18" charset="0"/>
              </a:rPr>
              <a:t>: Even though the patient is currently still undergoing their rehabilitation/treatment plan </a:t>
            </a:r>
            <a:r>
              <a:rPr lang="en-US" sz="2400" dirty="0">
                <a:ea typeface="Calibri" panose="020F0502020204030204" pitchFamily="34" charset="0"/>
                <a:cs typeface="Times New Roman" panose="02020603050405020304" pitchFamily="18" charset="0"/>
              </a:rPr>
              <a:t>(</a:t>
            </a:r>
            <a:r>
              <a:rPr lang="en-US" sz="2400" dirty="0">
                <a:effectLst/>
                <a:ea typeface="Calibri" panose="020F0502020204030204" pitchFamily="34" charset="0"/>
                <a:cs typeface="Times New Roman" panose="02020603050405020304" pitchFamily="18" charset="0"/>
              </a:rPr>
              <a:t>not having been fully cleared to return to competition); the patient’s rehabilitation/treatment plan progression has been deemed effective. The </a:t>
            </a:r>
            <a:r>
              <a:rPr lang="en-US" sz="2400" dirty="0">
                <a:ea typeface="Calibri" panose="020F0502020204030204" pitchFamily="34" charset="0"/>
                <a:cs typeface="Times New Roman" panose="02020603050405020304" pitchFamily="18" charset="0"/>
              </a:rPr>
              <a:t>patient</a:t>
            </a:r>
            <a:r>
              <a:rPr lang="en-US" sz="2400" dirty="0">
                <a:effectLst/>
                <a:ea typeface="Calibri" panose="020F0502020204030204" pitchFamily="34" charset="0"/>
                <a:cs typeface="Times New Roman" panose="02020603050405020304" pitchFamily="18" charset="0"/>
              </a:rPr>
              <a:t> has been in compliance and has remained on track based on the </a:t>
            </a:r>
            <a:r>
              <a:rPr lang="en-US" sz="2400" dirty="0">
                <a:ea typeface="Calibri" panose="020F0502020204030204" pitchFamily="34" charset="0"/>
                <a:cs typeface="Times New Roman" panose="02020603050405020304" pitchFamily="18" charset="0"/>
              </a:rPr>
              <a:t>short- and long-term goals throughout </a:t>
            </a:r>
            <a:r>
              <a:rPr lang="en-US" sz="2400" dirty="0">
                <a:effectLst/>
                <a:ea typeface="Calibri" panose="020F0502020204030204" pitchFamily="34" charset="0"/>
                <a:cs typeface="Times New Roman" panose="02020603050405020304" pitchFamily="18" charset="0"/>
              </a:rPr>
              <a:t>the entire rehabilitation process. However</a:t>
            </a:r>
            <a:r>
              <a:rPr lang="en-US" sz="2400" dirty="0">
                <a:ea typeface="Calibri" panose="020F0502020204030204" pitchFamily="34" charset="0"/>
                <a:cs typeface="Times New Roman" panose="02020603050405020304" pitchFamily="18" charset="0"/>
              </a:rPr>
              <a:t>, t</a:t>
            </a:r>
            <a:r>
              <a:rPr lang="en-US" sz="2400" dirty="0">
                <a:effectLst/>
                <a:ea typeface="Calibri" panose="020F0502020204030204" pitchFamily="34" charset="0"/>
                <a:cs typeface="Times New Roman" panose="02020603050405020304" pitchFamily="18" charset="0"/>
              </a:rPr>
              <a:t>here </a:t>
            </a:r>
            <a:r>
              <a:rPr lang="en-US" sz="2400" dirty="0">
                <a:ea typeface="Calibri" panose="020F0502020204030204" pitchFamily="34" charset="0"/>
                <a:cs typeface="Times New Roman" panose="02020603050405020304" pitchFamily="18" charset="0"/>
              </a:rPr>
              <a:t>have been a </a:t>
            </a:r>
            <a:r>
              <a:rPr lang="en-US" sz="2400" dirty="0">
                <a:effectLst/>
                <a:ea typeface="Calibri" panose="020F0502020204030204" pitchFamily="34" charset="0"/>
                <a:cs typeface="Times New Roman" panose="02020603050405020304" pitchFamily="18" charset="0"/>
              </a:rPr>
              <a:t>couple setbacks in the rehabilitation plan </a:t>
            </a:r>
            <a:r>
              <a:rPr lang="en-US" sz="2400" dirty="0">
                <a:ea typeface="Calibri" panose="020F0502020204030204" pitchFamily="34" charset="0"/>
                <a:cs typeface="Times New Roman" panose="02020603050405020304" pitchFamily="18" charset="0"/>
              </a:rPr>
              <a:t>which had </a:t>
            </a:r>
            <a:r>
              <a:rPr lang="en-US" sz="2400" dirty="0">
                <a:effectLst/>
                <a:ea typeface="Calibri" panose="020F0502020204030204" pitchFamily="34" charset="0"/>
                <a:cs typeface="Times New Roman" panose="02020603050405020304" pitchFamily="18" charset="0"/>
              </a:rPr>
              <a:t>caused about a day loss in the expected progression.  Overall, the patient is now back on track </a:t>
            </a:r>
            <a:r>
              <a:rPr lang="en-US" sz="2400" dirty="0">
                <a:ea typeface="Calibri" panose="020F0502020204030204" pitchFamily="34" charset="0"/>
                <a:cs typeface="Times New Roman" panose="02020603050405020304" pitchFamily="18" charset="0"/>
              </a:rPr>
              <a:t>and is </a:t>
            </a:r>
            <a:r>
              <a:rPr lang="en-US" sz="2400" dirty="0">
                <a:effectLst/>
                <a:ea typeface="Calibri" panose="020F0502020204030204" pitchFamily="34" charset="0"/>
                <a:cs typeface="Times New Roman" panose="02020603050405020304" pitchFamily="18" charset="0"/>
              </a:rPr>
              <a:t>where they  need to be. </a:t>
            </a:r>
            <a:r>
              <a:rPr lang="en-US" sz="2400" b="1" dirty="0">
                <a:effectLst/>
                <a:ea typeface="Calibri" panose="020F0502020204030204" pitchFamily="34" charset="0"/>
                <a:cs typeface="Times New Roman" panose="02020603050405020304" pitchFamily="18" charset="0"/>
              </a:rPr>
              <a:t>Conclusions</a:t>
            </a:r>
            <a:r>
              <a:rPr lang="en-US" sz="2400" dirty="0">
                <a:effectLst/>
                <a:ea typeface="Calibri" panose="020F0502020204030204" pitchFamily="34" charset="0"/>
                <a:cs typeface="Times New Roman" panose="02020603050405020304" pitchFamily="18" charset="0"/>
              </a:rPr>
              <a:t>: The patient is still in the rehabilitation/treatment process and gaining progress to return to competition. </a:t>
            </a:r>
            <a:r>
              <a:rPr lang="en-US" sz="2400" dirty="0">
                <a:ea typeface="Calibri" panose="020F0502020204030204" pitchFamily="34" charset="0"/>
                <a:cs typeface="Times New Roman" panose="02020603050405020304" pitchFamily="18" charset="0"/>
              </a:rPr>
              <a:t>The health care providers selected</a:t>
            </a:r>
            <a:r>
              <a:rPr lang="en-US" sz="2400" dirty="0">
                <a:effectLst/>
                <a:ea typeface="Calibri" panose="020F0502020204030204" pitchFamily="34" charset="0"/>
                <a:cs typeface="Times New Roman" panose="02020603050405020304" pitchFamily="18" charset="0"/>
              </a:rPr>
              <a:t> therapeutic exercises and modalities appear to </a:t>
            </a:r>
            <a:r>
              <a:rPr lang="en-US" sz="2400" dirty="0">
                <a:ea typeface="Calibri" panose="020F0502020204030204" pitchFamily="34" charset="0"/>
                <a:cs typeface="Times New Roman" panose="02020603050405020304" pitchFamily="18" charset="0"/>
              </a:rPr>
              <a:t>be effective </a:t>
            </a:r>
            <a:r>
              <a:rPr lang="en-US" sz="2400" dirty="0">
                <a:effectLst/>
                <a:ea typeface="Calibri" panose="020F0502020204030204" pitchFamily="34" charset="0"/>
                <a:cs typeface="Times New Roman" panose="02020603050405020304" pitchFamily="18" charset="0"/>
              </a:rPr>
              <a:t>in </a:t>
            </a:r>
            <a:r>
              <a:rPr lang="en-US" sz="2400" dirty="0">
                <a:ea typeface="Calibri" panose="020F0502020204030204" pitchFamily="34" charset="0"/>
                <a:cs typeface="Times New Roman" panose="02020603050405020304" pitchFamily="18" charset="0"/>
              </a:rPr>
              <a:t>obtaining the rehabilitation/treatment plan goals enabling the patient to </a:t>
            </a:r>
            <a:r>
              <a:rPr lang="en-US" sz="2400" dirty="0">
                <a:effectLst/>
                <a:ea typeface="Calibri" panose="020F0502020204030204" pitchFamily="34" charset="0"/>
                <a:cs typeface="Times New Roman" panose="02020603050405020304" pitchFamily="18" charset="0"/>
              </a:rPr>
              <a:t>meet the desired performance standards and timeline consistent with other evidence-based researched rehabilitation/treatment plans </a:t>
            </a:r>
            <a:r>
              <a:rPr lang="en-US" sz="2400" dirty="0">
                <a:ea typeface="Calibri" panose="020F0502020204030204" pitchFamily="34" charset="0"/>
                <a:cs typeface="Times New Roman" panose="02020603050405020304" pitchFamily="18" charset="0"/>
              </a:rPr>
              <a:t>of </a:t>
            </a:r>
            <a:r>
              <a:rPr lang="en-US" sz="2400" dirty="0">
                <a:effectLst/>
                <a:ea typeface="Calibri" panose="020F0502020204030204" pitchFamily="34" charset="0"/>
                <a:cs typeface="Times New Roman" panose="02020603050405020304" pitchFamily="18" charset="0"/>
              </a:rPr>
              <a:t>UCL repair surgeries. </a:t>
            </a:r>
            <a:r>
              <a:rPr lang="en-US" sz="2400" dirty="0">
                <a:ea typeface="Calibri" panose="020F0502020204030204" pitchFamily="34" charset="0"/>
                <a:cs typeface="Times New Roman" panose="02020603050405020304" pitchFamily="18" charset="0"/>
              </a:rPr>
              <a:t>Alt</a:t>
            </a:r>
            <a:r>
              <a:rPr lang="en-US" sz="2400" dirty="0">
                <a:effectLst/>
                <a:ea typeface="Calibri" panose="020F0502020204030204" pitchFamily="34" charset="0"/>
                <a:cs typeface="Times New Roman" panose="02020603050405020304" pitchFamily="18" charset="0"/>
              </a:rPr>
              <a:t>hough, it must be noted that there were some setbacks and adjustments along the way which were implemented to keep the </a:t>
            </a:r>
            <a:r>
              <a:rPr lang="en-US" sz="2400" dirty="0">
                <a:ea typeface="Calibri" panose="020F0502020204030204" pitchFamily="34" charset="0"/>
                <a:cs typeface="Times New Roman" panose="02020603050405020304" pitchFamily="18" charset="0"/>
              </a:rPr>
              <a:t>patient</a:t>
            </a:r>
            <a:r>
              <a:rPr lang="en-US" sz="2400" dirty="0">
                <a:effectLst/>
                <a:ea typeface="Calibri" panose="020F0502020204030204" pitchFamily="34" charset="0"/>
                <a:cs typeface="Times New Roman" panose="02020603050405020304" pitchFamily="18" charset="0"/>
              </a:rPr>
              <a:t> pain free and moving along appropriately. These did not have a negative impact on the overall positive outcomes achieved by the </a:t>
            </a:r>
            <a:r>
              <a:rPr lang="en-US" sz="2400" dirty="0">
                <a:ea typeface="Calibri" panose="020F0502020204030204" pitchFamily="34" charset="0"/>
                <a:cs typeface="Times New Roman" panose="02020603050405020304" pitchFamily="18" charset="0"/>
              </a:rPr>
              <a:t>patient throughout the rehabilitation/treatment process</a:t>
            </a:r>
            <a:r>
              <a:rPr lang="en-US" sz="2400" dirty="0">
                <a:effectLst/>
                <a:ea typeface="Calibri" panose="020F0502020204030204" pitchFamily="34" charset="0"/>
                <a:cs typeface="Times New Roman" panose="02020603050405020304" pitchFamily="18" charset="0"/>
              </a:rPr>
              <a:t>. </a:t>
            </a:r>
            <a:r>
              <a:rPr lang="en-US" sz="2400" dirty="0">
                <a:ea typeface="Calibri" panose="020F0502020204030204" pitchFamily="34" charset="0"/>
                <a:cs typeface="Times New Roman" panose="02020603050405020304" pitchFamily="18" charset="0"/>
              </a:rPr>
              <a:t>F</a:t>
            </a:r>
            <a:r>
              <a:rPr lang="en-US" sz="2400" dirty="0">
                <a:effectLst/>
                <a:ea typeface="Calibri" panose="020F0502020204030204" pitchFamily="34" charset="0"/>
                <a:cs typeface="Times New Roman" panose="02020603050405020304" pitchFamily="18" charset="0"/>
              </a:rPr>
              <a:t>uture research could be done to determine </a:t>
            </a:r>
            <a:r>
              <a:rPr lang="en-US" sz="2400" dirty="0">
                <a:ea typeface="Calibri" panose="020F0502020204030204" pitchFamily="34" charset="0"/>
                <a:cs typeface="Times New Roman" panose="02020603050405020304" pitchFamily="18" charset="0"/>
              </a:rPr>
              <a:t>any modifications or additions could be implemented to</a:t>
            </a:r>
            <a:r>
              <a:rPr lang="en-US" sz="2400" dirty="0">
                <a:effectLst/>
                <a:ea typeface="Calibri" panose="020F0502020204030204" pitchFamily="34" charset="0"/>
                <a:cs typeface="Times New Roman" panose="02020603050405020304" pitchFamily="18" charset="0"/>
              </a:rPr>
              <a:t> accelerate the healing process and </a:t>
            </a:r>
            <a:r>
              <a:rPr lang="en-US" sz="2400" dirty="0">
                <a:ea typeface="Calibri" panose="020F0502020204030204" pitchFamily="34" charset="0"/>
                <a:cs typeface="Times New Roman" panose="02020603050405020304" pitchFamily="18" charset="0"/>
              </a:rPr>
              <a:t>efficiently</a:t>
            </a:r>
            <a:r>
              <a:rPr lang="en-US" sz="2400" dirty="0">
                <a:effectLst/>
                <a:ea typeface="Calibri" panose="020F0502020204030204" pitchFamily="34" charset="0"/>
                <a:cs typeface="Times New Roman" panose="02020603050405020304" pitchFamily="18" charset="0"/>
              </a:rPr>
              <a:t> enable the patient to the return to play/competition at a faster pace.</a:t>
            </a:r>
          </a:p>
          <a:p>
            <a:pPr algn="just"/>
            <a:endParaRPr lang="en-US" sz="2400" dirty="0">
              <a:ea typeface="Calibri" panose="020F0502020204030204" pitchFamily="34" charset="0"/>
              <a:cs typeface="Times New Roman" panose="02020603050405020304" pitchFamily="18" charset="0"/>
            </a:endParaRPr>
          </a:p>
          <a:p>
            <a:pPr algn="just"/>
            <a:r>
              <a:rPr lang="en-US" sz="2400" dirty="0">
                <a:effectLst/>
                <a:ea typeface="Calibri" panose="020F0502020204030204" pitchFamily="34" charset="0"/>
                <a:cs typeface="Times New Roman" panose="02020603050405020304" pitchFamily="18" charset="0"/>
              </a:rPr>
              <a:t> </a:t>
            </a:r>
            <a:endParaRPr lang="en-US" sz="2400" dirty="0">
              <a:cs typeface="Times New Roman" panose="02020603050405020304" pitchFamily="18" charset="0"/>
            </a:endParaRPr>
          </a:p>
        </p:txBody>
      </p:sp>
      <p:sp>
        <p:nvSpPr>
          <p:cNvPr id="166" name="TextBox 165"/>
          <p:cNvSpPr txBox="1"/>
          <p:nvPr/>
        </p:nvSpPr>
        <p:spPr>
          <a:xfrm>
            <a:off x="884713" y="4118676"/>
            <a:ext cx="9201699" cy="871394"/>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cs typeface="Times New Roman"/>
              </a:rPr>
              <a:t>Abstract and/or Background</a:t>
            </a:r>
            <a:endParaRPr lang="en-US" sz="6000" b="1" dirty="0">
              <a:solidFill>
                <a:schemeClr val="bg1"/>
              </a:solidFill>
              <a:cs typeface="Times New Roman"/>
            </a:endParaRPr>
          </a:p>
        </p:txBody>
      </p:sp>
      <p:sp>
        <p:nvSpPr>
          <p:cNvPr id="167" name="TextBox 166"/>
          <p:cNvSpPr txBox="1"/>
          <p:nvPr/>
        </p:nvSpPr>
        <p:spPr>
          <a:xfrm>
            <a:off x="883950" y="21875463"/>
            <a:ext cx="9176024" cy="10704855"/>
          </a:xfrm>
          <a:prstGeom prst="rect">
            <a:avLst/>
          </a:prstGeom>
          <a:solidFill>
            <a:schemeClr val="bg1"/>
          </a:solidFill>
          <a:ln>
            <a:solidFill>
              <a:schemeClr val="tx1"/>
            </a:solidFill>
          </a:ln>
        </p:spPr>
        <p:txBody>
          <a:bodyPr wrap="square" lIns="131445" tIns="65723" rIns="131445" bIns="65723" rtlCol="0">
            <a:spAutoFit/>
          </a:bodyPr>
          <a:lstStyle/>
          <a:p>
            <a:pPr algn="just"/>
            <a:r>
              <a:rPr lang="en-US" sz="2400" dirty="0">
                <a:ea typeface="Calibri" panose="020F0502020204030204" pitchFamily="34" charset="0"/>
                <a:cs typeface="Times New Roman" panose="02020603050405020304" pitchFamily="18" charset="0"/>
              </a:rPr>
              <a:t>T</a:t>
            </a:r>
            <a:r>
              <a:rPr lang="en-US" sz="2400" dirty="0">
                <a:effectLst/>
                <a:ea typeface="Calibri" panose="020F0502020204030204" pitchFamily="34" charset="0"/>
                <a:cs typeface="Times New Roman" panose="02020603050405020304" pitchFamily="18" charset="0"/>
              </a:rPr>
              <a:t>his case study </a:t>
            </a:r>
            <a:r>
              <a:rPr lang="en-US" sz="2400" dirty="0">
                <a:ea typeface="Calibri" panose="020F0502020204030204" pitchFamily="34" charset="0"/>
                <a:cs typeface="Times New Roman" panose="02020603050405020304" pitchFamily="18" charset="0"/>
              </a:rPr>
              <a:t>examined </a:t>
            </a:r>
            <a:r>
              <a:rPr lang="en-US" sz="2400" dirty="0">
                <a:effectLst/>
                <a:ea typeface="Calibri" panose="020F0502020204030204" pitchFamily="34" charset="0"/>
                <a:cs typeface="Times New Roman" panose="02020603050405020304" pitchFamily="18" charset="0"/>
              </a:rPr>
              <a:t>the rehabilitation/treatment standards and timeline of a patient following a UCL repair surgery. </a:t>
            </a:r>
            <a:r>
              <a:rPr lang="en-US" sz="2400" dirty="0">
                <a:ea typeface="Calibri" panose="020F0502020204030204" pitchFamily="34" charset="0"/>
                <a:cs typeface="Times New Roman" panose="02020603050405020304" pitchFamily="18" charset="0"/>
              </a:rPr>
              <a:t>Within</a:t>
            </a:r>
            <a:r>
              <a:rPr lang="en-US" sz="2400" dirty="0">
                <a:effectLst/>
                <a:ea typeface="Calibri" panose="020F0502020204030204" pitchFamily="34" charset="0"/>
                <a:cs typeface="Times New Roman" panose="02020603050405020304" pitchFamily="18" charset="0"/>
              </a:rPr>
              <a:t> the sport of track and field, especially in javelin throwing athletes, clinicians encounter repeated injuries to the UCL </a:t>
            </a:r>
            <a:r>
              <a:rPr lang="en-US" sz="2400" dirty="0">
                <a:ea typeface="Calibri" panose="020F0502020204030204" pitchFamily="34" charset="0"/>
                <a:cs typeface="Times New Roman" panose="02020603050405020304" pitchFamily="18" charset="0"/>
              </a:rPr>
              <a:t>which necessitate the</a:t>
            </a:r>
            <a:r>
              <a:rPr lang="en-US" sz="2400" dirty="0">
                <a:effectLst/>
                <a:ea typeface="Calibri" panose="020F0502020204030204" pitchFamily="34" charset="0"/>
                <a:cs typeface="Times New Roman" panose="02020603050405020304" pitchFamily="18" charset="0"/>
              </a:rPr>
              <a:t> need </a:t>
            </a:r>
            <a:r>
              <a:rPr lang="en-US" sz="2400" dirty="0">
                <a:ea typeface="Calibri" panose="020F0502020204030204" pitchFamily="34" charset="0"/>
                <a:cs typeface="Times New Roman" panose="02020603050405020304" pitchFamily="18" charset="0"/>
              </a:rPr>
              <a:t>for further</a:t>
            </a:r>
            <a:r>
              <a:rPr lang="en-US" sz="2400" dirty="0">
                <a:effectLst/>
                <a:ea typeface="Calibri" panose="020F0502020204030204" pitchFamily="34" charset="0"/>
                <a:cs typeface="Times New Roman" panose="02020603050405020304" pitchFamily="18" charset="0"/>
              </a:rPr>
              <a:t> medical attention. Specifically, this case study </a:t>
            </a:r>
            <a:r>
              <a:rPr lang="en-US" sz="2400" dirty="0">
                <a:ea typeface="Calibri" panose="020F0502020204030204" pitchFamily="34" charset="0"/>
                <a:cs typeface="Times New Roman" panose="02020603050405020304" pitchFamily="18" charset="0"/>
              </a:rPr>
              <a:t>involves </a:t>
            </a:r>
            <a:r>
              <a:rPr lang="en-US" sz="2400" dirty="0">
                <a:effectLst/>
                <a:ea typeface="Calibri" panose="020F0502020204030204" pitchFamily="34" charset="0"/>
                <a:cs typeface="Times New Roman" panose="02020603050405020304" pitchFamily="18" charset="0"/>
              </a:rPr>
              <a:t>a division one track and field javelin thrower directly following UCL repair surgery. The timeline </a:t>
            </a:r>
            <a:r>
              <a:rPr lang="en-US" sz="2400" dirty="0">
                <a:ea typeface="Calibri" panose="020F0502020204030204" pitchFamily="34" charset="0"/>
                <a:cs typeface="Times New Roman" panose="02020603050405020304" pitchFamily="18" charset="0"/>
              </a:rPr>
              <a:t>initiates from the</a:t>
            </a:r>
            <a:r>
              <a:rPr lang="en-US" sz="2400" dirty="0">
                <a:effectLst/>
                <a:ea typeface="Calibri" panose="020F0502020204030204" pitchFamily="34" charset="0"/>
                <a:cs typeface="Times New Roman" panose="02020603050405020304" pitchFamily="18" charset="0"/>
              </a:rPr>
              <a:t> day after surgery </a:t>
            </a:r>
            <a:r>
              <a:rPr lang="en-US" sz="2400" dirty="0">
                <a:ea typeface="Calibri" panose="020F0502020204030204" pitchFamily="34" charset="0"/>
                <a:cs typeface="Times New Roman" panose="02020603050405020304" pitchFamily="18" charset="0"/>
              </a:rPr>
              <a:t>until patient’s </a:t>
            </a:r>
            <a:r>
              <a:rPr lang="en-US" sz="2400" dirty="0">
                <a:effectLst/>
                <a:ea typeface="Calibri" panose="020F0502020204030204" pitchFamily="34" charset="0"/>
                <a:cs typeface="Times New Roman" panose="02020603050405020304" pitchFamily="18" charset="0"/>
              </a:rPr>
              <a:t>currently status, which is not fully able to return to competition. </a:t>
            </a:r>
            <a:r>
              <a:rPr lang="en-US" sz="2400" dirty="0">
                <a:ea typeface="Calibri" panose="020F0502020204030204" pitchFamily="34" charset="0"/>
                <a:cs typeface="Times New Roman" panose="02020603050405020304" pitchFamily="18" charset="0"/>
              </a:rPr>
              <a:t>Certified Athletic Trainer reviewed</a:t>
            </a:r>
            <a:r>
              <a:rPr lang="en-US" sz="2400" dirty="0">
                <a:effectLst/>
                <a:ea typeface="Calibri" panose="020F0502020204030204" pitchFamily="34" charset="0"/>
                <a:cs typeface="Times New Roman" panose="02020603050405020304" pitchFamily="18" charset="0"/>
              </a:rPr>
              <a:t> medical notes/documentations from involved physicians, surgeons, and physical therapists. The patient’s ability to </a:t>
            </a:r>
            <a:r>
              <a:rPr lang="en-US" sz="2400" dirty="0">
                <a:ea typeface="Calibri" panose="020F0502020204030204" pitchFamily="34" charset="0"/>
                <a:cs typeface="Times New Roman" panose="02020603050405020304" pitchFamily="18" charset="0"/>
              </a:rPr>
              <a:t>progress</a:t>
            </a:r>
            <a:r>
              <a:rPr lang="en-US" sz="2400" dirty="0">
                <a:effectLst/>
                <a:ea typeface="Calibri" panose="020F0502020204030204" pitchFamily="34" charset="0"/>
                <a:cs typeface="Times New Roman" panose="02020603050405020304" pitchFamily="18" charset="0"/>
              </a:rPr>
              <a:t> through the rehabilitation process comfortably without too much strain and pain was also taken into consideration. The desired question to investigate was be presented </a:t>
            </a:r>
            <a:r>
              <a:rPr lang="en-US" sz="2400" dirty="0">
                <a:ea typeface="Calibri" panose="020F0502020204030204" pitchFamily="34" charset="0"/>
                <a:cs typeface="Times New Roman" panose="02020603050405020304" pitchFamily="18" charset="0"/>
              </a:rPr>
              <a:t>above</a:t>
            </a:r>
            <a:r>
              <a:rPr lang="en-US" sz="2400" dirty="0">
                <a:effectLst/>
                <a:ea typeface="Calibri" panose="020F0502020204030204" pitchFamily="34" charset="0"/>
                <a:cs typeface="Times New Roman" panose="02020603050405020304" pitchFamily="18" charset="0"/>
              </a:rPr>
              <a:t>. After that, the following section will be my methods, results, future work, and conclusions.</a:t>
            </a:r>
            <a:endParaRPr lang="en-US" sz="2400" dirty="0">
              <a:ea typeface="Calibri" panose="020F0502020204030204" pitchFamily="34" charset="0"/>
              <a:cs typeface="Times New Roman" panose="02020603050405020304" pitchFamily="18" charset="0"/>
            </a:endParaRPr>
          </a:p>
          <a:p>
            <a:pPr algn="just"/>
            <a:r>
              <a:rPr lang="en-US" sz="2400" dirty="0">
                <a:cs typeface="Times New Roman"/>
              </a:rPr>
              <a:t>Hypothesis:  Is the rehabilitation/treatment implemented with this case study patient effective and efficient in comparison with current evidence-based practices for rehabilitation/treatment of UCL repair surgeries. Researcher used the timelines that current data suggested and with current exercises employed. Two evidence-based sources were used to compare this patient’s rehabilitation protocols. The first was a UCL repair rehabilition from UVA and the second was from Johns Hopkins. Both of these studies provided valid and reliable guidelines and timelines to follow. Overall objective of this case study was to comparing these evidence –based protocols with the outcomes determine throughout this patient’s rehabilitation/treatment plan</a:t>
            </a:r>
          </a:p>
          <a:p>
            <a:pPr algn="just"/>
            <a:endParaRPr lang="en-US" sz="1050" dirty="0">
              <a:cs typeface="Times New Roman"/>
            </a:endParaRPr>
          </a:p>
          <a:p>
            <a:pPr algn="just"/>
            <a:endParaRPr lang="en-US" sz="1050" dirty="0">
              <a:cs typeface="Times New Roman"/>
            </a:endParaRPr>
          </a:p>
          <a:p>
            <a:pPr algn="just"/>
            <a:endParaRPr lang="en-US" sz="1050" dirty="0">
              <a:cs typeface="Times New Roman"/>
            </a:endParaRPr>
          </a:p>
          <a:p>
            <a:pPr algn="just"/>
            <a:endParaRPr lang="en-US" sz="1050" dirty="0">
              <a:cs typeface="Times New Roman"/>
            </a:endParaRPr>
          </a:p>
          <a:p>
            <a:pPr algn="just"/>
            <a:endParaRPr lang="en-US" sz="1050" dirty="0">
              <a:cs typeface="Times New Roman"/>
            </a:endParaRPr>
          </a:p>
          <a:p>
            <a:pPr algn="just"/>
            <a:endParaRPr lang="en-US" sz="1050" dirty="0">
              <a:cs typeface="Times New Roman"/>
            </a:endParaRPr>
          </a:p>
        </p:txBody>
      </p:sp>
      <p:sp>
        <p:nvSpPr>
          <p:cNvPr id="168" name="TextBox 167"/>
          <p:cNvSpPr txBox="1"/>
          <p:nvPr/>
        </p:nvSpPr>
        <p:spPr>
          <a:xfrm>
            <a:off x="897549" y="20265406"/>
            <a:ext cx="9176025" cy="1610057"/>
          </a:xfrm>
          <a:prstGeom prst="rect">
            <a:avLst/>
          </a:prstGeom>
          <a:solidFill>
            <a:srgbClr val="0A254E"/>
          </a:solidFill>
          <a:ln>
            <a:solidFill>
              <a:srgbClr val="000000"/>
            </a:solidFill>
          </a:ln>
        </p:spPr>
        <p:txBody>
          <a:bodyPr wrap="square" lIns="131445" tIns="65723" rIns="131445" bIns="65723" rtlCol="0">
            <a:spAutoFit/>
          </a:bodyPr>
          <a:lstStyle/>
          <a:p>
            <a:pPr algn="ctr"/>
            <a:r>
              <a:rPr lang="en-US" sz="4800" b="1" dirty="0">
                <a:solidFill>
                  <a:schemeClr val="bg1"/>
                </a:solidFill>
                <a:cs typeface="Times New Roman"/>
              </a:rPr>
              <a:t>Introduction and/or Research Question</a:t>
            </a:r>
            <a:endParaRPr lang="en-US" sz="6000" b="1" dirty="0">
              <a:solidFill>
                <a:schemeClr val="bg1"/>
              </a:solidFill>
              <a:cs typeface="Times New Roman"/>
            </a:endParaRPr>
          </a:p>
        </p:txBody>
      </p:sp>
      <p:sp>
        <p:nvSpPr>
          <p:cNvPr id="170" name="TextBox 169"/>
          <p:cNvSpPr txBox="1"/>
          <p:nvPr/>
        </p:nvSpPr>
        <p:spPr>
          <a:xfrm>
            <a:off x="10895061" y="4990070"/>
            <a:ext cx="22023339" cy="3199073"/>
          </a:xfrm>
          <a:prstGeom prst="rect">
            <a:avLst/>
          </a:prstGeom>
          <a:solidFill>
            <a:schemeClr val="bg1"/>
          </a:solidFill>
          <a:ln cap="rnd">
            <a:solidFill>
              <a:schemeClr val="tx1"/>
            </a:solidFill>
          </a:ln>
        </p:spPr>
        <p:txBody>
          <a:bodyPr wrap="square" lIns="182880" rIns="182880" rtlCol="0">
            <a:noAutofit/>
          </a:bodyPr>
          <a:lstStyle/>
          <a:p>
            <a:pPr algn="just"/>
            <a:r>
              <a:rPr lang="en-US" sz="2400" dirty="0">
                <a:cs typeface="Times New Roman"/>
              </a:rPr>
              <a:t>In this study, we assessed the patient's progression according to their ability to progress through the stages of rehabilition. We used different modalities throughout the rehabilition to achieve proper progression. For pain we would use ice bags and TENS units. As time went on, we would perform so passive ROM exercises to allow the patient to move the arm eventually though full pain free ROM. After weeks of pain management as passive ROM, we progressed to some active ROM and strengthening. We not only focused on strengthening the elbow, but we also targeted muscles around the elbow with rehabilition exercises. Rehabilition exercises involving the wrist and shoulder were added to achieve these goals. Through the weeks we would progress the athlete through more challenging rehabiliation exercises that become more functional and sports specific. We were able to achieve this goal by throwing a volleyball. Then moved to a baseball and started to increase the distance. Lastly, we have the athlete now throwing a light javelin at 90 feet.</a:t>
            </a:r>
          </a:p>
        </p:txBody>
      </p:sp>
      <p:sp>
        <p:nvSpPr>
          <p:cNvPr id="171" name="TextBox 170"/>
          <p:cNvSpPr txBox="1"/>
          <p:nvPr/>
        </p:nvSpPr>
        <p:spPr>
          <a:xfrm>
            <a:off x="10909426" y="4118676"/>
            <a:ext cx="22044946" cy="871393"/>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cs typeface="Times New Roman"/>
              </a:rPr>
              <a:t>Methods</a:t>
            </a:r>
            <a:endParaRPr lang="en-US" sz="6000" b="1" dirty="0">
              <a:solidFill>
                <a:schemeClr val="bg1"/>
              </a:solidFill>
              <a:cs typeface="Times New Roman"/>
            </a:endParaRPr>
          </a:p>
        </p:txBody>
      </p:sp>
      <p:grpSp>
        <p:nvGrpSpPr>
          <p:cNvPr id="175" name="Group 174"/>
          <p:cNvGrpSpPr/>
          <p:nvPr/>
        </p:nvGrpSpPr>
        <p:grpSpPr>
          <a:xfrm>
            <a:off x="33832957" y="16822871"/>
            <a:ext cx="9147181" cy="8760081"/>
            <a:chOff x="34071969" y="15393352"/>
            <a:chExt cx="9186243" cy="7382370"/>
          </a:xfrm>
        </p:grpSpPr>
        <p:sp>
          <p:nvSpPr>
            <p:cNvPr id="176" name="TextBox 175"/>
            <p:cNvSpPr txBox="1"/>
            <p:nvPr/>
          </p:nvSpPr>
          <p:spPr>
            <a:xfrm>
              <a:off x="34071969" y="16198768"/>
              <a:ext cx="9184749" cy="6576954"/>
            </a:xfrm>
            <a:prstGeom prst="rect">
              <a:avLst/>
            </a:prstGeom>
            <a:solidFill>
              <a:srgbClr val="FFFFFF"/>
            </a:solidFill>
            <a:ln cap="rnd">
              <a:solidFill>
                <a:schemeClr val="tx1"/>
              </a:solidFill>
            </a:ln>
          </p:spPr>
          <p:txBody>
            <a:bodyPr wrap="square" lIns="182880" rIns="182880" rtlCol="0">
              <a:noAutofit/>
            </a:bodyPr>
            <a:lstStyle/>
            <a:p>
              <a:pPr algn="just"/>
              <a:r>
                <a:rPr lang="en-US" sz="2000" dirty="0">
                  <a:ea typeface="Calibri" panose="020F0502020204030204" pitchFamily="34" charset="0"/>
                  <a:cs typeface="Times New Roman" panose="02020603050405020304" pitchFamily="18" charset="0"/>
                </a:rPr>
                <a:t>F</a:t>
              </a:r>
              <a:r>
                <a:rPr lang="en-US" sz="2000" dirty="0">
                  <a:effectLst/>
                  <a:ea typeface="Calibri" panose="020F0502020204030204" pitchFamily="34" charset="0"/>
                  <a:cs typeface="Times New Roman" panose="02020603050405020304" pitchFamily="18" charset="0"/>
                </a:rPr>
                <a:t>uture research can address many different aspects </a:t>
              </a:r>
              <a:r>
                <a:rPr lang="en-US" sz="2000" dirty="0">
                  <a:ea typeface="Calibri" panose="020F0502020204030204" pitchFamily="34" charset="0"/>
                  <a:cs typeface="Times New Roman" panose="02020603050405020304" pitchFamily="18" charset="0"/>
                </a:rPr>
                <a:t>revealed within this</a:t>
              </a:r>
              <a:r>
                <a:rPr lang="en-US" sz="2000" dirty="0">
                  <a:effectLst/>
                  <a:ea typeface="Calibri" panose="020F0502020204030204" pitchFamily="34" charset="0"/>
                  <a:cs typeface="Times New Roman" panose="02020603050405020304" pitchFamily="18" charset="0"/>
                </a:rPr>
                <a:t> case study. The first would be what other routes of surgery would have done for the recovery time. The two ways that they surgery can be preformed is an allograft or autograft. These methods will either use the ligament from the patients own body or use a ligament from a cadaver. </a:t>
              </a:r>
              <a:r>
                <a:rPr lang="en-US" sz="2000" dirty="0">
                  <a:ea typeface="Calibri" panose="020F0502020204030204" pitchFamily="34" charset="0"/>
                  <a:cs typeface="Times New Roman" panose="02020603050405020304" pitchFamily="18" charset="0"/>
                </a:rPr>
                <a:t>This r</a:t>
              </a:r>
              <a:r>
                <a:rPr lang="en-US" sz="2000" dirty="0">
                  <a:effectLst/>
                  <a:ea typeface="Calibri" panose="020F0502020204030204" pitchFamily="34" charset="0"/>
                  <a:cs typeface="Times New Roman" panose="02020603050405020304" pitchFamily="18" charset="0"/>
                </a:rPr>
                <a:t>esearch is in consideration of the integrity of a cadaver’s ligament, while be preserved, it is still decomposing. Another research idea is the use of other modalities. Two of the modalities that I would want to focus on I the future are low light laser therapy and Russian setting for electric stimulation. Low light laser therapy is still being researched for its usefulness, but the reason for my interest is that can potentially accelerate tissue healing. The other modality is Russian setting for electric stimulation. Russian has been shown to restore a small amount of strength and reeducate muscles. I feel like if this was to be used more aggressively then we possibly see decrease in the amount of recovery time through the strengthening and ROM phases of rehabilition. The last suggestion I have is to see how this will affect the patient when they are able to compete again in their respective events. This would view the patient in different dimensions. Firstly, we could evaluate how they patient throws comparing </a:t>
              </a:r>
              <a:r>
                <a:rPr lang="en-US" sz="2000" dirty="0">
                  <a:ea typeface="Calibri" panose="020F0502020204030204" pitchFamily="34" charset="0"/>
                  <a:cs typeface="Times New Roman" panose="02020603050405020304" pitchFamily="18" charset="0"/>
                </a:rPr>
                <a:t>p</a:t>
              </a:r>
              <a:r>
                <a:rPr lang="en-US" sz="2000" dirty="0">
                  <a:effectLst/>
                  <a:ea typeface="Calibri" panose="020F0502020204030204" pitchFamily="34" charset="0"/>
                  <a:cs typeface="Times New Roman" panose="02020603050405020304" pitchFamily="18" charset="0"/>
                </a:rPr>
                <a:t>ost-injury versus pre-injury results . Secondly, I would like to ask the patient how they feel physically when they are throwing to make sure they are pain free and able to fully participate. Lastly, I would look at the mental aspect (psychosocial). Coming back from a surgery and being out </a:t>
              </a:r>
              <a:r>
                <a:rPr lang="en-US" sz="2000" dirty="0">
                  <a:ea typeface="Calibri" panose="020F0502020204030204" pitchFamily="34" charset="0"/>
                  <a:cs typeface="Times New Roman" panose="02020603050405020304" pitchFamily="18" charset="0"/>
                </a:rPr>
                <a:t>of participation/competition does</a:t>
              </a:r>
              <a:r>
                <a:rPr lang="en-US" sz="2000" dirty="0">
                  <a:effectLst/>
                  <a:ea typeface="Calibri" panose="020F0502020204030204" pitchFamily="34" charset="0"/>
                  <a:cs typeface="Times New Roman" panose="02020603050405020304" pitchFamily="18" charset="0"/>
                </a:rPr>
                <a:t> affect </a:t>
              </a:r>
              <a:r>
                <a:rPr lang="en-US" sz="2000" dirty="0">
                  <a:ea typeface="Calibri" panose="020F0502020204030204" pitchFamily="34" charset="0"/>
                  <a:cs typeface="Times New Roman" panose="02020603050405020304" pitchFamily="18" charset="0"/>
                </a:rPr>
                <a:t>patient’s psychosocial health and wellbeing</a:t>
              </a:r>
              <a:r>
                <a:rPr lang="en-US" sz="2000" dirty="0">
                  <a:effectLst/>
                  <a:ea typeface="Calibri" panose="020F0502020204030204" pitchFamily="34" charset="0"/>
                  <a:cs typeface="Times New Roman" panose="02020603050405020304" pitchFamily="18" charset="0"/>
                </a:rPr>
                <a:t>. We are also asking the patient to perform the same task that caused the initial injury to begin with. This will enable us to </a:t>
              </a:r>
              <a:r>
                <a:rPr lang="en-US" sz="2000" dirty="0">
                  <a:ea typeface="Calibri" panose="020F0502020204030204" pitchFamily="34" charset="0"/>
                  <a:cs typeface="Times New Roman" panose="02020603050405020304" pitchFamily="18" charset="0"/>
                </a:rPr>
                <a:t>competently </a:t>
              </a:r>
              <a:r>
                <a:rPr lang="en-US" sz="2000" dirty="0">
                  <a:effectLst/>
                  <a:ea typeface="Calibri" panose="020F0502020204030204" pitchFamily="34" charset="0"/>
                  <a:cs typeface="Times New Roman" panose="02020603050405020304" pitchFamily="18" charset="0"/>
                </a:rPr>
                <a:t>evaluate how the patient deals with both the physical and mental aspects toward improving patient rehabilitation/treatment progressions before they return completely to activity.</a:t>
              </a:r>
              <a:endParaRPr lang="en-US" sz="2400" dirty="0">
                <a:cs typeface="Times New Roman" panose="02020603050405020304" pitchFamily="18" charset="0"/>
              </a:endParaRPr>
            </a:p>
          </p:txBody>
        </p:sp>
        <p:sp>
          <p:nvSpPr>
            <p:cNvPr id="177" name="TextBox 176"/>
            <p:cNvSpPr txBox="1"/>
            <p:nvPr/>
          </p:nvSpPr>
          <p:spPr>
            <a:xfrm>
              <a:off x="34073463" y="15393352"/>
              <a:ext cx="9184749" cy="811288"/>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cs typeface="Garamond"/>
                </a:rPr>
                <a:t>Future Work</a:t>
              </a:r>
              <a:endParaRPr lang="en-US" sz="6000" b="1" dirty="0">
                <a:solidFill>
                  <a:schemeClr val="bg1"/>
                </a:solidFill>
                <a:cs typeface="Garamond"/>
              </a:endParaRPr>
            </a:p>
          </p:txBody>
        </p:sp>
      </p:grpSp>
      <p:sp>
        <p:nvSpPr>
          <p:cNvPr id="178" name="TextBox 177"/>
          <p:cNvSpPr txBox="1"/>
          <p:nvPr/>
        </p:nvSpPr>
        <p:spPr>
          <a:xfrm>
            <a:off x="33847956" y="25584226"/>
            <a:ext cx="9145696" cy="1610057"/>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cs typeface="Times New Roman"/>
              </a:rPr>
              <a:t>References and/or Acknowledgments</a:t>
            </a:r>
            <a:endParaRPr lang="en-US" sz="6000" b="1" dirty="0">
              <a:solidFill>
                <a:schemeClr val="bg1"/>
              </a:solidFill>
              <a:cs typeface="Times New Roman"/>
            </a:endParaRPr>
          </a:p>
        </p:txBody>
      </p:sp>
      <p:grpSp>
        <p:nvGrpSpPr>
          <p:cNvPr id="179" name="Group 178"/>
          <p:cNvGrpSpPr/>
          <p:nvPr/>
        </p:nvGrpSpPr>
        <p:grpSpPr>
          <a:xfrm>
            <a:off x="33844976" y="4129512"/>
            <a:ext cx="9148676" cy="13082130"/>
            <a:chOff x="34008528" y="3934553"/>
            <a:chExt cx="9278261" cy="12459044"/>
          </a:xfrm>
        </p:grpSpPr>
        <p:sp>
          <p:nvSpPr>
            <p:cNvPr id="180" name="TextBox 179"/>
            <p:cNvSpPr txBox="1"/>
            <p:nvPr/>
          </p:nvSpPr>
          <p:spPr>
            <a:xfrm>
              <a:off x="34008529" y="4700802"/>
              <a:ext cx="9278259" cy="11334895"/>
            </a:xfrm>
            <a:prstGeom prst="rect">
              <a:avLst/>
            </a:prstGeom>
            <a:solidFill>
              <a:srgbClr val="FFFFFF"/>
            </a:solidFill>
            <a:ln cap="rnd">
              <a:solidFill>
                <a:schemeClr val="tx1"/>
              </a:solidFill>
            </a:ln>
          </p:spPr>
          <p:txBody>
            <a:bodyPr wrap="square" lIns="182880" rIns="182880" rtlCol="0">
              <a:noAutofit/>
            </a:bodyPr>
            <a:lstStyle/>
            <a:p>
              <a:pPr algn="just"/>
              <a:endParaRPr lang="en-US" sz="1800" dirty="0">
                <a:cs typeface="Garamond"/>
              </a:endParaRPr>
            </a:p>
            <a:p>
              <a:pPr algn="just"/>
              <a:endParaRPr lang="en-US" sz="1800" dirty="0">
                <a:cs typeface="Garamond"/>
              </a:endParaRPr>
            </a:p>
            <a:p>
              <a:pPr algn="just"/>
              <a:endParaRPr lang="en-US" sz="1800" dirty="0">
                <a:cs typeface="Garamond"/>
              </a:endParaRPr>
            </a:p>
            <a:p>
              <a:pPr algn="just"/>
              <a:endParaRPr lang="en-US" sz="1800" dirty="0">
                <a:cs typeface="Garamond"/>
              </a:endParaRPr>
            </a:p>
            <a:p>
              <a:pPr algn="just"/>
              <a:endParaRPr lang="en-US" sz="1800" dirty="0">
                <a:cs typeface="Garamond"/>
              </a:endParaRPr>
            </a:p>
            <a:p>
              <a:pPr algn="just"/>
              <a:endParaRPr lang="en-US" sz="1800" dirty="0">
                <a:cs typeface="Garamond"/>
              </a:endParaRPr>
            </a:p>
            <a:p>
              <a:pPr algn="just"/>
              <a:endParaRPr lang="en-US" sz="1800" dirty="0">
                <a:cs typeface="Garamond"/>
              </a:endParaRPr>
            </a:p>
            <a:p>
              <a:pPr algn="just"/>
              <a:endParaRPr lang="en-US" sz="1800" dirty="0">
                <a:cs typeface="Garamond"/>
              </a:endParaRPr>
            </a:p>
            <a:p>
              <a:pPr algn="just"/>
              <a:endParaRPr lang="en-US" sz="1800" dirty="0">
                <a:cs typeface="Garamond"/>
              </a:endParaRPr>
            </a:p>
          </p:txBody>
        </p:sp>
        <p:sp>
          <p:nvSpPr>
            <p:cNvPr id="181" name="TextBox 180"/>
            <p:cNvSpPr txBox="1"/>
            <p:nvPr/>
          </p:nvSpPr>
          <p:spPr>
            <a:xfrm>
              <a:off x="34011515" y="3934553"/>
              <a:ext cx="9275274" cy="778799"/>
            </a:xfrm>
            <a:prstGeom prst="rect">
              <a:avLst/>
            </a:prstGeom>
            <a:solidFill>
              <a:srgbClr val="0A254E"/>
            </a:solidFill>
            <a:ln>
              <a:solidFill>
                <a:schemeClr val="tx1"/>
              </a:solidFill>
            </a:ln>
          </p:spPr>
          <p:txBody>
            <a:bodyPr wrap="square" lIns="131445" tIns="65723" rIns="131445" bIns="65723" rtlCol="0">
              <a:spAutoFit/>
            </a:bodyPr>
            <a:lstStyle/>
            <a:p>
              <a:pPr algn="ctr"/>
              <a:r>
                <a:rPr lang="en-US" sz="4800" b="1" dirty="0">
                  <a:solidFill>
                    <a:schemeClr val="bg1"/>
                  </a:solidFill>
                  <a:cs typeface="Times New Roman"/>
                </a:rPr>
                <a:t>Results and/or Conclusion</a:t>
              </a:r>
              <a:endParaRPr lang="en-US" sz="6000" b="1" dirty="0">
                <a:solidFill>
                  <a:schemeClr val="bg1"/>
                </a:solidFill>
                <a:cs typeface="Times New Roman"/>
              </a:endParaRPr>
            </a:p>
          </p:txBody>
        </p:sp>
        <p:sp>
          <p:nvSpPr>
            <p:cNvPr id="182" name="Rectangle 181"/>
            <p:cNvSpPr/>
            <p:nvPr/>
          </p:nvSpPr>
          <p:spPr>
            <a:xfrm>
              <a:off x="34008528" y="4756830"/>
              <a:ext cx="9278261" cy="11636767"/>
            </a:xfrm>
            <a:prstGeom prst="rect">
              <a:avLst/>
            </a:prstGeom>
          </p:spPr>
          <p:txBody>
            <a:bodyPr wrap="square">
              <a:spAutoFit/>
            </a:bodyPr>
            <a:lstStyle/>
            <a:p>
              <a:pPr algn="just"/>
              <a:r>
                <a:rPr lang="en-US" sz="2400" b="1" dirty="0">
                  <a:cs typeface="Times New Roman"/>
                </a:rPr>
                <a:t>Results:  </a:t>
              </a:r>
              <a:r>
                <a:rPr lang="en-US" sz="2000" b="1" dirty="0">
                  <a:cs typeface="Times New Roman"/>
                </a:rPr>
                <a:t>T</a:t>
              </a:r>
              <a:r>
                <a:rPr lang="en-US" sz="2000" dirty="0">
                  <a:cs typeface="Times New Roman"/>
                </a:rPr>
                <a:t>his case study demonstrated that this patient’s rehabilitation/treatment plan  outcomes were consistent with the current evidence-based research. The timeline implemented were not exact replicas of the three different sources but provided consistent results. This was due to some factors within this patient’s case study that were outside of the researcher’s control.</a:t>
              </a:r>
              <a:r>
                <a:rPr lang="en-US" sz="2000" baseline="30000" dirty="0">
                  <a:cs typeface="Times New Roman"/>
                </a:rPr>
                <a:t>1,2,3</a:t>
              </a:r>
              <a:r>
                <a:rPr lang="en-US" sz="2000" dirty="0">
                  <a:cs typeface="Times New Roman"/>
                </a:rPr>
                <a:t> These would include that some days were taken off due to fatigue, soreness, or the inability to perform the task in a pain free motion. Some of these required the rehabilition to be slowed down or regressed to meet the needs of the patient. Some other factors were time management. Meaning that somedays the researchers were not able to complete the rehabilition workout due to other commitments. For example, when the patient had progressed to throwing a javelin, the researchers could not go out and throw as planned because they needed to keep all ATC and ATS in the clinic to treat other patients. All of these played a role in affecting the overall timeline of the patient’s recovery. All other healthcare professionals involved with this patient, such as team physician, surgeon, and physical therapist, were all pleased by the patient’s progression throughout the rehabilitation process. Even the patient felt the progressing was positive and was pleased with the performance improvements from over the course of the rehabilitation/progression process. However, currently the patient has not completed al of the rehabilitation/treatment progressions necessary to return to full participation/competition. So final patient outcomes will still need to be determined. </a:t>
              </a:r>
              <a:r>
                <a:rPr lang="en-US" sz="2400" b="1" dirty="0">
                  <a:cs typeface="Times New Roman"/>
                </a:rPr>
                <a:t>Conclusions:  </a:t>
              </a:r>
              <a:r>
                <a:rPr lang="en-US" sz="2000" dirty="0">
                  <a:cs typeface="Times New Roman"/>
                </a:rPr>
                <a:t>Even though the patient has not completely returned to play and participate in the javelin throwing event, the researchers will continue with the patient’s rehabilitation/treatment plan. The patient is cleared to perform in lower body events, so these events will enable the researchers to assist the patient in maintaining  the psychosocial and mental aspects of remaining a contributing member of the  track and field team. When it comes to the comparison of other researchers on the topic of the return to play timeframe of a patient with UCL repair, it is evident that this patient’s rehabilitation/treatment plan was very effective and met all the patient’s needs and goals throughout the recovery process including the necessary adjustments. The measurements taken demonstrate that the patient progressed in a health way and eliminated risking reinjury. These supporting factors can be advocated by the other healthcare professionals involved with the researchers throughout the course of the case study. These additional healthcare professionals are comprised of the team physician, surgeon, and physical therapist. Some additional factors that could have played a role in the outcomes data may be the patient’s hormone cycle and diet. Being a female, hormones have been proved to play a role in the healing process. An improper diet can leave out essential nutrients which can hinder the healing process. Future research is needed to fully understand the topic.</a:t>
              </a:r>
            </a:p>
            <a:p>
              <a:pPr algn="just"/>
              <a:endParaRPr lang="en-US" sz="2000" dirty="0">
                <a:cs typeface="Times New Roman"/>
              </a:endParaRPr>
            </a:p>
          </p:txBody>
        </p:sp>
      </p:grpSp>
      <p:sp>
        <p:nvSpPr>
          <p:cNvPr id="187" name="TextBox 186"/>
          <p:cNvSpPr txBox="1"/>
          <p:nvPr/>
        </p:nvSpPr>
        <p:spPr>
          <a:xfrm>
            <a:off x="11747803" y="26415377"/>
            <a:ext cx="303933" cy="369332"/>
          </a:xfrm>
          <a:prstGeom prst="rect">
            <a:avLst/>
          </a:prstGeom>
          <a:noFill/>
        </p:spPr>
        <p:txBody>
          <a:bodyPr wrap="square" rtlCol="0">
            <a:spAutoFit/>
          </a:bodyPr>
          <a:lstStyle/>
          <a:p>
            <a:pPr algn="just"/>
            <a:r>
              <a:rPr lang="en-US" sz="1800" b="1" dirty="0">
                <a:solidFill>
                  <a:schemeClr val="bg1"/>
                </a:solidFill>
                <a:cs typeface="Garamond"/>
              </a:rPr>
              <a:t>C</a:t>
            </a:r>
          </a:p>
        </p:txBody>
      </p:sp>
      <p:sp>
        <p:nvSpPr>
          <p:cNvPr id="188" name="TextBox 187"/>
          <p:cNvSpPr txBox="1"/>
          <p:nvPr/>
        </p:nvSpPr>
        <p:spPr>
          <a:xfrm>
            <a:off x="13991911" y="24248203"/>
            <a:ext cx="303933" cy="369332"/>
          </a:xfrm>
          <a:prstGeom prst="rect">
            <a:avLst/>
          </a:prstGeom>
          <a:noFill/>
        </p:spPr>
        <p:txBody>
          <a:bodyPr wrap="square" rtlCol="0">
            <a:spAutoFit/>
          </a:bodyPr>
          <a:lstStyle/>
          <a:p>
            <a:pPr algn="just"/>
            <a:r>
              <a:rPr lang="en-US" sz="1800" b="1" dirty="0">
                <a:solidFill>
                  <a:srgbClr val="FFFFFF"/>
                </a:solidFill>
                <a:cs typeface="Garamond"/>
              </a:rPr>
              <a:t>B</a:t>
            </a:r>
          </a:p>
        </p:txBody>
      </p:sp>
      <p:sp>
        <p:nvSpPr>
          <p:cNvPr id="189" name="TextBox 188"/>
          <p:cNvSpPr txBox="1"/>
          <p:nvPr/>
        </p:nvSpPr>
        <p:spPr>
          <a:xfrm>
            <a:off x="11747803" y="24248203"/>
            <a:ext cx="303933" cy="369332"/>
          </a:xfrm>
          <a:prstGeom prst="rect">
            <a:avLst/>
          </a:prstGeom>
          <a:noFill/>
        </p:spPr>
        <p:txBody>
          <a:bodyPr wrap="square" rtlCol="0">
            <a:spAutoFit/>
          </a:bodyPr>
          <a:lstStyle/>
          <a:p>
            <a:pPr algn="just"/>
            <a:r>
              <a:rPr lang="en-US" sz="1800" b="1" dirty="0">
                <a:solidFill>
                  <a:srgbClr val="FFFFFF"/>
                </a:solidFill>
                <a:cs typeface="Garamond"/>
              </a:rPr>
              <a:t>A</a:t>
            </a:r>
          </a:p>
        </p:txBody>
      </p:sp>
      <p:pic>
        <p:nvPicPr>
          <p:cNvPr id="2" name="Picture 1">
            <a:extLst>
              <a:ext uri="{FF2B5EF4-FFF2-40B4-BE49-F238E27FC236}">
                <a16:creationId xmlns:a16="http://schemas.microsoft.com/office/drawing/2014/main" id="{65BF03E0-0A07-421C-A7DC-D08CE79B0196}"/>
              </a:ext>
            </a:extLst>
          </p:cNvPr>
          <p:cNvPicPr>
            <a:picLocks noChangeAspect="1"/>
          </p:cNvPicPr>
          <p:nvPr/>
        </p:nvPicPr>
        <p:blipFill>
          <a:blip r:embed="rId4"/>
          <a:stretch>
            <a:fillRect/>
          </a:stretch>
        </p:blipFill>
        <p:spPr>
          <a:xfrm>
            <a:off x="12813094" y="10068819"/>
            <a:ext cx="8125744" cy="8135304"/>
          </a:xfrm>
          <a:prstGeom prst="rect">
            <a:avLst/>
          </a:prstGeom>
          <a:ln w="38100">
            <a:solidFill>
              <a:schemeClr val="tx1"/>
            </a:solidFill>
          </a:ln>
        </p:spPr>
      </p:pic>
      <p:pic>
        <p:nvPicPr>
          <p:cNvPr id="3" name="Picture 2">
            <a:extLst>
              <a:ext uri="{FF2B5EF4-FFF2-40B4-BE49-F238E27FC236}">
                <a16:creationId xmlns:a16="http://schemas.microsoft.com/office/drawing/2014/main" id="{931240FF-D7ED-4707-BD81-1C4F23750E97}"/>
              </a:ext>
            </a:extLst>
          </p:cNvPr>
          <p:cNvPicPr>
            <a:picLocks noChangeAspect="1"/>
          </p:cNvPicPr>
          <p:nvPr/>
        </p:nvPicPr>
        <p:blipFill rotWithShape="1">
          <a:blip r:embed="rId5"/>
          <a:srcRect b="17382"/>
          <a:stretch/>
        </p:blipFill>
        <p:spPr>
          <a:xfrm>
            <a:off x="21826400" y="9883444"/>
            <a:ext cx="9487765" cy="5806393"/>
          </a:xfrm>
          <a:prstGeom prst="rect">
            <a:avLst/>
          </a:prstGeom>
          <a:ln w="38100">
            <a:solidFill>
              <a:schemeClr val="tx1"/>
            </a:solidFill>
          </a:ln>
        </p:spPr>
      </p:pic>
      <p:sp>
        <p:nvSpPr>
          <p:cNvPr id="5" name="TextBox 4">
            <a:extLst>
              <a:ext uri="{FF2B5EF4-FFF2-40B4-BE49-F238E27FC236}">
                <a16:creationId xmlns:a16="http://schemas.microsoft.com/office/drawing/2014/main" id="{ABB384A3-872E-4C3A-B916-7E7D27437ACB}"/>
              </a:ext>
            </a:extLst>
          </p:cNvPr>
          <p:cNvSpPr txBox="1"/>
          <p:nvPr/>
        </p:nvSpPr>
        <p:spPr>
          <a:xfrm>
            <a:off x="12343314" y="9986985"/>
            <a:ext cx="535553" cy="646331"/>
          </a:xfrm>
          <a:prstGeom prst="rect">
            <a:avLst/>
          </a:prstGeom>
          <a:noFill/>
        </p:spPr>
        <p:txBody>
          <a:bodyPr wrap="square" rtlCol="0">
            <a:spAutoFit/>
          </a:bodyPr>
          <a:lstStyle/>
          <a:p>
            <a:r>
              <a:rPr lang="en-US" sz="3600" b="1" dirty="0"/>
              <a:t>5</a:t>
            </a:r>
          </a:p>
        </p:txBody>
      </p:sp>
      <p:sp>
        <p:nvSpPr>
          <p:cNvPr id="6" name="TextBox 5">
            <a:extLst>
              <a:ext uri="{FF2B5EF4-FFF2-40B4-BE49-F238E27FC236}">
                <a16:creationId xmlns:a16="http://schemas.microsoft.com/office/drawing/2014/main" id="{3CFF2B1C-186E-4FD6-A983-87606B020F17}"/>
              </a:ext>
            </a:extLst>
          </p:cNvPr>
          <p:cNvSpPr txBox="1"/>
          <p:nvPr/>
        </p:nvSpPr>
        <p:spPr>
          <a:xfrm>
            <a:off x="21337162" y="9993499"/>
            <a:ext cx="632153" cy="646331"/>
          </a:xfrm>
          <a:prstGeom prst="rect">
            <a:avLst/>
          </a:prstGeom>
          <a:noFill/>
        </p:spPr>
        <p:txBody>
          <a:bodyPr wrap="square" rtlCol="0">
            <a:spAutoFit/>
          </a:bodyPr>
          <a:lstStyle/>
          <a:p>
            <a:r>
              <a:rPr lang="en-US" sz="3600" b="1" dirty="0"/>
              <a:t>6</a:t>
            </a:r>
          </a:p>
        </p:txBody>
      </p:sp>
      <p:sp>
        <p:nvSpPr>
          <p:cNvPr id="7" name="TextBox 6">
            <a:extLst>
              <a:ext uri="{FF2B5EF4-FFF2-40B4-BE49-F238E27FC236}">
                <a16:creationId xmlns:a16="http://schemas.microsoft.com/office/drawing/2014/main" id="{C90BDD41-4B1D-417D-851D-A312312649DC}"/>
              </a:ext>
            </a:extLst>
          </p:cNvPr>
          <p:cNvSpPr txBox="1"/>
          <p:nvPr/>
        </p:nvSpPr>
        <p:spPr>
          <a:xfrm>
            <a:off x="21795818" y="15694521"/>
            <a:ext cx="9516860" cy="2246769"/>
          </a:xfrm>
          <a:prstGeom prst="rect">
            <a:avLst/>
          </a:prstGeom>
          <a:noFill/>
          <a:ln>
            <a:solidFill>
              <a:schemeClr val="tx1"/>
            </a:solidFill>
          </a:ln>
        </p:spPr>
        <p:txBody>
          <a:bodyPr wrap="square" rtlCol="0">
            <a:spAutoFit/>
          </a:bodyPr>
          <a:lstStyle/>
          <a:p>
            <a:r>
              <a:rPr lang="en-US" sz="2000" b="1" dirty="0">
                <a:cs typeface="Times New Roman" panose="02020603050405020304" pitchFamily="18" charset="0"/>
              </a:rPr>
              <a:t>Figure B</a:t>
            </a:r>
            <a:r>
              <a:rPr lang="en-US" sz="2000" dirty="0">
                <a:cs typeface="Times New Roman" panose="02020603050405020304" pitchFamily="18" charset="0"/>
              </a:rPr>
              <a:t>. Artist rendering of medial side of the right elbow. Ulnar collateral ligament repair with augmentation using an Internal Brace. Surface tied into the ligament for repair are incorporated into the anchor and seated into the epicondyle and/or sublime tubercle.</a:t>
            </a:r>
          </a:p>
          <a:p>
            <a:endParaRPr lang="en-US" sz="2000" dirty="0">
              <a:cs typeface="Times New Roman" panose="02020603050405020304" pitchFamily="18" charset="0"/>
            </a:endParaRPr>
          </a:p>
          <a:p>
            <a:r>
              <a:rPr lang="en-US" sz="2000" u="sng" dirty="0">
                <a:cs typeface="Times New Roman"/>
              </a:rPr>
              <a:t>Retrieved from</a:t>
            </a:r>
            <a:r>
              <a:rPr lang="en-US" sz="2000" dirty="0">
                <a:cs typeface="Times New Roman"/>
              </a:rPr>
              <a:t>:  Nicolette GW, Gravlee JR. Ulnar collateral ligament injuries of the elbow in female division I collegiate gymnasts: a report of five cases. Open Access Journal of Sports Medicine. 2018;Volume 9:183-189. doi:10.2147/oajsm.s159624</a:t>
            </a:r>
            <a:endParaRPr lang="en-US" sz="2000" dirty="0">
              <a:cs typeface="Times New Roman" panose="02020603050405020304" pitchFamily="18" charset="0"/>
            </a:endParaRPr>
          </a:p>
        </p:txBody>
      </p:sp>
      <p:sp>
        <p:nvSpPr>
          <p:cNvPr id="9" name="TextBox 8">
            <a:extLst>
              <a:ext uri="{FF2B5EF4-FFF2-40B4-BE49-F238E27FC236}">
                <a16:creationId xmlns:a16="http://schemas.microsoft.com/office/drawing/2014/main" id="{8527DFE0-AD89-48F1-8990-7EEDC3622FE0}"/>
              </a:ext>
            </a:extLst>
          </p:cNvPr>
          <p:cNvSpPr txBox="1"/>
          <p:nvPr/>
        </p:nvSpPr>
        <p:spPr>
          <a:xfrm>
            <a:off x="12783599" y="18250297"/>
            <a:ext cx="8175411" cy="2246769"/>
          </a:xfrm>
          <a:prstGeom prst="rect">
            <a:avLst/>
          </a:prstGeom>
          <a:noFill/>
          <a:ln>
            <a:solidFill>
              <a:schemeClr val="tx1"/>
            </a:solidFill>
          </a:ln>
        </p:spPr>
        <p:txBody>
          <a:bodyPr wrap="square" rtlCol="0">
            <a:spAutoFit/>
          </a:bodyPr>
          <a:lstStyle/>
          <a:p>
            <a:r>
              <a:rPr lang="en-US" sz="2000" b="1" dirty="0">
                <a:cs typeface="Times New Roman" panose="02020603050405020304" pitchFamily="18" charset="0"/>
              </a:rPr>
              <a:t>Figure A</a:t>
            </a:r>
            <a:r>
              <a:rPr lang="en-US" sz="2000" dirty="0">
                <a:cs typeface="Times New Roman" panose="02020603050405020304" pitchFamily="18" charset="0"/>
              </a:rPr>
              <a:t>. This image is of a torn UCL in a baseball pitcher. This is not the image of the tear that had occurred in the subjected that was studied in this case study. The arrow is to identify where the relevant structure would be.</a:t>
            </a:r>
          </a:p>
          <a:p>
            <a:endParaRPr lang="en-US" sz="2000" dirty="0">
              <a:cs typeface="Times New Roman"/>
            </a:endParaRPr>
          </a:p>
          <a:p>
            <a:r>
              <a:rPr lang="en-US" sz="2000" u="sng" dirty="0">
                <a:cs typeface="Times New Roman"/>
              </a:rPr>
              <a:t>Retrieved from</a:t>
            </a:r>
            <a:r>
              <a:rPr lang="en-US" sz="2000" dirty="0">
                <a:cs typeface="Times New Roman"/>
              </a:rPr>
              <a:t>:  Rich Hill Elbow Surgery Discussion. Twins Daily. Accessed March 8, 2022. https://twinsdaily.com/blogs/entry/11884-rich-hill-elbow-surgery-discussion/</a:t>
            </a:r>
            <a:endParaRPr lang="en-US" sz="2000" dirty="0">
              <a:cs typeface="Times New Roman" panose="02020603050405020304" pitchFamily="18" charset="0"/>
            </a:endParaRPr>
          </a:p>
        </p:txBody>
      </p:sp>
      <p:sp>
        <p:nvSpPr>
          <p:cNvPr id="10" name="TextBox 9">
            <a:extLst>
              <a:ext uri="{FF2B5EF4-FFF2-40B4-BE49-F238E27FC236}">
                <a16:creationId xmlns:a16="http://schemas.microsoft.com/office/drawing/2014/main" id="{44B2B6D8-9AE7-4F57-BF75-CE3BD035064D}"/>
              </a:ext>
            </a:extLst>
          </p:cNvPr>
          <p:cNvSpPr txBox="1"/>
          <p:nvPr/>
        </p:nvSpPr>
        <p:spPr>
          <a:xfrm>
            <a:off x="29447637" y="25608422"/>
            <a:ext cx="2656835" cy="6555641"/>
          </a:xfrm>
          <a:prstGeom prst="rect">
            <a:avLst/>
          </a:prstGeom>
          <a:noFill/>
          <a:ln>
            <a:solidFill>
              <a:schemeClr val="tx1"/>
            </a:solidFill>
          </a:ln>
        </p:spPr>
        <p:txBody>
          <a:bodyPr wrap="square" rtlCol="0">
            <a:spAutoFit/>
          </a:bodyPr>
          <a:lstStyle/>
          <a:p>
            <a:r>
              <a:rPr lang="en-US" sz="2000" b="1" dirty="0">
                <a:cs typeface="Times New Roman" panose="02020603050405020304" pitchFamily="18" charset="0"/>
              </a:rPr>
              <a:t>Figure C</a:t>
            </a:r>
            <a:r>
              <a:rPr lang="en-US" sz="2000" dirty="0">
                <a:cs typeface="Times New Roman" panose="02020603050405020304" pitchFamily="18" charset="0"/>
              </a:rPr>
              <a:t>. The following chart is an image of one of the rehabilition workout sheets that the patient filled out to track there rehabilition workouts. The longitudinal boxes are to mark days that they came into the clinic to do rehabilition. The vertical is to show what exercises they are to complete in that time frame. The boxes in-between are marked to see what they performed fully and those that were not filled in were not completed.</a:t>
            </a:r>
          </a:p>
        </p:txBody>
      </p:sp>
      <p:sp>
        <p:nvSpPr>
          <p:cNvPr id="11" name="TextBox 10">
            <a:extLst>
              <a:ext uri="{FF2B5EF4-FFF2-40B4-BE49-F238E27FC236}">
                <a16:creationId xmlns:a16="http://schemas.microsoft.com/office/drawing/2014/main" id="{7BE34051-4049-4150-8CB0-6193A30EDBF3}"/>
              </a:ext>
            </a:extLst>
          </p:cNvPr>
          <p:cNvSpPr txBox="1"/>
          <p:nvPr/>
        </p:nvSpPr>
        <p:spPr>
          <a:xfrm>
            <a:off x="11401647" y="20989595"/>
            <a:ext cx="512177" cy="646331"/>
          </a:xfrm>
          <a:prstGeom prst="rect">
            <a:avLst/>
          </a:prstGeom>
          <a:noFill/>
        </p:spPr>
        <p:txBody>
          <a:bodyPr wrap="square" rtlCol="0">
            <a:spAutoFit/>
          </a:bodyPr>
          <a:lstStyle/>
          <a:p>
            <a:r>
              <a:rPr lang="en-US" sz="3600" b="1" dirty="0">
                <a:cs typeface="Times New Roman" panose="02020603050405020304" pitchFamily="18" charset="0"/>
              </a:rPr>
              <a:t>4</a:t>
            </a:r>
          </a:p>
        </p:txBody>
      </p:sp>
      <p:graphicFrame>
        <p:nvGraphicFramePr>
          <p:cNvPr id="12" name="Table 11">
            <a:extLst>
              <a:ext uri="{FF2B5EF4-FFF2-40B4-BE49-F238E27FC236}">
                <a16:creationId xmlns:a16="http://schemas.microsoft.com/office/drawing/2014/main" id="{F829BCE0-ABA6-4989-911A-7AEDCFCD71BD}"/>
              </a:ext>
            </a:extLst>
          </p:cNvPr>
          <p:cNvGraphicFramePr>
            <a:graphicFrameLocks noGrp="1"/>
          </p:cNvGraphicFramePr>
          <p:nvPr>
            <p:extLst>
              <p:ext uri="{D42A27DB-BD31-4B8C-83A1-F6EECF244321}">
                <p14:modId xmlns:p14="http://schemas.microsoft.com/office/powerpoint/2010/main" val="3680267185"/>
              </p:ext>
            </p:extLst>
          </p:nvPr>
        </p:nvGraphicFramePr>
        <p:xfrm>
          <a:off x="11913824" y="20516490"/>
          <a:ext cx="17484383" cy="11644528"/>
        </p:xfrm>
        <a:graphic>
          <a:graphicData uri="http://schemas.openxmlformats.org/drawingml/2006/table">
            <a:tbl>
              <a:tblPr/>
              <a:tblGrid>
                <a:gridCol w="2020538">
                  <a:extLst>
                    <a:ext uri="{9D8B030D-6E8A-4147-A177-3AD203B41FA5}">
                      <a16:colId xmlns:a16="http://schemas.microsoft.com/office/drawing/2014/main" val="3233191370"/>
                    </a:ext>
                  </a:extLst>
                </a:gridCol>
                <a:gridCol w="1966658">
                  <a:extLst>
                    <a:ext uri="{9D8B030D-6E8A-4147-A177-3AD203B41FA5}">
                      <a16:colId xmlns:a16="http://schemas.microsoft.com/office/drawing/2014/main" val="2311650142"/>
                    </a:ext>
                  </a:extLst>
                </a:gridCol>
                <a:gridCol w="2020538">
                  <a:extLst>
                    <a:ext uri="{9D8B030D-6E8A-4147-A177-3AD203B41FA5}">
                      <a16:colId xmlns:a16="http://schemas.microsoft.com/office/drawing/2014/main" val="2953062034"/>
                    </a:ext>
                  </a:extLst>
                </a:gridCol>
                <a:gridCol w="1050679">
                  <a:extLst>
                    <a:ext uri="{9D8B030D-6E8A-4147-A177-3AD203B41FA5}">
                      <a16:colId xmlns:a16="http://schemas.microsoft.com/office/drawing/2014/main" val="451474913"/>
                    </a:ext>
                  </a:extLst>
                </a:gridCol>
                <a:gridCol w="1050679">
                  <a:extLst>
                    <a:ext uri="{9D8B030D-6E8A-4147-A177-3AD203B41FA5}">
                      <a16:colId xmlns:a16="http://schemas.microsoft.com/office/drawing/2014/main" val="1265340978"/>
                    </a:ext>
                  </a:extLst>
                </a:gridCol>
                <a:gridCol w="1050679">
                  <a:extLst>
                    <a:ext uri="{9D8B030D-6E8A-4147-A177-3AD203B41FA5}">
                      <a16:colId xmlns:a16="http://schemas.microsoft.com/office/drawing/2014/main" val="3898732592"/>
                    </a:ext>
                  </a:extLst>
                </a:gridCol>
                <a:gridCol w="1050679">
                  <a:extLst>
                    <a:ext uri="{9D8B030D-6E8A-4147-A177-3AD203B41FA5}">
                      <a16:colId xmlns:a16="http://schemas.microsoft.com/office/drawing/2014/main" val="3614847990"/>
                    </a:ext>
                  </a:extLst>
                </a:gridCol>
                <a:gridCol w="1050679">
                  <a:extLst>
                    <a:ext uri="{9D8B030D-6E8A-4147-A177-3AD203B41FA5}">
                      <a16:colId xmlns:a16="http://schemas.microsoft.com/office/drawing/2014/main" val="983308775"/>
                    </a:ext>
                  </a:extLst>
                </a:gridCol>
                <a:gridCol w="2020538">
                  <a:extLst>
                    <a:ext uri="{9D8B030D-6E8A-4147-A177-3AD203B41FA5}">
                      <a16:colId xmlns:a16="http://schemas.microsoft.com/office/drawing/2014/main" val="1631310043"/>
                    </a:ext>
                  </a:extLst>
                </a:gridCol>
                <a:gridCol w="1050679">
                  <a:extLst>
                    <a:ext uri="{9D8B030D-6E8A-4147-A177-3AD203B41FA5}">
                      <a16:colId xmlns:a16="http://schemas.microsoft.com/office/drawing/2014/main" val="2602566830"/>
                    </a:ext>
                  </a:extLst>
                </a:gridCol>
                <a:gridCol w="1050679">
                  <a:extLst>
                    <a:ext uri="{9D8B030D-6E8A-4147-A177-3AD203B41FA5}">
                      <a16:colId xmlns:a16="http://schemas.microsoft.com/office/drawing/2014/main" val="3405781277"/>
                    </a:ext>
                  </a:extLst>
                </a:gridCol>
                <a:gridCol w="1050679">
                  <a:extLst>
                    <a:ext uri="{9D8B030D-6E8A-4147-A177-3AD203B41FA5}">
                      <a16:colId xmlns:a16="http://schemas.microsoft.com/office/drawing/2014/main" val="482095404"/>
                    </a:ext>
                  </a:extLst>
                </a:gridCol>
                <a:gridCol w="1050679">
                  <a:extLst>
                    <a:ext uri="{9D8B030D-6E8A-4147-A177-3AD203B41FA5}">
                      <a16:colId xmlns:a16="http://schemas.microsoft.com/office/drawing/2014/main" val="1988346485"/>
                    </a:ext>
                  </a:extLst>
                </a:gridCol>
              </a:tblGrid>
              <a:tr h="401162">
                <a:tc gridSpan="13">
                  <a:txBody>
                    <a:bodyPr/>
                    <a:lstStyle/>
                    <a:p>
                      <a:pPr algn="ctr" fontAlgn="ctr"/>
                      <a:r>
                        <a:rPr lang="en-US" sz="2000" b="1" i="0" u="none" strike="noStrike" dirty="0">
                          <a:solidFill>
                            <a:srgbClr val="000000"/>
                          </a:solidFill>
                          <a:effectLst/>
                          <a:latin typeface="Calibri" panose="020F0502020204030204" pitchFamily="34" charset="0"/>
                        </a:rPr>
                        <a:t>PATIENT Rehabilitation/Treatment Record/Plan</a:t>
                      </a:r>
                    </a:p>
                  </a:txBody>
                  <a:tcPr marL="7620" marR="7620" marT="7620" marB="0" anchor="ctr">
                    <a:lnL>
                      <a:noFill/>
                    </a:lnL>
                    <a:lnR>
                      <a:noFill/>
                    </a:lnR>
                    <a:lnT>
                      <a:noFill/>
                    </a:lnT>
                    <a:lnB w="1905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751639105"/>
                  </a:ext>
                </a:extLst>
              </a:tr>
              <a:tr h="401162">
                <a:tc>
                  <a:txBody>
                    <a:bodyPr/>
                    <a:lstStyle/>
                    <a:p>
                      <a:pPr algn="ctr" fontAlgn="ctr"/>
                      <a:r>
                        <a:rPr lang="en-US" sz="1800" b="1" i="0" u="none" strike="noStrike" dirty="0">
                          <a:solidFill>
                            <a:srgbClr val="000000"/>
                          </a:solidFill>
                          <a:effectLst/>
                          <a:latin typeface="Calibri" panose="020F0502020204030204" pitchFamily="34" charset="0"/>
                        </a:rPr>
                        <a:t>Exercise</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Settings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Repetitions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Date</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8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302207155"/>
                  </a:ext>
                </a:extLst>
              </a:tr>
              <a:tr h="401162">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0000"/>
                    </a:solidFill>
                  </a:tcPr>
                </a:tc>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0000"/>
                    </a:solidFill>
                  </a:tcPr>
                </a:tc>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000000"/>
                    </a:solidFill>
                  </a:tcPr>
                </a:tc>
                <a:tc>
                  <a:txBody>
                    <a:bodyPr/>
                    <a:lstStyle/>
                    <a:p>
                      <a:pPr algn="ctr" fontAlgn="ctr"/>
                      <a:r>
                        <a:rPr lang="en-US" sz="1600" b="1" i="0" u="none" strike="noStrike" dirty="0">
                          <a:solidFill>
                            <a:srgbClr val="000000"/>
                          </a:solidFill>
                          <a:effectLst/>
                          <a:latin typeface="Calibri" panose="020F0502020204030204" pitchFamily="34" charset="0"/>
                        </a:rPr>
                        <a:t>23-Sep</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27-Sep</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28-Sep</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4-Oct</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5-Oct</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Set change</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7-Oct</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8-Oct</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11-Oct</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12-Oct</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extLst>
                  <a:ext uri="{0D108BD9-81ED-4DB2-BD59-A6C34878D82A}">
                    <a16:rowId xmlns:a16="http://schemas.microsoft.com/office/drawing/2014/main" val="3541010779"/>
                  </a:ext>
                </a:extLst>
              </a:tr>
              <a:tr h="401162">
                <a:tc>
                  <a:txBody>
                    <a:bodyPr/>
                    <a:lstStyle/>
                    <a:p>
                      <a:pPr algn="l" fontAlgn="ctr"/>
                      <a:r>
                        <a:rPr lang="en-US" sz="1600" b="1" i="0" u="none" strike="noStrike" dirty="0">
                          <a:solidFill>
                            <a:srgbClr val="000000"/>
                          </a:solidFill>
                          <a:effectLst/>
                          <a:latin typeface="Calibri" panose="020F0502020204030204" pitchFamily="34" charset="0"/>
                        </a:rPr>
                        <a:t>Shoulder Pendulums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(each direction)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20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94865814"/>
                  </a:ext>
                </a:extLst>
              </a:tr>
              <a:tr h="536086">
                <a:tc>
                  <a:txBody>
                    <a:bodyPr/>
                    <a:lstStyle/>
                    <a:p>
                      <a:pPr algn="l" fontAlgn="ctr"/>
                      <a:r>
                        <a:rPr lang="en-US" sz="1600" b="1" i="0" u="none" strike="noStrike" dirty="0">
                          <a:solidFill>
                            <a:srgbClr val="000000"/>
                          </a:solidFill>
                          <a:effectLst/>
                          <a:latin typeface="Calibri" panose="020F0502020204030204" pitchFamily="34" charset="0"/>
                        </a:rPr>
                        <a:t>Shoulder Raises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Flexion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2 sets x 10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3 sets x 10 reps.  (4 lbs.)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7748305"/>
                  </a:ext>
                </a:extLst>
              </a:tr>
              <a:tr h="536086">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Extension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2 sets x 10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3 sets x 10 reps.  (4 lbs.)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53444839"/>
                  </a:ext>
                </a:extLst>
              </a:tr>
              <a:tr h="401162">
                <a:tc>
                  <a:txBody>
                    <a:bodyPr/>
                    <a:lstStyle/>
                    <a:p>
                      <a:pPr algn="l" fontAlgn="ctr"/>
                      <a:r>
                        <a:rPr lang="en-US" sz="1600" b="1" i="0" u="none" strike="noStrike" dirty="0">
                          <a:solidFill>
                            <a:srgbClr val="000000"/>
                          </a:solidFill>
                          <a:effectLst/>
                          <a:latin typeface="Calibri" panose="020F0502020204030204" pitchFamily="34" charset="0"/>
                        </a:rPr>
                        <a:t>Shoulder Shrugs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6522841"/>
                  </a:ext>
                </a:extLst>
              </a:tr>
              <a:tr h="401162">
                <a:tc>
                  <a:txBody>
                    <a:bodyPr/>
                    <a:lstStyle/>
                    <a:p>
                      <a:pPr algn="l" fontAlgn="ctr"/>
                      <a:r>
                        <a:rPr lang="en-US" sz="1600" b="1" i="0" u="none" strike="noStrike" dirty="0">
                          <a:solidFill>
                            <a:srgbClr val="000000"/>
                          </a:solidFill>
                          <a:effectLst/>
                          <a:latin typeface="Calibri" panose="020F0502020204030204" pitchFamily="34" charset="0"/>
                        </a:rPr>
                        <a:t>Biceps Curls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Palms Up</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15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05999992"/>
                  </a:ext>
                </a:extLst>
              </a:tr>
              <a:tr h="401162">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Thumbs Down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15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3 lbs.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30553783"/>
                  </a:ext>
                </a:extLst>
              </a:tr>
              <a:tr h="401162">
                <a:tc>
                  <a:txBody>
                    <a:bodyPr/>
                    <a:lstStyle/>
                    <a:p>
                      <a:pPr algn="l" fontAlgn="ctr"/>
                      <a:r>
                        <a:rPr lang="en-US" sz="1600" b="1" i="0" u="none" strike="noStrike" dirty="0">
                          <a:solidFill>
                            <a:srgbClr val="000000"/>
                          </a:solidFill>
                          <a:effectLst/>
                          <a:latin typeface="Calibri" panose="020F0502020204030204" pitchFamily="34" charset="0"/>
                        </a:rPr>
                        <a:t>Prone Rows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2 sets x 5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3 lbs.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25799681"/>
                  </a:ext>
                </a:extLst>
              </a:tr>
              <a:tr h="401162">
                <a:tc>
                  <a:txBody>
                    <a:bodyPr/>
                    <a:lstStyle/>
                    <a:p>
                      <a:pPr algn="l" fontAlgn="ctr"/>
                      <a:r>
                        <a:rPr lang="en-US" sz="1600" b="1" i="0" u="none" strike="noStrike" dirty="0">
                          <a:solidFill>
                            <a:srgbClr val="000000"/>
                          </a:solidFill>
                          <a:effectLst/>
                          <a:latin typeface="Calibri" panose="020F0502020204030204" pitchFamily="34" charset="0"/>
                        </a:rPr>
                        <a:t>Prone Shoulder</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Extension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1419249"/>
                  </a:ext>
                </a:extLst>
              </a:tr>
              <a:tr h="401162">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Horizonal Rotation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71128786"/>
                  </a:ext>
                </a:extLst>
              </a:tr>
              <a:tr h="401162">
                <a:tc>
                  <a:txBody>
                    <a:bodyPr/>
                    <a:lstStyle/>
                    <a:p>
                      <a:pPr algn="l" fontAlgn="ctr"/>
                      <a:r>
                        <a:rPr lang="en-US" sz="1600" b="1" i="0" u="none" strike="noStrike" dirty="0">
                          <a:solidFill>
                            <a:srgbClr val="000000"/>
                          </a:solidFill>
                          <a:effectLst/>
                          <a:latin typeface="Calibri" panose="020F0502020204030204" pitchFamily="34" charset="0"/>
                        </a:rPr>
                        <a:t>Shoulder Squeeze</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5248584"/>
                  </a:ext>
                </a:extLst>
              </a:tr>
              <a:tr h="401162">
                <a:tc>
                  <a:txBody>
                    <a:bodyPr/>
                    <a:lstStyle/>
                    <a:p>
                      <a:pPr algn="l" fontAlgn="ctr"/>
                      <a:r>
                        <a:rPr lang="en-US" sz="1600" b="1" i="0" u="none" strike="noStrike" dirty="0">
                          <a:solidFill>
                            <a:srgbClr val="000000"/>
                          </a:solidFill>
                          <a:effectLst/>
                          <a:latin typeface="Calibri" panose="020F0502020204030204" pitchFamily="34" charset="0"/>
                        </a:rPr>
                        <a:t>Side Lying</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External Rotation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7935674"/>
                  </a:ext>
                </a:extLst>
              </a:tr>
              <a:tr h="536086">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Abduction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3 sets x 15 reps.  (2 lbs.)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84462022"/>
                  </a:ext>
                </a:extLst>
              </a:tr>
              <a:tr h="401162">
                <a:tc>
                  <a:txBody>
                    <a:bodyPr/>
                    <a:lstStyle/>
                    <a:p>
                      <a:pPr algn="l" fontAlgn="ctr"/>
                      <a:r>
                        <a:rPr lang="en-US" sz="1600" b="1" i="0" u="none" strike="noStrike" dirty="0">
                          <a:solidFill>
                            <a:srgbClr val="000000"/>
                          </a:solidFill>
                          <a:effectLst/>
                          <a:latin typeface="Calibri" panose="020F0502020204030204" pitchFamily="34" charset="0"/>
                        </a:rPr>
                        <a:t>Thera tubing Triceps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Extension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3 x 10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86485253"/>
                  </a:ext>
                </a:extLst>
              </a:tr>
              <a:tr h="401162">
                <a:tc>
                  <a:txBody>
                    <a:bodyPr/>
                    <a:lstStyle/>
                    <a:p>
                      <a:pPr algn="l" fontAlgn="ctr"/>
                      <a:r>
                        <a:rPr lang="en-US" sz="1600" b="1" i="0" u="none" strike="noStrike" dirty="0">
                          <a:solidFill>
                            <a:srgbClr val="000000"/>
                          </a:solidFill>
                          <a:effectLst/>
                          <a:latin typeface="Calibri" panose="020F0502020204030204" pitchFamily="34" charset="0"/>
                        </a:rPr>
                        <a:t>Towel Squeezes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0163083"/>
                  </a:ext>
                </a:extLst>
              </a:tr>
              <a:tr h="536086">
                <a:tc>
                  <a:txBody>
                    <a:bodyPr/>
                    <a:lstStyle/>
                    <a:p>
                      <a:pPr algn="l" fontAlgn="ctr"/>
                      <a:r>
                        <a:rPr lang="en-US" sz="1600" b="1" i="0" u="none" strike="noStrike" dirty="0">
                          <a:solidFill>
                            <a:srgbClr val="000000"/>
                          </a:solidFill>
                          <a:effectLst/>
                          <a:latin typeface="Calibri" panose="020F0502020204030204" pitchFamily="34" charset="0"/>
                        </a:rPr>
                        <a:t>Wall Isometric</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Flexion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15 reps x 5 sec.</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3055821"/>
                  </a:ext>
                </a:extLst>
              </a:tr>
              <a:tr h="536086">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Extension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15 reps x 5 sec.</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2651247"/>
                  </a:ext>
                </a:extLst>
              </a:tr>
              <a:tr h="536086">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Abduction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15 reps x 5 sec.</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4083659"/>
                  </a:ext>
                </a:extLst>
              </a:tr>
              <a:tr h="536086">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Internal Rotation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15 reps x 5 sec.</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51925226"/>
                  </a:ext>
                </a:extLst>
              </a:tr>
              <a:tr h="536086">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External Rotation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15 reps x 5 sec.</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2751849"/>
                  </a:ext>
                </a:extLst>
              </a:tr>
              <a:tr h="401162">
                <a:tc>
                  <a:txBody>
                    <a:bodyPr/>
                    <a:lstStyle/>
                    <a:p>
                      <a:pPr algn="l" fontAlgn="ctr"/>
                      <a:r>
                        <a:rPr lang="en-US" sz="1600" b="1" i="0" u="none" strike="noStrike" dirty="0">
                          <a:solidFill>
                            <a:srgbClr val="000000"/>
                          </a:solidFill>
                          <a:effectLst/>
                          <a:latin typeface="Calibri" panose="020F0502020204030204" pitchFamily="34" charset="0"/>
                        </a:rPr>
                        <a:t>Table Ball Roll-Outs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25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10290292"/>
                  </a:ext>
                </a:extLst>
              </a:tr>
              <a:tr h="401162">
                <a:tc>
                  <a:txBody>
                    <a:bodyPr/>
                    <a:lstStyle/>
                    <a:p>
                      <a:pPr algn="l" fontAlgn="ctr"/>
                      <a:r>
                        <a:rPr lang="en-US" sz="1600" b="1" i="0" u="none" strike="noStrike" dirty="0">
                          <a:solidFill>
                            <a:srgbClr val="000000"/>
                          </a:solidFill>
                          <a:effectLst/>
                          <a:latin typeface="Calibri" panose="020F0502020204030204" pitchFamily="34" charset="0"/>
                        </a:rPr>
                        <a:t>Wrist</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Flexion/Extension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44074873"/>
                  </a:ext>
                </a:extLst>
              </a:tr>
              <a:tr h="401162">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Radial Deviation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6324253"/>
                  </a:ext>
                </a:extLst>
              </a:tr>
              <a:tr h="536086">
                <a:tc>
                  <a:txBody>
                    <a:bodyPr/>
                    <a:lstStyle/>
                    <a:p>
                      <a:pPr algn="l"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8EA9DB"/>
                    </a:solidFill>
                  </a:tcPr>
                </a:tc>
                <a:tc>
                  <a:txBody>
                    <a:bodyPr/>
                    <a:lstStyle/>
                    <a:p>
                      <a:pPr algn="l" fontAlgn="ctr"/>
                      <a:r>
                        <a:rPr lang="en-US" sz="1600" b="1" i="0" u="none" strike="noStrike" dirty="0">
                          <a:solidFill>
                            <a:srgbClr val="000000"/>
                          </a:solidFill>
                          <a:effectLst/>
                          <a:latin typeface="Calibri" panose="020F0502020204030204" pitchFamily="34" charset="0"/>
                        </a:rPr>
                        <a:t>Pronation/Supination</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B4C6E7"/>
                    </a:solidFill>
                  </a:tcPr>
                </a:tc>
                <a:tc>
                  <a:txBody>
                    <a:bodyPr/>
                    <a:lstStyle/>
                    <a:p>
                      <a:pPr algn="ctr" fontAlgn="ctr"/>
                      <a:r>
                        <a:rPr lang="en-US" sz="1600" b="1" i="0" u="none" strike="noStrike" dirty="0">
                          <a:solidFill>
                            <a:srgbClr val="000000"/>
                          </a:solidFill>
                          <a:effectLst/>
                          <a:latin typeface="Calibri" panose="020F0502020204030204" pitchFamily="34" charset="0"/>
                        </a:rPr>
                        <a:t>1 set x 30 reps.</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rgbClr val="D9E1F2"/>
                    </a:solidFill>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X</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fontAlgn="ctr"/>
                      <a:r>
                        <a:rPr lang="en-US" sz="1600" b="1" i="0" u="none" strike="noStrike" dirty="0">
                          <a:solidFill>
                            <a:srgbClr val="000000"/>
                          </a:solidFill>
                          <a:effectLst/>
                          <a:latin typeface="Calibri" panose="020F0502020204030204" pitchFamily="34" charset="0"/>
                        </a:rPr>
                        <a:t> </a:t>
                      </a:r>
                    </a:p>
                  </a:txBody>
                  <a:tcPr marL="7620" marR="7620" marT="762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36227637"/>
                  </a:ext>
                </a:extLst>
              </a:tr>
            </a:tbl>
          </a:graphicData>
        </a:graphic>
      </p:graphicFrame>
    </p:spTree>
    <p:extLst>
      <p:ext uri="{BB962C8B-B14F-4D97-AF65-F5344CB8AC3E}">
        <p14:creationId xmlns:p14="http://schemas.microsoft.com/office/powerpoint/2010/main" val="32477086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libri">
      <a:maj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5997B3F0E4441409BE95F2CC83B90F7" ma:contentTypeVersion="4" ma:contentTypeDescription="Create a new document." ma:contentTypeScope="" ma:versionID="4e4f37d4a29ed2c5c12d8c808e707313">
  <xsd:schema xmlns:xsd="http://www.w3.org/2001/XMLSchema" xmlns:xs="http://www.w3.org/2001/XMLSchema" xmlns:p="http://schemas.microsoft.com/office/2006/metadata/properties" xmlns:ns3="c7df80ab-3f8c-44ba-98a6-2e562e635148" targetNamespace="http://schemas.microsoft.com/office/2006/metadata/properties" ma:root="true" ma:fieldsID="3a970445154c30b22128a969bfe96270" ns3:_="">
    <xsd:import namespace="c7df80ab-3f8c-44ba-98a6-2e562e635148"/>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7df80ab-3f8c-44ba-98a6-2e562e63514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659A0E8-EAEF-43DD-A397-D158966DE9D8}">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c7df80ab-3f8c-44ba-98a6-2e562e635148"/>
    <ds:schemaRef ds:uri="http://www.w3.org/XML/1998/namespace"/>
    <ds:schemaRef ds:uri="http://purl.org/dc/dcmitype/"/>
  </ds:schemaRefs>
</ds:datastoreItem>
</file>

<file path=customXml/itemProps2.xml><?xml version="1.0" encoding="utf-8"?>
<ds:datastoreItem xmlns:ds="http://schemas.openxmlformats.org/officeDocument/2006/customXml" ds:itemID="{70C600AF-D577-476C-AABE-2101A4843C51}">
  <ds:schemaRefs>
    <ds:schemaRef ds:uri="http://schemas.microsoft.com/sharepoint/v3/contenttype/forms"/>
  </ds:schemaRefs>
</ds:datastoreItem>
</file>

<file path=customXml/itemProps3.xml><?xml version="1.0" encoding="utf-8"?>
<ds:datastoreItem xmlns:ds="http://schemas.openxmlformats.org/officeDocument/2006/customXml" ds:itemID="{63217450-7565-499D-B124-42658B26534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7df80ab-3f8c-44ba-98a6-2e562e63514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23501</TotalTime>
  <Words>2854</Words>
  <Application>Microsoft Office PowerPoint</Application>
  <PresentationFormat>Custom</PresentationFormat>
  <Paragraphs>376</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Ryan Montalvo</dc:creator>
  <cp:lastModifiedBy>Dofflemyer, Timothy Brett</cp:lastModifiedBy>
  <cp:revision>350</cp:revision>
  <dcterms:created xsi:type="dcterms:W3CDTF">2013-10-19T16:33:22Z</dcterms:created>
  <dcterms:modified xsi:type="dcterms:W3CDTF">2022-03-14T17:08:32Z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0x01010095997B3F0E4441409BE95F2CC83B90F7</vt:lpwstr>
  </property>
</Properties>
</file>