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notesMasterIdLst>
    <p:notesMasterId r:id="rId3"/>
  </p:notesMasterIdLst>
  <p:sldIdLst>
    <p:sldId id="256" r:id="rId2"/>
  </p:sldIdLst>
  <p:sldSz cx="43891200" cy="32918400"/>
  <p:notesSz cx="9144000" cy="6858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9">
          <p15:clr>
            <a:srgbClr val="A4A3A4"/>
          </p15:clr>
        </p15:guide>
        <p15:guide id="2" pos="16128">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A200"/>
    <a:srgbClr val="00B4FF"/>
    <a:srgbClr val="0A254E"/>
    <a:srgbClr val="65CE1E"/>
    <a:srgbClr val="00C28D"/>
    <a:srgbClr val="008080"/>
    <a:srgbClr val="1270FC"/>
    <a:srgbClr val="FFFFFF"/>
    <a:srgbClr val="0A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588" autoAdjust="0"/>
    <p:restoredTop sz="94796" autoAdjust="0"/>
  </p:normalViewPr>
  <p:slideViewPr>
    <p:cSldViewPr snapToGrid="0" snapToObjects="1">
      <p:cViewPr>
        <p:scale>
          <a:sx n="40" d="100"/>
          <a:sy n="40" d="100"/>
        </p:scale>
        <p:origin x="144" y="144"/>
      </p:cViewPr>
      <p:guideLst>
        <p:guide orient="horz" pos="10369"/>
        <p:guide pos="1612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6263FE2-9438-354A-B60A-5A471281E58B}" type="datetimeFigureOut">
              <a:rPr lang="en-US" smtClean="0"/>
              <a:t>3/10/22</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a:p>
        </p:txBody>
      </p:sp>
    </p:spTree>
    <p:extLst>
      <p:ext uri="{BB962C8B-B14F-4D97-AF65-F5344CB8AC3E}">
        <p14:creationId xmlns:p14="http://schemas.microsoft.com/office/powerpoint/2010/main" val="233298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934496" y="8493799"/>
            <a:ext cx="33984125" cy="8778245"/>
          </a:xfrm>
        </p:spPr>
        <p:txBody>
          <a:bodyPr anchor="b">
            <a:normAutofit/>
          </a:bodyPr>
          <a:lstStyle>
            <a:lvl1pPr algn="ctr">
              <a:defRPr sz="25920"/>
            </a:lvl1pPr>
          </a:lstStyle>
          <a:p>
            <a:r>
              <a:rPr lang="en-US"/>
              <a:t>Click to edit Master title style</a:t>
            </a:r>
            <a:endParaRPr lang="en-US" dirty="0"/>
          </a:p>
        </p:txBody>
      </p:sp>
      <p:sp>
        <p:nvSpPr>
          <p:cNvPr id="3" name="Subtitle 2"/>
          <p:cNvSpPr>
            <a:spLocks noGrp="1"/>
          </p:cNvSpPr>
          <p:nvPr>
            <p:ph type="subTitle" idx="1"/>
          </p:nvPr>
        </p:nvSpPr>
        <p:spPr>
          <a:xfrm>
            <a:off x="4934496" y="17272029"/>
            <a:ext cx="33984125" cy="5039362"/>
          </a:xfrm>
        </p:spPr>
        <p:txBody>
          <a:bodyPr anchor="t"/>
          <a:lstStyle>
            <a:lvl1pPr marL="0" indent="0" algn="ctr">
              <a:buNone/>
              <a:defRPr>
                <a:solidFill>
                  <a:schemeClr val="tx1"/>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63D97CC-475F-BE49-B579-6BFEF977A37E}" type="datetimeFigureOut">
              <a:rPr lang="en-US" smtClean="0"/>
              <a:t>3/10/22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623356673"/>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Slate-V2-S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71176" y="2592408"/>
            <a:ext cx="36748848" cy="18404995"/>
          </a:xfrm>
          <a:prstGeom prst="rect">
            <a:avLst/>
          </a:prstGeom>
        </p:spPr>
      </p:pic>
      <p:sp>
        <p:nvSpPr>
          <p:cNvPr id="2" name="Title 1"/>
          <p:cNvSpPr>
            <a:spLocks noGrp="1"/>
          </p:cNvSpPr>
          <p:nvPr>
            <p:ph type="title"/>
          </p:nvPr>
        </p:nvSpPr>
        <p:spPr>
          <a:xfrm>
            <a:off x="3289702" y="21913224"/>
            <a:ext cx="37279176" cy="2608666"/>
          </a:xfrm>
        </p:spPr>
        <p:txBody>
          <a:bodyPr anchor="b">
            <a:normAutofit/>
          </a:bodyPr>
          <a:lstStyle>
            <a:lvl1pPr algn="ctr">
              <a:defRPr sz="13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4445842" y="3336050"/>
            <a:ext cx="34970880" cy="16923221"/>
          </a:xfrm>
          <a:effectLst>
            <a:outerShdw blurRad="38100" dist="25400" dir="4440000">
              <a:srgbClr val="000000">
                <a:alpha val="36000"/>
              </a:srgbClr>
            </a:outerShdw>
          </a:effectLst>
        </p:spPr>
        <p:txBody>
          <a:bodyPr anchor="t">
            <a:normAutofit/>
          </a:bodyPr>
          <a:lstStyle>
            <a:lvl1pPr marL="0" indent="0" algn="ctr">
              <a:buNone/>
              <a:defRPr sz="9600"/>
            </a:lvl1pPr>
            <a:lvl2pPr marL="2194560" indent="0">
              <a:buNone/>
              <a:defRPr sz="9600"/>
            </a:lvl2pPr>
            <a:lvl3pPr marL="4389120" indent="0">
              <a:buNone/>
              <a:defRPr sz="96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289661" y="24521894"/>
            <a:ext cx="37273546" cy="3275866"/>
          </a:xfrm>
        </p:spPr>
        <p:txBody>
          <a:bodyPr anchor="t"/>
          <a:lstStyle>
            <a:lvl1pPr marL="0" indent="0" algn="ctr">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624113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3289661" y="2920498"/>
            <a:ext cx="37273546" cy="16964851"/>
          </a:xfrm>
        </p:spPr>
        <p:txBody>
          <a:bodyPr anchor="ctr"/>
          <a:lstStyle>
            <a:lvl1pPr>
              <a:defRPr sz="15360"/>
            </a:lvl1pPr>
          </a:lstStyle>
          <a:p>
            <a:r>
              <a:rPr lang="en-US"/>
              <a:t>Click to edit Master title style</a:t>
            </a:r>
            <a:endParaRPr lang="en-US" dirty="0"/>
          </a:p>
        </p:txBody>
      </p:sp>
      <p:sp>
        <p:nvSpPr>
          <p:cNvPr id="4" name="Text Placeholder 3"/>
          <p:cNvSpPr>
            <a:spLocks noGrp="1"/>
          </p:cNvSpPr>
          <p:nvPr>
            <p:ph type="body" sz="half" idx="2"/>
          </p:nvPr>
        </p:nvSpPr>
        <p:spPr>
          <a:xfrm>
            <a:off x="3289661" y="20616864"/>
            <a:ext cx="37273546" cy="7208765"/>
          </a:xfrm>
        </p:spPr>
        <p:txBody>
          <a:bodyPr anchor="ctr"/>
          <a:lstStyle>
            <a:lvl1pPr marL="0" indent="0" algn="ctr">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131837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6363" y="2926080"/>
            <a:ext cx="33489907" cy="14365939"/>
          </a:xfrm>
        </p:spPr>
        <p:txBody>
          <a:bodyPr anchor="ctr"/>
          <a:lstStyle>
            <a:lvl1pPr>
              <a:defRPr sz="15360"/>
            </a:lvl1pPr>
          </a:lstStyle>
          <a:p>
            <a:r>
              <a:rPr lang="en-US"/>
              <a:t>Click to edit Master title style</a:t>
            </a:r>
            <a:endParaRPr lang="en-US" dirty="0"/>
          </a:p>
        </p:txBody>
      </p:sp>
      <p:sp>
        <p:nvSpPr>
          <p:cNvPr id="12" name="Text Placeholder 3"/>
          <p:cNvSpPr>
            <a:spLocks noGrp="1"/>
          </p:cNvSpPr>
          <p:nvPr>
            <p:ph type="body" sz="half" idx="13"/>
          </p:nvPr>
        </p:nvSpPr>
        <p:spPr>
          <a:xfrm>
            <a:off x="6194323" y="17328161"/>
            <a:ext cx="31508275" cy="2557195"/>
          </a:xfrm>
        </p:spPr>
        <p:txBody>
          <a:bodyPr anchor="t">
            <a:normAutofit/>
          </a:bodyPr>
          <a:lstStyle>
            <a:lvl1pPr marL="0" indent="0" algn="r">
              <a:buNone/>
              <a:defRPr sz="672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4" name="Text Placeholder 3"/>
          <p:cNvSpPr>
            <a:spLocks noGrp="1"/>
          </p:cNvSpPr>
          <p:nvPr>
            <p:ph type="body" sz="half" idx="2"/>
          </p:nvPr>
        </p:nvSpPr>
        <p:spPr>
          <a:xfrm>
            <a:off x="3289661" y="20660894"/>
            <a:ext cx="37273546" cy="7149581"/>
          </a:xfrm>
        </p:spPr>
        <p:txBody>
          <a:bodyPr anchor="ctr">
            <a:normAutofit/>
          </a:bodyPr>
          <a:lstStyle>
            <a:lvl1pPr marL="0" indent="0" algn="ctr">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
        <p:nvSpPr>
          <p:cNvPr id="11" name="TextBox 10"/>
          <p:cNvSpPr txBox="1"/>
          <p:nvPr/>
        </p:nvSpPr>
        <p:spPr>
          <a:xfrm>
            <a:off x="3011803" y="4194778"/>
            <a:ext cx="2194560" cy="2806925"/>
          </a:xfrm>
          <a:prstGeom prst="rect">
            <a:avLst/>
          </a:prstGeom>
        </p:spPr>
        <p:txBody>
          <a:bodyPr vert="horz" lIns="438912" tIns="219456" rIns="438912" bIns="219456"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38400" dirty="0">
                <a:solidFill>
                  <a:schemeClr val="tx1"/>
                </a:solidFill>
                <a:effectLst/>
              </a:rPr>
              <a:t>“</a:t>
            </a:r>
          </a:p>
        </p:txBody>
      </p:sp>
      <p:sp>
        <p:nvSpPr>
          <p:cNvPr id="13" name="TextBox 12"/>
          <p:cNvSpPr txBox="1"/>
          <p:nvPr/>
        </p:nvSpPr>
        <p:spPr>
          <a:xfrm>
            <a:off x="37576123" y="14079576"/>
            <a:ext cx="2194560" cy="2806925"/>
          </a:xfrm>
          <a:prstGeom prst="rect">
            <a:avLst/>
          </a:prstGeom>
        </p:spPr>
        <p:txBody>
          <a:bodyPr vert="horz" lIns="438912" tIns="219456" rIns="438912" bIns="219456"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38400" dirty="0">
                <a:solidFill>
                  <a:schemeClr val="tx1"/>
                </a:solidFill>
                <a:effectLst/>
              </a:rPr>
              <a:t>”</a:t>
            </a:r>
          </a:p>
        </p:txBody>
      </p:sp>
    </p:spTree>
    <p:extLst>
      <p:ext uri="{BB962C8B-B14F-4D97-AF65-F5344CB8AC3E}">
        <p14:creationId xmlns:p14="http://schemas.microsoft.com/office/powerpoint/2010/main" val="29602428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3289661" y="10209329"/>
            <a:ext cx="37273546" cy="12056808"/>
          </a:xfrm>
        </p:spPr>
        <p:txBody>
          <a:bodyPr anchor="b"/>
          <a:lstStyle>
            <a:lvl1pPr>
              <a:defRPr sz="15360"/>
            </a:lvl1pPr>
          </a:lstStyle>
          <a:p>
            <a:r>
              <a:rPr lang="en-US"/>
              <a:t>Click to edit Master title style</a:t>
            </a:r>
            <a:endParaRPr lang="en-US" dirty="0"/>
          </a:p>
        </p:txBody>
      </p:sp>
      <p:sp>
        <p:nvSpPr>
          <p:cNvPr id="4" name="Text Placeholder 3"/>
          <p:cNvSpPr>
            <a:spLocks noGrp="1"/>
          </p:cNvSpPr>
          <p:nvPr>
            <p:ph type="body" sz="half" idx="2"/>
          </p:nvPr>
        </p:nvSpPr>
        <p:spPr>
          <a:xfrm>
            <a:off x="3289630" y="22322669"/>
            <a:ext cx="37267915" cy="5475091"/>
          </a:xfrm>
        </p:spPr>
        <p:txBody>
          <a:bodyPr anchor="t"/>
          <a:lstStyle>
            <a:lvl1pPr marL="0" indent="0" algn="ctr">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40731274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3289661" y="2926080"/>
            <a:ext cx="37273546" cy="4658160"/>
          </a:xfrm>
        </p:spPr>
        <p:txBody>
          <a:bodyPr/>
          <a:lstStyle/>
          <a:p>
            <a:r>
              <a:rPr lang="en-US"/>
              <a:t>Click to edit Master title style</a:t>
            </a:r>
            <a:endParaRPr lang="en-US" dirty="0"/>
          </a:p>
        </p:txBody>
      </p:sp>
      <p:sp>
        <p:nvSpPr>
          <p:cNvPr id="7" name="Text Placeholder 2"/>
          <p:cNvSpPr>
            <a:spLocks noGrp="1"/>
          </p:cNvSpPr>
          <p:nvPr>
            <p:ph type="body" idx="1"/>
          </p:nvPr>
        </p:nvSpPr>
        <p:spPr>
          <a:xfrm>
            <a:off x="3289661" y="9052560"/>
            <a:ext cx="11883542" cy="2766058"/>
          </a:xfrm>
        </p:spPr>
        <p:txBody>
          <a:bodyPr anchor="b">
            <a:noAutofit/>
          </a:bodyPr>
          <a:lstStyle>
            <a:lvl1pPr marL="0" indent="0" algn="ctr">
              <a:buNone/>
              <a:defRPr sz="11520" b="0">
                <a:solidFill>
                  <a:schemeClr val="tx1"/>
                </a:solidFill>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8" name="Text Placeholder 3"/>
          <p:cNvSpPr>
            <a:spLocks noGrp="1"/>
          </p:cNvSpPr>
          <p:nvPr>
            <p:ph type="body" sz="half" idx="15"/>
          </p:nvPr>
        </p:nvSpPr>
        <p:spPr>
          <a:xfrm>
            <a:off x="3289661" y="12344400"/>
            <a:ext cx="11883542" cy="15453360"/>
          </a:xfrm>
        </p:spPr>
        <p:txBody>
          <a:bodyPr anchor="t">
            <a:normAutofit/>
          </a:bodyPr>
          <a:lstStyle>
            <a:lvl1pPr marL="0" indent="0" algn="ctr">
              <a:buNone/>
              <a:defRPr sz="672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Click to edit Master text styles</a:t>
            </a:r>
          </a:p>
        </p:txBody>
      </p:sp>
      <p:sp>
        <p:nvSpPr>
          <p:cNvPr id="9" name="Text Placeholder 4"/>
          <p:cNvSpPr>
            <a:spLocks noGrp="1"/>
          </p:cNvSpPr>
          <p:nvPr>
            <p:ph type="body" sz="quarter" idx="3"/>
          </p:nvPr>
        </p:nvSpPr>
        <p:spPr>
          <a:xfrm>
            <a:off x="16008159" y="9052560"/>
            <a:ext cx="11883542" cy="2766058"/>
          </a:xfrm>
        </p:spPr>
        <p:txBody>
          <a:bodyPr anchor="b">
            <a:noAutofit/>
          </a:bodyPr>
          <a:lstStyle>
            <a:lvl1pPr marL="0" indent="0" algn="ctr">
              <a:buNone/>
              <a:defRPr sz="11520" b="0">
                <a:solidFill>
                  <a:schemeClr val="tx1"/>
                </a:solidFill>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10" name="Text Placeholder 3"/>
          <p:cNvSpPr>
            <a:spLocks noGrp="1"/>
          </p:cNvSpPr>
          <p:nvPr>
            <p:ph type="body" sz="half" idx="16"/>
          </p:nvPr>
        </p:nvSpPr>
        <p:spPr>
          <a:xfrm>
            <a:off x="15989165" y="12344400"/>
            <a:ext cx="11883542" cy="15453360"/>
          </a:xfrm>
        </p:spPr>
        <p:txBody>
          <a:bodyPr anchor="t">
            <a:normAutofit/>
          </a:bodyPr>
          <a:lstStyle>
            <a:lvl1pPr marL="0" indent="0" algn="ctr">
              <a:buNone/>
              <a:defRPr sz="672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Click to edit Master text styles</a:t>
            </a:r>
          </a:p>
        </p:txBody>
      </p:sp>
      <p:sp>
        <p:nvSpPr>
          <p:cNvPr id="11" name="Text Placeholder 4"/>
          <p:cNvSpPr>
            <a:spLocks noGrp="1"/>
          </p:cNvSpPr>
          <p:nvPr>
            <p:ph type="body" sz="quarter" idx="13"/>
          </p:nvPr>
        </p:nvSpPr>
        <p:spPr>
          <a:xfrm>
            <a:off x="28679659" y="9052560"/>
            <a:ext cx="11883542" cy="2766058"/>
          </a:xfrm>
        </p:spPr>
        <p:txBody>
          <a:bodyPr anchor="b">
            <a:noAutofit/>
          </a:bodyPr>
          <a:lstStyle>
            <a:lvl1pPr marL="0" indent="0" algn="ctr">
              <a:buNone/>
              <a:defRPr sz="11520" b="0">
                <a:solidFill>
                  <a:schemeClr val="tx1"/>
                </a:solidFill>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12" name="Text Placeholder 3"/>
          <p:cNvSpPr>
            <a:spLocks noGrp="1"/>
          </p:cNvSpPr>
          <p:nvPr>
            <p:ph type="body" sz="half" idx="17"/>
          </p:nvPr>
        </p:nvSpPr>
        <p:spPr>
          <a:xfrm>
            <a:off x="28679659" y="12344400"/>
            <a:ext cx="11883542" cy="15453360"/>
          </a:xfrm>
        </p:spPr>
        <p:txBody>
          <a:bodyPr anchor="t">
            <a:normAutofit/>
          </a:bodyPr>
          <a:lstStyle>
            <a:lvl1pPr marL="0" indent="0" algn="ctr">
              <a:buNone/>
              <a:defRPr sz="672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Click to edit Master text styles</a:t>
            </a:r>
          </a:p>
        </p:txBody>
      </p:sp>
      <p:sp>
        <p:nvSpPr>
          <p:cNvPr id="3" name="Date Placeholder 2"/>
          <p:cNvSpPr>
            <a:spLocks noGrp="1"/>
          </p:cNvSpPr>
          <p:nvPr>
            <p:ph type="dt" sz="half" idx="10"/>
          </p:nvPr>
        </p:nvSpPr>
        <p:spPr/>
        <p:txBody>
          <a:bodyPr/>
          <a:lstStyle/>
          <a:p>
            <a:fld id="{163D97CC-475F-BE49-B579-6BFEF977A37E}" type="datetimeFigureOut">
              <a:rPr lang="en-US" smtClean="0"/>
              <a:t>3/10/22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5637317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6" name="Picture 5"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64347" y="8765016"/>
            <a:ext cx="12139421" cy="8801078"/>
          </a:xfrm>
          <a:prstGeom prst="rect">
            <a:avLst/>
          </a:prstGeom>
        </p:spPr>
      </p:pic>
      <p:pic>
        <p:nvPicPr>
          <p:cNvPr id="28" name="Picture 27"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10302" y="8765016"/>
            <a:ext cx="12139421" cy="8801078"/>
          </a:xfrm>
          <a:prstGeom prst="rect">
            <a:avLst/>
          </a:prstGeom>
        </p:spPr>
      </p:pic>
      <p:pic>
        <p:nvPicPr>
          <p:cNvPr id="29" name="Picture 28"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24232" y="8765016"/>
            <a:ext cx="12139421" cy="8801078"/>
          </a:xfrm>
          <a:prstGeom prst="rect">
            <a:avLst/>
          </a:prstGeom>
        </p:spPr>
      </p:pic>
      <p:sp>
        <p:nvSpPr>
          <p:cNvPr id="30" name="Title 1"/>
          <p:cNvSpPr>
            <a:spLocks noGrp="1"/>
          </p:cNvSpPr>
          <p:nvPr>
            <p:ph type="title"/>
          </p:nvPr>
        </p:nvSpPr>
        <p:spPr>
          <a:xfrm>
            <a:off x="3289661" y="2926080"/>
            <a:ext cx="37273546" cy="465816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3289661" y="18739709"/>
            <a:ext cx="11883542" cy="2766058"/>
          </a:xfrm>
        </p:spPr>
        <p:txBody>
          <a:bodyPr anchor="b">
            <a:noAutofit/>
          </a:bodyPr>
          <a:lstStyle>
            <a:lvl1pPr marL="0" indent="0" algn="ctr">
              <a:buNone/>
              <a:defRPr sz="9600" b="0">
                <a:solidFill>
                  <a:schemeClr val="tx1"/>
                </a:solidFill>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20" name="Picture Placeholder 2"/>
          <p:cNvSpPr>
            <a:spLocks noGrp="1" noChangeAspect="1"/>
          </p:cNvSpPr>
          <p:nvPr>
            <p:ph type="pic" idx="15"/>
          </p:nvPr>
        </p:nvSpPr>
        <p:spPr>
          <a:xfrm>
            <a:off x="3665170" y="9306807"/>
            <a:ext cx="11132525" cy="7694179"/>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7680"/>
            </a:lvl1pPr>
            <a:lvl2pPr marL="2194560" indent="0">
              <a:buNone/>
              <a:defRPr sz="7680"/>
            </a:lvl2pPr>
            <a:lvl3pPr marL="4389120" indent="0">
              <a:buNone/>
              <a:defRPr sz="7680"/>
            </a:lvl3pPr>
            <a:lvl4pPr marL="6583680" indent="0">
              <a:buNone/>
              <a:defRPr sz="7680"/>
            </a:lvl4pPr>
            <a:lvl5pPr marL="8778240" indent="0">
              <a:buNone/>
              <a:defRPr sz="7680"/>
            </a:lvl5pPr>
            <a:lvl6pPr marL="10972800" indent="0">
              <a:buNone/>
              <a:defRPr sz="7680"/>
            </a:lvl6pPr>
            <a:lvl7pPr marL="13167360" indent="0">
              <a:buNone/>
              <a:defRPr sz="7680"/>
            </a:lvl7pPr>
            <a:lvl8pPr marL="15361920" indent="0">
              <a:buNone/>
              <a:defRPr sz="7680"/>
            </a:lvl8pPr>
            <a:lvl9pPr marL="17556480" indent="0">
              <a:buNone/>
              <a:defRPr sz="7680"/>
            </a:lvl9pPr>
          </a:lstStyle>
          <a:p>
            <a:r>
              <a:rPr lang="en-US"/>
              <a:t>Click icon to add picture</a:t>
            </a:r>
            <a:endParaRPr lang="en-US" dirty="0"/>
          </a:p>
        </p:txBody>
      </p:sp>
      <p:sp>
        <p:nvSpPr>
          <p:cNvPr id="21" name="Text Placeholder 3"/>
          <p:cNvSpPr>
            <a:spLocks noGrp="1"/>
          </p:cNvSpPr>
          <p:nvPr>
            <p:ph type="body" sz="half" idx="18"/>
          </p:nvPr>
        </p:nvSpPr>
        <p:spPr>
          <a:xfrm>
            <a:off x="3289661" y="21505774"/>
            <a:ext cx="11883542" cy="6291998"/>
          </a:xfrm>
        </p:spPr>
        <p:txBody>
          <a:bodyPr anchor="t">
            <a:normAutofit/>
          </a:bodyPr>
          <a:lstStyle>
            <a:lvl1pPr marL="0" indent="0" algn="ctr">
              <a:buNone/>
              <a:defRPr sz="672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Click to edit Master text styles</a:t>
            </a:r>
          </a:p>
        </p:txBody>
      </p:sp>
      <p:sp>
        <p:nvSpPr>
          <p:cNvPr id="22" name="Text Placeholder 4"/>
          <p:cNvSpPr>
            <a:spLocks noGrp="1"/>
          </p:cNvSpPr>
          <p:nvPr>
            <p:ph type="body" sz="quarter" idx="3"/>
          </p:nvPr>
        </p:nvSpPr>
        <p:spPr>
          <a:xfrm>
            <a:off x="15994037" y="18739709"/>
            <a:ext cx="11883542" cy="2766058"/>
          </a:xfrm>
        </p:spPr>
        <p:txBody>
          <a:bodyPr anchor="b">
            <a:noAutofit/>
          </a:bodyPr>
          <a:lstStyle>
            <a:lvl1pPr marL="0" indent="0" algn="ctr">
              <a:buNone/>
              <a:defRPr sz="9600" b="0">
                <a:solidFill>
                  <a:schemeClr val="tx1"/>
                </a:solidFill>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23" name="Picture Placeholder 2"/>
          <p:cNvSpPr>
            <a:spLocks noGrp="1" noChangeAspect="1"/>
          </p:cNvSpPr>
          <p:nvPr>
            <p:ph type="pic" idx="21"/>
          </p:nvPr>
        </p:nvSpPr>
        <p:spPr>
          <a:xfrm>
            <a:off x="16364674" y="9307651"/>
            <a:ext cx="11132525" cy="7719187"/>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7680"/>
            </a:lvl1pPr>
            <a:lvl2pPr marL="2194560" indent="0">
              <a:buNone/>
              <a:defRPr sz="7680"/>
            </a:lvl2pPr>
            <a:lvl3pPr marL="4389120" indent="0">
              <a:buNone/>
              <a:defRPr sz="7680"/>
            </a:lvl3pPr>
            <a:lvl4pPr marL="6583680" indent="0">
              <a:buNone/>
              <a:defRPr sz="7680"/>
            </a:lvl4pPr>
            <a:lvl5pPr marL="8778240" indent="0">
              <a:buNone/>
              <a:defRPr sz="7680"/>
            </a:lvl5pPr>
            <a:lvl6pPr marL="10972800" indent="0">
              <a:buNone/>
              <a:defRPr sz="7680"/>
            </a:lvl6pPr>
            <a:lvl7pPr marL="13167360" indent="0">
              <a:buNone/>
              <a:defRPr sz="7680"/>
            </a:lvl7pPr>
            <a:lvl8pPr marL="15361920" indent="0">
              <a:buNone/>
              <a:defRPr sz="7680"/>
            </a:lvl8pPr>
            <a:lvl9pPr marL="17556480" indent="0">
              <a:buNone/>
              <a:defRPr sz="7680"/>
            </a:lvl9pPr>
          </a:lstStyle>
          <a:p>
            <a:r>
              <a:rPr lang="en-US"/>
              <a:t>Click icon to add picture</a:t>
            </a:r>
            <a:endParaRPr lang="en-US" dirty="0"/>
          </a:p>
        </p:txBody>
      </p:sp>
      <p:sp>
        <p:nvSpPr>
          <p:cNvPr id="24" name="Text Placeholder 3"/>
          <p:cNvSpPr>
            <a:spLocks noGrp="1"/>
          </p:cNvSpPr>
          <p:nvPr>
            <p:ph type="body" sz="half" idx="19"/>
          </p:nvPr>
        </p:nvSpPr>
        <p:spPr>
          <a:xfrm>
            <a:off x="15989163" y="21505769"/>
            <a:ext cx="11888414" cy="6291998"/>
          </a:xfrm>
        </p:spPr>
        <p:txBody>
          <a:bodyPr anchor="t">
            <a:normAutofit/>
          </a:bodyPr>
          <a:lstStyle>
            <a:lvl1pPr marL="0" indent="0" algn="ctr">
              <a:buNone/>
              <a:defRPr sz="672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Click to edit Master text styles</a:t>
            </a:r>
          </a:p>
        </p:txBody>
      </p:sp>
      <p:sp>
        <p:nvSpPr>
          <p:cNvPr id="25" name="Text Placeholder 4"/>
          <p:cNvSpPr>
            <a:spLocks noGrp="1"/>
          </p:cNvSpPr>
          <p:nvPr>
            <p:ph type="body" sz="quarter" idx="13"/>
          </p:nvPr>
        </p:nvSpPr>
        <p:spPr>
          <a:xfrm>
            <a:off x="28680111" y="18739709"/>
            <a:ext cx="11883542" cy="2766058"/>
          </a:xfrm>
        </p:spPr>
        <p:txBody>
          <a:bodyPr anchor="b">
            <a:noAutofit/>
          </a:bodyPr>
          <a:lstStyle>
            <a:lvl1pPr marL="0" indent="0" algn="ctr">
              <a:buNone/>
              <a:defRPr sz="9600" b="0">
                <a:solidFill>
                  <a:schemeClr val="tx1"/>
                </a:solidFill>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26" name="Picture Placeholder 2"/>
          <p:cNvSpPr>
            <a:spLocks noGrp="1" noChangeAspect="1"/>
          </p:cNvSpPr>
          <p:nvPr>
            <p:ph type="pic" idx="22"/>
          </p:nvPr>
        </p:nvSpPr>
        <p:spPr>
          <a:xfrm>
            <a:off x="29072515" y="9285274"/>
            <a:ext cx="11132525" cy="7715011"/>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7680"/>
            </a:lvl1pPr>
            <a:lvl2pPr marL="2194560" indent="0">
              <a:buNone/>
              <a:defRPr sz="7680"/>
            </a:lvl2pPr>
            <a:lvl3pPr marL="4389120" indent="0">
              <a:buNone/>
              <a:defRPr sz="7680"/>
            </a:lvl3pPr>
            <a:lvl4pPr marL="6583680" indent="0">
              <a:buNone/>
              <a:defRPr sz="7680"/>
            </a:lvl4pPr>
            <a:lvl5pPr marL="8778240" indent="0">
              <a:buNone/>
              <a:defRPr sz="7680"/>
            </a:lvl5pPr>
            <a:lvl6pPr marL="10972800" indent="0">
              <a:buNone/>
              <a:defRPr sz="7680"/>
            </a:lvl6pPr>
            <a:lvl7pPr marL="13167360" indent="0">
              <a:buNone/>
              <a:defRPr sz="7680"/>
            </a:lvl7pPr>
            <a:lvl8pPr marL="15361920" indent="0">
              <a:buNone/>
              <a:defRPr sz="7680"/>
            </a:lvl8pPr>
            <a:lvl9pPr marL="17556480" indent="0">
              <a:buNone/>
              <a:defRPr sz="7680"/>
            </a:lvl9pPr>
          </a:lstStyle>
          <a:p>
            <a:r>
              <a:rPr lang="en-US"/>
              <a:t>Click icon to add picture</a:t>
            </a:r>
            <a:endParaRPr lang="en-US" dirty="0"/>
          </a:p>
        </p:txBody>
      </p:sp>
      <p:sp>
        <p:nvSpPr>
          <p:cNvPr id="27" name="Text Placeholder 3"/>
          <p:cNvSpPr>
            <a:spLocks noGrp="1"/>
          </p:cNvSpPr>
          <p:nvPr>
            <p:ph type="body" sz="half" idx="20"/>
          </p:nvPr>
        </p:nvSpPr>
        <p:spPr>
          <a:xfrm>
            <a:off x="28679659" y="21505759"/>
            <a:ext cx="11883542" cy="6292008"/>
          </a:xfrm>
        </p:spPr>
        <p:txBody>
          <a:bodyPr anchor="t">
            <a:normAutofit/>
          </a:bodyPr>
          <a:lstStyle>
            <a:lvl1pPr marL="0" indent="0" algn="ctr">
              <a:buNone/>
              <a:defRPr sz="672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Click to edit Master text styles</a:t>
            </a:r>
          </a:p>
        </p:txBody>
      </p:sp>
      <p:sp>
        <p:nvSpPr>
          <p:cNvPr id="3" name="Date Placeholder 2"/>
          <p:cNvSpPr>
            <a:spLocks noGrp="1"/>
          </p:cNvSpPr>
          <p:nvPr>
            <p:ph type="dt" sz="half" idx="10"/>
          </p:nvPr>
        </p:nvSpPr>
        <p:spPr/>
        <p:txBody>
          <a:bodyPr/>
          <a:lstStyle/>
          <a:p>
            <a:fld id="{163D97CC-475F-BE49-B579-6BFEF977A37E}" type="datetimeFigureOut">
              <a:rPr lang="en-US" smtClean="0"/>
              <a:t>3/10/22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3379308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3D97CC-475F-BE49-B579-6BFEF977A37E}" type="datetimeFigureOut">
              <a:rPr lang="en-US" smtClean="0"/>
              <a:t>3/10/22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3838870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339052" y="2926082"/>
            <a:ext cx="8224152" cy="24871685"/>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3289666" y="2926082"/>
            <a:ext cx="28500739" cy="24871685"/>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3D97CC-475F-BE49-B579-6BFEF977A37E}" type="datetimeFigureOut">
              <a:rPr lang="en-US" smtClean="0"/>
              <a:t>3/10/22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701277221"/>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3D97CC-475F-BE49-B579-6BFEF977A37E}" type="datetimeFigureOut">
              <a:rPr lang="en-US" smtClean="0"/>
              <a:t>3/10/22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667538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63447" y="8453129"/>
            <a:ext cx="34525982" cy="8778302"/>
          </a:xfrm>
        </p:spPr>
        <p:txBody>
          <a:bodyPr anchor="b"/>
          <a:lstStyle>
            <a:lvl1pPr algn="ctr">
              <a:defRPr sz="19200" b="0" cap="none"/>
            </a:lvl1pPr>
          </a:lstStyle>
          <a:p>
            <a:r>
              <a:rPr lang="en-US"/>
              <a:t>Click to edit Master title style</a:t>
            </a:r>
            <a:endParaRPr lang="en-US" dirty="0"/>
          </a:p>
        </p:txBody>
      </p:sp>
      <p:sp>
        <p:nvSpPr>
          <p:cNvPr id="3" name="Text Placeholder 2"/>
          <p:cNvSpPr>
            <a:spLocks noGrp="1"/>
          </p:cNvSpPr>
          <p:nvPr>
            <p:ph type="body" idx="1"/>
          </p:nvPr>
        </p:nvSpPr>
        <p:spPr>
          <a:xfrm>
            <a:off x="4663447" y="17231419"/>
            <a:ext cx="34525982" cy="7233859"/>
          </a:xfrm>
        </p:spPr>
        <p:txBody>
          <a:bodyPr anchor="t"/>
          <a:lstStyle>
            <a:lvl1pPr marL="0" indent="0" algn="ctr">
              <a:buNone/>
              <a:defRPr sz="9600">
                <a:solidFill>
                  <a:schemeClr val="tx1"/>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3/10/22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46892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289668" y="8315755"/>
            <a:ext cx="18217790" cy="194820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330414" y="8315762"/>
            <a:ext cx="18232795" cy="19482005"/>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3D97CC-475F-BE49-B579-6BFEF977A37E}" type="datetimeFigureOut">
              <a:rPr lang="en-US" smtClean="0"/>
              <a:t>3/10/22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10031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Slate-V2-S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9659" y="8497553"/>
            <a:ext cx="18179630" cy="19742174"/>
          </a:xfrm>
          <a:prstGeom prst="rect">
            <a:avLst/>
          </a:prstGeom>
        </p:spPr>
      </p:pic>
      <p:pic>
        <p:nvPicPr>
          <p:cNvPr id="14" name="Picture 13" descr="Slate-V2-S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83579" y="8497553"/>
            <a:ext cx="18179630" cy="19742174"/>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621139" y="8809219"/>
            <a:ext cx="17554838" cy="2615443"/>
          </a:xfrm>
        </p:spPr>
        <p:txBody>
          <a:bodyPr anchor="b">
            <a:noAutofit/>
          </a:bodyPr>
          <a:lstStyle>
            <a:lvl1pPr marL="0" indent="0" algn="ctr">
              <a:buNone/>
              <a:defRPr sz="11520" b="0"/>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621139" y="11424665"/>
            <a:ext cx="17554838" cy="16373102"/>
          </a:xfrm>
        </p:spPr>
        <p:txBody>
          <a:bodyPr anchor="t">
            <a:normAutofit/>
          </a:bodyPr>
          <a:lstStyle>
            <a:lvl1pPr>
              <a:defRPr sz="8640"/>
            </a:lvl1pPr>
            <a:lvl2pPr>
              <a:defRPr sz="7680"/>
            </a:lvl2pPr>
            <a:lvl3pPr>
              <a:defRPr sz="6720"/>
            </a:lvl3pPr>
            <a:lvl4pPr>
              <a:defRPr sz="5760"/>
            </a:lvl4pPr>
            <a:lvl5pPr>
              <a:defRPr sz="576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661880" y="8809227"/>
            <a:ext cx="17623190" cy="2615438"/>
          </a:xfrm>
        </p:spPr>
        <p:txBody>
          <a:bodyPr anchor="b">
            <a:noAutofit/>
          </a:bodyPr>
          <a:lstStyle>
            <a:lvl1pPr marL="0" indent="0" algn="ctr">
              <a:buNone/>
              <a:defRPr sz="11520" b="0"/>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661880" y="11424665"/>
            <a:ext cx="17623190" cy="16373102"/>
          </a:xfrm>
        </p:spPr>
        <p:txBody>
          <a:bodyPr anchor="t">
            <a:normAutofit/>
          </a:bodyPr>
          <a:lstStyle>
            <a:lvl1pPr>
              <a:defRPr sz="8640"/>
            </a:lvl1pPr>
            <a:lvl2pPr>
              <a:defRPr sz="7680"/>
            </a:lvl2pPr>
            <a:lvl3pPr>
              <a:defRPr sz="6720"/>
            </a:lvl3pPr>
            <a:lvl4pPr>
              <a:defRPr sz="5760"/>
            </a:lvl4pPr>
            <a:lvl5pPr>
              <a:defRPr sz="576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63D97CC-475F-BE49-B579-6BFEF977A37E}" type="datetimeFigureOut">
              <a:rPr lang="en-US" smtClean="0"/>
              <a:t>3/10/22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53281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63D97CC-475F-BE49-B579-6BFEF977A37E}" type="datetimeFigureOut">
              <a:rPr lang="en-US" smtClean="0"/>
              <a:t>3/10/22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346824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3/10/22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57077068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89668" y="2926080"/>
            <a:ext cx="13344802" cy="8745206"/>
          </a:xfrm>
        </p:spPr>
        <p:txBody>
          <a:bodyPr anchor="b">
            <a:normAutofit/>
          </a:bodyPr>
          <a:lstStyle>
            <a:lvl1pPr algn="ctr">
              <a:defRPr sz="11520" b="0"/>
            </a:lvl1pPr>
          </a:lstStyle>
          <a:p>
            <a:r>
              <a:rPr lang="en-US"/>
              <a:t>Click to edit Master title style</a:t>
            </a:r>
            <a:endParaRPr lang="en-US" dirty="0"/>
          </a:p>
        </p:txBody>
      </p:sp>
      <p:sp>
        <p:nvSpPr>
          <p:cNvPr id="3" name="Content Placeholder 2"/>
          <p:cNvSpPr>
            <a:spLocks noGrp="1"/>
          </p:cNvSpPr>
          <p:nvPr>
            <p:ph idx="1"/>
          </p:nvPr>
        </p:nvSpPr>
        <p:spPr>
          <a:xfrm>
            <a:off x="17480283" y="2926080"/>
            <a:ext cx="23082926" cy="2487168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289668" y="11671289"/>
            <a:ext cx="13344802" cy="16126469"/>
          </a:xfrm>
        </p:spPr>
        <p:txBody>
          <a:bodyPr anchor="t">
            <a:normAutofit/>
          </a:bodyPr>
          <a:lstStyle>
            <a:lvl1pPr marL="0" indent="0" algn="ctr">
              <a:buNone/>
              <a:defRPr sz="768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6615333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2" name="Picture 11" descr="Slate-V2-S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255938" y="2927630"/>
            <a:ext cx="16455101" cy="24986266"/>
          </a:xfrm>
          <a:prstGeom prst="rect">
            <a:avLst/>
          </a:prstGeom>
        </p:spPr>
      </p:pic>
      <p:sp>
        <p:nvSpPr>
          <p:cNvPr id="2" name="Title 1"/>
          <p:cNvSpPr>
            <a:spLocks noGrp="1"/>
          </p:cNvSpPr>
          <p:nvPr>
            <p:ph type="title"/>
          </p:nvPr>
        </p:nvSpPr>
        <p:spPr>
          <a:xfrm>
            <a:off x="3289666" y="2927631"/>
            <a:ext cx="18838445" cy="8780822"/>
          </a:xfrm>
        </p:spPr>
        <p:txBody>
          <a:bodyPr anchor="b">
            <a:noAutofit/>
          </a:bodyPr>
          <a:lstStyle>
            <a:lvl1pPr algn="ctr">
              <a:defRPr sz="1536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88297" y="3571147"/>
            <a:ext cx="15193800" cy="23581546"/>
          </a:xfrm>
          <a:effectLst>
            <a:outerShdw blurRad="38100" dist="25400" dir="4440000">
              <a:srgbClr val="000000">
                <a:alpha val="36000"/>
              </a:srgbClr>
            </a:outerShdw>
          </a:effectLst>
        </p:spPr>
        <p:txBody>
          <a:bodyPr anchor="t">
            <a:normAutofit/>
          </a:bodyPr>
          <a:lstStyle>
            <a:lvl1pPr marL="0" indent="0" algn="ctr">
              <a:buNone/>
              <a:defRPr sz="7680"/>
            </a:lvl1pPr>
            <a:lvl2pPr marL="2194560" indent="0">
              <a:buNone/>
              <a:defRPr sz="7680"/>
            </a:lvl2pPr>
            <a:lvl3pPr marL="4389120" indent="0">
              <a:buNone/>
              <a:defRPr sz="7680"/>
            </a:lvl3pPr>
            <a:lvl4pPr marL="6583680" indent="0">
              <a:buNone/>
              <a:defRPr sz="7680"/>
            </a:lvl4pPr>
            <a:lvl5pPr marL="8778240" indent="0">
              <a:buNone/>
              <a:defRPr sz="7680"/>
            </a:lvl5pPr>
            <a:lvl6pPr marL="10972800" indent="0">
              <a:buNone/>
              <a:defRPr sz="7680"/>
            </a:lvl6pPr>
            <a:lvl7pPr marL="13167360" indent="0">
              <a:buNone/>
              <a:defRPr sz="7680"/>
            </a:lvl7pPr>
            <a:lvl8pPr marL="15361920" indent="0">
              <a:buNone/>
              <a:defRPr sz="7680"/>
            </a:lvl8pPr>
            <a:lvl9pPr marL="17556480" indent="0">
              <a:buNone/>
              <a:defRPr sz="7680"/>
            </a:lvl9pPr>
          </a:lstStyle>
          <a:p>
            <a:r>
              <a:rPr lang="en-US"/>
              <a:t>Click icon to add picture</a:t>
            </a:r>
            <a:endParaRPr lang="en-US" dirty="0"/>
          </a:p>
        </p:txBody>
      </p:sp>
      <p:sp>
        <p:nvSpPr>
          <p:cNvPr id="4" name="Text Placeholder 3"/>
          <p:cNvSpPr>
            <a:spLocks noGrp="1"/>
          </p:cNvSpPr>
          <p:nvPr>
            <p:ph type="body" sz="half" idx="2"/>
          </p:nvPr>
        </p:nvSpPr>
        <p:spPr>
          <a:xfrm>
            <a:off x="3289666" y="11708453"/>
            <a:ext cx="18838445" cy="16205443"/>
          </a:xfrm>
        </p:spPr>
        <p:txBody>
          <a:bodyPr anchor="t">
            <a:normAutofit/>
          </a:bodyPr>
          <a:lstStyle>
            <a:lvl1pPr marL="0" indent="0" algn="ctr">
              <a:buNone/>
              <a:defRPr sz="768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975210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89661" y="2926080"/>
            <a:ext cx="37273546" cy="465816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289661" y="8315762"/>
            <a:ext cx="37273546" cy="19482005"/>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643450" y="28239727"/>
            <a:ext cx="9875520" cy="1752600"/>
          </a:xfrm>
          <a:prstGeom prst="rect">
            <a:avLst/>
          </a:prstGeom>
        </p:spPr>
        <p:txBody>
          <a:bodyPr vert="horz" lIns="91440" tIns="45720" rIns="91440" bIns="45720" rtlCol="0" anchor="ctr"/>
          <a:lstStyle>
            <a:lvl1pPr algn="r">
              <a:defRPr sz="4800">
                <a:solidFill>
                  <a:schemeClr val="tx1">
                    <a:lumMod val="95000"/>
                  </a:schemeClr>
                </a:solidFill>
                <a:effectLst>
                  <a:outerShdw blurRad="50800" dist="38100" dir="2700000" algn="tl" rotWithShape="0">
                    <a:schemeClr val="bg1">
                      <a:alpha val="43000"/>
                    </a:schemeClr>
                  </a:outerShdw>
                </a:effectLst>
              </a:defRPr>
            </a:lvl1pPr>
          </a:lstStyle>
          <a:p>
            <a:fld id="{163D97CC-475F-BE49-B579-6BFEF977A37E}" type="datetimeFigureOut">
              <a:rPr lang="en-US" smtClean="0"/>
              <a:t>3/10/22</a:t>
            </a:fld>
            <a:endParaRPr lang="en-US"/>
          </a:p>
        </p:txBody>
      </p:sp>
      <p:sp>
        <p:nvSpPr>
          <p:cNvPr id="5" name="Footer Placeholder 4"/>
          <p:cNvSpPr>
            <a:spLocks noGrp="1"/>
          </p:cNvSpPr>
          <p:nvPr>
            <p:ph type="ftr" sz="quarter" idx="3"/>
          </p:nvPr>
        </p:nvSpPr>
        <p:spPr>
          <a:xfrm>
            <a:off x="3289668" y="28239727"/>
            <a:ext cx="24022315" cy="1752600"/>
          </a:xfrm>
          <a:prstGeom prst="rect">
            <a:avLst/>
          </a:prstGeom>
        </p:spPr>
        <p:txBody>
          <a:bodyPr vert="horz" lIns="91440" tIns="45720" rIns="91440" bIns="45720" rtlCol="0" anchor="ctr"/>
          <a:lstStyle>
            <a:lvl1pPr algn="l">
              <a:defRPr sz="4800">
                <a:solidFill>
                  <a:schemeClr val="tx1">
                    <a:lumMod val="95000"/>
                  </a:schemeClr>
                </a:solidFill>
                <a:effectLst>
                  <a:outerShdw blurRad="50800" dist="38100" dir="2700000" algn="tl" rotWithShape="0">
                    <a:schemeClr val="bg1">
                      <a:alpha val="43000"/>
                    </a:schemeClr>
                  </a:outerShdw>
                </a:effectLst>
              </a:defRPr>
            </a:lvl1pPr>
          </a:lstStyle>
          <a:p>
            <a:endParaRPr lang="en-US"/>
          </a:p>
        </p:txBody>
      </p:sp>
      <p:sp>
        <p:nvSpPr>
          <p:cNvPr id="6" name="Slide Number Placeholder 5"/>
          <p:cNvSpPr>
            <a:spLocks noGrp="1"/>
          </p:cNvSpPr>
          <p:nvPr>
            <p:ph type="sldNum" sz="quarter" idx="4"/>
          </p:nvPr>
        </p:nvSpPr>
        <p:spPr>
          <a:xfrm>
            <a:off x="37850446" y="28239727"/>
            <a:ext cx="2712763" cy="1752600"/>
          </a:xfrm>
          <a:prstGeom prst="rect">
            <a:avLst/>
          </a:prstGeom>
        </p:spPr>
        <p:txBody>
          <a:bodyPr vert="horz" lIns="91440" tIns="45720" rIns="91440" bIns="45720" rtlCol="0" anchor="ctr"/>
          <a:lstStyle>
            <a:lvl1pPr algn="r">
              <a:defRPr sz="4800">
                <a:solidFill>
                  <a:schemeClr val="tx1">
                    <a:lumMod val="95000"/>
                  </a:schemeClr>
                </a:solidFill>
                <a:effectLst>
                  <a:outerShdw blurRad="50800" dist="38100" dir="2700000" algn="tl" rotWithShape="0">
                    <a:schemeClr val="bg1">
                      <a:alpha val="43000"/>
                    </a:schemeClr>
                  </a:outerShdw>
                </a:effectLst>
              </a:defRPr>
            </a:lvl1pPr>
          </a:lstStyle>
          <a:p>
            <a:fld id="{BEC96AFA-303D-8042-85F3-1EA037B235F2}" type="slidenum">
              <a:rPr lang="en-US" smtClean="0"/>
              <a:t>‹#›</a:t>
            </a:fld>
            <a:endParaRPr lang="en-US"/>
          </a:p>
        </p:txBody>
      </p:sp>
    </p:spTree>
    <p:extLst>
      <p:ext uri="{BB962C8B-B14F-4D97-AF65-F5344CB8AC3E}">
        <p14:creationId xmlns:p14="http://schemas.microsoft.com/office/powerpoint/2010/main" val="736249571"/>
      </p:ext>
    </p:extLst>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 id="2147483854" r:id="rId14"/>
    <p:sldLayoutId id="2147483855" r:id="rId15"/>
    <p:sldLayoutId id="2147483856" r:id="rId16"/>
    <p:sldLayoutId id="2147483857" r:id="rId17"/>
  </p:sldLayoutIdLst>
  <p:txStyles>
    <p:titleStyle>
      <a:lvl1pPr algn="ctr" defTabSz="2194560" rtl="0" eaLnBrk="1" latinLnBrk="0" hangingPunct="1">
        <a:spcBef>
          <a:spcPct val="0"/>
        </a:spcBef>
        <a:buNone/>
        <a:defRPr sz="192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645920" indent="-1468800" algn="l" defTabSz="2194560" rtl="0" eaLnBrk="1" latinLnBrk="0" hangingPunct="1">
        <a:spcBef>
          <a:spcPct val="20000"/>
        </a:spcBef>
        <a:spcAft>
          <a:spcPts val="2880"/>
        </a:spcAft>
        <a:buClr>
          <a:schemeClr val="tx2"/>
        </a:buClr>
        <a:buSzPct val="70000"/>
        <a:buFont typeface="Wingdings 2" charset="2"/>
        <a:buChar char=""/>
        <a:defRPr sz="9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3456000" indent="-1296000" algn="l" defTabSz="2194560" rtl="0" eaLnBrk="1" latinLnBrk="0" hangingPunct="1">
        <a:spcBef>
          <a:spcPct val="20000"/>
        </a:spcBef>
        <a:spcAft>
          <a:spcPts val="2880"/>
        </a:spcAft>
        <a:buClr>
          <a:schemeClr val="tx2"/>
        </a:buClr>
        <a:buSzPct val="70000"/>
        <a:buFont typeface="Wingdings 2" charset="2"/>
        <a:buChar char=""/>
        <a:defRPr sz="864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4924800" indent="-1036800" algn="l" defTabSz="2194560" rtl="0" eaLnBrk="1" latinLnBrk="0" hangingPunct="1">
        <a:spcBef>
          <a:spcPct val="20000"/>
        </a:spcBef>
        <a:spcAft>
          <a:spcPts val="2880"/>
        </a:spcAft>
        <a:buClr>
          <a:schemeClr val="tx2"/>
        </a:buClr>
        <a:buSzPct val="70000"/>
        <a:buFont typeface="Wingdings 2" charset="2"/>
        <a:buChar char=""/>
        <a:defRPr sz="768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6652800" indent="-1036800" algn="l" defTabSz="2194560" rtl="0" eaLnBrk="1" latinLnBrk="0" hangingPunct="1">
        <a:spcBef>
          <a:spcPct val="20000"/>
        </a:spcBef>
        <a:spcAft>
          <a:spcPts val="2880"/>
        </a:spcAft>
        <a:buClr>
          <a:schemeClr val="tx2"/>
        </a:buClr>
        <a:buSzPct val="70000"/>
        <a:buFont typeface="Wingdings 2" charset="2"/>
        <a:buChar char=""/>
        <a:defRPr sz="672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8035200" indent="-1036800" algn="l" defTabSz="2194560" rtl="0" eaLnBrk="1" latinLnBrk="0" hangingPunct="1">
        <a:spcBef>
          <a:spcPct val="20000"/>
        </a:spcBef>
        <a:spcAft>
          <a:spcPts val="2880"/>
        </a:spcAft>
        <a:buClr>
          <a:schemeClr val="tx2"/>
        </a:buClr>
        <a:buSzPct val="70000"/>
        <a:buFont typeface="Wingdings 2" charset="2"/>
        <a:buChar char=""/>
        <a:defRPr sz="672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9670080" indent="-1097280" algn="l" defTabSz="2194560" rtl="0" eaLnBrk="1" latinLnBrk="0" hangingPunct="1">
        <a:spcBef>
          <a:spcPct val="20000"/>
        </a:spcBef>
        <a:spcAft>
          <a:spcPts val="2880"/>
        </a:spcAft>
        <a:buClr>
          <a:schemeClr val="tx2"/>
        </a:buClr>
        <a:buSzPct val="70000"/>
        <a:buFont typeface="Wingdings 2" charset="2"/>
        <a:buChar char=""/>
        <a:defRPr sz="672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11528640" indent="-1097280" algn="l" defTabSz="2194560" rtl="0" eaLnBrk="1" latinLnBrk="0" hangingPunct="1">
        <a:spcBef>
          <a:spcPct val="20000"/>
        </a:spcBef>
        <a:spcAft>
          <a:spcPts val="2880"/>
        </a:spcAft>
        <a:buClr>
          <a:schemeClr val="tx2"/>
        </a:buClr>
        <a:buSzPct val="70000"/>
        <a:buFont typeface="Wingdings 2" charset="2"/>
        <a:buChar char=""/>
        <a:defRPr sz="672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13387200" indent="-1097280" algn="l" defTabSz="2194560" rtl="0" eaLnBrk="1" latinLnBrk="0" hangingPunct="1">
        <a:spcBef>
          <a:spcPct val="20000"/>
        </a:spcBef>
        <a:spcAft>
          <a:spcPts val="2880"/>
        </a:spcAft>
        <a:buClr>
          <a:schemeClr val="tx2"/>
        </a:buClr>
        <a:buSzPct val="70000"/>
        <a:buFont typeface="Wingdings 2" charset="2"/>
        <a:buChar char=""/>
        <a:defRPr sz="672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14909760" indent="-1097280" algn="l" defTabSz="2194560" rtl="0" eaLnBrk="1" latinLnBrk="0" hangingPunct="1">
        <a:spcBef>
          <a:spcPct val="20000"/>
        </a:spcBef>
        <a:spcAft>
          <a:spcPts val="2880"/>
        </a:spcAft>
        <a:buClr>
          <a:schemeClr val="tx2"/>
        </a:buClr>
        <a:buSzPct val="70000"/>
        <a:buFont typeface="Wingdings 2" charset="2"/>
        <a:buChar char=""/>
        <a:defRPr sz="672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2194560" rtl="0" eaLnBrk="1" latinLnBrk="0" hangingPunct="1">
        <a:defRPr sz="8640" kern="1200">
          <a:solidFill>
            <a:schemeClr val="tx1"/>
          </a:solidFill>
          <a:latin typeface="+mn-lt"/>
          <a:ea typeface="+mn-ea"/>
          <a:cs typeface="+mn-cs"/>
        </a:defRPr>
      </a:lvl1pPr>
      <a:lvl2pPr marL="2194560" algn="l" defTabSz="2194560" rtl="0" eaLnBrk="1" latinLnBrk="0" hangingPunct="1">
        <a:defRPr sz="8640" kern="1200">
          <a:solidFill>
            <a:schemeClr val="tx1"/>
          </a:solidFill>
          <a:latin typeface="+mn-lt"/>
          <a:ea typeface="+mn-ea"/>
          <a:cs typeface="+mn-cs"/>
        </a:defRPr>
      </a:lvl2pPr>
      <a:lvl3pPr marL="4389120" algn="l" defTabSz="2194560" rtl="0" eaLnBrk="1" latinLnBrk="0" hangingPunct="1">
        <a:defRPr sz="8640" kern="1200">
          <a:solidFill>
            <a:schemeClr val="tx1"/>
          </a:solidFill>
          <a:latin typeface="+mn-lt"/>
          <a:ea typeface="+mn-ea"/>
          <a:cs typeface="+mn-cs"/>
        </a:defRPr>
      </a:lvl3pPr>
      <a:lvl4pPr marL="6583680" algn="l" defTabSz="2194560" rtl="0" eaLnBrk="1" latinLnBrk="0" hangingPunct="1">
        <a:defRPr sz="8640" kern="1200">
          <a:solidFill>
            <a:schemeClr val="tx1"/>
          </a:solidFill>
          <a:latin typeface="+mn-lt"/>
          <a:ea typeface="+mn-ea"/>
          <a:cs typeface="+mn-cs"/>
        </a:defRPr>
      </a:lvl4pPr>
      <a:lvl5pPr marL="8778240" algn="l" defTabSz="2194560" rtl="0" eaLnBrk="1" latinLnBrk="0" hangingPunct="1">
        <a:defRPr sz="8640" kern="1200">
          <a:solidFill>
            <a:schemeClr val="tx1"/>
          </a:solidFill>
          <a:latin typeface="+mn-lt"/>
          <a:ea typeface="+mn-ea"/>
          <a:cs typeface="+mn-cs"/>
        </a:defRPr>
      </a:lvl5pPr>
      <a:lvl6pPr marL="10972800" algn="l" defTabSz="2194560" rtl="0" eaLnBrk="1" latinLnBrk="0" hangingPunct="1">
        <a:defRPr sz="8640" kern="1200">
          <a:solidFill>
            <a:schemeClr val="tx1"/>
          </a:solidFill>
          <a:latin typeface="+mn-lt"/>
          <a:ea typeface="+mn-ea"/>
          <a:cs typeface="+mn-cs"/>
        </a:defRPr>
      </a:lvl6pPr>
      <a:lvl7pPr marL="13167360" algn="l" defTabSz="2194560" rtl="0" eaLnBrk="1" latinLnBrk="0" hangingPunct="1">
        <a:defRPr sz="8640" kern="1200">
          <a:solidFill>
            <a:schemeClr val="tx1"/>
          </a:solidFill>
          <a:latin typeface="+mn-lt"/>
          <a:ea typeface="+mn-ea"/>
          <a:cs typeface="+mn-cs"/>
        </a:defRPr>
      </a:lvl7pPr>
      <a:lvl8pPr marL="15361920" algn="l" defTabSz="2194560" rtl="0" eaLnBrk="1" latinLnBrk="0" hangingPunct="1">
        <a:defRPr sz="8640" kern="1200">
          <a:solidFill>
            <a:schemeClr val="tx1"/>
          </a:solidFill>
          <a:latin typeface="+mn-lt"/>
          <a:ea typeface="+mn-ea"/>
          <a:cs typeface="+mn-cs"/>
        </a:defRPr>
      </a:lvl8pPr>
      <a:lvl9pPr marL="17556480" algn="l" defTabSz="2194560" rtl="0" eaLnBrk="1" latinLnBrk="0" hangingPunct="1">
        <a:defRPr sz="864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 name="TextBox 304"/>
          <p:cNvSpPr txBox="1"/>
          <p:nvPr/>
        </p:nvSpPr>
        <p:spPr>
          <a:xfrm>
            <a:off x="10906960" y="3554314"/>
            <a:ext cx="22557603" cy="18121461"/>
          </a:xfrm>
          <a:prstGeom prst="rect">
            <a:avLst/>
          </a:prstGeom>
          <a:solidFill>
            <a:srgbClr val="FFFFFF"/>
          </a:solidFill>
          <a:ln cap="rnd">
            <a:solidFill>
              <a:schemeClr val="bg1"/>
            </a:solidFill>
          </a:ln>
        </p:spPr>
        <p:txBody>
          <a:bodyPr wrap="square" lIns="182880" rIns="182880" rtlCol="0">
            <a:noAutofit/>
          </a:bodyPr>
          <a:lstStyle/>
          <a:p>
            <a:pPr algn="just"/>
            <a:endParaRPr lang="en-US" sz="1800" dirty="0">
              <a:latin typeface="Times New Roman"/>
              <a:cs typeface="Times New Roman"/>
            </a:endParaRPr>
          </a:p>
        </p:txBody>
      </p:sp>
      <p:sp>
        <p:nvSpPr>
          <p:cNvPr id="520" name="TextBox 519"/>
          <p:cNvSpPr txBox="1"/>
          <p:nvPr/>
        </p:nvSpPr>
        <p:spPr>
          <a:xfrm>
            <a:off x="33989664" y="22572044"/>
            <a:ext cx="9281160" cy="6503704"/>
          </a:xfrm>
          <a:prstGeom prst="rect">
            <a:avLst/>
          </a:prstGeom>
          <a:solidFill>
            <a:schemeClr val="tx1"/>
          </a:solidFill>
          <a:ln>
            <a:solidFill>
              <a:schemeClr val="bg1"/>
            </a:solidFill>
          </a:ln>
        </p:spPr>
        <p:txBody>
          <a:bodyPr wrap="square" lIns="131445" tIns="65723" rIns="131445" bIns="65723" rtlCol="0">
            <a:spAutoFit/>
          </a:bodyPr>
          <a:lstStyle/>
          <a:p>
            <a:pPr>
              <a:spcAft>
                <a:spcPts val="600"/>
              </a:spcAft>
            </a:pPr>
            <a:r>
              <a:rPr lang="en-US" sz="2400" dirty="0">
                <a:solidFill>
                  <a:srgbClr val="000000"/>
                </a:solidFill>
                <a:latin typeface="Times New Roman" panose="02020603050405020304" pitchFamily="18" charset="0"/>
                <a:ea typeface="Times New Roman" panose="02020603050405020304" pitchFamily="18" charset="0"/>
              </a:rPr>
              <a:t>1. FAAS Foundation. Mind the workplace. . 2017:All.</a:t>
            </a:r>
            <a:endParaRPr lang="en-US" sz="2400" dirty="0">
              <a:latin typeface="Times New Roman" panose="02020603050405020304" pitchFamily="18" charset="0"/>
              <a:ea typeface="Times New Roman" panose="02020603050405020304" pitchFamily="18" charset="0"/>
            </a:endParaRPr>
          </a:p>
          <a:p>
            <a:pPr>
              <a:spcAft>
                <a:spcPts val="600"/>
              </a:spcAft>
            </a:pPr>
            <a:r>
              <a:rPr lang="en-US" sz="2400" dirty="0">
                <a:solidFill>
                  <a:srgbClr val="000000"/>
                </a:solidFill>
                <a:latin typeface="Times New Roman" panose="02020603050405020304" pitchFamily="18" charset="0"/>
                <a:ea typeface="Times New Roman" panose="02020603050405020304" pitchFamily="18" charset="0"/>
              </a:rPr>
              <a:t>2. Hanson Glen R., </a:t>
            </a:r>
            <a:r>
              <a:rPr lang="en-US" sz="2400" dirty="0" err="1">
                <a:solidFill>
                  <a:srgbClr val="000000"/>
                </a:solidFill>
                <a:latin typeface="Times New Roman" panose="02020603050405020304" pitchFamily="18" charset="0"/>
                <a:ea typeface="Times New Roman" panose="02020603050405020304" pitchFamily="18" charset="0"/>
              </a:rPr>
              <a:t>Venturelli</a:t>
            </a:r>
            <a:r>
              <a:rPr lang="en-US" sz="2400" dirty="0">
                <a:solidFill>
                  <a:srgbClr val="000000"/>
                </a:solidFill>
                <a:latin typeface="Times New Roman" panose="02020603050405020304" pitchFamily="18" charset="0"/>
                <a:ea typeface="Times New Roman" panose="02020603050405020304" pitchFamily="18" charset="0"/>
              </a:rPr>
              <a:t> Peter J., Fleckenstein Annette E. </a:t>
            </a:r>
            <a:r>
              <a:rPr lang="en-US" sz="2400" i="1" dirty="0">
                <a:solidFill>
                  <a:srgbClr val="000000"/>
                </a:solidFill>
                <a:latin typeface="Times New Roman" panose="02020603050405020304" pitchFamily="18" charset="0"/>
                <a:ea typeface="Times New Roman" panose="02020603050405020304" pitchFamily="18" charset="0"/>
              </a:rPr>
              <a:t>Drugs and society. </a:t>
            </a:r>
            <a:r>
              <a:rPr lang="en-US" sz="2400" dirty="0">
                <a:solidFill>
                  <a:srgbClr val="000000"/>
                </a:solidFill>
                <a:latin typeface="Times New Roman" panose="02020603050405020304" pitchFamily="18" charset="0"/>
                <a:ea typeface="Times New Roman" panose="02020603050405020304" pitchFamily="18" charset="0"/>
              </a:rPr>
              <a:t>11th ed. Burlington, MA: Jones &amp; Bartlett Learning; 2012:44.</a:t>
            </a:r>
            <a:endParaRPr lang="en-US" sz="2400" dirty="0">
              <a:latin typeface="Times New Roman" panose="02020603050405020304" pitchFamily="18" charset="0"/>
              <a:ea typeface="Times New Roman" panose="02020603050405020304" pitchFamily="18" charset="0"/>
            </a:endParaRPr>
          </a:p>
          <a:p>
            <a:pPr>
              <a:spcAft>
                <a:spcPts val="600"/>
              </a:spcAft>
            </a:pPr>
            <a:r>
              <a:rPr lang="en-US" sz="2400" dirty="0">
                <a:solidFill>
                  <a:srgbClr val="000000"/>
                </a:solidFill>
                <a:latin typeface="Times New Roman" panose="02020603050405020304" pitchFamily="18" charset="0"/>
                <a:ea typeface="Times New Roman" panose="02020603050405020304" pitchFamily="18" charset="0"/>
              </a:rPr>
              <a:t>3. Muller RT. Fast food industry demands ‘Emotional </a:t>
            </a:r>
            <a:r>
              <a:rPr lang="en-US" sz="2400" dirty="0" err="1">
                <a:solidFill>
                  <a:srgbClr val="000000"/>
                </a:solidFill>
                <a:latin typeface="Times New Roman" panose="02020603050405020304" pitchFamily="18" charset="0"/>
                <a:ea typeface="Times New Roman" panose="02020603050405020304" pitchFamily="18" charset="0"/>
              </a:rPr>
              <a:t>labour</a:t>
            </a:r>
            <a:r>
              <a:rPr lang="en-US" sz="2400" dirty="0">
                <a:solidFill>
                  <a:srgbClr val="000000"/>
                </a:solidFill>
                <a:latin typeface="Times New Roman" panose="02020603050405020304" pitchFamily="18" charset="0"/>
                <a:ea typeface="Times New Roman" panose="02020603050405020304" pitchFamily="18" charset="0"/>
              </a:rPr>
              <a:t>’ from employees. </a:t>
            </a:r>
            <a:r>
              <a:rPr lang="en-US" sz="2400" i="1" dirty="0">
                <a:solidFill>
                  <a:srgbClr val="000000"/>
                </a:solidFill>
                <a:latin typeface="Times New Roman" panose="02020603050405020304" pitchFamily="18" charset="0"/>
                <a:ea typeface="Times New Roman" panose="02020603050405020304" pitchFamily="18" charset="0"/>
              </a:rPr>
              <a:t>Psychology Today</a:t>
            </a:r>
            <a:r>
              <a:rPr lang="en-US" sz="2400" dirty="0">
                <a:solidFill>
                  <a:srgbClr val="000000"/>
                </a:solidFill>
                <a:latin typeface="Times New Roman" panose="02020603050405020304" pitchFamily="18" charset="0"/>
                <a:ea typeface="Times New Roman" panose="02020603050405020304" pitchFamily="18" charset="0"/>
              </a:rPr>
              <a:t>. 2016.</a:t>
            </a:r>
            <a:endParaRPr lang="en-US" sz="2400" dirty="0">
              <a:latin typeface="Times New Roman" panose="02020603050405020304" pitchFamily="18" charset="0"/>
              <a:ea typeface="Times New Roman" panose="02020603050405020304" pitchFamily="18" charset="0"/>
            </a:endParaRPr>
          </a:p>
          <a:p>
            <a:pPr>
              <a:spcAft>
                <a:spcPts val="600"/>
              </a:spcAft>
            </a:pPr>
            <a:r>
              <a:rPr lang="en-US" sz="2400" dirty="0">
                <a:solidFill>
                  <a:srgbClr val="000000"/>
                </a:solidFill>
                <a:latin typeface="Times New Roman" panose="02020603050405020304" pitchFamily="18" charset="0"/>
                <a:ea typeface="Times New Roman" panose="02020603050405020304" pitchFamily="18" charset="0"/>
              </a:rPr>
              <a:t>4. Broome KM BJ. Reducing heavy alcohol consumption in young restaurant workers. </a:t>
            </a:r>
            <a:r>
              <a:rPr lang="en-US" sz="2400" i="1" dirty="0">
                <a:solidFill>
                  <a:srgbClr val="000000"/>
                </a:solidFill>
                <a:latin typeface="Times New Roman" panose="02020603050405020304" pitchFamily="18" charset="0"/>
                <a:ea typeface="Times New Roman" panose="02020603050405020304" pitchFamily="18" charset="0"/>
              </a:rPr>
              <a:t>J Stud Alcohol Drugs</a:t>
            </a:r>
            <a:r>
              <a:rPr lang="en-US" sz="2400" dirty="0">
                <a:solidFill>
                  <a:srgbClr val="000000"/>
                </a:solidFill>
                <a:latin typeface="Times New Roman" panose="02020603050405020304" pitchFamily="18" charset="0"/>
                <a:ea typeface="Times New Roman" panose="02020603050405020304" pitchFamily="18" charset="0"/>
              </a:rPr>
              <a:t>. 2011;72(1):117-24. </a:t>
            </a:r>
            <a:r>
              <a:rPr lang="en-US" sz="2400" dirty="0" err="1">
                <a:solidFill>
                  <a:srgbClr val="000000"/>
                </a:solidFill>
                <a:latin typeface="Times New Roman" panose="02020603050405020304" pitchFamily="18" charset="0"/>
                <a:ea typeface="Times New Roman" panose="02020603050405020304" pitchFamily="18" charset="0"/>
              </a:rPr>
              <a:t>doi</a:t>
            </a:r>
            <a:r>
              <a:rPr lang="en-US" sz="2400" dirty="0">
                <a:solidFill>
                  <a:srgbClr val="000000"/>
                </a:solidFill>
                <a:latin typeface="Times New Roman" panose="02020603050405020304" pitchFamily="18" charset="0"/>
                <a:ea typeface="Times New Roman" panose="02020603050405020304" pitchFamily="18" charset="0"/>
              </a:rPr>
              <a:t>: 10.15288/jsad.2011.72.117.</a:t>
            </a:r>
            <a:endParaRPr lang="en-US" sz="2400" dirty="0">
              <a:latin typeface="Times New Roman" panose="02020603050405020304" pitchFamily="18" charset="0"/>
              <a:ea typeface="Times New Roman" panose="02020603050405020304" pitchFamily="18" charset="0"/>
            </a:endParaRPr>
          </a:p>
          <a:p>
            <a:pPr>
              <a:spcAft>
                <a:spcPts val="600"/>
              </a:spcAft>
            </a:pPr>
            <a:r>
              <a:rPr lang="en-US" sz="2400" dirty="0">
                <a:solidFill>
                  <a:srgbClr val="000000"/>
                </a:solidFill>
                <a:latin typeface="Times New Roman" panose="02020603050405020304" pitchFamily="18" charset="0"/>
                <a:ea typeface="Times New Roman" panose="02020603050405020304" pitchFamily="18" charset="0"/>
              </a:rPr>
              <a:t>5. </a:t>
            </a:r>
            <a:r>
              <a:rPr lang="en-US" sz="2400" dirty="0" err="1">
                <a:solidFill>
                  <a:srgbClr val="000000"/>
                </a:solidFill>
                <a:latin typeface="Times New Roman" panose="02020603050405020304" pitchFamily="18" charset="0"/>
                <a:ea typeface="Times New Roman" panose="02020603050405020304" pitchFamily="18" charset="0"/>
              </a:rPr>
              <a:t>Balanay</a:t>
            </a:r>
            <a:r>
              <a:rPr lang="en-US" sz="2400" dirty="0">
                <a:solidFill>
                  <a:srgbClr val="000000"/>
                </a:solidFill>
                <a:latin typeface="Times New Roman" panose="02020603050405020304" pitchFamily="18" charset="0"/>
                <a:ea typeface="Times New Roman" panose="02020603050405020304" pitchFamily="18" charset="0"/>
              </a:rPr>
              <a:t> JA, Adesina A, Kearney GD, Richards SL. Assessment of occupational health and safety hazard exposures among working college students. </a:t>
            </a:r>
            <a:r>
              <a:rPr lang="en-US" sz="2400" i="1" dirty="0">
                <a:solidFill>
                  <a:srgbClr val="000000"/>
                </a:solidFill>
                <a:latin typeface="Times New Roman" panose="02020603050405020304" pitchFamily="18" charset="0"/>
                <a:ea typeface="Times New Roman" panose="02020603050405020304" pitchFamily="18" charset="0"/>
              </a:rPr>
              <a:t>Am J Ind Med</a:t>
            </a:r>
            <a:r>
              <a:rPr lang="en-US" sz="2400" dirty="0">
                <a:solidFill>
                  <a:srgbClr val="000000"/>
                </a:solidFill>
                <a:latin typeface="Times New Roman" panose="02020603050405020304" pitchFamily="18" charset="0"/>
                <a:ea typeface="Times New Roman" panose="02020603050405020304" pitchFamily="18" charset="0"/>
              </a:rPr>
              <a:t>. 2014;57(1):114-24. </a:t>
            </a:r>
            <a:r>
              <a:rPr lang="en-US" sz="2400" dirty="0" err="1">
                <a:solidFill>
                  <a:srgbClr val="000000"/>
                </a:solidFill>
                <a:latin typeface="Times New Roman" panose="02020603050405020304" pitchFamily="18" charset="0"/>
                <a:ea typeface="Times New Roman" panose="02020603050405020304" pitchFamily="18" charset="0"/>
              </a:rPr>
              <a:t>doi</a:t>
            </a:r>
            <a:r>
              <a:rPr lang="en-US" sz="2400" dirty="0">
                <a:solidFill>
                  <a:srgbClr val="000000"/>
                </a:solidFill>
                <a:latin typeface="Times New Roman" panose="02020603050405020304" pitchFamily="18" charset="0"/>
                <a:ea typeface="Times New Roman" panose="02020603050405020304" pitchFamily="18" charset="0"/>
              </a:rPr>
              <a:t>: 10.1002/ajim.22256.</a:t>
            </a:r>
            <a:endParaRPr lang="en-US" sz="2400" dirty="0">
              <a:latin typeface="Times New Roman" panose="02020603050405020304" pitchFamily="18" charset="0"/>
              <a:ea typeface="Times New Roman" panose="02020603050405020304" pitchFamily="18" charset="0"/>
            </a:endParaRPr>
          </a:p>
          <a:p>
            <a:pPr>
              <a:spcAft>
                <a:spcPts val="600"/>
              </a:spcAft>
            </a:pPr>
            <a:r>
              <a:rPr lang="en-US" sz="2400" dirty="0">
                <a:solidFill>
                  <a:srgbClr val="000000"/>
                </a:solidFill>
                <a:latin typeface="Times New Roman" panose="02020603050405020304" pitchFamily="18" charset="0"/>
                <a:ea typeface="Times New Roman" panose="02020603050405020304" pitchFamily="18" charset="0"/>
              </a:rPr>
              <a:t>6. Boal WL, Li J, </a:t>
            </a:r>
            <a:r>
              <a:rPr lang="en-US" sz="2400" dirty="0" err="1">
                <a:solidFill>
                  <a:srgbClr val="000000"/>
                </a:solidFill>
                <a:latin typeface="Times New Roman" panose="02020603050405020304" pitchFamily="18" charset="0"/>
                <a:ea typeface="Times New Roman" panose="02020603050405020304" pitchFamily="18" charset="0"/>
              </a:rPr>
              <a:t>Sussell</a:t>
            </a:r>
            <a:r>
              <a:rPr lang="en-US" sz="2400" dirty="0">
                <a:solidFill>
                  <a:srgbClr val="000000"/>
                </a:solidFill>
                <a:latin typeface="Times New Roman" panose="02020603050405020304" pitchFamily="18" charset="0"/>
                <a:ea typeface="Times New Roman" panose="02020603050405020304" pitchFamily="18" charset="0"/>
              </a:rPr>
              <a:t> A. Health insurance coverage by occupation among adults aged 18-64 years - 17 states, 2013-2014. </a:t>
            </a:r>
            <a:r>
              <a:rPr lang="en-US" sz="2400" i="1" dirty="0">
                <a:solidFill>
                  <a:srgbClr val="000000"/>
                </a:solidFill>
                <a:latin typeface="Times New Roman" panose="02020603050405020304" pitchFamily="18" charset="0"/>
                <a:ea typeface="Times New Roman" panose="02020603050405020304" pitchFamily="18" charset="0"/>
              </a:rPr>
              <a:t>MMWR </a:t>
            </a:r>
            <a:r>
              <a:rPr lang="en-US" sz="2400" i="1" dirty="0" err="1">
                <a:solidFill>
                  <a:srgbClr val="000000"/>
                </a:solidFill>
                <a:latin typeface="Times New Roman" panose="02020603050405020304" pitchFamily="18" charset="0"/>
                <a:ea typeface="Times New Roman" panose="02020603050405020304" pitchFamily="18" charset="0"/>
              </a:rPr>
              <a:t>Morb</a:t>
            </a:r>
            <a:r>
              <a:rPr lang="en-US" sz="2400" i="1" dirty="0">
                <a:solidFill>
                  <a:srgbClr val="000000"/>
                </a:solidFill>
                <a:latin typeface="Times New Roman" panose="02020603050405020304" pitchFamily="18" charset="0"/>
                <a:ea typeface="Times New Roman" panose="02020603050405020304" pitchFamily="18" charset="0"/>
              </a:rPr>
              <a:t> Mortal </a:t>
            </a:r>
            <a:r>
              <a:rPr lang="en-US" sz="2400" i="1" dirty="0" err="1">
                <a:solidFill>
                  <a:srgbClr val="000000"/>
                </a:solidFill>
                <a:latin typeface="Times New Roman" panose="02020603050405020304" pitchFamily="18" charset="0"/>
                <a:ea typeface="Times New Roman" panose="02020603050405020304" pitchFamily="18" charset="0"/>
              </a:rPr>
              <a:t>Wkly</a:t>
            </a:r>
            <a:r>
              <a:rPr lang="en-US" sz="2400" i="1" dirty="0">
                <a:solidFill>
                  <a:srgbClr val="000000"/>
                </a:solidFill>
                <a:latin typeface="Times New Roman" panose="02020603050405020304" pitchFamily="18" charset="0"/>
                <a:ea typeface="Times New Roman" panose="02020603050405020304" pitchFamily="18" charset="0"/>
              </a:rPr>
              <a:t> Rep</a:t>
            </a:r>
            <a:r>
              <a:rPr lang="en-US" sz="2400" dirty="0">
                <a:solidFill>
                  <a:srgbClr val="000000"/>
                </a:solidFill>
                <a:latin typeface="Times New Roman" panose="02020603050405020304" pitchFamily="18" charset="0"/>
                <a:ea typeface="Times New Roman" panose="02020603050405020304" pitchFamily="18" charset="0"/>
              </a:rPr>
              <a:t>. 2018;67(21):593-598. </a:t>
            </a:r>
            <a:r>
              <a:rPr lang="en-US" sz="2400" dirty="0" err="1">
                <a:solidFill>
                  <a:srgbClr val="000000"/>
                </a:solidFill>
                <a:latin typeface="Times New Roman" panose="02020603050405020304" pitchFamily="18" charset="0"/>
                <a:ea typeface="Times New Roman" panose="02020603050405020304" pitchFamily="18" charset="0"/>
              </a:rPr>
              <a:t>doi</a:t>
            </a:r>
            <a:r>
              <a:rPr lang="en-US" sz="2400" dirty="0">
                <a:solidFill>
                  <a:srgbClr val="000000"/>
                </a:solidFill>
                <a:latin typeface="Times New Roman" panose="02020603050405020304" pitchFamily="18" charset="0"/>
                <a:ea typeface="Times New Roman" panose="02020603050405020304" pitchFamily="18" charset="0"/>
              </a:rPr>
              <a:t>: 10.15585/mmwr.mm6721a1.</a:t>
            </a:r>
            <a:endParaRPr lang="en-US" sz="2400" dirty="0">
              <a:latin typeface="Times New Roman" panose="02020603050405020304" pitchFamily="18" charset="0"/>
              <a:ea typeface="Times New Roman" panose="02020603050405020304" pitchFamily="18" charset="0"/>
            </a:endParaRPr>
          </a:p>
          <a:p>
            <a:pPr>
              <a:spcAft>
                <a:spcPts val="600"/>
              </a:spcAft>
            </a:pPr>
            <a:r>
              <a:rPr lang="en-US" sz="2400" dirty="0">
                <a:solidFill>
                  <a:srgbClr val="000000"/>
                </a:solidFill>
                <a:latin typeface="Times New Roman" panose="02020603050405020304" pitchFamily="18" charset="0"/>
                <a:ea typeface="Times New Roman" panose="02020603050405020304" pitchFamily="18" charset="0"/>
              </a:rPr>
              <a:t>7. Holy Bible, New King Version. In: ; 1992.</a:t>
            </a:r>
            <a:endParaRPr lang="en-US" sz="2400" dirty="0">
              <a:latin typeface="Times New Roman" panose="02020603050405020304" pitchFamily="18" charset="0"/>
              <a:ea typeface="Times New Roman" panose="02020603050405020304" pitchFamily="18" charset="0"/>
            </a:endParaRPr>
          </a:p>
        </p:txBody>
      </p:sp>
      <p:sp>
        <p:nvSpPr>
          <p:cNvPr id="4" name="TextBox 3"/>
          <p:cNvSpPr txBox="1"/>
          <p:nvPr/>
        </p:nvSpPr>
        <p:spPr>
          <a:xfrm>
            <a:off x="806973" y="504527"/>
            <a:ext cx="42469186" cy="2665408"/>
          </a:xfrm>
          <a:prstGeom prst="rect">
            <a:avLst/>
          </a:prstGeom>
          <a:ln w="12700" cap="rnd" cmpd="sng">
            <a:solidFill>
              <a:schemeClr val="bg1"/>
            </a:solid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r"/>
            <a:r>
              <a:rPr lang="en-US" sz="8800" b="1" dirty="0">
                <a:solidFill>
                  <a:schemeClr val="bg1"/>
                </a:solidFill>
              </a:rPr>
              <a:t>Perceptions of Workers in the Fast-Food Industry: a Qualitative Study</a:t>
            </a:r>
          </a:p>
          <a:p>
            <a:pPr algn="ctr"/>
            <a:r>
              <a:rPr lang="en-US" sz="5800" b="1" dirty="0">
                <a:latin typeface="Times New Roman"/>
                <a:cs typeface="Times New Roman"/>
              </a:rPr>
              <a:t>Allyson B. Flinn, Rebecca L. Brown, Renata Yassa, Julia E. Inglis</a:t>
            </a:r>
          </a:p>
        </p:txBody>
      </p:sp>
      <p:pic>
        <p:nvPicPr>
          <p:cNvPr id="77" name="Picture 7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4103" y="1207589"/>
            <a:ext cx="4840224" cy="1377696"/>
          </a:xfrm>
          <a:prstGeom prst="rect">
            <a:avLst/>
          </a:prstGeom>
        </p:spPr>
      </p:pic>
      <p:sp>
        <p:nvSpPr>
          <p:cNvPr id="309" name="TextBox 308"/>
          <p:cNvSpPr txBox="1"/>
          <p:nvPr/>
        </p:nvSpPr>
        <p:spPr>
          <a:xfrm>
            <a:off x="837574" y="4525360"/>
            <a:ext cx="9567655" cy="12443792"/>
          </a:xfrm>
          <a:prstGeom prst="rect">
            <a:avLst/>
          </a:prstGeom>
          <a:solidFill>
            <a:schemeClr val="tx1"/>
          </a:solidFill>
          <a:ln>
            <a:solidFill>
              <a:schemeClr val="bg1"/>
            </a:solidFill>
          </a:ln>
        </p:spPr>
        <p:txBody>
          <a:bodyPr wrap="square" lIns="131445" tIns="65723" rIns="131445" bIns="65723" rtlCol="0">
            <a:spAutoFit/>
          </a:bodyPr>
          <a:lstStyle/>
          <a:p>
            <a:pPr marL="285750" indent="-285750">
              <a:spcAft>
                <a:spcPts val="1200"/>
              </a:spcAft>
              <a:buFont typeface="Arial" panose="020B0604020202020204" pitchFamily="34" charset="0"/>
              <a:buChar char="•"/>
            </a:pPr>
            <a:r>
              <a:rPr lang="en-US" sz="4000" dirty="0">
                <a:solidFill>
                  <a:srgbClr val="000000"/>
                </a:solidFill>
                <a:latin typeface="Times New Roman" panose="02020603050405020304" pitchFamily="18" charset="0"/>
                <a:ea typeface="Calibri" panose="020F0502020204030204" pitchFamily="34" charset="0"/>
              </a:rPr>
              <a:t>The food and beverage industry, including fast-food restaurants, was scored in the top three most unhealthy workplaces in 2017 in the United States. </a:t>
            </a:r>
          </a:p>
          <a:p>
            <a:pPr marL="285750" indent="-285750">
              <a:spcAft>
                <a:spcPts val="1200"/>
              </a:spcAft>
              <a:buFont typeface="Arial" panose="020B0604020202020204" pitchFamily="34" charset="0"/>
              <a:buChar char="•"/>
            </a:pPr>
            <a:r>
              <a:rPr lang="en-US" sz="4000" dirty="0">
                <a:solidFill>
                  <a:srgbClr val="000000"/>
                </a:solidFill>
                <a:latin typeface="Times New Roman" panose="02020603050405020304" pitchFamily="18" charset="0"/>
                <a:ea typeface="Calibri" panose="020F0502020204030204" pitchFamily="34" charset="0"/>
              </a:rPr>
              <a:t>Individuals working in fast-food experience higher than average levels of workplace stress, panic attacks, depression and sleep disturbances and are more likely to abuse alcohol and/or to use illicit drugs. </a:t>
            </a:r>
            <a:endParaRPr lang="en-US" sz="4000" baseline="30000" dirty="0">
              <a:solidFill>
                <a:srgbClr val="000000"/>
              </a:solidFill>
              <a:highlight>
                <a:srgbClr val="FFFFFF"/>
              </a:highlight>
              <a:latin typeface="Calibri" panose="020F0502020204030204" pitchFamily="34" charset="0"/>
              <a:ea typeface="Times New Roman" panose="02020603050405020304" pitchFamily="18" charset="0"/>
            </a:endParaRPr>
          </a:p>
          <a:p>
            <a:pPr marL="285750" indent="-285750">
              <a:spcAft>
                <a:spcPts val="1200"/>
              </a:spcAft>
              <a:buFont typeface="Arial" panose="020B0604020202020204" pitchFamily="34" charset="0"/>
              <a:buChar char="•"/>
            </a:pPr>
            <a:r>
              <a:rPr lang="en-US" sz="4000" dirty="0">
                <a:solidFill>
                  <a:srgbClr val="000000"/>
                </a:solidFill>
                <a:latin typeface="Times New Roman" panose="02020603050405020304" pitchFamily="18" charset="0"/>
                <a:ea typeface="Calibri" panose="020F0502020204030204" pitchFamily="34" charset="0"/>
              </a:rPr>
              <a:t>Fast-food workers are at increased risk for physical injuries on the job but more likely to lack adequate health insurance or paid sick leave.</a:t>
            </a:r>
            <a:endParaRPr lang="en-US" sz="4000" baseline="30000" dirty="0">
              <a:solidFill>
                <a:srgbClr val="000000"/>
              </a:solidFill>
              <a:highlight>
                <a:srgbClr val="FFFFFF"/>
              </a:highlight>
              <a:latin typeface="Calibri" panose="020F0502020204030204" pitchFamily="34" charset="0"/>
              <a:ea typeface="Calibri" panose="020F0502020204030204" pitchFamily="34" charset="0"/>
            </a:endParaRPr>
          </a:p>
          <a:p>
            <a:pPr marL="285750" indent="-285750">
              <a:spcAft>
                <a:spcPts val="1200"/>
              </a:spcAft>
              <a:buFont typeface="Arial" panose="020B0604020202020204" pitchFamily="34" charset="0"/>
              <a:buChar char="•"/>
            </a:pPr>
            <a:r>
              <a:rPr lang="en-US" sz="4000" dirty="0">
                <a:solidFill>
                  <a:srgbClr val="000000"/>
                </a:solidFill>
                <a:latin typeface="Times New Roman" panose="02020603050405020304" pitchFamily="18" charset="0"/>
                <a:ea typeface="Calibri" panose="020F0502020204030204" pitchFamily="34" charset="0"/>
              </a:rPr>
              <a:t>At the same time, research is limited in this area. </a:t>
            </a:r>
          </a:p>
          <a:p>
            <a:pPr marL="285750" indent="-285750">
              <a:spcAft>
                <a:spcPts val="1200"/>
              </a:spcAft>
              <a:buFont typeface="Arial" panose="020B0604020202020204" pitchFamily="34" charset="0"/>
              <a:buChar char="•"/>
            </a:pPr>
            <a:r>
              <a:rPr lang="en-US" sz="4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Conducting research investigating the experiences of fast-food workers is related to the Christian value to ‘remember the poor’(Gal. 2:10).</a:t>
            </a:r>
          </a:p>
        </p:txBody>
      </p:sp>
      <p:sp>
        <p:nvSpPr>
          <p:cNvPr id="310" name="TextBox 309"/>
          <p:cNvSpPr txBox="1"/>
          <p:nvPr/>
        </p:nvSpPr>
        <p:spPr>
          <a:xfrm>
            <a:off x="748879" y="3653967"/>
            <a:ext cx="9606284" cy="871393"/>
          </a:xfrm>
          <a:prstGeom prst="rect">
            <a:avLst/>
          </a:prstGeom>
          <a:solidFill>
            <a:srgbClr val="0A254E"/>
          </a:solidFill>
          <a:ln>
            <a:solidFill>
              <a:schemeClr val="bg1"/>
            </a:solidFill>
          </a:ln>
        </p:spPr>
        <p:txBody>
          <a:bodyPr wrap="square" lIns="131445" tIns="65723" rIns="131445" bIns="65723" rtlCol="0">
            <a:spAutoFit/>
          </a:bodyPr>
          <a:lstStyle/>
          <a:p>
            <a:pPr algn="ctr"/>
            <a:r>
              <a:rPr lang="en-US" sz="4800" b="1" dirty="0">
                <a:latin typeface="Times New Roman"/>
                <a:cs typeface="Times New Roman"/>
              </a:rPr>
              <a:t>Background</a:t>
            </a:r>
            <a:endParaRPr lang="en-US" sz="6000" b="1" dirty="0">
              <a:latin typeface="Times New Roman"/>
              <a:cs typeface="Times New Roman"/>
            </a:endParaRPr>
          </a:p>
        </p:txBody>
      </p:sp>
      <p:sp>
        <p:nvSpPr>
          <p:cNvPr id="312" name="TextBox 311"/>
          <p:cNvSpPr txBox="1"/>
          <p:nvPr/>
        </p:nvSpPr>
        <p:spPr>
          <a:xfrm>
            <a:off x="820282" y="17990074"/>
            <a:ext cx="9567655" cy="1363836"/>
          </a:xfrm>
          <a:prstGeom prst="rect">
            <a:avLst/>
          </a:prstGeom>
          <a:solidFill>
            <a:schemeClr val="tx1"/>
          </a:solidFill>
          <a:ln>
            <a:solidFill>
              <a:schemeClr val="bg1"/>
            </a:solidFill>
          </a:ln>
        </p:spPr>
        <p:txBody>
          <a:bodyPr wrap="square" lIns="131445" tIns="65723" rIns="131445" bIns="65723" rtlCol="0">
            <a:spAutoFit/>
          </a:bodyPr>
          <a:lstStyle/>
          <a:p>
            <a:r>
              <a:rPr lang="en-US" sz="4000" dirty="0">
                <a:solidFill>
                  <a:schemeClr val="bg1"/>
                </a:solidFill>
                <a:latin typeface="Times New Roman"/>
                <a:cs typeface="Times New Roman"/>
              </a:rPr>
              <a:t>What are the perceptions and experiences of fast-food workers in Central Virginia?</a:t>
            </a:r>
          </a:p>
        </p:txBody>
      </p:sp>
      <p:sp>
        <p:nvSpPr>
          <p:cNvPr id="313" name="TextBox 312"/>
          <p:cNvSpPr txBox="1"/>
          <p:nvPr/>
        </p:nvSpPr>
        <p:spPr>
          <a:xfrm>
            <a:off x="825416" y="17163189"/>
            <a:ext cx="9567655" cy="871393"/>
          </a:xfrm>
          <a:prstGeom prst="rect">
            <a:avLst/>
          </a:prstGeom>
          <a:solidFill>
            <a:srgbClr val="0A254E"/>
          </a:solidFill>
          <a:ln>
            <a:solidFill>
              <a:schemeClr val="bg1"/>
            </a:solidFill>
          </a:ln>
        </p:spPr>
        <p:txBody>
          <a:bodyPr wrap="square" lIns="131445" tIns="65723" rIns="131445" bIns="65723" rtlCol="0">
            <a:spAutoFit/>
          </a:bodyPr>
          <a:lstStyle/>
          <a:p>
            <a:pPr algn="ctr"/>
            <a:r>
              <a:rPr lang="en-US" sz="4800" b="1" dirty="0">
                <a:latin typeface="Times New Roman"/>
                <a:cs typeface="Times New Roman"/>
              </a:rPr>
              <a:t>Research Question</a:t>
            </a:r>
            <a:endParaRPr lang="en-US" sz="6000" b="1" dirty="0">
              <a:latin typeface="Times New Roman"/>
              <a:cs typeface="Times New Roman"/>
            </a:endParaRPr>
          </a:p>
        </p:txBody>
      </p:sp>
      <p:grpSp>
        <p:nvGrpSpPr>
          <p:cNvPr id="314" name="Group 313"/>
          <p:cNvGrpSpPr/>
          <p:nvPr/>
        </p:nvGrpSpPr>
        <p:grpSpPr>
          <a:xfrm>
            <a:off x="817050" y="19732106"/>
            <a:ext cx="9614797" cy="11254600"/>
            <a:chOff x="875411" y="26234770"/>
            <a:chExt cx="9096097" cy="4731625"/>
          </a:xfrm>
        </p:grpSpPr>
        <p:sp>
          <p:nvSpPr>
            <p:cNvPr id="315" name="TextBox 314"/>
            <p:cNvSpPr txBox="1"/>
            <p:nvPr/>
          </p:nvSpPr>
          <p:spPr>
            <a:xfrm>
              <a:off x="875411" y="26283754"/>
              <a:ext cx="9042765" cy="4682641"/>
            </a:xfrm>
            <a:prstGeom prst="rect">
              <a:avLst/>
            </a:prstGeom>
            <a:solidFill>
              <a:schemeClr val="tx1"/>
            </a:solidFill>
            <a:ln cap="rnd">
              <a:solidFill>
                <a:schemeClr val="bg1"/>
              </a:solidFill>
            </a:ln>
          </p:spPr>
          <p:txBody>
            <a:bodyPr wrap="square" lIns="182880" rIns="182880" rtlCol="0">
              <a:noAutofit/>
            </a:bodyPr>
            <a:lstStyle/>
            <a:p>
              <a:pPr>
                <a:spcAft>
                  <a:spcPts val="1200"/>
                </a:spcAft>
              </a:pPr>
              <a:endParaRPr lang="en-US" sz="4000" dirty="0">
                <a:solidFill>
                  <a:srgbClr val="000000"/>
                </a:solidFill>
                <a:latin typeface="Times New Roman" panose="02020603050405020304" pitchFamily="18" charset="0"/>
              </a:endParaRPr>
            </a:p>
            <a:p>
              <a:pPr marL="285750" indent="-285750">
                <a:spcAft>
                  <a:spcPts val="1200"/>
                </a:spcAft>
                <a:buFont typeface="Arial" panose="020B0604020202020204" pitchFamily="34" charset="0"/>
                <a:buChar char="•"/>
              </a:pPr>
              <a:r>
                <a:rPr lang="en-US" sz="4000" dirty="0">
                  <a:solidFill>
                    <a:srgbClr val="000000"/>
                  </a:solidFill>
                  <a:latin typeface="Times New Roman" panose="02020603050405020304" pitchFamily="18" charset="0"/>
                </a:rPr>
                <a:t>Recruited fast-food workers from Central Virginia who worked </a:t>
              </a:r>
              <a:r>
                <a:rPr lang="en-US" sz="4000" dirty="0">
                  <a:solidFill>
                    <a:schemeClr val="bg1"/>
                  </a:solidFill>
                </a:rPr>
                <a:t>≥ </a:t>
              </a:r>
              <a:r>
                <a:rPr lang="en-US" sz="4000" dirty="0">
                  <a:solidFill>
                    <a:srgbClr val="000000"/>
                  </a:solidFill>
                  <a:latin typeface="Times New Roman" panose="02020603050405020304" pitchFamily="18" charset="0"/>
                </a:rPr>
                <a:t>20 hours/week and employed </a:t>
              </a:r>
              <a:r>
                <a:rPr lang="en-US" sz="4000" dirty="0">
                  <a:solidFill>
                    <a:schemeClr val="bg1"/>
                  </a:solidFill>
                </a:rPr>
                <a:t>≥ one month in a fast-food restaurant.</a:t>
              </a:r>
              <a:endParaRPr lang="en-US" sz="4000" dirty="0">
                <a:solidFill>
                  <a:schemeClr val="bg1"/>
                </a:solidFill>
                <a:latin typeface="Times New Roman" panose="02020603050405020304" pitchFamily="18" charset="0"/>
              </a:endParaRPr>
            </a:p>
            <a:p>
              <a:pPr marL="285750" indent="-285750">
                <a:spcAft>
                  <a:spcPts val="1200"/>
                </a:spcAft>
                <a:buFont typeface="Arial" panose="020B0604020202020204" pitchFamily="34" charset="0"/>
                <a:buChar char="•"/>
              </a:pPr>
              <a:r>
                <a:rPr lang="en-US" sz="4000" dirty="0">
                  <a:solidFill>
                    <a:srgbClr val="000000"/>
                  </a:solidFill>
                  <a:latin typeface="Times New Roman" panose="02020603050405020304" pitchFamily="18" charset="0"/>
                </a:rPr>
                <a:t>Semi-structured interviews to collect qualitative data from seven individuals Central Virginia. </a:t>
              </a:r>
            </a:p>
            <a:p>
              <a:pPr marL="285750" indent="-285750">
                <a:spcAft>
                  <a:spcPts val="1200"/>
                </a:spcAft>
                <a:buFont typeface="Arial" panose="020B0604020202020204" pitchFamily="34" charset="0"/>
                <a:buChar char="•"/>
              </a:pPr>
              <a:r>
                <a:rPr lang="en-US" sz="4000" dirty="0">
                  <a:solidFill>
                    <a:srgbClr val="000000"/>
                  </a:solidFill>
                  <a:latin typeface="Times New Roman" panose="02020603050405020304" pitchFamily="18" charset="0"/>
                </a:rPr>
                <a:t>Two had management experience. </a:t>
              </a:r>
            </a:p>
            <a:p>
              <a:pPr marL="285750" indent="-285750">
                <a:spcAft>
                  <a:spcPts val="1200"/>
                </a:spcAft>
                <a:buFont typeface="Arial" panose="020B0604020202020204" pitchFamily="34" charset="0"/>
                <a:buChar char="•"/>
              </a:pPr>
              <a:r>
                <a:rPr lang="en-US" sz="4000" dirty="0">
                  <a:solidFill>
                    <a:srgbClr val="000000"/>
                  </a:solidFill>
                  <a:latin typeface="Times New Roman" panose="02020603050405020304" pitchFamily="18" charset="0"/>
                </a:rPr>
                <a:t>Interviews audio recorded via Microsoft Teams and transcribed verbatim. </a:t>
              </a:r>
            </a:p>
            <a:p>
              <a:pPr marL="285750" indent="-285750">
                <a:spcAft>
                  <a:spcPts val="1200"/>
                </a:spcAft>
                <a:buFont typeface="Arial" panose="020B0604020202020204" pitchFamily="34" charset="0"/>
                <a:buChar char="•"/>
              </a:pPr>
              <a:r>
                <a:rPr lang="en-US" sz="4000" dirty="0">
                  <a:solidFill>
                    <a:srgbClr val="000000"/>
                  </a:solidFill>
                  <a:latin typeface="Times New Roman" panose="02020603050405020304" pitchFamily="18" charset="0"/>
                </a:rPr>
                <a:t>Interview data were analyzed using thematic analysis. </a:t>
              </a:r>
            </a:p>
            <a:p>
              <a:pPr marL="285750" indent="-285750">
                <a:spcAft>
                  <a:spcPts val="1200"/>
                </a:spcAft>
                <a:buFont typeface="Arial" panose="020B0604020202020204" pitchFamily="34" charset="0"/>
                <a:buChar char="•"/>
              </a:pPr>
              <a:r>
                <a:rPr lang="en-US" sz="4000" dirty="0">
                  <a:solidFill>
                    <a:srgbClr val="000000"/>
                  </a:solidFill>
                  <a:latin typeface="Times New Roman" panose="02020603050405020304" pitchFamily="18" charset="0"/>
                </a:rPr>
                <a:t>Demographic/ health history data collected. </a:t>
              </a:r>
            </a:p>
            <a:p>
              <a:pPr marL="285750" indent="-285750">
                <a:spcAft>
                  <a:spcPts val="1200"/>
                </a:spcAft>
                <a:buFont typeface="Arial" panose="020B0604020202020204" pitchFamily="34" charset="0"/>
                <a:buChar char="•"/>
              </a:pPr>
              <a:r>
                <a:rPr lang="en-US" sz="4000" dirty="0">
                  <a:solidFill>
                    <a:srgbClr val="000000"/>
                  </a:solidFill>
                  <a:latin typeface="Times New Roman" panose="02020603050405020304" pitchFamily="18" charset="0"/>
                </a:rPr>
                <a:t>Restaurants: Taco Bell, Hardees, Chick-Fil-A , Wendy’s and Captain D’s.</a:t>
              </a:r>
            </a:p>
            <a:p>
              <a:pPr marL="285750" indent="-285750">
                <a:spcAft>
                  <a:spcPts val="600"/>
                </a:spcAft>
                <a:buFont typeface="Arial" panose="020B0604020202020204" pitchFamily="34" charset="0"/>
                <a:buChar char="•"/>
              </a:pPr>
              <a:endParaRPr lang="en-US" sz="3600" dirty="0">
                <a:solidFill>
                  <a:srgbClr val="000000"/>
                </a:solidFill>
                <a:latin typeface="Times New Roman" panose="02020603050405020304" pitchFamily="18" charset="0"/>
              </a:endParaRPr>
            </a:p>
          </p:txBody>
        </p:sp>
        <p:sp>
          <p:nvSpPr>
            <p:cNvPr id="316" name="TextBox 315"/>
            <p:cNvSpPr txBox="1"/>
            <p:nvPr/>
          </p:nvSpPr>
          <p:spPr>
            <a:xfrm>
              <a:off x="894828" y="26234770"/>
              <a:ext cx="9076680" cy="377274"/>
            </a:xfrm>
            <a:prstGeom prst="rect">
              <a:avLst/>
            </a:prstGeom>
            <a:solidFill>
              <a:srgbClr val="0A254E"/>
            </a:solidFill>
            <a:ln>
              <a:solidFill>
                <a:schemeClr val="bg1"/>
              </a:solidFill>
            </a:ln>
          </p:spPr>
          <p:txBody>
            <a:bodyPr wrap="square" lIns="131445" tIns="65723" rIns="131445" bIns="65723" rtlCol="0">
              <a:spAutoFit/>
            </a:bodyPr>
            <a:lstStyle/>
            <a:p>
              <a:pPr algn="ctr"/>
              <a:r>
                <a:rPr lang="en-US" sz="4800" b="1" dirty="0">
                  <a:latin typeface="Times New Roman"/>
                  <a:cs typeface="Times New Roman"/>
                </a:rPr>
                <a:t>Methods</a:t>
              </a:r>
              <a:endParaRPr lang="en-US" sz="6000" b="1" dirty="0">
                <a:latin typeface="Times New Roman"/>
                <a:cs typeface="Times New Roman"/>
              </a:endParaRPr>
            </a:p>
          </p:txBody>
        </p:sp>
      </p:grpSp>
      <p:grpSp>
        <p:nvGrpSpPr>
          <p:cNvPr id="320" name="Group 319"/>
          <p:cNvGrpSpPr/>
          <p:nvPr/>
        </p:nvGrpSpPr>
        <p:grpSpPr>
          <a:xfrm>
            <a:off x="34027346" y="14310684"/>
            <a:ext cx="9456017" cy="6799951"/>
            <a:chOff x="34010207" y="12212429"/>
            <a:chExt cx="9082889" cy="6330923"/>
          </a:xfrm>
        </p:grpSpPr>
        <p:sp>
          <p:nvSpPr>
            <p:cNvPr id="321" name="TextBox 320"/>
            <p:cNvSpPr txBox="1"/>
            <p:nvPr/>
          </p:nvSpPr>
          <p:spPr>
            <a:xfrm>
              <a:off x="34040207" y="12869287"/>
              <a:ext cx="9052889" cy="5674065"/>
            </a:xfrm>
            <a:prstGeom prst="rect">
              <a:avLst/>
            </a:prstGeom>
            <a:solidFill>
              <a:srgbClr val="FFFFFF"/>
            </a:solidFill>
            <a:ln cap="rnd">
              <a:solidFill>
                <a:schemeClr val="bg1"/>
              </a:solidFill>
            </a:ln>
          </p:spPr>
          <p:txBody>
            <a:bodyPr wrap="square" lIns="182880" rIns="182880" rtlCol="0">
              <a:noAutofit/>
            </a:bodyPr>
            <a:lstStyle/>
            <a:p>
              <a:pPr marL="342900" indent="-342900" algn="just">
                <a:buFont typeface="Arial" panose="020B0604020202020204" pitchFamily="34" charset="0"/>
                <a:buChar char="•"/>
              </a:pPr>
              <a:endParaRPr lang="en-US" sz="2000" dirty="0">
                <a:solidFill>
                  <a:schemeClr val="bg1"/>
                </a:solidFill>
                <a:latin typeface="Times New Roman"/>
                <a:cs typeface="Times New Roman"/>
              </a:endParaRPr>
            </a:p>
            <a:p>
              <a:pPr marL="514350" indent="-514350">
                <a:spcAft>
                  <a:spcPts val="1200"/>
                </a:spcAft>
                <a:buFont typeface="Arial" panose="020B0604020202020204" pitchFamily="34" charset="0"/>
                <a:buChar char="•"/>
              </a:pPr>
              <a:r>
                <a:rPr lang="en-US" sz="4000" dirty="0">
                  <a:solidFill>
                    <a:prstClr val="black"/>
                  </a:solidFill>
                  <a:latin typeface="Times New Roman"/>
                  <a:cs typeface="Times New Roman"/>
                </a:rPr>
                <a:t>Larger quantitative research is needed on the health issues and stresses experienced by Americans in the fast-food industry.</a:t>
              </a:r>
            </a:p>
            <a:p>
              <a:pPr marL="514350" indent="-514350">
                <a:buFont typeface="Arial" panose="020B0604020202020204" pitchFamily="34" charset="0"/>
                <a:buChar char="•"/>
              </a:pPr>
              <a:endParaRPr lang="en-US" sz="4000" dirty="0">
                <a:solidFill>
                  <a:prstClr val="black"/>
                </a:solidFill>
                <a:latin typeface="Times New Roman"/>
                <a:cs typeface="Times New Roman"/>
              </a:endParaRPr>
            </a:p>
            <a:p>
              <a:pPr marL="514350" indent="-514350">
                <a:buFont typeface="Arial" panose="020B0604020202020204" pitchFamily="34" charset="0"/>
                <a:buChar char="•"/>
              </a:pPr>
              <a:r>
                <a:rPr lang="en-US" sz="4000" dirty="0">
                  <a:solidFill>
                    <a:prstClr val="black"/>
                  </a:solidFill>
                  <a:latin typeface="Times New Roman"/>
                  <a:cs typeface="Times New Roman"/>
                </a:rPr>
                <a:t>Future research interventions are needed that consider workers’ access to healthcare and resources to address social stress at work.</a:t>
              </a:r>
            </a:p>
          </p:txBody>
        </p:sp>
        <p:sp>
          <p:nvSpPr>
            <p:cNvPr id="322" name="TextBox 321"/>
            <p:cNvSpPr txBox="1"/>
            <p:nvPr/>
          </p:nvSpPr>
          <p:spPr>
            <a:xfrm>
              <a:off x="34010207" y="12212429"/>
              <a:ext cx="9072807" cy="811288"/>
            </a:xfrm>
            <a:prstGeom prst="rect">
              <a:avLst/>
            </a:prstGeom>
            <a:solidFill>
              <a:srgbClr val="0A254E"/>
            </a:solidFill>
            <a:ln>
              <a:solidFill>
                <a:schemeClr val="bg1"/>
              </a:solidFill>
            </a:ln>
          </p:spPr>
          <p:txBody>
            <a:bodyPr wrap="square" lIns="131445" tIns="65723" rIns="131445" bIns="65723" rtlCol="0">
              <a:spAutoFit/>
            </a:bodyPr>
            <a:lstStyle/>
            <a:p>
              <a:pPr algn="ctr"/>
              <a:r>
                <a:rPr lang="en-US" sz="4800" b="1" dirty="0">
                  <a:latin typeface="Garamond"/>
                  <a:cs typeface="Garamond"/>
                </a:rPr>
                <a:t>Future Work</a:t>
              </a:r>
              <a:endParaRPr lang="en-US" sz="6000" b="1" dirty="0">
                <a:latin typeface="Garamond"/>
                <a:cs typeface="Garamond"/>
              </a:endParaRPr>
            </a:p>
          </p:txBody>
        </p:sp>
      </p:grpSp>
      <p:sp>
        <p:nvSpPr>
          <p:cNvPr id="323" name="TextBox 322"/>
          <p:cNvSpPr txBox="1"/>
          <p:nvPr/>
        </p:nvSpPr>
        <p:spPr>
          <a:xfrm>
            <a:off x="34009626" y="21675775"/>
            <a:ext cx="9290304" cy="871393"/>
          </a:xfrm>
          <a:prstGeom prst="rect">
            <a:avLst/>
          </a:prstGeom>
          <a:solidFill>
            <a:srgbClr val="0A254E"/>
          </a:solidFill>
          <a:ln>
            <a:solidFill>
              <a:schemeClr val="bg1"/>
            </a:solidFill>
          </a:ln>
        </p:spPr>
        <p:txBody>
          <a:bodyPr wrap="square" lIns="131445" tIns="65723" rIns="131445" bIns="65723" rtlCol="0">
            <a:spAutoFit/>
          </a:bodyPr>
          <a:lstStyle/>
          <a:p>
            <a:pPr algn="ctr"/>
            <a:r>
              <a:rPr lang="en-US" sz="4800" b="1" dirty="0">
                <a:latin typeface="Times New Roman"/>
                <a:cs typeface="Times New Roman"/>
              </a:rPr>
              <a:t>References</a:t>
            </a:r>
            <a:endParaRPr lang="en-US" sz="6000" b="1" dirty="0">
              <a:latin typeface="Times New Roman"/>
              <a:cs typeface="Times New Roman"/>
            </a:endParaRPr>
          </a:p>
        </p:txBody>
      </p:sp>
      <p:grpSp>
        <p:nvGrpSpPr>
          <p:cNvPr id="324" name="Group 323"/>
          <p:cNvGrpSpPr/>
          <p:nvPr/>
        </p:nvGrpSpPr>
        <p:grpSpPr>
          <a:xfrm>
            <a:off x="34052040" y="3471269"/>
            <a:ext cx="9333419" cy="10497565"/>
            <a:chOff x="34001990" y="3934553"/>
            <a:chExt cx="9333419" cy="9408423"/>
          </a:xfrm>
        </p:grpSpPr>
        <p:sp>
          <p:nvSpPr>
            <p:cNvPr id="325" name="TextBox 324"/>
            <p:cNvSpPr txBox="1"/>
            <p:nvPr/>
          </p:nvSpPr>
          <p:spPr>
            <a:xfrm>
              <a:off x="34008529" y="4662052"/>
              <a:ext cx="9326880" cy="8289955"/>
            </a:xfrm>
            <a:prstGeom prst="rect">
              <a:avLst/>
            </a:prstGeom>
            <a:solidFill>
              <a:srgbClr val="FFFFFF"/>
            </a:solidFill>
            <a:ln cap="rnd">
              <a:solidFill>
                <a:schemeClr val="bg1"/>
              </a:solidFill>
            </a:ln>
          </p:spPr>
          <p:txBody>
            <a:bodyPr wrap="square" lIns="182880" rIns="182880" rtlCol="0">
              <a:noAutofit/>
            </a:bodyPr>
            <a:lstStyle/>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p:txBody>
        </p:sp>
        <p:sp>
          <p:nvSpPr>
            <p:cNvPr id="326" name="TextBox 325"/>
            <p:cNvSpPr txBox="1"/>
            <p:nvPr/>
          </p:nvSpPr>
          <p:spPr>
            <a:xfrm>
              <a:off x="34001990" y="3934553"/>
              <a:ext cx="9326880" cy="780984"/>
            </a:xfrm>
            <a:prstGeom prst="rect">
              <a:avLst/>
            </a:prstGeom>
            <a:solidFill>
              <a:srgbClr val="0A254E"/>
            </a:solidFill>
            <a:ln>
              <a:solidFill>
                <a:schemeClr val="bg1"/>
              </a:solidFill>
            </a:ln>
          </p:spPr>
          <p:txBody>
            <a:bodyPr wrap="square" lIns="131445" tIns="65723" rIns="131445" bIns="65723" rtlCol="0">
              <a:spAutoFit/>
            </a:bodyPr>
            <a:lstStyle/>
            <a:p>
              <a:pPr algn="ctr"/>
              <a:r>
                <a:rPr lang="en-US" sz="4800" b="1" dirty="0">
                  <a:latin typeface="Times New Roman"/>
                  <a:cs typeface="Times New Roman"/>
                </a:rPr>
                <a:t>Results</a:t>
              </a:r>
              <a:endParaRPr lang="en-US" sz="6000" b="1" dirty="0">
                <a:latin typeface="Times New Roman"/>
                <a:cs typeface="Times New Roman"/>
              </a:endParaRPr>
            </a:p>
          </p:txBody>
        </p:sp>
        <p:sp>
          <p:nvSpPr>
            <p:cNvPr id="327" name="Rectangle 326"/>
            <p:cNvSpPr/>
            <p:nvPr/>
          </p:nvSpPr>
          <p:spPr>
            <a:xfrm>
              <a:off x="34129290" y="4846976"/>
              <a:ext cx="9041434" cy="8496000"/>
            </a:xfrm>
            <a:prstGeom prst="rect">
              <a:avLst/>
            </a:prstGeom>
          </p:spPr>
          <p:txBody>
            <a:bodyPr wrap="square">
              <a:spAutoFit/>
            </a:bodyPr>
            <a:lstStyle/>
            <a:p>
              <a:pPr marL="571500" indent="-571500">
                <a:spcAft>
                  <a:spcPts val="1200"/>
                </a:spcAft>
                <a:buFont typeface="Arial" panose="020B0604020202020204" pitchFamily="34" charset="0"/>
                <a:buChar char="•"/>
              </a:pPr>
              <a:r>
                <a:rPr lang="en-US" sz="4000" dirty="0">
                  <a:solidFill>
                    <a:schemeClr val="bg1"/>
                  </a:solidFill>
                  <a:latin typeface="Times New Roman"/>
                  <a:cs typeface="Times New Roman"/>
                </a:rPr>
                <a:t>This qualitative data yielded several themes:</a:t>
              </a:r>
            </a:p>
            <a:p>
              <a:pPr marL="2644451" lvl="1" indent="-571500">
                <a:spcAft>
                  <a:spcPts val="1200"/>
                </a:spcAft>
                <a:buFont typeface="Courier New" panose="02070309020205020404" pitchFamily="49" charset="0"/>
                <a:buChar char="o"/>
              </a:pPr>
              <a:r>
                <a:rPr lang="en-US" sz="4000" dirty="0">
                  <a:solidFill>
                    <a:schemeClr val="bg1"/>
                  </a:solidFill>
                  <a:latin typeface="Times New Roman"/>
                  <a:cs typeface="Times New Roman"/>
                </a:rPr>
                <a:t>Stress on the job was aggravated by physically demanding shift work</a:t>
              </a:r>
            </a:p>
            <a:p>
              <a:pPr marL="2644451" lvl="1" indent="-571500">
                <a:spcAft>
                  <a:spcPts val="1200"/>
                </a:spcAft>
                <a:buFont typeface="Courier New" panose="02070309020205020404" pitchFamily="49" charset="0"/>
                <a:buChar char="o"/>
              </a:pPr>
              <a:r>
                <a:rPr lang="en-US" sz="4000" dirty="0">
                  <a:solidFill>
                    <a:schemeClr val="bg1"/>
                  </a:solidFill>
                  <a:latin typeface="Times New Roman"/>
                  <a:cs typeface="Times New Roman"/>
                </a:rPr>
                <a:t>Abuse of power by management</a:t>
              </a:r>
            </a:p>
            <a:p>
              <a:pPr marL="2644451" lvl="1" indent="-571500">
                <a:spcAft>
                  <a:spcPts val="1200"/>
                </a:spcAft>
                <a:buFont typeface="Courier New" panose="02070309020205020404" pitchFamily="49" charset="0"/>
                <a:buChar char="o"/>
              </a:pPr>
              <a:r>
                <a:rPr lang="en-US" sz="4000" dirty="0">
                  <a:solidFill>
                    <a:schemeClr val="bg1"/>
                  </a:solidFill>
                  <a:latin typeface="Times New Roman"/>
                  <a:cs typeface="Times New Roman"/>
                </a:rPr>
                <a:t>Hostile customers</a:t>
              </a:r>
            </a:p>
            <a:p>
              <a:pPr marL="2644451" lvl="1" indent="-571500">
                <a:spcAft>
                  <a:spcPts val="1200"/>
                </a:spcAft>
                <a:buFont typeface="Courier New" panose="02070309020205020404" pitchFamily="49" charset="0"/>
                <a:buChar char="o"/>
              </a:pPr>
              <a:r>
                <a:rPr lang="en-US" sz="4000" dirty="0">
                  <a:solidFill>
                    <a:schemeClr val="bg1"/>
                  </a:solidFill>
                  <a:latin typeface="Times New Roman"/>
                  <a:cs typeface="Times New Roman"/>
                </a:rPr>
                <a:t>Workplace created a sense of community </a:t>
              </a:r>
            </a:p>
            <a:p>
              <a:pPr lvl="1"/>
              <a:endParaRPr lang="en-US" sz="4000" dirty="0">
                <a:solidFill>
                  <a:schemeClr val="bg1"/>
                </a:solidFill>
                <a:latin typeface="Times New Roman"/>
                <a:cs typeface="Times New Roman"/>
              </a:endParaRPr>
            </a:p>
            <a:p>
              <a:pPr marL="571500" indent="-571500">
                <a:spcAft>
                  <a:spcPts val="1200"/>
                </a:spcAft>
                <a:buFont typeface="Arial" panose="020B0604020202020204" pitchFamily="34" charset="0"/>
                <a:buChar char="•"/>
              </a:pPr>
              <a:r>
                <a:rPr lang="en-US" sz="4000" dirty="0">
                  <a:solidFill>
                    <a:schemeClr val="bg1"/>
                  </a:solidFill>
                  <a:latin typeface="Times New Roman"/>
                  <a:cs typeface="Times New Roman"/>
                </a:rPr>
                <a:t>Three subjects reported anxiety disorders and/or chronic sleep problems.</a:t>
              </a:r>
            </a:p>
            <a:p>
              <a:endParaRPr lang="en-US" sz="2000" dirty="0">
                <a:solidFill>
                  <a:schemeClr val="bg1"/>
                </a:solidFill>
                <a:latin typeface="Times New Roman"/>
                <a:cs typeface="Times New Roman"/>
              </a:endParaRPr>
            </a:p>
          </p:txBody>
        </p:sp>
      </p:grpSp>
      <p:sp>
        <p:nvSpPr>
          <p:cNvPr id="334" name="TextBox 333"/>
          <p:cNvSpPr txBox="1"/>
          <p:nvPr/>
        </p:nvSpPr>
        <p:spPr>
          <a:xfrm>
            <a:off x="11747803" y="24248203"/>
            <a:ext cx="303933" cy="369332"/>
          </a:xfrm>
          <a:prstGeom prst="rect">
            <a:avLst/>
          </a:prstGeom>
          <a:noFill/>
        </p:spPr>
        <p:txBody>
          <a:bodyPr wrap="square" rtlCol="0">
            <a:spAutoFit/>
          </a:bodyPr>
          <a:lstStyle/>
          <a:p>
            <a:pPr algn="just"/>
            <a:r>
              <a:rPr lang="en-US" sz="1800" b="1" dirty="0">
                <a:solidFill>
                  <a:srgbClr val="FFFFFF"/>
                </a:solidFill>
                <a:latin typeface="Garamond"/>
                <a:cs typeface="Garamond"/>
              </a:rPr>
              <a:t>A</a:t>
            </a:r>
          </a:p>
        </p:txBody>
      </p:sp>
      <p:sp>
        <p:nvSpPr>
          <p:cNvPr id="356" name="Rectangle 355"/>
          <p:cNvSpPr/>
          <p:nvPr/>
        </p:nvSpPr>
        <p:spPr>
          <a:xfrm>
            <a:off x="18107316" y="5814461"/>
            <a:ext cx="858145" cy="369332"/>
          </a:xfrm>
          <a:prstGeom prst="rect">
            <a:avLst/>
          </a:prstGeom>
        </p:spPr>
        <p:txBody>
          <a:bodyPr wrap="square">
            <a:spAutoFit/>
          </a:bodyPr>
          <a:lstStyle/>
          <a:p>
            <a:pPr algn="just"/>
            <a:r>
              <a:rPr lang="en-US" sz="1800" b="1" dirty="0">
                <a:latin typeface="Garamond"/>
                <a:cs typeface="Garamond"/>
              </a:rPr>
              <a:t>B</a:t>
            </a:r>
          </a:p>
        </p:txBody>
      </p:sp>
      <p:sp>
        <p:nvSpPr>
          <p:cNvPr id="76" name="TextBox 75">
            <a:extLst>
              <a:ext uri="{FF2B5EF4-FFF2-40B4-BE49-F238E27FC236}">
                <a16:creationId xmlns:a16="http://schemas.microsoft.com/office/drawing/2014/main" id="{DAA564BA-3F8F-B642-8F2D-FEFA5A747B7B}"/>
              </a:ext>
            </a:extLst>
          </p:cNvPr>
          <p:cNvSpPr txBox="1"/>
          <p:nvPr/>
        </p:nvSpPr>
        <p:spPr>
          <a:xfrm>
            <a:off x="10900421" y="3475445"/>
            <a:ext cx="22557603" cy="871393"/>
          </a:xfrm>
          <a:prstGeom prst="rect">
            <a:avLst/>
          </a:prstGeom>
          <a:solidFill>
            <a:srgbClr val="0A254E"/>
          </a:solidFill>
          <a:ln>
            <a:solidFill>
              <a:schemeClr val="bg1"/>
            </a:solidFill>
          </a:ln>
        </p:spPr>
        <p:txBody>
          <a:bodyPr wrap="square" lIns="131445" tIns="65723" rIns="131445" bIns="65723" rtlCol="0">
            <a:spAutoFit/>
          </a:bodyPr>
          <a:lstStyle/>
          <a:p>
            <a:r>
              <a:rPr lang="en-US" sz="4800" b="1" dirty="0">
                <a:latin typeface="Times New Roman"/>
                <a:cs typeface="Times New Roman"/>
              </a:rPr>
              <a:t>                   Themes                                                    Worker’s Quotes</a:t>
            </a:r>
            <a:endParaRPr lang="en-US" sz="6000" b="1" dirty="0">
              <a:latin typeface="Times New Roman"/>
              <a:cs typeface="Times New Roman"/>
            </a:endParaRPr>
          </a:p>
        </p:txBody>
      </p:sp>
      <p:sp>
        <p:nvSpPr>
          <p:cNvPr id="2" name="TextBox 1">
            <a:extLst>
              <a:ext uri="{FF2B5EF4-FFF2-40B4-BE49-F238E27FC236}">
                <a16:creationId xmlns:a16="http://schemas.microsoft.com/office/drawing/2014/main" id="{1F0A1E84-996B-BB4C-AA2A-4EA7A249B811}"/>
              </a:ext>
            </a:extLst>
          </p:cNvPr>
          <p:cNvSpPr txBox="1"/>
          <p:nvPr/>
        </p:nvSpPr>
        <p:spPr>
          <a:xfrm>
            <a:off x="12655734" y="6238794"/>
            <a:ext cx="4471882" cy="1323439"/>
          </a:xfrm>
          <a:prstGeom prst="rect">
            <a:avLst/>
          </a:prstGeom>
          <a:noFill/>
        </p:spPr>
        <p:txBody>
          <a:bodyPr wrap="square" rtlCol="0">
            <a:spAutoFit/>
          </a:bodyPr>
          <a:lstStyle/>
          <a:p>
            <a:r>
              <a:rPr lang="en-US" sz="4000" b="1" dirty="0">
                <a:solidFill>
                  <a:schemeClr val="bg1"/>
                </a:solidFill>
              </a:rPr>
              <a:t>Physically Demanding Shifts</a:t>
            </a:r>
          </a:p>
        </p:txBody>
      </p:sp>
      <p:sp>
        <p:nvSpPr>
          <p:cNvPr id="3" name="TextBox 2">
            <a:extLst>
              <a:ext uri="{FF2B5EF4-FFF2-40B4-BE49-F238E27FC236}">
                <a16:creationId xmlns:a16="http://schemas.microsoft.com/office/drawing/2014/main" id="{82F367CA-699D-AF4D-A7EC-D2AE21329FDC}"/>
              </a:ext>
            </a:extLst>
          </p:cNvPr>
          <p:cNvSpPr txBox="1"/>
          <p:nvPr/>
        </p:nvSpPr>
        <p:spPr>
          <a:xfrm>
            <a:off x="12662309" y="9450406"/>
            <a:ext cx="4719706" cy="1323439"/>
          </a:xfrm>
          <a:prstGeom prst="rect">
            <a:avLst/>
          </a:prstGeom>
          <a:noFill/>
        </p:spPr>
        <p:txBody>
          <a:bodyPr wrap="square" rtlCol="0">
            <a:spAutoFit/>
          </a:bodyPr>
          <a:lstStyle/>
          <a:p>
            <a:r>
              <a:rPr lang="en-US" sz="4000" b="1" dirty="0">
                <a:solidFill>
                  <a:schemeClr val="bg1"/>
                </a:solidFill>
              </a:rPr>
              <a:t>Abuse of Power by Management</a:t>
            </a:r>
          </a:p>
        </p:txBody>
      </p:sp>
      <p:sp>
        <p:nvSpPr>
          <p:cNvPr id="5" name="TextBox 4">
            <a:extLst>
              <a:ext uri="{FF2B5EF4-FFF2-40B4-BE49-F238E27FC236}">
                <a16:creationId xmlns:a16="http://schemas.microsoft.com/office/drawing/2014/main" id="{B8BE1911-030B-7B4A-994D-41297B61EBFC}"/>
              </a:ext>
            </a:extLst>
          </p:cNvPr>
          <p:cNvSpPr txBox="1"/>
          <p:nvPr/>
        </p:nvSpPr>
        <p:spPr>
          <a:xfrm>
            <a:off x="12220737" y="12772300"/>
            <a:ext cx="5153079" cy="707886"/>
          </a:xfrm>
          <a:prstGeom prst="rect">
            <a:avLst/>
          </a:prstGeom>
          <a:noFill/>
        </p:spPr>
        <p:txBody>
          <a:bodyPr wrap="square" rtlCol="0">
            <a:spAutoFit/>
          </a:bodyPr>
          <a:lstStyle/>
          <a:p>
            <a:pPr algn="ctr"/>
            <a:r>
              <a:rPr lang="en-US" sz="4000" b="1" dirty="0">
                <a:solidFill>
                  <a:schemeClr val="bg1"/>
                </a:solidFill>
              </a:rPr>
              <a:t>Hostile Customers</a:t>
            </a:r>
          </a:p>
        </p:txBody>
      </p:sp>
      <p:sp>
        <p:nvSpPr>
          <p:cNvPr id="6" name="TextBox 5">
            <a:extLst>
              <a:ext uri="{FF2B5EF4-FFF2-40B4-BE49-F238E27FC236}">
                <a16:creationId xmlns:a16="http://schemas.microsoft.com/office/drawing/2014/main" id="{10512C33-8E21-004A-AED9-84117E69089A}"/>
              </a:ext>
            </a:extLst>
          </p:cNvPr>
          <p:cNvSpPr txBox="1"/>
          <p:nvPr/>
        </p:nvSpPr>
        <p:spPr>
          <a:xfrm>
            <a:off x="12554538" y="15736404"/>
            <a:ext cx="5400515" cy="1323439"/>
          </a:xfrm>
          <a:prstGeom prst="rect">
            <a:avLst/>
          </a:prstGeom>
          <a:noFill/>
        </p:spPr>
        <p:txBody>
          <a:bodyPr wrap="square" rtlCol="0">
            <a:spAutoFit/>
          </a:bodyPr>
          <a:lstStyle/>
          <a:p>
            <a:r>
              <a:rPr lang="en-US" sz="4000" b="1" dirty="0">
                <a:solidFill>
                  <a:schemeClr val="bg1"/>
                </a:solidFill>
              </a:rPr>
              <a:t>Positive relationship with management</a:t>
            </a:r>
          </a:p>
        </p:txBody>
      </p:sp>
      <p:sp>
        <p:nvSpPr>
          <p:cNvPr id="7" name="TextBox 6">
            <a:extLst>
              <a:ext uri="{FF2B5EF4-FFF2-40B4-BE49-F238E27FC236}">
                <a16:creationId xmlns:a16="http://schemas.microsoft.com/office/drawing/2014/main" id="{86480CA9-03CB-6F4F-AFFD-6174814F005F}"/>
              </a:ext>
            </a:extLst>
          </p:cNvPr>
          <p:cNvSpPr txBox="1"/>
          <p:nvPr/>
        </p:nvSpPr>
        <p:spPr>
          <a:xfrm>
            <a:off x="12488159" y="19201413"/>
            <a:ext cx="5057875" cy="1323439"/>
          </a:xfrm>
          <a:prstGeom prst="rect">
            <a:avLst/>
          </a:prstGeom>
          <a:noFill/>
        </p:spPr>
        <p:txBody>
          <a:bodyPr wrap="square" rtlCol="0">
            <a:spAutoFit/>
          </a:bodyPr>
          <a:lstStyle/>
          <a:p>
            <a:r>
              <a:rPr lang="en-US" sz="4000" b="1" dirty="0">
                <a:solidFill>
                  <a:schemeClr val="bg1"/>
                </a:solidFill>
              </a:rPr>
              <a:t>Sense of Community at the Job</a:t>
            </a:r>
          </a:p>
        </p:txBody>
      </p:sp>
      <p:sp>
        <p:nvSpPr>
          <p:cNvPr id="9" name="Rectangular Callout 8">
            <a:extLst>
              <a:ext uri="{FF2B5EF4-FFF2-40B4-BE49-F238E27FC236}">
                <a16:creationId xmlns:a16="http://schemas.microsoft.com/office/drawing/2014/main" id="{C2E9E76D-9C8A-B84E-B5C0-54B778AA05F3}"/>
              </a:ext>
            </a:extLst>
          </p:cNvPr>
          <p:cNvSpPr/>
          <p:nvPr/>
        </p:nvSpPr>
        <p:spPr>
          <a:xfrm>
            <a:off x="19479350" y="4577363"/>
            <a:ext cx="6378704" cy="2706637"/>
          </a:xfrm>
          <a:prstGeom prst="wedgeRectCallout">
            <a:avLst>
              <a:gd name="adj1" fmla="val -19847"/>
              <a:gd name="adj2" fmla="val 62501"/>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a:t>“It’s just the constant going back and forth, back and forth. It’s just the most tiring thing ever”</a:t>
            </a:r>
          </a:p>
        </p:txBody>
      </p:sp>
      <p:sp>
        <p:nvSpPr>
          <p:cNvPr id="32" name="TextBox 31">
            <a:extLst>
              <a:ext uri="{FF2B5EF4-FFF2-40B4-BE49-F238E27FC236}">
                <a16:creationId xmlns:a16="http://schemas.microsoft.com/office/drawing/2014/main" id="{6E0C1ADB-F3D7-C444-8755-5C9A884AFDF7}"/>
              </a:ext>
            </a:extLst>
          </p:cNvPr>
          <p:cNvSpPr txBox="1"/>
          <p:nvPr/>
        </p:nvSpPr>
        <p:spPr>
          <a:xfrm>
            <a:off x="10893786" y="22165415"/>
            <a:ext cx="22557604" cy="871393"/>
          </a:xfrm>
          <a:prstGeom prst="rect">
            <a:avLst/>
          </a:prstGeom>
          <a:solidFill>
            <a:srgbClr val="0A254E"/>
          </a:solidFill>
          <a:ln>
            <a:solidFill>
              <a:schemeClr val="bg1"/>
            </a:solidFill>
          </a:ln>
        </p:spPr>
        <p:txBody>
          <a:bodyPr wrap="square" lIns="131445" tIns="65723" rIns="131445" bIns="65723" rtlCol="0">
            <a:spAutoFit/>
          </a:bodyPr>
          <a:lstStyle/>
          <a:p>
            <a:pPr algn="ctr"/>
            <a:r>
              <a:rPr lang="en-US" sz="4800" dirty="0">
                <a:latin typeface="Times New Roman"/>
                <a:cs typeface="Times New Roman"/>
              </a:rPr>
              <a:t> </a:t>
            </a:r>
            <a:r>
              <a:rPr lang="en-US" sz="4800" b="1" dirty="0">
                <a:latin typeface="Times New Roman"/>
                <a:cs typeface="Times New Roman"/>
              </a:rPr>
              <a:t>Demographic Data</a:t>
            </a:r>
            <a:endParaRPr lang="en-US" sz="6000" b="1" dirty="0">
              <a:latin typeface="Times New Roman"/>
              <a:cs typeface="Times New Roman"/>
            </a:endParaRPr>
          </a:p>
        </p:txBody>
      </p:sp>
      <p:sp>
        <p:nvSpPr>
          <p:cNvPr id="10" name="Frame 9">
            <a:extLst>
              <a:ext uri="{FF2B5EF4-FFF2-40B4-BE49-F238E27FC236}">
                <a16:creationId xmlns:a16="http://schemas.microsoft.com/office/drawing/2014/main" id="{47AF3960-3785-1D43-AB5F-945FD0C7B996}"/>
              </a:ext>
            </a:extLst>
          </p:cNvPr>
          <p:cNvSpPr/>
          <p:nvPr/>
        </p:nvSpPr>
        <p:spPr>
          <a:xfrm>
            <a:off x="12015786" y="5916014"/>
            <a:ext cx="5497514" cy="1822203"/>
          </a:xfrm>
          <a:prstGeom prst="fram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Frame 10">
            <a:extLst>
              <a:ext uri="{FF2B5EF4-FFF2-40B4-BE49-F238E27FC236}">
                <a16:creationId xmlns:a16="http://schemas.microsoft.com/office/drawing/2014/main" id="{F68E3E92-0D93-E049-8846-492041B88DE8}"/>
              </a:ext>
            </a:extLst>
          </p:cNvPr>
          <p:cNvSpPr/>
          <p:nvPr/>
        </p:nvSpPr>
        <p:spPr>
          <a:xfrm>
            <a:off x="12048520" y="9182317"/>
            <a:ext cx="5445450" cy="1781293"/>
          </a:xfrm>
          <a:prstGeom prst="fram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ame 11">
            <a:extLst>
              <a:ext uri="{FF2B5EF4-FFF2-40B4-BE49-F238E27FC236}">
                <a16:creationId xmlns:a16="http://schemas.microsoft.com/office/drawing/2014/main" id="{1092805E-BEBF-674D-B823-E9DB584B75AD}"/>
              </a:ext>
            </a:extLst>
          </p:cNvPr>
          <p:cNvSpPr/>
          <p:nvPr/>
        </p:nvSpPr>
        <p:spPr>
          <a:xfrm>
            <a:off x="12048520" y="12404618"/>
            <a:ext cx="5497514" cy="1495487"/>
          </a:xfrm>
          <a:prstGeom prst="fram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Frame 12">
            <a:extLst>
              <a:ext uri="{FF2B5EF4-FFF2-40B4-BE49-F238E27FC236}">
                <a16:creationId xmlns:a16="http://schemas.microsoft.com/office/drawing/2014/main" id="{049BD436-3256-6845-9CD5-24097DEB7E80}"/>
              </a:ext>
            </a:extLst>
          </p:cNvPr>
          <p:cNvSpPr/>
          <p:nvPr/>
        </p:nvSpPr>
        <p:spPr>
          <a:xfrm>
            <a:off x="12182162" y="15488978"/>
            <a:ext cx="5479153" cy="1866482"/>
          </a:xfrm>
          <a:prstGeom prst="fram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Frame 13">
            <a:extLst>
              <a:ext uri="{FF2B5EF4-FFF2-40B4-BE49-F238E27FC236}">
                <a16:creationId xmlns:a16="http://schemas.microsoft.com/office/drawing/2014/main" id="{F352BCC1-3656-BB44-9AD4-A77C4A262B66}"/>
              </a:ext>
            </a:extLst>
          </p:cNvPr>
          <p:cNvSpPr/>
          <p:nvPr/>
        </p:nvSpPr>
        <p:spPr>
          <a:xfrm>
            <a:off x="12152099" y="18804561"/>
            <a:ext cx="5479153" cy="1892807"/>
          </a:xfrm>
          <a:prstGeom prst="fram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aphicFrame>
        <p:nvGraphicFramePr>
          <p:cNvPr id="15" name="Table 15">
            <a:extLst>
              <a:ext uri="{FF2B5EF4-FFF2-40B4-BE49-F238E27FC236}">
                <a16:creationId xmlns:a16="http://schemas.microsoft.com/office/drawing/2014/main" id="{2E1FAF96-0E45-6E41-850E-BDBAA7F21203}"/>
              </a:ext>
            </a:extLst>
          </p:cNvPr>
          <p:cNvGraphicFramePr>
            <a:graphicFrameLocks noGrp="1"/>
          </p:cNvGraphicFramePr>
          <p:nvPr>
            <p:extLst>
              <p:ext uri="{D42A27DB-BD31-4B8C-83A1-F6EECF244321}">
                <p14:modId xmlns:p14="http://schemas.microsoft.com/office/powerpoint/2010/main" val="2368967781"/>
              </p:ext>
            </p:extLst>
          </p:nvPr>
        </p:nvGraphicFramePr>
        <p:xfrm>
          <a:off x="10935155" y="23047811"/>
          <a:ext cx="22516236" cy="7938891"/>
        </p:xfrm>
        <a:graphic>
          <a:graphicData uri="http://schemas.openxmlformats.org/drawingml/2006/table">
            <a:tbl>
              <a:tblPr firstRow="1" bandRow="1">
                <a:tableStyleId>{5C22544A-7EE6-4342-B048-85BDC9FD1C3A}</a:tableStyleId>
              </a:tblPr>
              <a:tblGrid>
                <a:gridCol w="2912355">
                  <a:extLst>
                    <a:ext uri="{9D8B030D-6E8A-4147-A177-3AD203B41FA5}">
                      <a16:colId xmlns:a16="http://schemas.microsoft.com/office/drawing/2014/main" val="3471404302"/>
                    </a:ext>
                  </a:extLst>
                </a:gridCol>
                <a:gridCol w="4450857">
                  <a:extLst>
                    <a:ext uri="{9D8B030D-6E8A-4147-A177-3AD203B41FA5}">
                      <a16:colId xmlns:a16="http://schemas.microsoft.com/office/drawing/2014/main" val="2895642108"/>
                    </a:ext>
                  </a:extLst>
                </a:gridCol>
                <a:gridCol w="3788256">
                  <a:extLst>
                    <a:ext uri="{9D8B030D-6E8A-4147-A177-3AD203B41FA5}">
                      <a16:colId xmlns:a16="http://schemas.microsoft.com/office/drawing/2014/main" val="3146625090"/>
                    </a:ext>
                  </a:extLst>
                </a:gridCol>
                <a:gridCol w="3788256">
                  <a:extLst>
                    <a:ext uri="{9D8B030D-6E8A-4147-A177-3AD203B41FA5}">
                      <a16:colId xmlns:a16="http://schemas.microsoft.com/office/drawing/2014/main" val="3290580601"/>
                    </a:ext>
                  </a:extLst>
                </a:gridCol>
                <a:gridCol w="3788256">
                  <a:extLst>
                    <a:ext uri="{9D8B030D-6E8A-4147-A177-3AD203B41FA5}">
                      <a16:colId xmlns:a16="http://schemas.microsoft.com/office/drawing/2014/main" val="3208170822"/>
                    </a:ext>
                  </a:extLst>
                </a:gridCol>
                <a:gridCol w="3788256">
                  <a:extLst>
                    <a:ext uri="{9D8B030D-6E8A-4147-A177-3AD203B41FA5}">
                      <a16:colId xmlns:a16="http://schemas.microsoft.com/office/drawing/2014/main" val="133394900"/>
                    </a:ext>
                  </a:extLst>
                </a:gridCol>
              </a:tblGrid>
              <a:tr h="2232813">
                <a:tc>
                  <a:txBody>
                    <a:bodyPr/>
                    <a:lstStyle/>
                    <a:p>
                      <a:pPr algn="ctr"/>
                      <a:endParaRPr lang="en-US" sz="4000" dirty="0"/>
                    </a:p>
                    <a:p>
                      <a:pPr algn="ctr"/>
                      <a:r>
                        <a:rPr lang="en-US" sz="4000" dirty="0"/>
                        <a:t>Age</a:t>
                      </a:r>
                    </a:p>
                    <a:p>
                      <a:pPr algn="ctr"/>
                      <a:r>
                        <a:rPr lang="en-US" sz="4000" dirty="0"/>
                        <a:t>(years)</a:t>
                      </a:r>
                    </a:p>
                  </a:txBody>
                  <a:tcPr>
                    <a:solidFill>
                      <a:srgbClr val="0A254E"/>
                    </a:solidFill>
                  </a:tcPr>
                </a:tc>
                <a:tc>
                  <a:txBody>
                    <a:bodyPr/>
                    <a:lstStyle/>
                    <a:p>
                      <a:pPr algn="ctr"/>
                      <a:endParaRPr lang="en-US" sz="4000" dirty="0"/>
                    </a:p>
                    <a:p>
                      <a:pPr algn="ctr"/>
                      <a:endParaRPr lang="en-US" sz="4000" dirty="0"/>
                    </a:p>
                    <a:p>
                      <a:pPr algn="ctr"/>
                      <a:r>
                        <a:rPr lang="en-US" sz="4000" dirty="0"/>
                        <a:t>Race/Ethnicity</a:t>
                      </a:r>
                    </a:p>
                  </a:txBody>
                  <a:tcPr>
                    <a:solidFill>
                      <a:srgbClr val="0A254E"/>
                    </a:solidFill>
                  </a:tcPr>
                </a:tc>
                <a:tc>
                  <a:txBody>
                    <a:bodyPr/>
                    <a:lstStyle/>
                    <a:p>
                      <a:pPr algn="ctr"/>
                      <a:endParaRPr lang="en-US" sz="4000" dirty="0"/>
                    </a:p>
                    <a:p>
                      <a:pPr algn="ctr"/>
                      <a:endParaRPr lang="en-US" sz="4000" dirty="0"/>
                    </a:p>
                    <a:p>
                      <a:pPr algn="ctr"/>
                      <a:r>
                        <a:rPr lang="en-US" sz="4000" dirty="0"/>
                        <a:t>Sex</a:t>
                      </a:r>
                    </a:p>
                  </a:txBody>
                  <a:tcPr>
                    <a:solidFill>
                      <a:srgbClr val="0A254E"/>
                    </a:solidFill>
                  </a:tcPr>
                </a:tc>
                <a:tc>
                  <a:txBody>
                    <a:bodyPr/>
                    <a:lstStyle/>
                    <a:p>
                      <a:pPr algn="ctr"/>
                      <a:endParaRPr lang="en-US" sz="4000" dirty="0"/>
                    </a:p>
                    <a:p>
                      <a:pPr algn="ctr"/>
                      <a:endParaRPr lang="en-US" sz="4000" dirty="0"/>
                    </a:p>
                    <a:p>
                      <a:pPr algn="ctr"/>
                      <a:r>
                        <a:rPr lang="en-US" sz="4000" dirty="0"/>
                        <a:t>Education</a:t>
                      </a:r>
                    </a:p>
                  </a:txBody>
                  <a:tcPr>
                    <a:solidFill>
                      <a:srgbClr val="0A254E"/>
                    </a:solidFill>
                  </a:tcPr>
                </a:tc>
                <a:tc>
                  <a:txBody>
                    <a:bodyPr/>
                    <a:lstStyle/>
                    <a:p>
                      <a:pPr algn="ctr"/>
                      <a:endParaRPr lang="en-US" sz="4000" dirty="0"/>
                    </a:p>
                    <a:p>
                      <a:pPr algn="ctr"/>
                      <a:endParaRPr lang="en-US" sz="4000" dirty="0"/>
                    </a:p>
                    <a:p>
                      <a:pPr algn="ctr"/>
                      <a:r>
                        <a:rPr lang="en-US" sz="4000" dirty="0"/>
                        <a:t>Job Title</a:t>
                      </a:r>
                    </a:p>
                  </a:txBody>
                  <a:tcPr>
                    <a:solidFill>
                      <a:srgbClr val="0A254E"/>
                    </a:solidFill>
                  </a:tcPr>
                </a:tc>
                <a:tc>
                  <a:txBody>
                    <a:bodyPr/>
                    <a:lstStyle/>
                    <a:p>
                      <a:pPr algn="ctr"/>
                      <a:r>
                        <a:rPr lang="en-US" sz="4000" dirty="0"/>
                        <a:t>Work Full-Time or Part-Time</a:t>
                      </a:r>
                    </a:p>
                  </a:txBody>
                  <a:tcPr>
                    <a:solidFill>
                      <a:srgbClr val="0A254E"/>
                    </a:solidFill>
                  </a:tcPr>
                </a:tc>
                <a:extLst>
                  <a:ext uri="{0D108BD9-81ED-4DB2-BD59-A6C34878D82A}">
                    <a16:rowId xmlns:a16="http://schemas.microsoft.com/office/drawing/2014/main" val="1016037947"/>
                  </a:ext>
                </a:extLst>
              </a:tr>
              <a:tr h="815154">
                <a:tc>
                  <a:txBody>
                    <a:bodyPr/>
                    <a:lstStyle/>
                    <a:p>
                      <a:pPr algn="ctr" fontAlgn="b"/>
                      <a:r>
                        <a:rPr lang="en-US" sz="4000" b="0" i="0" u="none" strike="noStrike" dirty="0">
                          <a:solidFill>
                            <a:srgbClr val="000000"/>
                          </a:solidFill>
                          <a:effectLst/>
                          <a:latin typeface="Times New Roman" panose="02020603050405020304" pitchFamily="18" charset="0"/>
                          <a:cs typeface="Times New Roman" panose="02020603050405020304" pitchFamily="18" charset="0"/>
                        </a:rPr>
                        <a:t>20</a:t>
                      </a:r>
                    </a:p>
                  </a:txBody>
                  <a:tcPr marL="6350" marR="6350" marT="6350" marB="0" anchor="b"/>
                </a:tc>
                <a:tc>
                  <a:txBody>
                    <a:bodyPr/>
                    <a:lstStyle/>
                    <a:p>
                      <a:pPr algn="ctr" fontAlgn="b"/>
                      <a:r>
                        <a:rPr lang="en-US" sz="4000" b="0" i="0" u="none" strike="noStrike" dirty="0">
                          <a:solidFill>
                            <a:srgbClr val="000000"/>
                          </a:solidFill>
                          <a:effectLst/>
                          <a:latin typeface="Times New Roman" panose="02020603050405020304" pitchFamily="18" charset="0"/>
                          <a:cs typeface="Times New Roman" panose="02020603050405020304" pitchFamily="18" charset="0"/>
                        </a:rPr>
                        <a:t>White</a:t>
                      </a:r>
                    </a:p>
                  </a:txBody>
                  <a:tcPr marL="6350" marR="6350" marT="6350" marB="0" anchor="b"/>
                </a:tc>
                <a:tc>
                  <a:txBody>
                    <a:bodyPr/>
                    <a:lstStyle/>
                    <a:p>
                      <a:pPr algn="ctr" fontAlgn="b"/>
                      <a:r>
                        <a:rPr lang="en-US" sz="4000" b="0" i="0" u="none" strike="noStrike" dirty="0">
                          <a:solidFill>
                            <a:srgbClr val="000000"/>
                          </a:solidFill>
                          <a:effectLst/>
                          <a:latin typeface="Times New Roman" panose="02020603050405020304" pitchFamily="18" charset="0"/>
                          <a:cs typeface="Times New Roman" panose="02020603050405020304" pitchFamily="18" charset="0"/>
                        </a:rPr>
                        <a:t>Female</a:t>
                      </a:r>
                    </a:p>
                  </a:txBody>
                  <a:tcPr marL="6350" marR="6350" marT="6350" marB="0" anchor="b"/>
                </a:tc>
                <a:tc>
                  <a:txBody>
                    <a:bodyPr/>
                    <a:lstStyle/>
                    <a:p>
                      <a:pPr algn="ctr"/>
                      <a:r>
                        <a:rPr lang="en-US" sz="4000" dirty="0">
                          <a:latin typeface="Times New Roman" panose="02020603050405020304" pitchFamily="18" charset="0"/>
                          <a:cs typeface="Times New Roman" panose="02020603050405020304" pitchFamily="18" charset="0"/>
                        </a:rPr>
                        <a:t>Some College</a:t>
                      </a:r>
                    </a:p>
                  </a:txBody>
                  <a:tcPr/>
                </a:tc>
                <a:tc>
                  <a:txBody>
                    <a:bodyPr/>
                    <a:lstStyle/>
                    <a:p>
                      <a:pPr algn="ctr"/>
                      <a:r>
                        <a:rPr lang="en-US" sz="4000" dirty="0">
                          <a:latin typeface="Times New Roman" panose="02020603050405020304" pitchFamily="18" charset="0"/>
                          <a:cs typeface="Times New Roman" panose="02020603050405020304" pitchFamily="18" charset="0"/>
                        </a:rPr>
                        <a:t>Cashier</a:t>
                      </a:r>
                    </a:p>
                  </a:txBody>
                  <a:tcPr/>
                </a:tc>
                <a:tc>
                  <a:txBody>
                    <a:bodyPr/>
                    <a:lstStyle/>
                    <a:p>
                      <a:pPr algn="ctr"/>
                      <a:r>
                        <a:rPr lang="en-US" sz="4000" dirty="0">
                          <a:latin typeface="Times New Roman" panose="02020603050405020304" pitchFamily="18" charset="0"/>
                          <a:cs typeface="Times New Roman" panose="02020603050405020304" pitchFamily="18" charset="0"/>
                        </a:rPr>
                        <a:t>Full-Time</a:t>
                      </a:r>
                    </a:p>
                  </a:txBody>
                  <a:tcPr/>
                </a:tc>
                <a:extLst>
                  <a:ext uri="{0D108BD9-81ED-4DB2-BD59-A6C34878D82A}">
                    <a16:rowId xmlns:a16="http://schemas.microsoft.com/office/drawing/2014/main" val="2818305176"/>
                  </a:ext>
                </a:extLst>
              </a:tr>
              <a:tr h="815154">
                <a:tc>
                  <a:txBody>
                    <a:bodyPr/>
                    <a:lstStyle/>
                    <a:p>
                      <a:pPr algn="ctr" fontAlgn="b"/>
                      <a:r>
                        <a:rPr lang="en-US" sz="4000" b="0" i="0" u="none" strike="noStrike" dirty="0">
                          <a:solidFill>
                            <a:srgbClr val="000000"/>
                          </a:solidFill>
                          <a:effectLst/>
                          <a:latin typeface="Times New Roman" panose="02020603050405020304" pitchFamily="18" charset="0"/>
                          <a:cs typeface="Times New Roman" panose="02020603050405020304" pitchFamily="18" charset="0"/>
                        </a:rPr>
                        <a:t>21</a:t>
                      </a:r>
                    </a:p>
                  </a:txBody>
                  <a:tcPr marL="6350" marR="6350" marT="6350" marB="0" anchor="b"/>
                </a:tc>
                <a:tc>
                  <a:txBody>
                    <a:bodyPr/>
                    <a:lstStyle/>
                    <a:p>
                      <a:pPr algn="ctr" fontAlgn="b"/>
                      <a:r>
                        <a:rPr lang="en-US" sz="4000" b="0" i="0" u="none" strike="noStrike" dirty="0">
                          <a:solidFill>
                            <a:srgbClr val="000000"/>
                          </a:solidFill>
                          <a:effectLst/>
                          <a:latin typeface="Times New Roman" panose="02020603050405020304" pitchFamily="18" charset="0"/>
                          <a:cs typeface="Times New Roman" panose="02020603050405020304" pitchFamily="18" charset="0"/>
                        </a:rPr>
                        <a:t>White</a:t>
                      </a:r>
                    </a:p>
                  </a:txBody>
                  <a:tcPr marL="6350" marR="6350" marT="6350" marB="0" anchor="b"/>
                </a:tc>
                <a:tc>
                  <a:txBody>
                    <a:bodyPr/>
                    <a:lstStyle/>
                    <a:p>
                      <a:pPr marL="0" marR="0" lvl="0" indent="0" algn="ctr" defTabSz="2194560" rtl="0" eaLnBrk="1" fontAlgn="b" latinLnBrk="0" hangingPunct="1">
                        <a:lnSpc>
                          <a:spcPct val="100000"/>
                        </a:lnSpc>
                        <a:spcBef>
                          <a:spcPts val="0"/>
                        </a:spcBef>
                        <a:spcAft>
                          <a:spcPts val="0"/>
                        </a:spcAft>
                        <a:buClrTx/>
                        <a:buSzTx/>
                        <a:buFontTx/>
                        <a:buNone/>
                        <a:tabLst/>
                        <a:defRPr/>
                      </a:pPr>
                      <a:r>
                        <a:rPr lang="en-US" sz="4000" b="0" i="0" u="none" strike="noStrike" dirty="0">
                          <a:solidFill>
                            <a:srgbClr val="000000"/>
                          </a:solidFill>
                          <a:effectLst/>
                          <a:latin typeface="Times New Roman" panose="02020603050405020304" pitchFamily="18" charset="0"/>
                          <a:cs typeface="Times New Roman" panose="02020603050405020304" pitchFamily="18" charset="0"/>
                        </a:rPr>
                        <a:t>Female</a:t>
                      </a:r>
                    </a:p>
                  </a:txBody>
                  <a:tcPr marL="6350" marR="6350" marT="6350" marB="0" anchor="b"/>
                </a:tc>
                <a:tc>
                  <a:txBody>
                    <a:bodyPr/>
                    <a:lstStyle/>
                    <a:p>
                      <a:pPr marL="0" marR="0" lvl="0" indent="0" algn="ctr" defTabSz="2194560" rtl="0" eaLnBrk="1" fontAlgn="auto" latinLnBrk="0" hangingPunct="1">
                        <a:lnSpc>
                          <a:spcPct val="100000"/>
                        </a:lnSpc>
                        <a:spcBef>
                          <a:spcPts val="0"/>
                        </a:spcBef>
                        <a:spcAft>
                          <a:spcPts val="0"/>
                        </a:spcAft>
                        <a:buClrTx/>
                        <a:buSzTx/>
                        <a:buFontTx/>
                        <a:buNone/>
                        <a:tabLst/>
                        <a:defRPr/>
                      </a:pPr>
                      <a:r>
                        <a:rPr lang="en-US" sz="4000" dirty="0">
                          <a:latin typeface="Times New Roman" panose="02020603050405020304" pitchFamily="18" charset="0"/>
                          <a:cs typeface="Times New Roman" panose="02020603050405020304" pitchFamily="18" charset="0"/>
                        </a:rPr>
                        <a:t>Some College</a:t>
                      </a:r>
                    </a:p>
                  </a:txBody>
                  <a:tcPr/>
                </a:tc>
                <a:tc>
                  <a:txBody>
                    <a:bodyPr/>
                    <a:lstStyle/>
                    <a:p>
                      <a:pPr algn="ctr"/>
                      <a:r>
                        <a:rPr lang="en-US" sz="4000" dirty="0">
                          <a:latin typeface="Times New Roman" panose="02020603050405020304" pitchFamily="18" charset="0"/>
                          <a:cs typeface="Times New Roman" panose="02020603050405020304" pitchFamily="18" charset="0"/>
                        </a:rPr>
                        <a:t>Cashier</a:t>
                      </a:r>
                    </a:p>
                  </a:txBody>
                  <a:tcPr/>
                </a:tc>
                <a:tc>
                  <a:txBody>
                    <a:bodyPr/>
                    <a:lstStyle/>
                    <a:p>
                      <a:pPr marL="0" marR="0" lvl="0" indent="0" algn="ctr" defTabSz="2194560" rtl="0" eaLnBrk="1" fontAlgn="auto" latinLnBrk="0" hangingPunct="1">
                        <a:lnSpc>
                          <a:spcPct val="100000"/>
                        </a:lnSpc>
                        <a:spcBef>
                          <a:spcPts val="0"/>
                        </a:spcBef>
                        <a:spcAft>
                          <a:spcPts val="0"/>
                        </a:spcAft>
                        <a:buClrTx/>
                        <a:buSzTx/>
                        <a:buFontTx/>
                        <a:buNone/>
                        <a:tabLst/>
                        <a:defRPr/>
                      </a:pPr>
                      <a:r>
                        <a:rPr lang="en-US" sz="4000" dirty="0">
                          <a:latin typeface="Times New Roman" panose="02020603050405020304" pitchFamily="18" charset="0"/>
                          <a:cs typeface="Times New Roman" panose="02020603050405020304" pitchFamily="18" charset="0"/>
                        </a:rPr>
                        <a:t>Full-Time</a:t>
                      </a:r>
                    </a:p>
                  </a:txBody>
                  <a:tcPr/>
                </a:tc>
                <a:extLst>
                  <a:ext uri="{0D108BD9-81ED-4DB2-BD59-A6C34878D82A}">
                    <a16:rowId xmlns:a16="http://schemas.microsoft.com/office/drawing/2014/main" val="2303039640"/>
                  </a:ext>
                </a:extLst>
              </a:tr>
              <a:tr h="815154">
                <a:tc>
                  <a:txBody>
                    <a:bodyPr/>
                    <a:lstStyle/>
                    <a:p>
                      <a:pPr algn="ctr" fontAlgn="b"/>
                      <a:r>
                        <a:rPr lang="en-US" sz="4000" b="0" i="0" u="none" strike="noStrike" dirty="0">
                          <a:solidFill>
                            <a:srgbClr val="000000"/>
                          </a:solidFill>
                          <a:effectLst/>
                          <a:latin typeface="Times New Roman" panose="02020603050405020304" pitchFamily="18" charset="0"/>
                          <a:cs typeface="Times New Roman" panose="02020603050405020304" pitchFamily="18" charset="0"/>
                        </a:rPr>
                        <a:t>22</a:t>
                      </a:r>
                    </a:p>
                  </a:txBody>
                  <a:tcPr marL="6350" marR="6350" marT="6350" marB="0" anchor="b"/>
                </a:tc>
                <a:tc>
                  <a:txBody>
                    <a:bodyPr/>
                    <a:lstStyle/>
                    <a:p>
                      <a:pPr algn="ctr" fontAlgn="b"/>
                      <a:r>
                        <a:rPr lang="en-US" sz="4000" b="0" i="0" u="none" strike="noStrike" dirty="0">
                          <a:solidFill>
                            <a:srgbClr val="000000"/>
                          </a:solidFill>
                          <a:effectLst/>
                          <a:latin typeface="Times New Roman" panose="02020603050405020304" pitchFamily="18" charset="0"/>
                          <a:cs typeface="Times New Roman" panose="02020603050405020304" pitchFamily="18" charset="0"/>
                        </a:rPr>
                        <a:t>Black</a:t>
                      </a:r>
                    </a:p>
                  </a:txBody>
                  <a:tcPr marL="6350" marR="6350" marT="6350" marB="0" anchor="b"/>
                </a:tc>
                <a:tc>
                  <a:txBody>
                    <a:bodyPr/>
                    <a:lstStyle/>
                    <a:p>
                      <a:pPr algn="ctr" fontAlgn="b"/>
                      <a:r>
                        <a:rPr lang="en-US" sz="4000" b="0" i="0" u="none" strike="noStrike" dirty="0">
                          <a:solidFill>
                            <a:srgbClr val="000000"/>
                          </a:solidFill>
                          <a:effectLst/>
                          <a:latin typeface="Times New Roman" panose="02020603050405020304" pitchFamily="18" charset="0"/>
                          <a:cs typeface="Times New Roman" panose="02020603050405020304" pitchFamily="18" charset="0"/>
                        </a:rPr>
                        <a:t>Male</a:t>
                      </a:r>
                    </a:p>
                  </a:txBody>
                  <a:tcPr marL="6350" marR="6350" marT="6350" marB="0" anchor="b"/>
                </a:tc>
                <a:tc>
                  <a:txBody>
                    <a:bodyPr/>
                    <a:lstStyle/>
                    <a:p>
                      <a:pPr algn="ctr"/>
                      <a:r>
                        <a:rPr lang="en-US" sz="4000" dirty="0">
                          <a:latin typeface="Times New Roman" panose="02020603050405020304" pitchFamily="18" charset="0"/>
                          <a:cs typeface="Times New Roman" panose="02020603050405020304" pitchFamily="18" charset="0"/>
                        </a:rPr>
                        <a:t>High School</a:t>
                      </a:r>
                    </a:p>
                  </a:txBody>
                  <a:tcPr/>
                </a:tc>
                <a:tc>
                  <a:txBody>
                    <a:bodyPr/>
                    <a:lstStyle/>
                    <a:p>
                      <a:pPr algn="ctr"/>
                      <a:r>
                        <a:rPr lang="en-US" sz="4000" dirty="0">
                          <a:latin typeface="Times New Roman" panose="02020603050405020304" pitchFamily="18" charset="0"/>
                          <a:cs typeface="Times New Roman" panose="02020603050405020304" pitchFamily="18" charset="0"/>
                        </a:rPr>
                        <a:t>Cashier</a:t>
                      </a:r>
                    </a:p>
                  </a:txBody>
                  <a:tcPr/>
                </a:tc>
                <a:tc>
                  <a:txBody>
                    <a:bodyPr/>
                    <a:lstStyle/>
                    <a:p>
                      <a:pPr marL="0" marR="0" lvl="0" indent="0" algn="ctr" defTabSz="2194560" rtl="0" eaLnBrk="1" fontAlgn="auto" latinLnBrk="0" hangingPunct="1">
                        <a:lnSpc>
                          <a:spcPct val="100000"/>
                        </a:lnSpc>
                        <a:spcBef>
                          <a:spcPts val="0"/>
                        </a:spcBef>
                        <a:spcAft>
                          <a:spcPts val="0"/>
                        </a:spcAft>
                        <a:buClrTx/>
                        <a:buSzTx/>
                        <a:buFontTx/>
                        <a:buNone/>
                        <a:tabLst/>
                        <a:defRPr/>
                      </a:pPr>
                      <a:r>
                        <a:rPr lang="en-US" sz="4000">
                          <a:latin typeface="Times New Roman" panose="02020603050405020304" pitchFamily="18" charset="0"/>
                          <a:cs typeface="Times New Roman" panose="02020603050405020304" pitchFamily="18" charset="0"/>
                        </a:rPr>
                        <a:t>  Part-Time</a:t>
                      </a:r>
                      <a:endParaRPr lang="en-US" sz="4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951645474"/>
                  </a:ext>
                </a:extLst>
              </a:tr>
              <a:tr h="815154">
                <a:tc>
                  <a:txBody>
                    <a:bodyPr/>
                    <a:lstStyle/>
                    <a:p>
                      <a:pPr algn="ctr" fontAlgn="b"/>
                      <a:r>
                        <a:rPr lang="en-US" sz="4000" b="0" i="0" u="none" strike="noStrike" dirty="0">
                          <a:solidFill>
                            <a:srgbClr val="000000"/>
                          </a:solidFill>
                          <a:effectLst/>
                          <a:latin typeface="Times New Roman" panose="02020603050405020304" pitchFamily="18" charset="0"/>
                          <a:cs typeface="Times New Roman" panose="02020603050405020304" pitchFamily="18" charset="0"/>
                        </a:rPr>
                        <a:t>21</a:t>
                      </a:r>
                    </a:p>
                  </a:txBody>
                  <a:tcPr marL="6350" marR="6350" marT="6350" marB="0" anchor="b"/>
                </a:tc>
                <a:tc>
                  <a:txBody>
                    <a:bodyPr/>
                    <a:lstStyle/>
                    <a:p>
                      <a:pPr algn="ctr" fontAlgn="b"/>
                      <a:r>
                        <a:rPr lang="en-US" sz="4000" b="0" i="0" u="none" strike="noStrike">
                          <a:solidFill>
                            <a:srgbClr val="000000"/>
                          </a:solidFill>
                          <a:effectLst/>
                          <a:latin typeface="Times New Roman" panose="02020603050405020304" pitchFamily="18" charset="0"/>
                          <a:cs typeface="Times New Roman" panose="02020603050405020304" pitchFamily="18" charset="0"/>
                        </a:rPr>
                        <a:t>Black</a:t>
                      </a:r>
                    </a:p>
                  </a:txBody>
                  <a:tcPr marL="6350" marR="6350" marT="6350" marB="0" anchor="b"/>
                </a:tc>
                <a:tc>
                  <a:txBody>
                    <a:bodyPr/>
                    <a:lstStyle/>
                    <a:p>
                      <a:pPr algn="ctr" fontAlgn="b"/>
                      <a:r>
                        <a:rPr lang="en-US" sz="4000" b="0" i="0" u="none" strike="noStrike" dirty="0">
                          <a:solidFill>
                            <a:srgbClr val="000000"/>
                          </a:solidFill>
                          <a:effectLst/>
                          <a:latin typeface="Times New Roman" panose="02020603050405020304" pitchFamily="18" charset="0"/>
                          <a:cs typeface="Times New Roman" panose="02020603050405020304" pitchFamily="18" charset="0"/>
                        </a:rPr>
                        <a:t>Male</a:t>
                      </a:r>
                    </a:p>
                  </a:txBody>
                  <a:tcPr marL="6350" marR="6350" marT="6350" marB="0" anchor="b"/>
                </a:tc>
                <a:tc>
                  <a:txBody>
                    <a:bodyPr/>
                    <a:lstStyle/>
                    <a:p>
                      <a:pPr algn="ctr"/>
                      <a:r>
                        <a:rPr lang="en-US" sz="4000" dirty="0">
                          <a:latin typeface="Times New Roman" panose="02020603050405020304" pitchFamily="18" charset="0"/>
                          <a:cs typeface="Times New Roman" panose="02020603050405020304" pitchFamily="18" charset="0"/>
                        </a:rPr>
                        <a:t>Some College</a:t>
                      </a:r>
                    </a:p>
                  </a:txBody>
                  <a:tcPr/>
                </a:tc>
                <a:tc>
                  <a:txBody>
                    <a:bodyPr/>
                    <a:lstStyle/>
                    <a:p>
                      <a:pPr algn="ctr"/>
                      <a:r>
                        <a:rPr lang="en-US" sz="4000" dirty="0">
                          <a:latin typeface="Times New Roman" panose="02020603050405020304" pitchFamily="18" charset="0"/>
                          <a:cs typeface="Times New Roman" panose="02020603050405020304" pitchFamily="18" charset="0"/>
                        </a:rPr>
                        <a:t>Cashier</a:t>
                      </a:r>
                    </a:p>
                  </a:txBody>
                  <a:tcPr/>
                </a:tc>
                <a:tc>
                  <a:txBody>
                    <a:bodyPr/>
                    <a:lstStyle/>
                    <a:p>
                      <a:pPr algn="ctr"/>
                      <a:r>
                        <a:rPr lang="en-US" sz="4000" dirty="0">
                          <a:latin typeface="Times New Roman" panose="02020603050405020304" pitchFamily="18" charset="0"/>
                          <a:cs typeface="Times New Roman" panose="02020603050405020304" pitchFamily="18" charset="0"/>
                        </a:rPr>
                        <a:t>Part-Time</a:t>
                      </a:r>
                    </a:p>
                  </a:txBody>
                  <a:tcPr/>
                </a:tc>
                <a:extLst>
                  <a:ext uri="{0D108BD9-81ED-4DB2-BD59-A6C34878D82A}">
                    <a16:rowId xmlns:a16="http://schemas.microsoft.com/office/drawing/2014/main" val="1475805136"/>
                  </a:ext>
                </a:extLst>
              </a:tr>
              <a:tr h="815154">
                <a:tc>
                  <a:txBody>
                    <a:bodyPr/>
                    <a:lstStyle/>
                    <a:p>
                      <a:pPr algn="ctr" fontAlgn="b"/>
                      <a:r>
                        <a:rPr lang="en-US" sz="4000" b="0" i="0" u="none" strike="noStrike">
                          <a:solidFill>
                            <a:srgbClr val="000000"/>
                          </a:solidFill>
                          <a:effectLst/>
                          <a:latin typeface="Times New Roman" panose="02020603050405020304" pitchFamily="18" charset="0"/>
                          <a:cs typeface="Times New Roman" panose="02020603050405020304" pitchFamily="18" charset="0"/>
                        </a:rPr>
                        <a:t>70</a:t>
                      </a:r>
                    </a:p>
                  </a:txBody>
                  <a:tcPr marL="6350" marR="6350" marT="6350" marB="0" anchor="b"/>
                </a:tc>
                <a:tc>
                  <a:txBody>
                    <a:bodyPr/>
                    <a:lstStyle/>
                    <a:p>
                      <a:pPr algn="ctr" fontAlgn="b"/>
                      <a:r>
                        <a:rPr lang="en-US" sz="4000" b="0" i="0" u="none" strike="noStrike">
                          <a:solidFill>
                            <a:srgbClr val="000000"/>
                          </a:solidFill>
                          <a:effectLst/>
                          <a:latin typeface="Times New Roman" panose="02020603050405020304" pitchFamily="18" charset="0"/>
                          <a:cs typeface="Times New Roman" panose="02020603050405020304" pitchFamily="18" charset="0"/>
                        </a:rPr>
                        <a:t>Black</a:t>
                      </a:r>
                    </a:p>
                  </a:txBody>
                  <a:tcPr marL="6350" marR="6350" marT="6350" marB="0" anchor="b"/>
                </a:tc>
                <a:tc>
                  <a:txBody>
                    <a:bodyPr/>
                    <a:lstStyle/>
                    <a:p>
                      <a:pPr marL="0" marR="0" lvl="0" indent="0" algn="ctr" defTabSz="2194560" rtl="0" eaLnBrk="1" fontAlgn="b"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Female</a:t>
                      </a:r>
                    </a:p>
                  </a:txBody>
                  <a:tcPr marL="6350" marR="6350" marT="6350" marB="0" anchor="b"/>
                </a:tc>
                <a:tc>
                  <a:txBody>
                    <a:bodyPr/>
                    <a:lstStyle/>
                    <a:p>
                      <a:pPr algn="ctr"/>
                      <a:r>
                        <a:rPr lang="en-US" sz="4000" dirty="0">
                          <a:latin typeface="Times New Roman" panose="02020603050405020304" pitchFamily="18" charset="0"/>
                          <a:cs typeface="Times New Roman" panose="02020603050405020304" pitchFamily="18" charset="0"/>
                        </a:rPr>
                        <a:t>Some College</a:t>
                      </a:r>
                    </a:p>
                  </a:txBody>
                  <a:tcPr/>
                </a:tc>
                <a:tc>
                  <a:txBody>
                    <a:bodyPr/>
                    <a:lstStyle/>
                    <a:p>
                      <a:pPr algn="ctr"/>
                      <a:r>
                        <a:rPr lang="en-US" sz="4000" dirty="0">
                          <a:latin typeface="Times New Roman" panose="02020603050405020304" pitchFamily="18" charset="0"/>
                          <a:cs typeface="Times New Roman" panose="02020603050405020304" pitchFamily="18" charset="0"/>
                        </a:rPr>
                        <a:t>Food Prep</a:t>
                      </a:r>
                    </a:p>
                  </a:txBody>
                  <a:tcPr/>
                </a:tc>
                <a:tc>
                  <a:txBody>
                    <a:bodyPr/>
                    <a:lstStyle/>
                    <a:p>
                      <a:pPr algn="ctr"/>
                      <a:r>
                        <a:rPr lang="en-US" sz="4000" dirty="0">
                          <a:latin typeface="Times New Roman" panose="02020603050405020304" pitchFamily="18" charset="0"/>
                          <a:cs typeface="Times New Roman" panose="02020603050405020304" pitchFamily="18" charset="0"/>
                        </a:rPr>
                        <a:t>Part-Time</a:t>
                      </a:r>
                    </a:p>
                  </a:txBody>
                  <a:tcPr/>
                </a:tc>
                <a:extLst>
                  <a:ext uri="{0D108BD9-81ED-4DB2-BD59-A6C34878D82A}">
                    <a16:rowId xmlns:a16="http://schemas.microsoft.com/office/drawing/2014/main" val="3874489002"/>
                  </a:ext>
                </a:extLst>
              </a:tr>
              <a:tr h="815154">
                <a:tc>
                  <a:txBody>
                    <a:bodyPr/>
                    <a:lstStyle/>
                    <a:p>
                      <a:pPr algn="ctr" fontAlgn="b"/>
                      <a:r>
                        <a:rPr lang="en-US" sz="4000" b="0" i="0" u="none" strike="noStrike" dirty="0">
                          <a:solidFill>
                            <a:srgbClr val="000000"/>
                          </a:solidFill>
                          <a:effectLst/>
                          <a:latin typeface="Times New Roman" panose="02020603050405020304" pitchFamily="18" charset="0"/>
                          <a:cs typeface="Times New Roman" panose="02020603050405020304" pitchFamily="18" charset="0"/>
                        </a:rPr>
                        <a:t>23</a:t>
                      </a:r>
                    </a:p>
                  </a:txBody>
                  <a:tcPr marL="6350" marR="6350" marT="6350" marB="0" anchor="b"/>
                </a:tc>
                <a:tc>
                  <a:txBody>
                    <a:bodyPr/>
                    <a:lstStyle/>
                    <a:p>
                      <a:pPr algn="ctr" fontAlgn="b"/>
                      <a:r>
                        <a:rPr lang="en-US" sz="4000" b="0" i="0" u="none" strike="noStrike" dirty="0">
                          <a:solidFill>
                            <a:srgbClr val="000000"/>
                          </a:solidFill>
                          <a:effectLst/>
                          <a:latin typeface="Times New Roman" panose="02020603050405020304" pitchFamily="18" charset="0"/>
                          <a:cs typeface="Times New Roman" panose="02020603050405020304" pitchFamily="18" charset="0"/>
                        </a:rPr>
                        <a:t>Hispanic</a:t>
                      </a:r>
                    </a:p>
                  </a:txBody>
                  <a:tcPr marL="6350" marR="6350" marT="6350" marB="0" anchor="b"/>
                </a:tc>
                <a:tc>
                  <a:txBody>
                    <a:bodyPr/>
                    <a:lstStyle/>
                    <a:p>
                      <a:pPr marL="0" marR="0" lvl="0" indent="0" algn="ctr" defTabSz="2194560" rtl="0" eaLnBrk="1" fontAlgn="b"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Female</a:t>
                      </a:r>
                    </a:p>
                  </a:txBody>
                  <a:tcPr marL="6350" marR="6350" marT="6350" marB="0" anchor="b"/>
                </a:tc>
                <a:tc>
                  <a:txBody>
                    <a:bodyPr/>
                    <a:lstStyle/>
                    <a:p>
                      <a:pPr algn="ctr"/>
                      <a:r>
                        <a:rPr lang="en-US" sz="4000" dirty="0">
                          <a:latin typeface="Times New Roman" panose="02020603050405020304" pitchFamily="18" charset="0"/>
                          <a:cs typeface="Times New Roman" panose="02020603050405020304" pitchFamily="18" charset="0"/>
                        </a:rPr>
                        <a:t>Some College</a:t>
                      </a:r>
                    </a:p>
                  </a:txBody>
                  <a:tcPr/>
                </a:tc>
                <a:tc>
                  <a:txBody>
                    <a:bodyPr/>
                    <a:lstStyle/>
                    <a:p>
                      <a:pPr algn="ctr"/>
                      <a:r>
                        <a:rPr lang="en-US" sz="4000" dirty="0">
                          <a:latin typeface="Times New Roman" panose="02020603050405020304" pitchFamily="18" charset="0"/>
                          <a:cs typeface="Times New Roman" panose="02020603050405020304" pitchFamily="18" charset="0"/>
                        </a:rPr>
                        <a:t>Manager/Cashier</a:t>
                      </a:r>
                    </a:p>
                  </a:txBody>
                  <a:tcPr/>
                </a:tc>
                <a:tc>
                  <a:txBody>
                    <a:bodyPr/>
                    <a:lstStyle/>
                    <a:p>
                      <a:pPr algn="ctr"/>
                      <a:r>
                        <a:rPr lang="en-US" sz="4000" dirty="0">
                          <a:latin typeface="Times New Roman" panose="02020603050405020304" pitchFamily="18" charset="0"/>
                          <a:cs typeface="Times New Roman" panose="02020603050405020304" pitchFamily="18" charset="0"/>
                        </a:rPr>
                        <a:t>Part-Time</a:t>
                      </a:r>
                    </a:p>
                  </a:txBody>
                  <a:tcPr/>
                </a:tc>
                <a:extLst>
                  <a:ext uri="{0D108BD9-81ED-4DB2-BD59-A6C34878D82A}">
                    <a16:rowId xmlns:a16="http://schemas.microsoft.com/office/drawing/2014/main" val="2202422591"/>
                  </a:ext>
                </a:extLst>
              </a:tr>
              <a:tr h="815154">
                <a:tc>
                  <a:txBody>
                    <a:bodyPr/>
                    <a:lstStyle/>
                    <a:p>
                      <a:pPr algn="ctr" fontAlgn="b"/>
                      <a:r>
                        <a:rPr lang="en-US" sz="4000" b="0" i="0" u="none" strike="noStrike" dirty="0">
                          <a:solidFill>
                            <a:srgbClr val="000000"/>
                          </a:solidFill>
                          <a:effectLst/>
                          <a:latin typeface="Times New Roman" panose="02020603050405020304" pitchFamily="18" charset="0"/>
                          <a:cs typeface="Times New Roman" panose="02020603050405020304" pitchFamily="18" charset="0"/>
                        </a:rPr>
                        <a:t>22</a:t>
                      </a:r>
                    </a:p>
                  </a:txBody>
                  <a:tcPr marL="6350" marR="6350" marT="6350" marB="0" anchor="b"/>
                </a:tc>
                <a:tc>
                  <a:txBody>
                    <a:bodyPr/>
                    <a:lstStyle/>
                    <a:p>
                      <a:pPr algn="ctr" fontAlgn="b"/>
                      <a:r>
                        <a:rPr lang="en-US" sz="4000" b="0" i="0" u="none" strike="noStrike" dirty="0">
                          <a:solidFill>
                            <a:srgbClr val="000000"/>
                          </a:solidFill>
                          <a:effectLst/>
                          <a:latin typeface="Times New Roman" panose="02020603050405020304" pitchFamily="18" charset="0"/>
                          <a:cs typeface="Times New Roman" panose="02020603050405020304" pitchFamily="18" charset="0"/>
                        </a:rPr>
                        <a:t>White</a:t>
                      </a:r>
                    </a:p>
                  </a:txBody>
                  <a:tcPr marL="6350" marR="6350" marT="6350" marB="0" anchor="b"/>
                </a:tc>
                <a:tc>
                  <a:txBody>
                    <a:bodyPr/>
                    <a:lstStyle/>
                    <a:p>
                      <a:pPr algn="ctr" fontAlgn="b"/>
                      <a:r>
                        <a:rPr lang="en-US" sz="4000" b="0" i="0" u="none" strike="noStrike" dirty="0">
                          <a:solidFill>
                            <a:srgbClr val="000000"/>
                          </a:solidFill>
                          <a:effectLst/>
                          <a:latin typeface="Times New Roman" panose="02020603050405020304" pitchFamily="18" charset="0"/>
                          <a:cs typeface="Times New Roman" panose="02020603050405020304" pitchFamily="18" charset="0"/>
                        </a:rPr>
                        <a:t>Male</a:t>
                      </a:r>
                    </a:p>
                  </a:txBody>
                  <a:tcPr marL="6350" marR="6350" marT="6350" marB="0" anchor="b"/>
                </a:tc>
                <a:tc>
                  <a:txBody>
                    <a:bodyPr/>
                    <a:lstStyle/>
                    <a:p>
                      <a:pPr algn="ctr"/>
                      <a:r>
                        <a:rPr lang="en-US" sz="4000" dirty="0">
                          <a:latin typeface="Times New Roman" panose="02020603050405020304" pitchFamily="18" charset="0"/>
                          <a:cs typeface="Times New Roman" panose="02020603050405020304" pitchFamily="18" charset="0"/>
                        </a:rPr>
                        <a:t>Some College</a:t>
                      </a:r>
                    </a:p>
                  </a:txBody>
                  <a:tcPr/>
                </a:tc>
                <a:tc>
                  <a:txBody>
                    <a:bodyPr/>
                    <a:lstStyle/>
                    <a:p>
                      <a:pPr algn="l"/>
                      <a:r>
                        <a:rPr lang="en-US" sz="4000" dirty="0">
                          <a:latin typeface="Times New Roman" panose="02020603050405020304" pitchFamily="18" charset="0"/>
                          <a:cs typeface="Times New Roman" panose="02020603050405020304" pitchFamily="18" charset="0"/>
                        </a:rPr>
                        <a:t>Manager/Cashier</a:t>
                      </a:r>
                    </a:p>
                  </a:txBody>
                  <a:tcPr/>
                </a:tc>
                <a:tc>
                  <a:txBody>
                    <a:bodyPr/>
                    <a:lstStyle/>
                    <a:p>
                      <a:pPr algn="ctr"/>
                      <a:r>
                        <a:rPr lang="en-US" sz="4000" dirty="0">
                          <a:latin typeface="Times New Roman" panose="02020603050405020304" pitchFamily="18" charset="0"/>
                          <a:cs typeface="Times New Roman" panose="02020603050405020304" pitchFamily="18" charset="0"/>
                        </a:rPr>
                        <a:t>Part-Time</a:t>
                      </a:r>
                    </a:p>
                  </a:txBody>
                  <a:tcPr/>
                </a:tc>
                <a:extLst>
                  <a:ext uri="{0D108BD9-81ED-4DB2-BD59-A6C34878D82A}">
                    <a16:rowId xmlns:a16="http://schemas.microsoft.com/office/drawing/2014/main" val="2282856810"/>
                  </a:ext>
                </a:extLst>
              </a:tr>
            </a:tbl>
          </a:graphicData>
        </a:graphic>
      </p:graphicFrame>
      <p:sp>
        <p:nvSpPr>
          <p:cNvPr id="40" name="Rectangular Callout 39">
            <a:extLst>
              <a:ext uri="{FF2B5EF4-FFF2-40B4-BE49-F238E27FC236}">
                <a16:creationId xmlns:a16="http://schemas.microsoft.com/office/drawing/2014/main" id="{57AAD80F-84DB-6743-98F4-FEF461BE1221}"/>
              </a:ext>
            </a:extLst>
          </p:cNvPr>
          <p:cNvSpPr/>
          <p:nvPr/>
        </p:nvSpPr>
        <p:spPr>
          <a:xfrm>
            <a:off x="19416041" y="7696083"/>
            <a:ext cx="6444927" cy="4411607"/>
          </a:xfrm>
          <a:prstGeom prst="wedgeRect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a:t>“He [Scheduling Manager] said, ‘</a:t>
            </a:r>
            <a:r>
              <a:rPr lang="en-US" sz="4000" b="1" dirty="0"/>
              <a:t>We’re just using you because you’re here, not because we really like, need you.</a:t>
            </a:r>
            <a:r>
              <a:rPr lang="en-US" sz="4000" dirty="0"/>
              <a:t> </a:t>
            </a:r>
            <a:r>
              <a:rPr lang="en-US" sz="4000" b="1" dirty="0"/>
              <a:t>Like Everyone’s replaceable.’”</a:t>
            </a:r>
          </a:p>
        </p:txBody>
      </p:sp>
      <p:sp>
        <p:nvSpPr>
          <p:cNvPr id="16" name="Rectangular Callout 15">
            <a:extLst>
              <a:ext uri="{FF2B5EF4-FFF2-40B4-BE49-F238E27FC236}">
                <a16:creationId xmlns:a16="http://schemas.microsoft.com/office/drawing/2014/main" id="{BF687912-F55B-3B4F-B9D1-91A0A2DC1983}"/>
              </a:ext>
            </a:extLst>
          </p:cNvPr>
          <p:cNvSpPr/>
          <p:nvPr/>
        </p:nvSpPr>
        <p:spPr>
          <a:xfrm flipH="1">
            <a:off x="26143794" y="4534637"/>
            <a:ext cx="6780953" cy="4617288"/>
          </a:xfrm>
          <a:prstGeom prst="wedgeRect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a:t>“You stand from the time you get there until the time you leave. The only time you have a break is for the bathroom, you </a:t>
            </a:r>
            <a:r>
              <a:rPr lang="en-US" sz="4000" b="1" dirty="0" err="1"/>
              <a:t>gonna</a:t>
            </a:r>
            <a:r>
              <a:rPr lang="en-US" sz="4000" b="1" dirty="0"/>
              <a:t> set down, or you have a little break.”</a:t>
            </a:r>
          </a:p>
        </p:txBody>
      </p:sp>
      <p:sp>
        <p:nvSpPr>
          <p:cNvPr id="43" name="Rectangular Callout 42">
            <a:extLst>
              <a:ext uri="{FF2B5EF4-FFF2-40B4-BE49-F238E27FC236}">
                <a16:creationId xmlns:a16="http://schemas.microsoft.com/office/drawing/2014/main" id="{0E9D6518-E538-C44F-8D7D-2CCC3BA7C63F}"/>
              </a:ext>
            </a:extLst>
          </p:cNvPr>
          <p:cNvSpPr/>
          <p:nvPr/>
        </p:nvSpPr>
        <p:spPr>
          <a:xfrm>
            <a:off x="19375784" y="12745313"/>
            <a:ext cx="6444927" cy="3676906"/>
          </a:xfrm>
          <a:prstGeom prst="wedgeRect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a:t>
            </a:r>
            <a:r>
              <a:rPr lang="en-US" sz="4000" dirty="0"/>
              <a:t>[The worst aspect of working in fast-food]</a:t>
            </a:r>
            <a:r>
              <a:rPr lang="en-US" sz="4000" b="1" dirty="0"/>
              <a:t> definitely dealing with difficult customers who are unhappy”</a:t>
            </a:r>
          </a:p>
        </p:txBody>
      </p:sp>
      <p:sp>
        <p:nvSpPr>
          <p:cNvPr id="44" name="TextBox 43">
            <a:extLst>
              <a:ext uri="{FF2B5EF4-FFF2-40B4-BE49-F238E27FC236}">
                <a16:creationId xmlns:a16="http://schemas.microsoft.com/office/drawing/2014/main" id="{9C6C5C31-DA92-4C7D-8713-81A5B43FCFE9}"/>
              </a:ext>
            </a:extLst>
          </p:cNvPr>
          <p:cNvSpPr txBox="1"/>
          <p:nvPr/>
        </p:nvSpPr>
        <p:spPr>
          <a:xfrm>
            <a:off x="34009625" y="29595530"/>
            <a:ext cx="9211149" cy="871393"/>
          </a:xfrm>
          <a:prstGeom prst="rect">
            <a:avLst/>
          </a:prstGeom>
          <a:solidFill>
            <a:srgbClr val="0A254E"/>
          </a:solidFill>
          <a:ln>
            <a:solidFill>
              <a:schemeClr val="bg1"/>
            </a:solidFill>
          </a:ln>
        </p:spPr>
        <p:txBody>
          <a:bodyPr wrap="square" lIns="131445" tIns="65723" rIns="131445" bIns="65723" rtlCol="0">
            <a:spAutoFit/>
          </a:bodyPr>
          <a:lstStyle/>
          <a:p>
            <a:pPr algn="ctr"/>
            <a:r>
              <a:rPr lang="en-US" sz="4800" b="1" dirty="0">
                <a:latin typeface="Times New Roman"/>
                <a:cs typeface="Times New Roman"/>
              </a:rPr>
              <a:t>Acknowledgments</a:t>
            </a:r>
            <a:endParaRPr lang="en-US" sz="6000" b="1" dirty="0">
              <a:latin typeface="Times New Roman"/>
              <a:cs typeface="Times New Roman"/>
            </a:endParaRPr>
          </a:p>
        </p:txBody>
      </p:sp>
      <p:sp>
        <p:nvSpPr>
          <p:cNvPr id="45" name="TextBox 44">
            <a:extLst>
              <a:ext uri="{FF2B5EF4-FFF2-40B4-BE49-F238E27FC236}">
                <a16:creationId xmlns:a16="http://schemas.microsoft.com/office/drawing/2014/main" id="{92843C62-3BA5-4ED0-A933-FC4C2A178684}"/>
              </a:ext>
            </a:extLst>
          </p:cNvPr>
          <p:cNvSpPr txBox="1"/>
          <p:nvPr/>
        </p:nvSpPr>
        <p:spPr>
          <a:xfrm>
            <a:off x="34052040" y="30546199"/>
            <a:ext cx="9186017" cy="440506"/>
          </a:xfrm>
          <a:prstGeom prst="rect">
            <a:avLst/>
          </a:prstGeom>
          <a:solidFill>
            <a:schemeClr val="tx1"/>
          </a:solidFill>
          <a:ln>
            <a:solidFill>
              <a:schemeClr val="bg1"/>
            </a:solidFill>
          </a:ln>
        </p:spPr>
        <p:txBody>
          <a:bodyPr wrap="square" lIns="131445" tIns="65723" rIns="131445" bIns="65723" rtlCol="0">
            <a:spAutoFit/>
          </a:bodyPr>
          <a:lstStyle/>
          <a:p>
            <a:r>
              <a:rPr lang="en-US" sz="2000" dirty="0">
                <a:solidFill>
                  <a:schemeClr val="bg1"/>
                </a:solidFill>
                <a:latin typeface="Times New Roman"/>
                <a:cs typeface="Times New Roman"/>
              </a:rPr>
              <a:t>Liberty University Center for Research and Scholarship Tier 1 Grant </a:t>
            </a:r>
            <a:r>
              <a:rPr lang="en-US" sz="2000" dirty="0">
                <a:solidFill>
                  <a:schemeClr val="bg1"/>
                </a:solidFill>
              </a:rPr>
              <a:t>GR2103</a:t>
            </a:r>
            <a:r>
              <a:rPr lang="en-US" sz="2000" dirty="0">
                <a:solidFill>
                  <a:schemeClr val="bg1"/>
                </a:solidFill>
                <a:latin typeface="Times New Roman"/>
                <a:cs typeface="Times New Roman"/>
              </a:rPr>
              <a:t>.</a:t>
            </a:r>
          </a:p>
        </p:txBody>
      </p:sp>
      <p:sp>
        <p:nvSpPr>
          <p:cNvPr id="46" name="Rectangular Callout 45">
            <a:extLst>
              <a:ext uri="{FF2B5EF4-FFF2-40B4-BE49-F238E27FC236}">
                <a16:creationId xmlns:a16="http://schemas.microsoft.com/office/drawing/2014/main" id="{539E4D91-F49C-8B43-91AA-91FBC092449E}"/>
              </a:ext>
            </a:extLst>
          </p:cNvPr>
          <p:cNvSpPr/>
          <p:nvPr/>
        </p:nvSpPr>
        <p:spPr>
          <a:xfrm flipH="1">
            <a:off x="26225201" y="20030753"/>
            <a:ext cx="6866327" cy="1262016"/>
          </a:xfrm>
          <a:prstGeom prst="wedgeRectCallou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“We are all like a big family”</a:t>
            </a:r>
          </a:p>
        </p:txBody>
      </p:sp>
      <p:sp>
        <p:nvSpPr>
          <p:cNvPr id="47" name="Rectangular Callout 46">
            <a:extLst>
              <a:ext uri="{FF2B5EF4-FFF2-40B4-BE49-F238E27FC236}">
                <a16:creationId xmlns:a16="http://schemas.microsoft.com/office/drawing/2014/main" id="{B1A97F22-91A4-2F46-8492-C8FB2E8F35DD}"/>
              </a:ext>
            </a:extLst>
          </p:cNvPr>
          <p:cNvSpPr/>
          <p:nvPr/>
        </p:nvSpPr>
        <p:spPr>
          <a:xfrm flipH="1">
            <a:off x="26225201" y="16230380"/>
            <a:ext cx="6866327" cy="3237336"/>
          </a:xfrm>
          <a:prstGeom prst="wedgeRect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“One of the executive directors he used to meet with me once a month to make sure that I was 'mentally okay’”</a:t>
            </a:r>
          </a:p>
        </p:txBody>
      </p:sp>
      <p:sp>
        <p:nvSpPr>
          <p:cNvPr id="48" name="Rectangular Callout 42">
            <a:extLst>
              <a:ext uri="{FF2B5EF4-FFF2-40B4-BE49-F238E27FC236}">
                <a16:creationId xmlns:a16="http://schemas.microsoft.com/office/drawing/2014/main" id="{44D3CFDA-D4C0-4103-8B40-F33FECFF4A2D}"/>
              </a:ext>
            </a:extLst>
          </p:cNvPr>
          <p:cNvSpPr/>
          <p:nvPr/>
        </p:nvSpPr>
        <p:spPr>
          <a:xfrm flipH="1">
            <a:off x="26117913" y="9901886"/>
            <a:ext cx="6866327" cy="5528812"/>
          </a:xfrm>
          <a:prstGeom prst="wedgeRect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“I remember one of my managers sent pictures (elicit, sexting) to someone in our kitchen staff and also another leader did that to another person in the kitchen as well. So, and then one of my managers would come in ‘high’……..”</a:t>
            </a:r>
          </a:p>
        </p:txBody>
      </p:sp>
      <p:sp>
        <p:nvSpPr>
          <p:cNvPr id="49" name="Rectangular Callout 45">
            <a:extLst>
              <a:ext uri="{FF2B5EF4-FFF2-40B4-BE49-F238E27FC236}">
                <a16:creationId xmlns:a16="http://schemas.microsoft.com/office/drawing/2014/main" id="{EA2B5D85-4FF4-4EDB-B37F-E4D64EF4C7F9}"/>
              </a:ext>
            </a:extLst>
          </p:cNvPr>
          <p:cNvSpPr/>
          <p:nvPr/>
        </p:nvSpPr>
        <p:spPr>
          <a:xfrm>
            <a:off x="19390405" y="17059843"/>
            <a:ext cx="6461761" cy="4050792"/>
          </a:xfrm>
          <a:prstGeom prst="wedgeRectCallou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I see a lot of the same faces coming in often and so it’s cool. You meet new people. Some of the people have helped me outside of work.</a:t>
            </a:r>
          </a:p>
        </p:txBody>
      </p:sp>
    </p:spTree>
    <p:extLst>
      <p:ext uri="{BB962C8B-B14F-4D97-AF65-F5344CB8AC3E}">
        <p14:creationId xmlns:p14="http://schemas.microsoft.com/office/powerpoint/2010/main" val="32477086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TM04033929[[fn=Slate]]</Template>
  <TotalTime>26826</TotalTime>
  <Words>871</Words>
  <Application>Microsoft Macintosh PowerPoint</Application>
  <PresentationFormat>Custom</PresentationFormat>
  <Paragraphs>125</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Calisto MT</vt:lpstr>
      <vt:lpstr>Courier New</vt:lpstr>
      <vt:lpstr>Garamond</vt:lpstr>
      <vt:lpstr>Times New Roman</vt:lpstr>
      <vt:lpstr>Wingdings 2</vt:lpstr>
      <vt:lpstr>Slate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Flinn, Allyson Bell</cp:lastModifiedBy>
  <cp:revision>360</cp:revision>
  <dcterms:created xsi:type="dcterms:W3CDTF">2013-10-19T16:33:22Z</dcterms:created>
  <dcterms:modified xsi:type="dcterms:W3CDTF">2022-03-11T00:04:23Z</dcterms:modified>
</cp:coreProperties>
</file>