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4"/>
  </p:sldMasterIdLst>
  <p:notesMasterIdLst>
    <p:notesMasterId r:id="rId6"/>
  </p:notesMasterIdLst>
  <p:sldIdLst>
    <p:sldId id="256" r:id="rId5"/>
  </p:sldIdLst>
  <p:sldSz cx="43891200" cy="329184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9">
          <p15:clr>
            <a:srgbClr val="A4A3A4"/>
          </p15:clr>
        </p15:guide>
        <p15:guide id="2" pos="16128">
          <p15:clr>
            <a:srgbClr val="A4A3A4"/>
          </p15:clr>
        </p15:guide>
        <p15:guide id="3"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A254E"/>
    <a:srgbClr val="65CE1E"/>
    <a:srgbClr val="00C28D"/>
    <a:srgbClr val="00B4FF"/>
    <a:srgbClr val="008080"/>
    <a:srgbClr val="1270FC"/>
    <a:srgbClr val="FFA200"/>
    <a:srgbClr val="008000"/>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snapToObjects="1">
      <p:cViewPr>
        <p:scale>
          <a:sx n="53" d="100"/>
          <a:sy n="53" d="100"/>
        </p:scale>
        <p:origin x="-2768" y="-6224"/>
      </p:cViewPr>
      <p:guideLst>
        <p:guide orient="horz" pos="10369"/>
        <p:guide pos="1612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3/15/22</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A9BC3-5A08-5C40-8DE6-1B49CE826337}" type="slidenum">
              <a:rPr lang="en-US" smtClean="0"/>
              <a:t>1</a:t>
            </a:fld>
            <a:endParaRPr lang="en-US"/>
          </a:p>
        </p:txBody>
      </p:sp>
    </p:spTree>
    <p:extLst>
      <p:ext uri="{BB962C8B-B14F-4D97-AF65-F5344CB8AC3E}">
        <p14:creationId xmlns:p14="http://schemas.microsoft.com/office/powerpoint/2010/main" val="233298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34496" y="8493799"/>
            <a:ext cx="33984125" cy="8778245"/>
          </a:xfrm>
        </p:spPr>
        <p:txBody>
          <a:bodyPr anchor="b">
            <a:normAutofit/>
          </a:bodyPr>
          <a:lstStyle>
            <a:lvl1pPr algn="ctr">
              <a:defRPr sz="25920"/>
            </a:lvl1pPr>
          </a:lstStyle>
          <a:p>
            <a:r>
              <a:rPr lang="en-US"/>
              <a:t>Click to edit Master title style</a:t>
            </a:r>
          </a:p>
        </p:txBody>
      </p:sp>
      <p:sp>
        <p:nvSpPr>
          <p:cNvPr id="3" name="Subtitle 2"/>
          <p:cNvSpPr>
            <a:spLocks noGrp="1"/>
          </p:cNvSpPr>
          <p:nvPr>
            <p:ph type="subTitle" idx="1"/>
          </p:nvPr>
        </p:nvSpPr>
        <p:spPr>
          <a:xfrm>
            <a:off x="4934496" y="17272029"/>
            <a:ext cx="33984125" cy="5039362"/>
          </a:xfrm>
        </p:spPr>
        <p:txBody>
          <a:bodyPr anchor="t"/>
          <a:lstStyle>
            <a:lvl1pPr marL="0" indent="0" algn="ctr">
              <a:buNone/>
              <a:defRPr>
                <a:solidFill>
                  <a:schemeClr val="tx1"/>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2335667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1176" y="2592408"/>
            <a:ext cx="36748848" cy="18404995"/>
          </a:xfrm>
          <a:prstGeom prst="rect">
            <a:avLst/>
          </a:prstGeom>
        </p:spPr>
      </p:pic>
      <p:sp>
        <p:nvSpPr>
          <p:cNvPr id="2" name="Title 1"/>
          <p:cNvSpPr>
            <a:spLocks noGrp="1"/>
          </p:cNvSpPr>
          <p:nvPr>
            <p:ph type="title"/>
          </p:nvPr>
        </p:nvSpPr>
        <p:spPr>
          <a:xfrm>
            <a:off x="3289702" y="21913224"/>
            <a:ext cx="37279176" cy="2608666"/>
          </a:xfrm>
        </p:spPr>
        <p:txBody>
          <a:bodyPr anchor="b">
            <a:normAutofit/>
          </a:bodyPr>
          <a:lstStyle>
            <a:lvl1pPr algn="ctr">
              <a:defRPr sz="13440"/>
            </a:lvl1pPr>
          </a:lstStyle>
          <a:p>
            <a:r>
              <a:rPr lang="en-US"/>
              <a:t>Click to edit Master title style</a:t>
            </a:r>
          </a:p>
        </p:txBody>
      </p:sp>
      <p:sp>
        <p:nvSpPr>
          <p:cNvPr id="3" name="Picture Placeholder 2"/>
          <p:cNvSpPr>
            <a:spLocks noGrp="1" noChangeAspect="1"/>
          </p:cNvSpPr>
          <p:nvPr>
            <p:ph type="pic" idx="1"/>
          </p:nvPr>
        </p:nvSpPr>
        <p:spPr>
          <a:xfrm>
            <a:off x="4445842" y="3336050"/>
            <a:ext cx="34970880" cy="16923221"/>
          </a:xfrm>
          <a:effectLst>
            <a:outerShdw blurRad="38100" dist="25400" dir="4440000">
              <a:srgbClr val="000000">
                <a:alpha val="36000"/>
              </a:srgbClr>
            </a:outerShdw>
          </a:effectLst>
        </p:spPr>
        <p:txBody>
          <a:bodyPr anchor="t">
            <a:normAutofit/>
          </a:bodyPr>
          <a:lstStyle>
            <a:lvl1pPr marL="0" indent="0" algn="ctr">
              <a:buNone/>
              <a:defRPr sz="9600"/>
            </a:lvl1pPr>
            <a:lvl2pPr marL="2194560" indent="0">
              <a:buNone/>
              <a:defRPr sz="9600"/>
            </a:lvl2pPr>
            <a:lvl3pPr marL="4389120" indent="0">
              <a:buNone/>
              <a:defRPr sz="96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289661" y="24521894"/>
            <a:ext cx="37273546" cy="3275866"/>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624113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1" y="2920498"/>
            <a:ext cx="37273546" cy="16964851"/>
          </a:xfrm>
        </p:spPr>
        <p:txBody>
          <a:bodyPr anchor="ctr"/>
          <a:lstStyle>
            <a:lvl1pPr>
              <a:defRPr sz="15360"/>
            </a:lvl1pPr>
          </a:lstStyle>
          <a:p>
            <a:r>
              <a:rPr lang="en-US"/>
              <a:t>Click to edit Master title style</a:t>
            </a:r>
          </a:p>
        </p:txBody>
      </p:sp>
      <p:sp>
        <p:nvSpPr>
          <p:cNvPr id="4" name="Text Placeholder 3"/>
          <p:cNvSpPr>
            <a:spLocks noGrp="1"/>
          </p:cNvSpPr>
          <p:nvPr>
            <p:ph type="body" sz="half" idx="2"/>
          </p:nvPr>
        </p:nvSpPr>
        <p:spPr>
          <a:xfrm>
            <a:off x="3289661" y="20616864"/>
            <a:ext cx="37273546" cy="7208765"/>
          </a:xfrm>
        </p:spPr>
        <p:txBody>
          <a:bodyPr anchor="ct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131837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6363" y="2926080"/>
            <a:ext cx="33489907" cy="14365939"/>
          </a:xfrm>
        </p:spPr>
        <p:txBody>
          <a:bodyPr anchor="ctr"/>
          <a:lstStyle>
            <a:lvl1pPr>
              <a:defRPr sz="15360"/>
            </a:lvl1pPr>
          </a:lstStyle>
          <a:p>
            <a:r>
              <a:rPr lang="en-US"/>
              <a:t>Click to edit Master title style</a:t>
            </a:r>
          </a:p>
        </p:txBody>
      </p:sp>
      <p:sp>
        <p:nvSpPr>
          <p:cNvPr id="12" name="Text Placeholder 3"/>
          <p:cNvSpPr>
            <a:spLocks noGrp="1"/>
          </p:cNvSpPr>
          <p:nvPr>
            <p:ph type="body" sz="half" idx="13"/>
          </p:nvPr>
        </p:nvSpPr>
        <p:spPr>
          <a:xfrm>
            <a:off x="6194323" y="17328161"/>
            <a:ext cx="31508275" cy="2557195"/>
          </a:xfrm>
        </p:spPr>
        <p:txBody>
          <a:bodyPr anchor="t">
            <a:normAutofit/>
          </a:bodyPr>
          <a:lstStyle>
            <a:lvl1pPr marL="0" indent="0" algn="r">
              <a:buNone/>
              <a:defRPr sz="672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4" name="Text Placeholder 3"/>
          <p:cNvSpPr>
            <a:spLocks noGrp="1"/>
          </p:cNvSpPr>
          <p:nvPr>
            <p:ph type="body" sz="half" idx="2"/>
          </p:nvPr>
        </p:nvSpPr>
        <p:spPr>
          <a:xfrm>
            <a:off x="3289661" y="20660894"/>
            <a:ext cx="37273546" cy="7149581"/>
          </a:xfrm>
        </p:spPr>
        <p:txBody>
          <a:bodyPr anchor="ctr">
            <a:normAutofit/>
          </a:bodyPr>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
        <p:nvSpPr>
          <p:cNvPr id="11" name="TextBox 10"/>
          <p:cNvSpPr txBox="1"/>
          <p:nvPr/>
        </p:nvSpPr>
        <p:spPr>
          <a:xfrm>
            <a:off x="3011803" y="4194778"/>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38400">
                <a:solidFill>
                  <a:schemeClr val="tx1"/>
                </a:solidFill>
                <a:effectLst/>
              </a:rPr>
              <a:t>“</a:t>
            </a:r>
          </a:p>
        </p:txBody>
      </p:sp>
      <p:sp>
        <p:nvSpPr>
          <p:cNvPr id="13" name="TextBox 12"/>
          <p:cNvSpPr txBox="1"/>
          <p:nvPr/>
        </p:nvSpPr>
        <p:spPr>
          <a:xfrm>
            <a:off x="37576123" y="14079576"/>
            <a:ext cx="2194560" cy="2806925"/>
          </a:xfrm>
          <a:prstGeom prst="rect">
            <a:avLst/>
          </a:prstGeom>
        </p:spPr>
        <p:txBody>
          <a:bodyPr vert="horz" lIns="438912" tIns="219456" rIns="438912" bIns="219456"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38400">
                <a:solidFill>
                  <a:schemeClr val="tx1"/>
                </a:solidFill>
                <a:effectLst/>
              </a:rPr>
              <a:t>”</a:t>
            </a:r>
          </a:p>
        </p:txBody>
      </p:sp>
    </p:spTree>
    <p:extLst>
      <p:ext uri="{BB962C8B-B14F-4D97-AF65-F5344CB8AC3E}">
        <p14:creationId xmlns:p14="http://schemas.microsoft.com/office/powerpoint/2010/main" val="29602428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3289661" y="10209329"/>
            <a:ext cx="37273546" cy="12056808"/>
          </a:xfrm>
        </p:spPr>
        <p:txBody>
          <a:bodyPr anchor="b"/>
          <a:lstStyle>
            <a:lvl1pPr>
              <a:defRPr sz="15360"/>
            </a:lvl1pPr>
          </a:lstStyle>
          <a:p>
            <a:r>
              <a:rPr lang="en-US"/>
              <a:t>Click to edit Master title style</a:t>
            </a:r>
          </a:p>
        </p:txBody>
      </p:sp>
      <p:sp>
        <p:nvSpPr>
          <p:cNvPr id="4" name="Text Placeholder 3"/>
          <p:cNvSpPr>
            <a:spLocks noGrp="1"/>
          </p:cNvSpPr>
          <p:nvPr>
            <p:ph type="body" sz="half" idx="2"/>
          </p:nvPr>
        </p:nvSpPr>
        <p:spPr>
          <a:xfrm>
            <a:off x="3289630" y="22322669"/>
            <a:ext cx="37267915" cy="5475091"/>
          </a:xfrm>
        </p:spPr>
        <p:txBody>
          <a:bodyPr anchor="t"/>
          <a:lstStyle>
            <a:lvl1pPr marL="0" indent="0" algn="ctr">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4073127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3289661" y="2926080"/>
            <a:ext cx="37273546" cy="4658160"/>
          </a:xfrm>
        </p:spPr>
        <p:txBody>
          <a:bodyPr/>
          <a:lstStyle/>
          <a:p>
            <a:r>
              <a:rPr lang="en-US"/>
              <a:t>Click to edit Master title style</a:t>
            </a:r>
          </a:p>
        </p:txBody>
      </p:sp>
      <p:sp>
        <p:nvSpPr>
          <p:cNvPr id="7" name="Text Placeholder 2"/>
          <p:cNvSpPr>
            <a:spLocks noGrp="1"/>
          </p:cNvSpPr>
          <p:nvPr>
            <p:ph type="body" idx="1"/>
          </p:nvPr>
        </p:nvSpPr>
        <p:spPr>
          <a:xfrm>
            <a:off x="3289661"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8" name="Text Placeholder 3"/>
          <p:cNvSpPr>
            <a:spLocks noGrp="1"/>
          </p:cNvSpPr>
          <p:nvPr>
            <p:ph type="body" sz="half" idx="15"/>
          </p:nvPr>
        </p:nvSpPr>
        <p:spPr>
          <a:xfrm>
            <a:off x="3289661"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9" name="Text Placeholder 4"/>
          <p:cNvSpPr>
            <a:spLocks noGrp="1"/>
          </p:cNvSpPr>
          <p:nvPr>
            <p:ph type="body" sz="quarter" idx="3"/>
          </p:nvPr>
        </p:nvSpPr>
        <p:spPr>
          <a:xfrm>
            <a:off x="160081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0" name="Text Placeholder 3"/>
          <p:cNvSpPr>
            <a:spLocks noGrp="1"/>
          </p:cNvSpPr>
          <p:nvPr>
            <p:ph type="body" sz="half" idx="16"/>
          </p:nvPr>
        </p:nvSpPr>
        <p:spPr>
          <a:xfrm>
            <a:off x="15989165"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11" name="Text Placeholder 4"/>
          <p:cNvSpPr>
            <a:spLocks noGrp="1"/>
          </p:cNvSpPr>
          <p:nvPr>
            <p:ph type="body" sz="quarter" idx="13"/>
          </p:nvPr>
        </p:nvSpPr>
        <p:spPr>
          <a:xfrm>
            <a:off x="28679659" y="9052560"/>
            <a:ext cx="11883542" cy="2766058"/>
          </a:xfrm>
        </p:spPr>
        <p:txBody>
          <a:bodyPr anchor="b">
            <a:noAutofit/>
          </a:bodyPr>
          <a:lstStyle>
            <a:lvl1pPr marL="0" indent="0" algn="ctr">
              <a:buNone/>
              <a:defRPr sz="1152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12" name="Text Placeholder 3"/>
          <p:cNvSpPr>
            <a:spLocks noGrp="1"/>
          </p:cNvSpPr>
          <p:nvPr>
            <p:ph type="body" sz="half" idx="17"/>
          </p:nvPr>
        </p:nvSpPr>
        <p:spPr>
          <a:xfrm>
            <a:off x="28679659" y="12344400"/>
            <a:ext cx="11883542" cy="15453360"/>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637317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4347" y="8765016"/>
            <a:ext cx="12139421" cy="880107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0302" y="8765016"/>
            <a:ext cx="12139421" cy="880107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4232" y="8765016"/>
            <a:ext cx="12139421" cy="8801078"/>
          </a:xfrm>
          <a:prstGeom prst="rect">
            <a:avLst/>
          </a:prstGeom>
        </p:spPr>
      </p:pic>
      <p:sp>
        <p:nvSpPr>
          <p:cNvPr id="30" name="Title 1"/>
          <p:cNvSpPr>
            <a:spLocks noGrp="1"/>
          </p:cNvSpPr>
          <p:nvPr>
            <p:ph type="title"/>
          </p:nvPr>
        </p:nvSpPr>
        <p:spPr>
          <a:xfrm>
            <a:off x="3289661" y="2926080"/>
            <a:ext cx="37273546" cy="4658160"/>
          </a:xfrm>
        </p:spPr>
        <p:txBody>
          <a:bodyPr/>
          <a:lstStyle/>
          <a:p>
            <a:r>
              <a:rPr lang="en-US"/>
              <a:t>Click to edit Master title style</a:t>
            </a:r>
          </a:p>
        </p:txBody>
      </p:sp>
      <p:sp>
        <p:nvSpPr>
          <p:cNvPr id="19" name="Text Placeholder 2"/>
          <p:cNvSpPr>
            <a:spLocks noGrp="1"/>
          </p:cNvSpPr>
          <p:nvPr>
            <p:ph type="body" idx="1"/>
          </p:nvPr>
        </p:nvSpPr>
        <p:spPr>
          <a:xfrm>
            <a:off x="328966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0" name="Picture Placeholder 2"/>
          <p:cNvSpPr>
            <a:spLocks noGrp="1" noChangeAspect="1"/>
          </p:cNvSpPr>
          <p:nvPr>
            <p:ph type="pic" idx="15"/>
          </p:nvPr>
        </p:nvSpPr>
        <p:spPr>
          <a:xfrm>
            <a:off x="3665170" y="9306807"/>
            <a:ext cx="11132525" cy="7694179"/>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p>
        </p:txBody>
      </p:sp>
      <p:sp>
        <p:nvSpPr>
          <p:cNvPr id="21" name="Text Placeholder 3"/>
          <p:cNvSpPr>
            <a:spLocks noGrp="1"/>
          </p:cNvSpPr>
          <p:nvPr>
            <p:ph type="body" sz="half" idx="18"/>
          </p:nvPr>
        </p:nvSpPr>
        <p:spPr>
          <a:xfrm>
            <a:off x="3289661" y="21505774"/>
            <a:ext cx="11883542"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2" name="Text Placeholder 4"/>
          <p:cNvSpPr>
            <a:spLocks noGrp="1"/>
          </p:cNvSpPr>
          <p:nvPr>
            <p:ph type="body" sz="quarter" idx="3"/>
          </p:nvPr>
        </p:nvSpPr>
        <p:spPr>
          <a:xfrm>
            <a:off x="15994037"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3" name="Picture Placeholder 2"/>
          <p:cNvSpPr>
            <a:spLocks noGrp="1" noChangeAspect="1"/>
          </p:cNvSpPr>
          <p:nvPr>
            <p:ph type="pic" idx="21"/>
          </p:nvPr>
        </p:nvSpPr>
        <p:spPr>
          <a:xfrm>
            <a:off x="16364674" y="9307651"/>
            <a:ext cx="11132525" cy="7719187"/>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p>
        </p:txBody>
      </p:sp>
      <p:sp>
        <p:nvSpPr>
          <p:cNvPr id="24" name="Text Placeholder 3"/>
          <p:cNvSpPr>
            <a:spLocks noGrp="1"/>
          </p:cNvSpPr>
          <p:nvPr>
            <p:ph type="body" sz="half" idx="19"/>
          </p:nvPr>
        </p:nvSpPr>
        <p:spPr>
          <a:xfrm>
            <a:off x="15989163" y="21505769"/>
            <a:ext cx="11888414" cy="629199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25" name="Text Placeholder 4"/>
          <p:cNvSpPr>
            <a:spLocks noGrp="1"/>
          </p:cNvSpPr>
          <p:nvPr>
            <p:ph type="body" sz="quarter" idx="13"/>
          </p:nvPr>
        </p:nvSpPr>
        <p:spPr>
          <a:xfrm>
            <a:off x="28680111" y="18739709"/>
            <a:ext cx="11883542" cy="2766058"/>
          </a:xfrm>
        </p:spPr>
        <p:txBody>
          <a:bodyPr anchor="b">
            <a:noAutofit/>
          </a:bodyPr>
          <a:lstStyle>
            <a:lvl1pPr marL="0" indent="0" algn="ctr">
              <a:buNone/>
              <a:defRPr sz="9600" b="0">
                <a:solidFill>
                  <a:schemeClr val="tx1"/>
                </a:solidFill>
              </a:defRPr>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26" name="Picture Placeholder 2"/>
          <p:cNvSpPr>
            <a:spLocks noGrp="1" noChangeAspect="1"/>
          </p:cNvSpPr>
          <p:nvPr>
            <p:ph type="pic" idx="22"/>
          </p:nvPr>
        </p:nvSpPr>
        <p:spPr>
          <a:xfrm>
            <a:off x="29072515" y="9285274"/>
            <a:ext cx="11132525" cy="7715011"/>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p>
        </p:txBody>
      </p:sp>
      <p:sp>
        <p:nvSpPr>
          <p:cNvPr id="27" name="Text Placeholder 3"/>
          <p:cNvSpPr>
            <a:spLocks noGrp="1"/>
          </p:cNvSpPr>
          <p:nvPr>
            <p:ph type="body" sz="half" idx="20"/>
          </p:nvPr>
        </p:nvSpPr>
        <p:spPr>
          <a:xfrm>
            <a:off x="28679659" y="21505759"/>
            <a:ext cx="11883542" cy="6292008"/>
          </a:xfrm>
        </p:spPr>
        <p:txBody>
          <a:bodyPr anchor="t">
            <a:normAutofit/>
          </a:bodyPr>
          <a:lstStyle>
            <a:lvl1pPr marL="0" indent="0" algn="ctr">
              <a:buNone/>
              <a:defRPr sz="672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3" name="Date Placeholder 2"/>
          <p:cNvSpPr>
            <a:spLocks noGrp="1"/>
          </p:cNvSpPr>
          <p:nvPr>
            <p:ph type="dt" sz="half" idx="10"/>
          </p:nvPr>
        </p:nvSpPr>
        <p:spPr/>
        <p:txBody>
          <a:bodyPr/>
          <a:lstStyle/>
          <a:p>
            <a:fld id="{163D97CC-475F-BE49-B579-6BFEF977A37E}" type="datetimeFigureOut">
              <a:rPr lang="en-US" smtClean="0"/>
              <a:t>3/15/22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337930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838870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339052" y="2926082"/>
            <a:ext cx="8224152" cy="24871685"/>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289666" y="2926082"/>
            <a:ext cx="28500739" cy="248716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01277221"/>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667538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63447" y="8453129"/>
            <a:ext cx="34525982" cy="8778302"/>
          </a:xfrm>
        </p:spPr>
        <p:txBody>
          <a:bodyPr anchor="b"/>
          <a:lstStyle>
            <a:lvl1pPr algn="ctr">
              <a:defRPr sz="19200" b="0" cap="none"/>
            </a:lvl1pPr>
          </a:lstStyle>
          <a:p>
            <a:r>
              <a:rPr lang="en-US"/>
              <a:t>Click to edit Master title style</a:t>
            </a:r>
          </a:p>
        </p:txBody>
      </p:sp>
      <p:sp>
        <p:nvSpPr>
          <p:cNvPr id="3" name="Text Placeholder 2"/>
          <p:cNvSpPr>
            <a:spLocks noGrp="1"/>
          </p:cNvSpPr>
          <p:nvPr>
            <p:ph type="body" idx="1"/>
          </p:nvPr>
        </p:nvSpPr>
        <p:spPr>
          <a:xfrm>
            <a:off x="4663447" y="17231419"/>
            <a:ext cx="34525982" cy="7233859"/>
          </a:xfrm>
        </p:spPr>
        <p:txBody>
          <a:bodyPr anchor="t"/>
          <a:lstStyle>
            <a:lvl1pPr marL="0" indent="0" algn="ctr">
              <a:buNone/>
              <a:defRPr sz="9600">
                <a:solidFill>
                  <a:schemeClr val="tx1"/>
                </a:solidFill>
              </a:defRPr>
            </a:lvl1pPr>
            <a:lvl2pPr marL="2194560" indent="0">
              <a:buNone/>
              <a:defRPr sz="8640">
                <a:solidFill>
                  <a:schemeClr val="tx1">
                    <a:tint val="75000"/>
                  </a:schemeClr>
                </a:solidFill>
              </a:defRPr>
            </a:lvl2pPr>
            <a:lvl3pPr marL="4389120" indent="0">
              <a:buNone/>
              <a:defRPr sz="7680">
                <a:solidFill>
                  <a:schemeClr val="tx1">
                    <a:tint val="75000"/>
                  </a:schemeClr>
                </a:solidFill>
              </a:defRPr>
            </a:lvl3pPr>
            <a:lvl4pPr marL="6583680" indent="0">
              <a:buNone/>
              <a:defRPr sz="6720">
                <a:solidFill>
                  <a:schemeClr val="tx1">
                    <a:tint val="75000"/>
                  </a:schemeClr>
                </a:solidFill>
              </a:defRPr>
            </a:lvl4pPr>
            <a:lvl5pPr marL="8778240" indent="0">
              <a:buNone/>
              <a:defRPr sz="6720">
                <a:solidFill>
                  <a:schemeClr val="tx1">
                    <a:tint val="75000"/>
                  </a:schemeClr>
                </a:solidFill>
              </a:defRPr>
            </a:lvl5pPr>
            <a:lvl6pPr marL="10972800" indent="0">
              <a:buNone/>
              <a:defRPr sz="6720">
                <a:solidFill>
                  <a:schemeClr val="tx1">
                    <a:tint val="75000"/>
                  </a:schemeClr>
                </a:solidFill>
              </a:defRPr>
            </a:lvl6pPr>
            <a:lvl7pPr marL="13167360" indent="0">
              <a:buNone/>
              <a:defRPr sz="6720">
                <a:solidFill>
                  <a:schemeClr val="tx1">
                    <a:tint val="75000"/>
                  </a:schemeClr>
                </a:solidFill>
              </a:defRPr>
            </a:lvl7pPr>
            <a:lvl8pPr marL="15361920" indent="0">
              <a:buNone/>
              <a:defRPr sz="6720">
                <a:solidFill>
                  <a:schemeClr val="tx1">
                    <a:tint val="75000"/>
                  </a:schemeClr>
                </a:solidFill>
              </a:defRPr>
            </a:lvl8pPr>
            <a:lvl9pPr marL="17556480" indent="0">
              <a:buNone/>
              <a:defRPr sz="67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3/15/22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689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89668" y="8315755"/>
            <a:ext cx="18217790" cy="194820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330414" y="8315762"/>
            <a:ext cx="18232795" cy="194820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003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9659" y="8497553"/>
            <a:ext cx="18179630" cy="19742174"/>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3579" y="8497553"/>
            <a:ext cx="18179630" cy="19742174"/>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21139" y="8809219"/>
            <a:ext cx="17554838" cy="2615443"/>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621139" y="11424665"/>
            <a:ext cx="17554838"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661880" y="8809227"/>
            <a:ext cx="17623190" cy="2615438"/>
          </a:xfrm>
        </p:spPr>
        <p:txBody>
          <a:bodyPr anchor="b">
            <a:noAutofit/>
          </a:bodyPr>
          <a:lstStyle>
            <a:lvl1pPr marL="0" indent="0" algn="ctr">
              <a:buNone/>
              <a:defRPr sz="11520" b="0"/>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661880" y="11424665"/>
            <a:ext cx="17623190" cy="16373102"/>
          </a:xfrm>
        </p:spPr>
        <p:txBody>
          <a:bodyPr anchor="t">
            <a:normAutofit/>
          </a:bodyPr>
          <a:lstStyle>
            <a:lvl1pPr>
              <a:defRPr sz="8640"/>
            </a:lvl1pPr>
            <a:lvl2pPr>
              <a:defRPr sz="7680"/>
            </a:lvl2pPr>
            <a:lvl3pPr>
              <a:defRPr sz="6720"/>
            </a:lvl3pPr>
            <a:lvl4pPr>
              <a:defRPr sz="5760"/>
            </a:lvl4pPr>
            <a:lvl5pPr>
              <a:defRPr sz="576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3/15/22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5328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3/15/22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346824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3/15/22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570770684"/>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89668" y="2926080"/>
            <a:ext cx="13344802" cy="8745206"/>
          </a:xfrm>
        </p:spPr>
        <p:txBody>
          <a:bodyPr anchor="b">
            <a:normAutofit/>
          </a:bodyPr>
          <a:lstStyle>
            <a:lvl1pPr algn="ctr">
              <a:defRPr sz="11520" b="0"/>
            </a:lvl1pPr>
          </a:lstStyle>
          <a:p>
            <a:r>
              <a:rPr lang="en-US"/>
              <a:t>Click to edit Master title style</a:t>
            </a:r>
          </a:p>
        </p:txBody>
      </p:sp>
      <p:sp>
        <p:nvSpPr>
          <p:cNvPr id="3" name="Content Placeholder 2"/>
          <p:cNvSpPr>
            <a:spLocks noGrp="1"/>
          </p:cNvSpPr>
          <p:nvPr>
            <p:ph idx="1"/>
          </p:nvPr>
        </p:nvSpPr>
        <p:spPr>
          <a:xfrm>
            <a:off x="17480283" y="2926080"/>
            <a:ext cx="23082926" cy="2487168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89668" y="11671289"/>
            <a:ext cx="13344802" cy="16126469"/>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66153333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55938" y="2927630"/>
            <a:ext cx="16455101" cy="24986266"/>
          </a:xfrm>
          <a:prstGeom prst="rect">
            <a:avLst/>
          </a:prstGeom>
        </p:spPr>
      </p:pic>
      <p:sp>
        <p:nvSpPr>
          <p:cNvPr id="2" name="Title 1"/>
          <p:cNvSpPr>
            <a:spLocks noGrp="1"/>
          </p:cNvSpPr>
          <p:nvPr>
            <p:ph type="title"/>
          </p:nvPr>
        </p:nvSpPr>
        <p:spPr>
          <a:xfrm>
            <a:off x="3289666" y="2927631"/>
            <a:ext cx="18838445" cy="8780822"/>
          </a:xfrm>
        </p:spPr>
        <p:txBody>
          <a:bodyPr anchor="b">
            <a:noAutofit/>
          </a:bodyPr>
          <a:lstStyle>
            <a:lvl1pPr algn="ctr">
              <a:defRPr sz="15360" b="0"/>
            </a:lvl1pPr>
          </a:lstStyle>
          <a:p>
            <a:r>
              <a:rPr lang="en-US"/>
              <a:t>Click to edit Master title style</a:t>
            </a:r>
          </a:p>
        </p:txBody>
      </p:sp>
      <p:sp>
        <p:nvSpPr>
          <p:cNvPr id="3" name="Picture Placeholder 2"/>
          <p:cNvSpPr>
            <a:spLocks noGrp="1" noChangeAspect="1"/>
          </p:cNvSpPr>
          <p:nvPr>
            <p:ph type="pic" idx="1"/>
          </p:nvPr>
        </p:nvSpPr>
        <p:spPr>
          <a:xfrm>
            <a:off x="23888297" y="3571147"/>
            <a:ext cx="15193800" cy="23581546"/>
          </a:xfrm>
          <a:effectLst>
            <a:outerShdw blurRad="38100" dist="25400" dir="4440000">
              <a:srgbClr val="000000">
                <a:alpha val="36000"/>
              </a:srgbClr>
            </a:outerShdw>
          </a:effectLst>
        </p:spPr>
        <p:txBody>
          <a:bodyPr anchor="t">
            <a:normAutofit/>
          </a:bodyPr>
          <a:lstStyle>
            <a:lvl1pPr marL="0" indent="0" algn="ctr">
              <a:buNone/>
              <a:defRPr sz="7680"/>
            </a:lvl1pPr>
            <a:lvl2pPr marL="2194560" indent="0">
              <a:buNone/>
              <a:defRPr sz="7680"/>
            </a:lvl2pPr>
            <a:lvl3pPr marL="4389120" indent="0">
              <a:buNone/>
              <a:defRPr sz="7680"/>
            </a:lvl3pPr>
            <a:lvl4pPr marL="6583680" indent="0">
              <a:buNone/>
              <a:defRPr sz="7680"/>
            </a:lvl4pPr>
            <a:lvl5pPr marL="8778240" indent="0">
              <a:buNone/>
              <a:defRPr sz="7680"/>
            </a:lvl5pPr>
            <a:lvl6pPr marL="10972800" indent="0">
              <a:buNone/>
              <a:defRPr sz="7680"/>
            </a:lvl6pPr>
            <a:lvl7pPr marL="13167360" indent="0">
              <a:buNone/>
              <a:defRPr sz="7680"/>
            </a:lvl7pPr>
            <a:lvl8pPr marL="15361920" indent="0">
              <a:buNone/>
              <a:defRPr sz="7680"/>
            </a:lvl8pPr>
            <a:lvl9pPr marL="17556480" indent="0">
              <a:buNone/>
              <a:defRPr sz="7680"/>
            </a:lvl9pPr>
          </a:lstStyle>
          <a:p>
            <a:r>
              <a:rPr lang="en-US"/>
              <a:t>Click icon to add picture</a:t>
            </a:r>
          </a:p>
        </p:txBody>
      </p:sp>
      <p:sp>
        <p:nvSpPr>
          <p:cNvPr id="4" name="Text Placeholder 3"/>
          <p:cNvSpPr>
            <a:spLocks noGrp="1"/>
          </p:cNvSpPr>
          <p:nvPr>
            <p:ph type="body" sz="half" idx="2"/>
          </p:nvPr>
        </p:nvSpPr>
        <p:spPr>
          <a:xfrm>
            <a:off x="3289666" y="11708453"/>
            <a:ext cx="18838445" cy="16205443"/>
          </a:xfrm>
        </p:spPr>
        <p:txBody>
          <a:bodyPr anchor="t">
            <a:normAutofit/>
          </a:bodyPr>
          <a:lstStyle>
            <a:lvl1pPr marL="0" indent="0" algn="ctr">
              <a:buNone/>
              <a:defRPr sz="7680"/>
            </a:lvl1pPr>
            <a:lvl2pPr marL="2194560" indent="0">
              <a:buNone/>
              <a:defRPr sz="5760"/>
            </a:lvl2pPr>
            <a:lvl3pPr marL="4389120" indent="0">
              <a:buNone/>
              <a:defRPr sz="4800"/>
            </a:lvl3pPr>
            <a:lvl4pPr marL="6583680" indent="0">
              <a:buNone/>
              <a:defRPr sz="4320"/>
            </a:lvl4pPr>
            <a:lvl5pPr marL="8778240" indent="0">
              <a:buNone/>
              <a:defRPr sz="4320"/>
            </a:lvl5pPr>
            <a:lvl6pPr marL="10972800" indent="0">
              <a:buNone/>
              <a:defRPr sz="4320"/>
            </a:lvl6pPr>
            <a:lvl7pPr marL="13167360" indent="0">
              <a:buNone/>
              <a:defRPr sz="4320"/>
            </a:lvl7pPr>
            <a:lvl8pPr marL="15361920" indent="0">
              <a:buNone/>
              <a:defRPr sz="4320"/>
            </a:lvl8pPr>
            <a:lvl9pPr marL="17556480" indent="0">
              <a:buNone/>
              <a:defRPr sz="4320"/>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3/15/22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975210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89661" y="2926080"/>
            <a:ext cx="37273546" cy="465816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89661" y="8315762"/>
            <a:ext cx="37273546" cy="19482005"/>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7643450" y="28239727"/>
            <a:ext cx="9875520"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163D97CC-475F-BE49-B579-6BFEF977A37E}" type="datetimeFigureOut">
              <a:rPr lang="en-US" smtClean="0"/>
              <a:t>3/15/22</a:t>
            </a:fld>
            <a:endParaRPr lang="en-US"/>
          </a:p>
        </p:txBody>
      </p:sp>
      <p:sp>
        <p:nvSpPr>
          <p:cNvPr id="5" name="Footer Placeholder 4"/>
          <p:cNvSpPr>
            <a:spLocks noGrp="1"/>
          </p:cNvSpPr>
          <p:nvPr>
            <p:ph type="ftr" sz="quarter" idx="3"/>
          </p:nvPr>
        </p:nvSpPr>
        <p:spPr>
          <a:xfrm>
            <a:off x="3289668" y="28239727"/>
            <a:ext cx="24022315" cy="1752600"/>
          </a:xfrm>
          <a:prstGeom prst="rect">
            <a:avLst/>
          </a:prstGeom>
        </p:spPr>
        <p:txBody>
          <a:bodyPr vert="horz" lIns="91440" tIns="45720" rIns="91440" bIns="45720" rtlCol="0" anchor="ctr"/>
          <a:lstStyle>
            <a:lvl1pPr algn="l">
              <a:defRPr sz="48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37850446" y="28239727"/>
            <a:ext cx="2712763" cy="1752600"/>
          </a:xfrm>
          <a:prstGeom prst="rect">
            <a:avLst/>
          </a:prstGeom>
        </p:spPr>
        <p:txBody>
          <a:bodyPr vert="horz" lIns="91440" tIns="45720" rIns="91440" bIns="45720" rtlCol="0" anchor="ctr"/>
          <a:lstStyle>
            <a:lvl1pPr algn="r">
              <a:defRPr sz="4800">
                <a:solidFill>
                  <a:schemeClr val="tx1">
                    <a:lumMod val="95000"/>
                  </a:schemeClr>
                </a:solidFill>
                <a:effectLst>
                  <a:outerShdw blurRad="50800" dist="38100" dir="2700000" algn="tl" rotWithShape="0">
                    <a:schemeClr val="bg1">
                      <a:alpha val="43000"/>
                    </a:schemeClr>
                  </a:outerShdw>
                </a:effectLst>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736249571"/>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Lst>
  <p:txStyles>
    <p:titleStyle>
      <a:lvl1pPr algn="ctr" defTabSz="2194560" rtl="0" eaLnBrk="1" latinLnBrk="0" hangingPunct="1">
        <a:spcBef>
          <a:spcPct val="0"/>
        </a:spcBef>
        <a:buNone/>
        <a:defRPr sz="19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468800" algn="l" defTabSz="2194560" rtl="0" eaLnBrk="1" latinLnBrk="0" hangingPunct="1">
        <a:spcBef>
          <a:spcPct val="20000"/>
        </a:spcBef>
        <a:spcAft>
          <a:spcPts val="2880"/>
        </a:spcAft>
        <a:buClr>
          <a:schemeClr val="tx2"/>
        </a:buClr>
        <a:buSzPct val="70000"/>
        <a:buFont typeface="Wingdings 2" charset="2"/>
        <a:buChar char=""/>
        <a:defRPr sz="9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3456000" indent="-1296000" algn="l" defTabSz="2194560" rtl="0" eaLnBrk="1" latinLnBrk="0" hangingPunct="1">
        <a:spcBef>
          <a:spcPct val="20000"/>
        </a:spcBef>
        <a:spcAft>
          <a:spcPts val="2880"/>
        </a:spcAft>
        <a:buClr>
          <a:schemeClr val="tx2"/>
        </a:buClr>
        <a:buSzPct val="70000"/>
        <a:buFont typeface="Wingdings 2" charset="2"/>
        <a:buChar char=""/>
        <a:defRPr sz="864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4924800" indent="-1036800" algn="l" defTabSz="2194560" rtl="0" eaLnBrk="1" latinLnBrk="0" hangingPunct="1">
        <a:spcBef>
          <a:spcPct val="20000"/>
        </a:spcBef>
        <a:spcAft>
          <a:spcPts val="2880"/>
        </a:spcAft>
        <a:buClr>
          <a:schemeClr val="tx2"/>
        </a:buClr>
        <a:buSzPct val="70000"/>
        <a:buFont typeface="Wingdings 2" charset="2"/>
        <a:buChar char=""/>
        <a:defRPr sz="768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66528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8035200" indent="-103680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967008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1152864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1338720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14909760" indent="-1097280" algn="l" defTabSz="2194560" rtl="0" eaLnBrk="1" latinLnBrk="0" hangingPunct="1">
        <a:spcBef>
          <a:spcPct val="20000"/>
        </a:spcBef>
        <a:spcAft>
          <a:spcPts val="2880"/>
        </a:spcAft>
        <a:buClr>
          <a:schemeClr val="tx2"/>
        </a:buClr>
        <a:buSzPct val="70000"/>
        <a:buFont typeface="Wingdings 2" charset="2"/>
        <a:buChar char=""/>
        <a:defRPr sz="672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2194560" rtl="0" eaLnBrk="1" latinLnBrk="0" hangingPunct="1">
        <a:defRPr sz="8640" kern="1200">
          <a:solidFill>
            <a:schemeClr val="tx1"/>
          </a:solidFill>
          <a:latin typeface="+mn-lt"/>
          <a:ea typeface="+mn-ea"/>
          <a:cs typeface="+mn-cs"/>
        </a:defRPr>
      </a:lvl1pPr>
      <a:lvl2pPr marL="2194560" algn="l" defTabSz="2194560" rtl="0" eaLnBrk="1" latinLnBrk="0" hangingPunct="1">
        <a:defRPr sz="8640" kern="1200">
          <a:solidFill>
            <a:schemeClr val="tx1"/>
          </a:solidFill>
          <a:latin typeface="+mn-lt"/>
          <a:ea typeface="+mn-ea"/>
          <a:cs typeface="+mn-cs"/>
        </a:defRPr>
      </a:lvl2pPr>
      <a:lvl3pPr marL="4389120" algn="l" defTabSz="2194560" rtl="0" eaLnBrk="1" latinLnBrk="0" hangingPunct="1">
        <a:defRPr sz="8640" kern="1200">
          <a:solidFill>
            <a:schemeClr val="tx1"/>
          </a:solidFill>
          <a:latin typeface="+mn-lt"/>
          <a:ea typeface="+mn-ea"/>
          <a:cs typeface="+mn-cs"/>
        </a:defRPr>
      </a:lvl3pPr>
      <a:lvl4pPr marL="6583680" algn="l" defTabSz="2194560" rtl="0" eaLnBrk="1" latinLnBrk="0" hangingPunct="1">
        <a:defRPr sz="8640" kern="1200">
          <a:solidFill>
            <a:schemeClr val="tx1"/>
          </a:solidFill>
          <a:latin typeface="+mn-lt"/>
          <a:ea typeface="+mn-ea"/>
          <a:cs typeface="+mn-cs"/>
        </a:defRPr>
      </a:lvl4pPr>
      <a:lvl5pPr marL="8778240" algn="l" defTabSz="2194560" rtl="0" eaLnBrk="1" latinLnBrk="0" hangingPunct="1">
        <a:defRPr sz="8640" kern="1200">
          <a:solidFill>
            <a:schemeClr val="tx1"/>
          </a:solidFill>
          <a:latin typeface="+mn-lt"/>
          <a:ea typeface="+mn-ea"/>
          <a:cs typeface="+mn-cs"/>
        </a:defRPr>
      </a:lvl5pPr>
      <a:lvl6pPr marL="10972800" algn="l" defTabSz="2194560" rtl="0" eaLnBrk="1" latinLnBrk="0" hangingPunct="1">
        <a:defRPr sz="8640" kern="1200">
          <a:solidFill>
            <a:schemeClr val="tx1"/>
          </a:solidFill>
          <a:latin typeface="+mn-lt"/>
          <a:ea typeface="+mn-ea"/>
          <a:cs typeface="+mn-cs"/>
        </a:defRPr>
      </a:lvl6pPr>
      <a:lvl7pPr marL="13167360" algn="l" defTabSz="2194560" rtl="0" eaLnBrk="1" latinLnBrk="0" hangingPunct="1">
        <a:defRPr sz="8640" kern="1200">
          <a:solidFill>
            <a:schemeClr val="tx1"/>
          </a:solidFill>
          <a:latin typeface="+mn-lt"/>
          <a:ea typeface="+mn-ea"/>
          <a:cs typeface="+mn-cs"/>
        </a:defRPr>
      </a:lvl7pPr>
      <a:lvl8pPr marL="15361920" algn="l" defTabSz="2194560" rtl="0" eaLnBrk="1" latinLnBrk="0" hangingPunct="1">
        <a:defRPr sz="8640" kern="1200">
          <a:solidFill>
            <a:schemeClr val="tx1"/>
          </a:solidFill>
          <a:latin typeface="+mn-lt"/>
          <a:ea typeface="+mn-ea"/>
          <a:cs typeface="+mn-cs"/>
        </a:defRPr>
      </a:lvl8pPr>
      <a:lvl9pPr marL="17556480" algn="l" defTabSz="2194560" rtl="0" eaLnBrk="1" latinLnBrk="0" hangingPunct="1">
        <a:defRPr sz="864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0" name="TextBox 519"/>
          <p:cNvSpPr txBox="1"/>
          <p:nvPr/>
        </p:nvSpPr>
        <p:spPr>
          <a:xfrm>
            <a:off x="33461557" y="25822001"/>
            <a:ext cx="9828132" cy="6780703"/>
          </a:xfrm>
          <a:prstGeom prst="rect">
            <a:avLst/>
          </a:prstGeom>
          <a:solidFill>
            <a:schemeClr val="tx1"/>
          </a:solidFill>
          <a:ln>
            <a:solidFill>
              <a:schemeClr val="bg1"/>
            </a:solidFill>
          </a:ln>
        </p:spPr>
        <p:txBody>
          <a:bodyPr wrap="square" lIns="131445" tIns="65723" rIns="131445" bIns="65723" rtlCol="0" anchor="t">
            <a:spAutoFit/>
          </a:bodyPr>
          <a:lstStyle/>
          <a:p>
            <a:pPr marL="342900" indent="-342900">
              <a:buFont typeface="+mj-lt"/>
              <a:buAutoNum type="arabicPeriod"/>
            </a:pPr>
            <a:r>
              <a:rPr lang="en-US" sz="2400" dirty="0">
                <a:solidFill>
                  <a:schemeClr val="bg1"/>
                </a:solidFill>
                <a:effectLst/>
                <a:ea typeface="Calibri" panose="020F0502020204030204" pitchFamily="34" charset="0"/>
                <a:cs typeface="Times New Roman"/>
              </a:rPr>
              <a:t>Bustos M, </a:t>
            </a:r>
            <a:r>
              <a:rPr lang="en-US" sz="2400" dirty="0" err="1">
                <a:solidFill>
                  <a:schemeClr val="bg1"/>
                </a:solidFill>
                <a:effectLst/>
                <a:ea typeface="Calibri" panose="020F0502020204030204" pitchFamily="34" charset="0"/>
                <a:cs typeface="Times New Roman"/>
              </a:rPr>
              <a:t>Venkataramanan</a:t>
            </a:r>
            <a:r>
              <a:rPr lang="en-US" sz="2400" dirty="0">
                <a:solidFill>
                  <a:schemeClr val="bg1"/>
                </a:solidFill>
                <a:effectLst/>
                <a:ea typeface="Calibri" panose="020F0502020204030204" pitchFamily="34" charset="0"/>
                <a:cs typeface="Times New Roman"/>
              </a:rPr>
              <a:t> R, </a:t>
            </a:r>
            <a:r>
              <a:rPr lang="en-US" sz="2400" dirty="0" err="1">
                <a:solidFill>
                  <a:schemeClr val="bg1"/>
                </a:solidFill>
                <a:effectLst/>
                <a:ea typeface="Calibri" panose="020F0502020204030204" pitchFamily="34" charset="0"/>
                <a:cs typeface="Times New Roman"/>
              </a:rPr>
              <a:t>Caritis</a:t>
            </a:r>
            <a:r>
              <a:rPr lang="en-US" sz="2400" dirty="0">
                <a:solidFill>
                  <a:schemeClr val="bg1"/>
                </a:solidFill>
                <a:effectLst/>
                <a:ea typeface="Calibri" panose="020F0502020204030204" pitchFamily="34" charset="0"/>
                <a:cs typeface="Times New Roman"/>
              </a:rPr>
              <a:t> S. Nausea and vomiting of pregnancy - what's new? </a:t>
            </a:r>
            <a:r>
              <a:rPr lang="en-US" sz="2400" i="1" dirty="0" err="1">
                <a:solidFill>
                  <a:schemeClr val="bg1"/>
                </a:solidFill>
                <a:effectLst/>
                <a:ea typeface="Calibri" panose="020F0502020204030204" pitchFamily="34" charset="0"/>
                <a:cs typeface="Times New Roman"/>
              </a:rPr>
              <a:t>Auton</a:t>
            </a:r>
            <a:r>
              <a:rPr lang="en-US" sz="2400" i="1" dirty="0">
                <a:solidFill>
                  <a:schemeClr val="bg1"/>
                </a:solidFill>
                <a:effectLst/>
                <a:ea typeface="Calibri" panose="020F0502020204030204" pitchFamily="34" charset="0"/>
                <a:cs typeface="Times New Roman"/>
              </a:rPr>
              <a:t> </a:t>
            </a:r>
            <a:r>
              <a:rPr lang="en-US" sz="2400" i="1" dirty="0" err="1">
                <a:solidFill>
                  <a:schemeClr val="bg1"/>
                </a:solidFill>
                <a:effectLst/>
                <a:ea typeface="Calibri" panose="020F0502020204030204" pitchFamily="34" charset="0"/>
                <a:cs typeface="Times New Roman"/>
              </a:rPr>
              <a:t>Neurosci</a:t>
            </a:r>
            <a:r>
              <a:rPr lang="en-US" sz="2400" dirty="0">
                <a:solidFill>
                  <a:schemeClr val="bg1"/>
                </a:solidFill>
                <a:effectLst/>
                <a:ea typeface="Calibri" panose="020F0502020204030204" pitchFamily="34" charset="0"/>
                <a:cs typeface="Times New Roman"/>
              </a:rPr>
              <a:t>. 2017;202:62–72. doi:10.1016/j.autneu.2016.05.002</a:t>
            </a:r>
          </a:p>
          <a:p>
            <a:pPr marL="342900" marR="0" lvl="0" indent="-342900">
              <a:spcBef>
                <a:spcPts val="0"/>
              </a:spcBef>
              <a:spcAft>
                <a:spcPts val="0"/>
              </a:spcAft>
              <a:buFont typeface="+mj-lt"/>
              <a:buAutoNum type="arabicPeriod"/>
            </a:pPr>
            <a:r>
              <a:rPr lang="en-US" sz="2400" dirty="0" err="1">
                <a:solidFill>
                  <a:schemeClr val="bg1"/>
                </a:solidFill>
                <a:effectLst/>
                <a:ea typeface="Calibri" panose="020F0502020204030204" pitchFamily="34" charset="0"/>
                <a:cs typeface="Times New Roman"/>
              </a:rPr>
              <a:t>Heitmann</a:t>
            </a:r>
            <a:r>
              <a:rPr lang="en-US" sz="2400" dirty="0">
                <a:solidFill>
                  <a:schemeClr val="bg1"/>
                </a:solidFill>
                <a:effectLst/>
                <a:ea typeface="Calibri" panose="020F0502020204030204" pitchFamily="34" charset="0"/>
                <a:cs typeface="Times New Roman"/>
              </a:rPr>
              <a:t> K, </a:t>
            </a:r>
            <a:r>
              <a:rPr lang="en-US" sz="2400" dirty="0" err="1">
                <a:solidFill>
                  <a:schemeClr val="bg1"/>
                </a:solidFill>
                <a:effectLst/>
                <a:ea typeface="Calibri" panose="020F0502020204030204" pitchFamily="34" charset="0"/>
                <a:cs typeface="Times New Roman"/>
              </a:rPr>
              <a:t>Nordeng</a:t>
            </a:r>
            <a:r>
              <a:rPr lang="en-US" sz="2400" dirty="0">
                <a:solidFill>
                  <a:schemeClr val="bg1"/>
                </a:solidFill>
                <a:effectLst/>
                <a:ea typeface="Calibri" panose="020F0502020204030204" pitchFamily="34" charset="0"/>
                <a:cs typeface="Times New Roman"/>
              </a:rPr>
              <a:t> H, </a:t>
            </a:r>
            <a:r>
              <a:rPr lang="en-US" sz="2400" dirty="0" err="1">
                <a:solidFill>
                  <a:schemeClr val="bg1"/>
                </a:solidFill>
                <a:effectLst/>
                <a:ea typeface="Calibri" panose="020F0502020204030204" pitchFamily="34" charset="0"/>
                <a:cs typeface="Times New Roman"/>
              </a:rPr>
              <a:t>Havnen</a:t>
            </a:r>
            <a:r>
              <a:rPr lang="en-US" sz="2400" dirty="0">
                <a:solidFill>
                  <a:schemeClr val="bg1"/>
                </a:solidFill>
                <a:effectLst/>
                <a:ea typeface="Calibri" panose="020F0502020204030204" pitchFamily="34" charset="0"/>
                <a:cs typeface="Times New Roman"/>
              </a:rPr>
              <a:t> GC, </a:t>
            </a:r>
            <a:r>
              <a:rPr lang="en-US" sz="2400" dirty="0" err="1">
                <a:solidFill>
                  <a:schemeClr val="bg1"/>
                </a:solidFill>
                <a:effectLst/>
                <a:ea typeface="Calibri" panose="020F0502020204030204" pitchFamily="34" charset="0"/>
                <a:cs typeface="Times New Roman"/>
              </a:rPr>
              <a:t>Solheimsnes</a:t>
            </a:r>
            <a:r>
              <a:rPr lang="en-US" sz="2400" dirty="0">
                <a:solidFill>
                  <a:schemeClr val="bg1"/>
                </a:solidFill>
                <a:effectLst/>
                <a:ea typeface="Calibri" panose="020F0502020204030204" pitchFamily="34" charset="0"/>
                <a:cs typeface="Times New Roman"/>
              </a:rPr>
              <a:t> A, Holst L. The burden of nausea and vomiting during pregnancy: severe impacts on quality of life, daily life functioning and willingness to become pregnant again - results from a cross-sectional study. </a:t>
            </a:r>
            <a:r>
              <a:rPr lang="en-US" sz="2400" i="1" dirty="0">
                <a:solidFill>
                  <a:schemeClr val="bg1"/>
                </a:solidFill>
                <a:effectLst/>
                <a:ea typeface="Calibri" panose="020F0502020204030204" pitchFamily="34" charset="0"/>
                <a:cs typeface="Times New Roman"/>
              </a:rPr>
              <a:t>BMC Pregnancy and Childbirth,</a:t>
            </a:r>
            <a:r>
              <a:rPr lang="en-US" sz="2400" dirty="0">
                <a:solidFill>
                  <a:schemeClr val="bg1"/>
                </a:solidFill>
                <a:effectLst/>
                <a:ea typeface="Calibri" panose="020F0502020204030204" pitchFamily="34" charset="0"/>
                <a:cs typeface="Times New Roman"/>
              </a:rPr>
              <a:t> 2017;17:75. doi:10.1186/s12884-017-1249-0</a:t>
            </a:r>
          </a:p>
          <a:p>
            <a:pPr marL="342900" marR="0" lvl="0" indent="-342900">
              <a:spcBef>
                <a:spcPts val="0"/>
              </a:spcBef>
              <a:spcAft>
                <a:spcPts val="0"/>
              </a:spcAft>
              <a:buFont typeface="+mj-lt"/>
              <a:buAutoNum type="arabicPeriod"/>
            </a:pPr>
            <a:r>
              <a:rPr lang="en-US" sz="2400" dirty="0">
                <a:solidFill>
                  <a:schemeClr val="bg1"/>
                </a:solidFill>
                <a:effectLst/>
                <a:ea typeface="Calibri" panose="020F0502020204030204" pitchFamily="34" charset="0"/>
                <a:cs typeface="Times New Roman"/>
              </a:rPr>
              <a:t>Revell. Self-care of nausea and vomiting in the first trimester of pregnancy. </a:t>
            </a:r>
            <a:r>
              <a:rPr lang="en-US" sz="2400" i="1" dirty="0">
                <a:solidFill>
                  <a:schemeClr val="bg1"/>
                </a:solidFill>
                <a:effectLst/>
                <a:ea typeface="Calibri" panose="020F0502020204030204" pitchFamily="34" charset="0"/>
                <a:cs typeface="Times New Roman"/>
              </a:rPr>
              <a:t>Int J Childbirth Educ</a:t>
            </a:r>
            <a:r>
              <a:rPr lang="en-US" sz="2400" dirty="0">
                <a:solidFill>
                  <a:schemeClr val="bg1"/>
                </a:solidFill>
                <a:effectLst/>
                <a:ea typeface="Calibri" panose="020F0502020204030204" pitchFamily="34" charset="0"/>
                <a:cs typeface="Times New Roman"/>
              </a:rPr>
              <a:t>. 2017;32(1):35-39.</a:t>
            </a:r>
          </a:p>
          <a:p>
            <a:pPr marL="342900" marR="0" lvl="0" indent="-342900">
              <a:spcBef>
                <a:spcPts val="0"/>
              </a:spcBef>
              <a:spcAft>
                <a:spcPts val="0"/>
              </a:spcAft>
              <a:buFont typeface="+mj-lt"/>
              <a:buAutoNum type="arabicPeriod"/>
            </a:pPr>
            <a:r>
              <a:rPr lang="en-US" sz="2400" dirty="0">
                <a:solidFill>
                  <a:schemeClr val="bg1"/>
                </a:solidFill>
                <a:effectLst/>
                <a:ea typeface="Calibri" panose="020F0502020204030204" pitchFamily="34" charset="0"/>
                <a:cs typeface="Times New Roman"/>
              </a:rPr>
              <a:t>World Health Organization. Complementary and Integrative Medicine. https://www.who.int/westernpacific/health-topics/traditional-complementary-and-integrative-medicine. Published November 7, 2016. Accessed March 13, 2022.</a:t>
            </a:r>
          </a:p>
          <a:p>
            <a:pPr marL="342900" indent="-342900">
              <a:buFont typeface="+mj-lt"/>
              <a:buAutoNum type="arabicPeriod"/>
            </a:pPr>
            <a:r>
              <a:rPr lang="en-US" sz="2400" dirty="0">
                <a:solidFill>
                  <a:schemeClr val="bg1"/>
                </a:solidFill>
                <a:ea typeface="Calibri" panose="020F0502020204030204" pitchFamily="34" charset="0"/>
                <a:cs typeface="Times New Roman"/>
              </a:rPr>
              <a:t> </a:t>
            </a:r>
            <a:r>
              <a:rPr lang="en-US" sz="2400" dirty="0">
                <a:solidFill>
                  <a:schemeClr val="bg1"/>
                </a:solidFill>
                <a:effectLst/>
                <a:ea typeface="Calibri" panose="020F0502020204030204" pitchFamily="34" charset="0"/>
                <a:cs typeface="Times New Roman"/>
              </a:rPr>
              <a:t>Liu C, Zhao G, </a:t>
            </a:r>
            <a:r>
              <a:rPr lang="en-US" sz="2400" dirty="0" err="1">
                <a:solidFill>
                  <a:schemeClr val="bg1"/>
                </a:solidFill>
                <a:effectLst/>
                <a:ea typeface="Calibri" panose="020F0502020204030204" pitchFamily="34" charset="0"/>
                <a:cs typeface="Times New Roman"/>
              </a:rPr>
              <a:t>Qiao</a:t>
            </a:r>
            <a:r>
              <a:rPr lang="en-US" sz="2400" dirty="0">
                <a:solidFill>
                  <a:schemeClr val="bg1"/>
                </a:solidFill>
                <a:effectLst/>
                <a:ea typeface="Calibri" panose="020F0502020204030204" pitchFamily="34" charset="0"/>
                <a:cs typeface="Times New Roman"/>
              </a:rPr>
              <a:t> D, et al. Emerging progress in nausea and vomiting of pregnancy and hyperemesis gravidarum: challenges and opportunities. </a:t>
            </a:r>
            <a:r>
              <a:rPr lang="en-US" sz="2400" i="1" dirty="0">
                <a:solidFill>
                  <a:schemeClr val="bg1"/>
                </a:solidFill>
                <a:effectLst/>
                <a:ea typeface="Calibri" panose="020F0502020204030204" pitchFamily="34" charset="0"/>
                <a:cs typeface="Times New Roman"/>
              </a:rPr>
              <a:t>Front Med</a:t>
            </a:r>
            <a:r>
              <a:rPr lang="en-US" sz="2400" dirty="0">
                <a:solidFill>
                  <a:schemeClr val="bg1"/>
                </a:solidFill>
                <a:effectLst/>
                <a:ea typeface="Calibri" panose="020F0502020204030204" pitchFamily="34" charset="0"/>
                <a:cs typeface="Times New Roman"/>
              </a:rPr>
              <a:t>. 2022;8:809270. doi:10.3389/fmed.2021.809270</a:t>
            </a:r>
            <a:endParaRPr lang="en-US" sz="2400" dirty="0">
              <a:solidFill>
                <a:schemeClr val="bg1"/>
              </a:solidFill>
              <a:ea typeface="Calibri" panose="020F0502020204030204" pitchFamily="34" charset="0"/>
              <a:cs typeface="Times New Roman"/>
            </a:endParaRPr>
          </a:p>
        </p:txBody>
      </p:sp>
      <p:sp>
        <p:nvSpPr>
          <p:cNvPr id="4" name="TextBox 3"/>
          <p:cNvSpPr txBox="1"/>
          <p:nvPr/>
        </p:nvSpPr>
        <p:spPr>
          <a:xfrm>
            <a:off x="806973" y="504527"/>
            <a:ext cx="42488436" cy="4111957"/>
          </a:xfrm>
          <a:prstGeom prst="rect">
            <a:avLst/>
          </a:prstGeom>
          <a:ln w="12700" cap="rnd" cmpd="sng">
            <a:solidFill>
              <a:schemeClr val="bg1"/>
            </a:solidFill>
            <a:round/>
          </a:ln>
          <a:effectLst/>
        </p:spPr>
        <p:style>
          <a:lnRef idx="2">
            <a:schemeClr val="dk1"/>
          </a:lnRef>
          <a:fillRef idx="1">
            <a:schemeClr val="lt1"/>
          </a:fillRef>
          <a:effectRef idx="0">
            <a:schemeClr val="dk1"/>
          </a:effectRef>
          <a:fontRef idx="minor">
            <a:schemeClr val="dk1"/>
          </a:fontRef>
        </p:style>
        <p:txBody>
          <a:bodyPr wrap="square" lIns="414591" tIns="207295" rIns="414591" bIns="207295" rtlCol="0" anchor="t" anchorCtr="0">
            <a:spAutoFit/>
          </a:bodyPr>
          <a:lstStyle/>
          <a:p>
            <a:pPr algn="ctr"/>
            <a:r>
              <a:rPr lang="en-US" sz="6000" b="1" dirty="0">
                <a:cs typeface="Times New Roman" panose="02020603050405020304" pitchFamily="18" charset="0"/>
              </a:rPr>
              <a:t>Use of Complementary Alternative Medicine to treat Nausea and Vomiting during Pregnancy across Disparate Demographics and Vulnerable populations: Application of a Conceptual Equity Framework</a:t>
            </a:r>
          </a:p>
          <a:p>
            <a:pPr algn="ctr"/>
            <a:endParaRPr lang="en-US" sz="6000" b="1" dirty="0">
              <a:cs typeface="Times New Roman" panose="02020603050405020304" pitchFamily="18" charset="0"/>
            </a:endParaRPr>
          </a:p>
          <a:p>
            <a:pPr algn="ctr"/>
            <a:r>
              <a:rPr lang="en-US" sz="6000" dirty="0">
                <a:cs typeface="Times New Roman" panose="02020603050405020304" pitchFamily="18" charset="0"/>
              </a:rPr>
              <a:t>   Stephanie C. Ogbonda, </a:t>
            </a:r>
            <a:r>
              <a:rPr lang="en-US" sz="6000" dirty="0" err="1">
                <a:cs typeface="Times New Roman" panose="02020603050405020304" pitchFamily="18" charset="0"/>
              </a:rPr>
              <a:t>Glodi</a:t>
            </a:r>
            <a:r>
              <a:rPr lang="en-US" sz="6000" dirty="0">
                <a:cs typeface="Times New Roman" panose="02020603050405020304" pitchFamily="18" charset="0"/>
              </a:rPr>
              <a:t> </a:t>
            </a:r>
            <a:r>
              <a:rPr lang="en-US" sz="6000" dirty="0" err="1">
                <a:cs typeface="Times New Roman" panose="02020603050405020304" pitchFamily="18" charset="0"/>
              </a:rPr>
              <a:t>Bokanya</a:t>
            </a:r>
            <a:r>
              <a:rPr lang="en-US" sz="6000" dirty="0">
                <a:cs typeface="Times New Roman" panose="02020603050405020304" pitchFamily="18" charset="0"/>
              </a:rPr>
              <a:t>, Som Subba,  Yasmeen Fathima</a:t>
            </a:r>
            <a:r>
              <a:rPr lang="en-US" sz="6000" b="1" dirty="0">
                <a:cs typeface="Times New Roman" panose="02020603050405020304" pitchFamily="18" charset="0"/>
              </a:rPr>
              <a:t>, </a:t>
            </a:r>
            <a:r>
              <a:rPr lang="en-US" sz="6000" dirty="0" err="1">
                <a:ea typeface="+mn-lt"/>
                <a:cs typeface="Times New Roman" panose="02020603050405020304" pitchFamily="18" charset="0"/>
              </a:rPr>
              <a:t>Linnaya</a:t>
            </a:r>
            <a:r>
              <a:rPr lang="en-US" sz="6000" dirty="0">
                <a:ea typeface="+mn-lt"/>
                <a:cs typeface="Times New Roman" panose="02020603050405020304" pitchFamily="18" charset="0"/>
              </a:rPr>
              <a:t> Graf, PhD, MCHES </a:t>
            </a:r>
            <a:endParaRPr lang="en-US" sz="6000" dirty="0">
              <a:cs typeface="Times New Roman" panose="02020603050405020304" pitchFamily="18" charset="0"/>
            </a:endParaRPr>
          </a:p>
        </p:txBody>
      </p:sp>
      <p:pic>
        <p:nvPicPr>
          <p:cNvPr id="77" name="Picture 7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6561" y="2346279"/>
            <a:ext cx="4631792" cy="1386028"/>
          </a:xfrm>
          <a:prstGeom prst="rect">
            <a:avLst/>
          </a:prstGeom>
        </p:spPr>
      </p:pic>
      <p:sp>
        <p:nvSpPr>
          <p:cNvPr id="282" name="Rectangle 281"/>
          <p:cNvSpPr/>
          <p:nvPr/>
        </p:nvSpPr>
        <p:spPr>
          <a:xfrm>
            <a:off x="26067966" y="22728382"/>
            <a:ext cx="21945600" cy="461665"/>
          </a:xfrm>
          <a:prstGeom prst="rect">
            <a:avLst/>
          </a:prstGeom>
        </p:spPr>
        <p:txBody>
          <a:bodyPr wrap="square">
            <a:spAutoFit/>
          </a:bodyPr>
          <a:lstStyle/>
          <a:p>
            <a:r>
              <a:rPr lang="en-US" sz="2400">
                <a:solidFill>
                  <a:prstClr val="black"/>
                </a:solidFill>
                <a:cs typeface="Lucida Grande"/>
              </a:rPr>
              <a:t>  1        2       3       4        5       6        7       8        9      10      11     12      13      14 </a:t>
            </a:r>
            <a:endParaRPr lang="en-US" sz="2400"/>
          </a:p>
        </p:txBody>
      </p:sp>
      <p:sp>
        <p:nvSpPr>
          <p:cNvPr id="305" name="TextBox 304"/>
          <p:cNvSpPr txBox="1"/>
          <p:nvPr/>
        </p:nvSpPr>
        <p:spPr>
          <a:xfrm>
            <a:off x="10794682" y="4623876"/>
            <a:ext cx="22700967" cy="27978828"/>
          </a:xfrm>
          <a:prstGeom prst="rect">
            <a:avLst/>
          </a:prstGeom>
          <a:solidFill>
            <a:srgbClr val="FFFFFF"/>
          </a:solidFill>
          <a:ln cap="rnd">
            <a:solidFill>
              <a:schemeClr val="bg1"/>
            </a:solidFill>
          </a:ln>
        </p:spPr>
        <p:txBody>
          <a:bodyPr wrap="square" lIns="182880" rIns="182880" rtlCol="0">
            <a:noAutofit/>
          </a:bodyPr>
          <a:lstStyle/>
          <a:p>
            <a:pPr algn="just"/>
            <a:endParaRPr lang="en-US" sz="2400" dirty="0">
              <a:cs typeface="Times New Roman"/>
            </a:endParaRPr>
          </a:p>
        </p:txBody>
      </p:sp>
      <p:sp>
        <p:nvSpPr>
          <p:cNvPr id="309" name="TextBox 308"/>
          <p:cNvSpPr txBox="1"/>
          <p:nvPr/>
        </p:nvSpPr>
        <p:spPr>
          <a:xfrm>
            <a:off x="793220" y="5524591"/>
            <a:ext cx="9987036" cy="9735358"/>
          </a:xfrm>
          <a:prstGeom prst="rect">
            <a:avLst/>
          </a:prstGeom>
          <a:solidFill>
            <a:schemeClr val="tx1"/>
          </a:solidFill>
          <a:ln>
            <a:solidFill>
              <a:schemeClr val="bg1"/>
            </a:solidFill>
          </a:ln>
        </p:spPr>
        <p:txBody>
          <a:bodyPr wrap="square" lIns="131445" tIns="65723" rIns="131445" bIns="65723" rtlCol="0" anchor="t">
            <a:spAutoFit/>
          </a:bodyPr>
          <a:lstStyle/>
          <a:p>
            <a:r>
              <a:rPr lang="en-US" sz="2400" b="1" dirty="0">
                <a:solidFill>
                  <a:schemeClr val="bg1"/>
                </a:solidFill>
                <a:effectLst/>
                <a:ea typeface="Calibri" panose="020F0502020204030204" pitchFamily="34" charset="0"/>
                <a:cs typeface="Times New Roman" panose="02020603050405020304" pitchFamily="18" charset="0"/>
              </a:rPr>
              <a:t>Background:</a:t>
            </a:r>
            <a:r>
              <a:rPr lang="en-US" sz="2400" dirty="0">
                <a:solidFill>
                  <a:schemeClr val="bg1"/>
                </a:solidFill>
                <a:effectLst/>
                <a:ea typeface="Calibri" panose="020F0502020204030204" pitchFamily="34" charset="0"/>
                <a:cs typeface="Times New Roman" panose="02020603050405020304" pitchFamily="18" charset="0"/>
              </a:rPr>
              <a:t> Nausea and vomiting affect 70–80% of pregnant women. Pregnant women seek pathways to relieve symptoms and public health and medical professionals must understand their decision-making process. The current study presents a comprehensive synthesized literature review updating a published dissertation, </a:t>
            </a:r>
            <a:r>
              <a:rPr lang="en-US" sz="2400" i="1" dirty="0">
                <a:solidFill>
                  <a:schemeClr val="bg1"/>
                </a:solidFill>
                <a:effectLst/>
                <a:ea typeface="Calibri" panose="020F0502020204030204" pitchFamily="34" charset="0"/>
                <a:cs typeface="Times New Roman" panose="02020603050405020304" pitchFamily="18" charset="0"/>
              </a:rPr>
              <a:t>Perceptions of Using Complementary Alternative Medicine During Pregnancy for Nausea and Vomiting</a:t>
            </a:r>
            <a:r>
              <a:rPr lang="en-US" sz="2400" i="1" dirty="0">
                <a:solidFill>
                  <a:schemeClr val="bg1"/>
                </a:solidFill>
                <a:ea typeface="Calibri" panose="020F0502020204030204" pitchFamily="34" charset="0"/>
                <a:cs typeface="Times New Roman" panose="02020603050405020304" pitchFamily="18" charset="0"/>
              </a:rPr>
              <a:t> </a:t>
            </a:r>
            <a:r>
              <a:rPr lang="en-US" sz="2400" dirty="0">
                <a:solidFill>
                  <a:schemeClr val="bg1"/>
                </a:solidFill>
                <a:ea typeface="Calibri" panose="020F0502020204030204" pitchFamily="34" charset="0"/>
                <a:cs typeface="Times New Roman" panose="02020603050405020304" pitchFamily="18" charset="0"/>
              </a:rPr>
              <a:t>which had a homogenous sample size </a:t>
            </a:r>
            <a:r>
              <a:rPr lang="en-US" sz="2400" dirty="0">
                <a:solidFill>
                  <a:schemeClr val="bg1"/>
                </a:solidFill>
                <a:effectLst/>
                <a:ea typeface="Calibri" panose="020F0502020204030204" pitchFamily="34" charset="0"/>
                <a:cs typeface="Times New Roman" panose="02020603050405020304" pitchFamily="18" charset="0"/>
              </a:rPr>
              <a:t>and critiques the published work using the 10 Essential Public Health Services (EPHS) 2020. </a:t>
            </a:r>
          </a:p>
          <a:p>
            <a:r>
              <a:rPr lang="en-US" sz="2400" b="1" dirty="0">
                <a:solidFill>
                  <a:schemeClr val="bg1"/>
                </a:solidFill>
                <a:effectLst/>
                <a:ea typeface="Calibri" panose="020F0502020204030204" pitchFamily="34" charset="0"/>
                <a:cs typeface="Times New Roman" panose="02020603050405020304" pitchFamily="18" charset="0"/>
              </a:rPr>
              <a:t>Methods:</a:t>
            </a:r>
            <a:r>
              <a:rPr lang="en-US" sz="2400" dirty="0">
                <a:solidFill>
                  <a:schemeClr val="bg1"/>
                </a:solidFill>
                <a:effectLst/>
                <a:ea typeface="Calibri" panose="020F0502020204030204" pitchFamily="34" charset="0"/>
                <a:cs typeface="Times New Roman" panose="02020603050405020304" pitchFamily="18" charset="0"/>
              </a:rPr>
              <a:t> The research design utilized a matrix system to collate current literature. Articles from electronic databases including ProQuest Central database, PubMed, and other scholarly sources. </a:t>
            </a:r>
            <a:r>
              <a:rPr lang="en-US" sz="2400" dirty="0">
                <a:solidFill>
                  <a:schemeClr val="bg1"/>
                </a:solidFill>
                <a:ea typeface="Calibri" panose="020F0502020204030204" pitchFamily="34" charset="0"/>
                <a:cs typeface="Times New Roman" panose="02020603050405020304" pitchFamily="18" charset="0"/>
              </a:rPr>
              <a:t>S</a:t>
            </a:r>
            <a:r>
              <a:rPr lang="en-US" sz="2400" dirty="0">
                <a:solidFill>
                  <a:schemeClr val="bg1"/>
                </a:solidFill>
                <a:effectLst/>
                <a:ea typeface="Calibri" panose="020F0502020204030204" pitchFamily="34" charset="0"/>
                <a:cs typeface="Times New Roman" panose="02020603050405020304" pitchFamily="18" charset="0"/>
              </a:rPr>
              <a:t>earch criteria were set for the publication year (2017–2022), document type (peer-reviewed), language (English), not included in the original dissertation and were limited to the United States. </a:t>
            </a:r>
          </a:p>
          <a:p>
            <a:r>
              <a:rPr lang="en-US" sz="2400" b="1" dirty="0">
                <a:solidFill>
                  <a:schemeClr val="bg1"/>
                </a:solidFill>
                <a:effectLst/>
                <a:ea typeface="Calibri" panose="020F0502020204030204" pitchFamily="34" charset="0"/>
                <a:cs typeface="Times New Roman" panose="02020603050405020304" pitchFamily="18" charset="0"/>
              </a:rPr>
              <a:t>Results:</a:t>
            </a:r>
            <a:r>
              <a:rPr lang="en-US" sz="2400" dirty="0">
                <a:solidFill>
                  <a:schemeClr val="bg1"/>
                </a:solidFill>
                <a:effectLst/>
                <a:ea typeface="Calibri" panose="020F0502020204030204" pitchFamily="34" charset="0"/>
                <a:cs typeface="Times New Roman" panose="02020603050405020304" pitchFamily="18" charset="0"/>
              </a:rPr>
              <a:t> The initial search yielded 76 peer-reviewed articles. Of these articles, 35 met inclusion criteria. A secondary search limited to PubMed yielded 15 articles. Of those, 11 of 15 selected articles were excluded for sufficient relevance. </a:t>
            </a:r>
            <a:r>
              <a:rPr lang="en-US" sz="2400" kern="1200" dirty="0">
                <a:solidFill>
                  <a:schemeClr val="bg1"/>
                </a:solidFill>
                <a:cs typeface="Times New Roman" panose="02020603050405020304" pitchFamily="18" charset="0"/>
              </a:rPr>
              <a:t>Results from </a:t>
            </a:r>
            <a:r>
              <a:rPr lang="en-US" sz="2400" dirty="0">
                <a:solidFill>
                  <a:schemeClr val="bg1"/>
                </a:solidFill>
                <a:cs typeface="Times New Roman" panose="02020603050405020304" pitchFamily="18" charset="0"/>
              </a:rPr>
              <a:t>the synthesized literature support the potential effectiveness </a:t>
            </a:r>
            <a:r>
              <a:rPr lang="en-US" sz="2400" kern="1200" dirty="0">
                <a:solidFill>
                  <a:schemeClr val="bg1"/>
                </a:solidFill>
                <a:cs typeface="Times New Roman" panose="02020603050405020304" pitchFamily="18" charset="0"/>
              </a:rPr>
              <a:t>of </a:t>
            </a:r>
            <a:r>
              <a:rPr lang="en-US" sz="2400" dirty="0">
                <a:solidFill>
                  <a:schemeClr val="bg1"/>
                </a:solidFill>
                <a:cs typeface="Times New Roman" panose="02020603050405020304" pitchFamily="18" charset="0"/>
              </a:rPr>
              <a:t>CAM </a:t>
            </a:r>
            <a:r>
              <a:rPr lang="en-US" sz="2400" kern="1200" dirty="0">
                <a:solidFill>
                  <a:schemeClr val="bg1"/>
                </a:solidFill>
                <a:cs typeface="Times New Roman" panose="02020603050405020304" pitchFamily="18" charset="0"/>
              </a:rPr>
              <a:t>in management of NVP. </a:t>
            </a:r>
            <a:r>
              <a:rPr lang="en-US" sz="2400" dirty="0">
                <a:solidFill>
                  <a:schemeClr val="bg1"/>
                </a:solidFill>
                <a:ea typeface="Calibri" panose="020F0502020204030204" pitchFamily="34" charset="0"/>
                <a:cs typeface="Times New Roman" panose="02020603050405020304" pitchFamily="18" charset="0"/>
              </a:rPr>
              <a:t>The hypothesized difference across demographic populations was also supported. </a:t>
            </a:r>
          </a:p>
          <a:p>
            <a:r>
              <a:rPr lang="en-US" sz="2400" b="1" kern="1200" dirty="0">
                <a:solidFill>
                  <a:schemeClr val="bg1"/>
                </a:solidFill>
                <a:cs typeface="Times New Roman" panose="02020603050405020304" pitchFamily="18" charset="0"/>
              </a:rPr>
              <a:t>Conclusions:</a:t>
            </a:r>
            <a:r>
              <a:rPr lang="en-US" sz="2400" kern="1200" dirty="0">
                <a:solidFill>
                  <a:schemeClr val="bg1"/>
                </a:solidFill>
                <a:cs typeface="Times New Roman" panose="02020603050405020304" pitchFamily="18" charset="0"/>
              </a:rPr>
              <a:t> Better understanding of the </a:t>
            </a:r>
            <a:r>
              <a:rPr lang="en-US" sz="2400" dirty="0">
                <a:solidFill>
                  <a:schemeClr val="bg1"/>
                </a:solidFill>
                <a:cs typeface="Times New Roman" panose="02020603050405020304" pitchFamily="18" charset="0"/>
              </a:rPr>
              <a:t>use of CAM for NVP is important for public health programming, health promotion strategies, and sound medical health education across different populations. F</a:t>
            </a:r>
            <a:r>
              <a:rPr lang="en-US" sz="2400" kern="1200" dirty="0">
                <a:solidFill>
                  <a:schemeClr val="bg1"/>
                </a:solidFill>
                <a:cs typeface="Times New Roman" panose="02020603050405020304" pitchFamily="18" charset="0"/>
              </a:rPr>
              <a:t>uture research must apply equity principles and seek decision making experiences through strategies that include priority sampling for diverse populations.</a:t>
            </a:r>
          </a:p>
        </p:txBody>
      </p:sp>
      <p:sp>
        <p:nvSpPr>
          <p:cNvPr id="310" name="TextBox 309"/>
          <p:cNvSpPr txBox="1"/>
          <p:nvPr/>
        </p:nvSpPr>
        <p:spPr>
          <a:xfrm>
            <a:off x="787508" y="4623875"/>
            <a:ext cx="9961691"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cs typeface="Times New Roman"/>
              </a:rPr>
              <a:t>Abstract</a:t>
            </a:r>
          </a:p>
        </p:txBody>
      </p:sp>
      <p:sp>
        <p:nvSpPr>
          <p:cNvPr id="313" name="TextBox 312"/>
          <p:cNvSpPr txBox="1"/>
          <p:nvPr/>
        </p:nvSpPr>
        <p:spPr>
          <a:xfrm>
            <a:off x="763479" y="14868792"/>
            <a:ext cx="10007563" cy="871393"/>
          </a:xfrm>
          <a:prstGeom prst="rect">
            <a:avLst/>
          </a:prstGeom>
          <a:solidFill>
            <a:srgbClr val="0A254E"/>
          </a:solidFill>
          <a:ln>
            <a:solidFill>
              <a:schemeClr val="bg1"/>
            </a:solidFill>
          </a:ln>
        </p:spPr>
        <p:txBody>
          <a:bodyPr wrap="square" lIns="131445" tIns="65723" rIns="131445" bIns="65723" rtlCol="0" anchor="t">
            <a:spAutoFit/>
          </a:bodyPr>
          <a:lstStyle/>
          <a:p>
            <a:pPr algn="ctr"/>
            <a:r>
              <a:rPr lang="en-US" sz="4800" dirty="0">
                <a:cs typeface="Times New Roman"/>
              </a:rPr>
              <a:t>Introduction </a:t>
            </a:r>
          </a:p>
        </p:txBody>
      </p:sp>
      <p:sp>
        <p:nvSpPr>
          <p:cNvPr id="316" name="TextBox 315"/>
          <p:cNvSpPr txBox="1"/>
          <p:nvPr/>
        </p:nvSpPr>
        <p:spPr>
          <a:xfrm>
            <a:off x="787508" y="25477353"/>
            <a:ext cx="9943136" cy="871393"/>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cs typeface="Times New Roman"/>
              </a:rPr>
              <a:t>Methods</a:t>
            </a:r>
          </a:p>
        </p:txBody>
      </p:sp>
      <p:grpSp>
        <p:nvGrpSpPr>
          <p:cNvPr id="320" name="Group 319"/>
          <p:cNvGrpSpPr/>
          <p:nvPr/>
        </p:nvGrpSpPr>
        <p:grpSpPr>
          <a:xfrm>
            <a:off x="33495649" y="19428317"/>
            <a:ext cx="9849975" cy="5589533"/>
            <a:chOff x="29049072" y="16734212"/>
            <a:chExt cx="8840109" cy="4888256"/>
          </a:xfrm>
        </p:grpSpPr>
        <p:sp>
          <p:nvSpPr>
            <p:cNvPr id="321" name="TextBox 320"/>
            <p:cNvSpPr txBox="1"/>
            <p:nvPr/>
          </p:nvSpPr>
          <p:spPr>
            <a:xfrm>
              <a:off x="29049072" y="17538187"/>
              <a:ext cx="8820505" cy="4084281"/>
            </a:xfrm>
            <a:prstGeom prst="rect">
              <a:avLst/>
            </a:prstGeom>
            <a:solidFill>
              <a:srgbClr val="FFFFFF"/>
            </a:solidFill>
            <a:ln cap="rnd">
              <a:solidFill>
                <a:schemeClr val="bg1"/>
              </a:solidFill>
            </a:ln>
          </p:spPr>
          <p:txBody>
            <a:bodyPr wrap="square" lIns="182880" tIns="45720" rIns="182880" bIns="45720" rtlCol="0" anchor="t">
              <a:noAutofit/>
            </a:bodyPr>
            <a:lstStyle/>
            <a:p>
              <a:pPr algn="just"/>
              <a:endParaRPr lang="en-US" sz="2400" dirty="0">
                <a:solidFill>
                  <a:schemeClr val="bg1"/>
                </a:solidFill>
                <a:cs typeface="Times New Roman"/>
              </a:endParaRPr>
            </a:p>
            <a:p>
              <a:pPr>
                <a:buFont typeface="Arial"/>
                <a:buChar char="•"/>
              </a:pPr>
              <a:r>
                <a:rPr lang="en-US" sz="2400" dirty="0">
                  <a:solidFill>
                    <a:schemeClr val="bg1"/>
                  </a:solidFill>
                  <a:ea typeface="+mn-lt"/>
                  <a:cs typeface="+mn-lt"/>
                </a:rPr>
                <a:t>A future study applying the core function </a:t>
              </a:r>
              <a:r>
                <a:rPr lang="en-US" sz="2400" b="1" dirty="0">
                  <a:solidFill>
                    <a:schemeClr val="bg1"/>
                  </a:solidFill>
                  <a:ea typeface="+mn-lt"/>
                  <a:cs typeface="+mn-lt"/>
                </a:rPr>
                <a:t>Assessment</a:t>
              </a:r>
              <a:r>
                <a:rPr lang="en-US" sz="2400" dirty="0">
                  <a:solidFill>
                    <a:schemeClr val="bg1"/>
                  </a:solidFill>
                  <a:ea typeface="+mn-lt"/>
                  <a:cs typeface="+mn-lt"/>
                </a:rPr>
                <a:t> to conduct a more rigorous assessment of population health using a modified measure from the original study.</a:t>
              </a:r>
              <a:endParaRPr lang="en-US" sz="2400" dirty="0">
                <a:solidFill>
                  <a:schemeClr val="bg1"/>
                </a:solidFill>
                <a:cs typeface="Times New Roman"/>
              </a:endParaRPr>
            </a:p>
            <a:p>
              <a:pPr>
                <a:buFont typeface="Arial"/>
                <a:buChar char="•"/>
              </a:pPr>
              <a:r>
                <a:rPr lang="en-US" sz="2400" dirty="0">
                  <a:solidFill>
                    <a:schemeClr val="bg1"/>
                  </a:solidFill>
                  <a:ea typeface="+mn-lt"/>
                  <a:cs typeface="+mn-lt"/>
                </a:rPr>
                <a:t>Improved investigation of health hazards and root causes applying the core function of </a:t>
              </a:r>
              <a:r>
                <a:rPr lang="en-US" sz="2400" b="1" dirty="0">
                  <a:solidFill>
                    <a:schemeClr val="bg1"/>
                  </a:solidFill>
                  <a:ea typeface="+mn-lt"/>
                  <a:cs typeface="+mn-lt"/>
                </a:rPr>
                <a:t>Equity</a:t>
              </a:r>
              <a:r>
                <a:rPr lang="en-US" sz="2400" dirty="0">
                  <a:solidFill>
                    <a:schemeClr val="bg1"/>
                  </a:solidFill>
                  <a:ea typeface="+mn-lt"/>
                  <a:cs typeface="+mn-lt"/>
                </a:rPr>
                <a:t> through a sampling strategy that includes priority sampling for diverse populations. </a:t>
              </a:r>
              <a:endParaRPr lang="en-US" sz="2400" dirty="0">
                <a:solidFill>
                  <a:schemeClr val="bg1"/>
                </a:solidFill>
              </a:endParaRPr>
            </a:p>
            <a:p>
              <a:pPr>
                <a:buFont typeface="Arial"/>
                <a:buChar char="•"/>
              </a:pPr>
              <a:r>
                <a:rPr lang="en-US" sz="2400" dirty="0">
                  <a:solidFill>
                    <a:schemeClr val="bg1"/>
                  </a:solidFill>
                  <a:ea typeface="+mn-lt"/>
                  <a:cs typeface="+mn-lt"/>
                </a:rPr>
                <a:t>The use of participatory approaches and culturally sound ethics for future tools that include stakeholders in the development of health education, promotion, and strategies to assist pregnant women in making informed decisions about the use of CAM in the treatment of NVP.  </a:t>
              </a:r>
              <a:endParaRPr lang="en-US" sz="2400" dirty="0">
                <a:solidFill>
                  <a:schemeClr val="bg1"/>
                </a:solidFill>
                <a:cs typeface="Times New Roman"/>
              </a:endParaRPr>
            </a:p>
            <a:p>
              <a:pPr marL="514350" indent="-514350">
                <a:lnSpc>
                  <a:spcPct val="140000"/>
                </a:lnSpc>
                <a:buAutoNum type="arabicPeriod"/>
              </a:pPr>
              <a:endParaRPr lang="en-US" sz="2400" dirty="0">
                <a:solidFill>
                  <a:schemeClr val="bg1"/>
                </a:solidFill>
                <a:cs typeface="Times New Roman"/>
              </a:endParaRPr>
            </a:p>
          </p:txBody>
        </p:sp>
        <p:sp>
          <p:nvSpPr>
            <p:cNvPr id="322" name="TextBox 321"/>
            <p:cNvSpPr txBox="1"/>
            <p:nvPr/>
          </p:nvSpPr>
          <p:spPr>
            <a:xfrm>
              <a:off x="29070287" y="16734212"/>
              <a:ext cx="8818894" cy="762066"/>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cs typeface="Times New Roman" panose="02020603050405020304" pitchFamily="18" charset="0"/>
                </a:rPr>
                <a:t>Recommendations &amp; Future Work</a:t>
              </a:r>
            </a:p>
          </p:txBody>
        </p:sp>
      </p:grpSp>
      <p:sp>
        <p:nvSpPr>
          <p:cNvPr id="323" name="TextBox 322"/>
          <p:cNvSpPr txBox="1"/>
          <p:nvPr/>
        </p:nvSpPr>
        <p:spPr>
          <a:xfrm>
            <a:off x="33519289" y="24944057"/>
            <a:ext cx="9789366" cy="502062"/>
          </a:xfrm>
          <a:prstGeom prst="rect">
            <a:avLst/>
          </a:prstGeom>
          <a:solidFill>
            <a:srgbClr val="0A254E"/>
          </a:solidFill>
          <a:ln>
            <a:solidFill>
              <a:schemeClr val="bg1"/>
            </a:solidFill>
          </a:ln>
        </p:spPr>
        <p:txBody>
          <a:bodyPr wrap="square" lIns="131445" tIns="65723" rIns="131445" bIns="65723" rtlCol="0" anchor="t">
            <a:spAutoFit/>
          </a:bodyPr>
          <a:lstStyle/>
          <a:p>
            <a:pPr algn="ctr"/>
            <a:r>
              <a:rPr lang="en-US" sz="2400" dirty="0">
                <a:cs typeface="Times New Roman"/>
              </a:rPr>
              <a:t>References  </a:t>
            </a:r>
          </a:p>
        </p:txBody>
      </p:sp>
      <p:grpSp>
        <p:nvGrpSpPr>
          <p:cNvPr id="324" name="Group 323"/>
          <p:cNvGrpSpPr/>
          <p:nvPr/>
        </p:nvGrpSpPr>
        <p:grpSpPr>
          <a:xfrm>
            <a:off x="33495649" y="4624363"/>
            <a:ext cx="9791139" cy="14749436"/>
            <a:chOff x="33495649" y="3676453"/>
            <a:chExt cx="9791139" cy="12118874"/>
          </a:xfrm>
        </p:grpSpPr>
        <p:sp>
          <p:nvSpPr>
            <p:cNvPr id="325" name="TextBox 324"/>
            <p:cNvSpPr txBox="1"/>
            <p:nvPr/>
          </p:nvSpPr>
          <p:spPr>
            <a:xfrm>
              <a:off x="33495649" y="4392032"/>
              <a:ext cx="9780795" cy="11403295"/>
            </a:xfrm>
            <a:prstGeom prst="rect">
              <a:avLst/>
            </a:prstGeom>
            <a:solidFill>
              <a:srgbClr val="FFFFFF"/>
            </a:solidFill>
            <a:ln cap="rnd">
              <a:solidFill>
                <a:schemeClr val="bg1"/>
              </a:solidFill>
            </a:ln>
          </p:spPr>
          <p:txBody>
            <a:bodyPr wrap="square" lIns="182880" rIns="182880" rtlCol="0">
              <a:noAutofit/>
            </a:bodyPr>
            <a:lstStyle/>
            <a:p>
              <a:pPr algn="just"/>
              <a:endParaRPr lang="en-US" sz="2400">
                <a:cs typeface="Times New Roman" panose="02020603050405020304" pitchFamily="18" charset="0"/>
              </a:endParaRPr>
            </a:p>
            <a:p>
              <a:pPr algn="just"/>
              <a:endParaRPr lang="en-US" sz="2400">
                <a:cs typeface="Times New Roman" panose="02020603050405020304" pitchFamily="18" charset="0"/>
              </a:endParaRPr>
            </a:p>
            <a:p>
              <a:pPr algn="just"/>
              <a:endParaRPr lang="en-US" sz="2400">
                <a:cs typeface="Times New Roman" panose="02020603050405020304" pitchFamily="18" charset="0"/>
              </a:endParaRPr>
            </a:p>
            <a:p>
              <a:pPr algn="just"/>
              <a:endParaRPr lang="en-US" sz="2400">
                <a:cs typeface="Times New Roman" panose="02020603050405020304" pitchFamily="18" charset="0"/>
              </a:endParaRPr>
            </a:p>
            <a:p>
              <a:pPr algn="just"/>
              <a:endParaRPr lang="en-US" sz="2400">
                <a:cs typeface="Times New Roman" panose="02020603050405020304" pitchFamily="18" charset="0"/>
              </a:endParaRPr>
            </a:p>
            <a:p>
              <a:pPr algn="just"/>
              <a:endParaRPr lang="en-US" sz="2400">
                <a:cs typeface="Times New Roman" panose="02020603050405020304" pitchFamily="18" charset="0"/>
              </a:endParaRPr>
            </a:p>
            <a:p>
              <a:pPr algn="just"/>
              <a:endParaRPr lang="en-US" sz="2400">
                <a:cs typeface="Times New Roman" panose="02020603050405020304" pitchFamily="18" charset="0"/>
              </a:endParaRPr>
            </a:p>
            <a:p>
              <a:pPr algn="just"/>
              <a:endParaRPr lang="en-US" sz="2400">
                <a:cs typeface="Times New Roman" panose="02020603050405020304" pitchFamily="18" charset="0"/>
              </a:endParaRPr>
            </a:p>
            <a:p>
              <a:pPr algn="just"/>
              <a:endParaRPr lang="en-US" sz="2400">
                <a:cs typeface="Times New Roman" panose="02020603050405020304" pitchFamily="18" charset="0"/>
              </a:endParaRPr>
            </a:p>
          </p:txBody>
        </p:sp>
        <p:sp>
          <p:nvSpPr>
            <p:cNvPr id="326" name="TextBox 325"/>
            <p:cNvSpPr txBox="1"/>
            <p:nvPr/>
          </p:nvSpPr>
          <p:spPr>
            <a:xfrm>
              <a:off x="33505992" y="3676453"/>
              <a:ext cx="9780795" cy="715980"/>
            </a:xfrm>
            <a:prstGeom prst="rect">
              <a:avLst/>
            </a:prstGeom>
            <a:solidFill>
              <a:srgbClr val="0A254E"/>
            </a:solidFill>
            <a:ln>
              <a:solidFill>
                <a:schemeClr val="bg1"/>
              </a:solidFill>
            </a:ln>
          </p:spPr>
          <p:txBody>
            <a:bodyPr wrap="square" lIns="131445" tIns="65723" rIns="131445" bIns="65723" rtlCol="0">
              <a:spAutoFit/>
            </a:bodyPr>
            <a:lstStyle/>
            <a:p>
              <a:pPr algn="ctr"/>
              <a:r>
                <a:rPr lang="en-US" sz="4800" dirty="0">
                  <a:cs typeface="Times New Roman"/>
                </a:rPr>
                <a:t>Results &amp; Conclusion</a:t>
              </a:r>
            </a:p>
          </p:txBody>
        </p:sp>
        <p:sp>
          <p:nvSpPr>
            <p:cNvPr id="327" name="Rectangle 326"/>
            <p:cNvSpPr/>
            <p:nvPr/>
          </p:nvSpPr>
          <p:spPr>
            <a:xfrm>
              <a:off x="33519318" y="4576142"/>
              <a:ext cx="9767470" cy="10684054"/>
            </a:xfrm>
            <a:prstGeom prst="rect">
              <a:avLst/>
            </a:prstGeom>
          </p:spPr>
          <p:txBody>
            <a:bodyPr wrap="square" lIns="91440" tIns="45720" rIns="91440" bIns="45720" anchor="t">
              <a:spAutoFit/>
            </a:bodyPr>
            <a:lstStyle/>
            <a:p>
              <a:r>
                <a:rPr lang="en-US" sz="2400" b="1" dirty="0">
                  <a:solidFill>
                    <a:schemeClr val="bg1"/>
                  </a:solidFill>
                  <a:ea typeface="+mn-lt"/>
                  <a:cs typeface="+mn-lt"/>
                </a:rPr>
                <a:t>Results</a:t>
              </a:r>
              <a:endParaRPr lang="en-US" sz="2400" dirty="0">
                <a:solidFill>
                  <a:schemeClr val="bg1"/>
                </a:solidFill>
                <a:ea typeface="+mn-lt"/>
                <a:cs typeface="+mn-lt"/>
              </a:endParaRPr>
            </a:p>
            <a:p>
              <a:r>
                <a:rPr lang="en-US" sz="2400" dirty="0">
                  <a:solidFill>
                    <a:schemeClr val="bg1"/>
                  </a:solidFill>
                  <a:ea typeface="+mn-lt"/>
                  <a:cs typeface="+mn-lt"/>
                </a:rPr>
                <a:t>The initial search produced 76 peer-reviewed articles, with 35 meeting criteria for inclusion. After deleting duplicates, a search of the PubMed database generated an additional 15 articles. Of those, 11 out of the 15 were eliminated due to insufficient relevance to NVP and CAM. The final pool contained 39 papers for analysis. Sample sizes for studies ranged from 33 to 184,581. Herbal medicine, massage, acupuncture/acupressure, vitamin B6, and ginger treatment were among the most often utilized complementary and alternative medicine (CAM) techniques. Comparison between the original dissertation and the updated literature review revealed similarities in management protocol utilized by pregnant women. However, differences across racial and ethnic groups, educational and income background documented the need for improved research focused on understanding the use of CAM across disparate demographic pools. </a:t>
              </a:r>
            </a:p>
            <a:p>
              <a:r>
                <a:rPr lang="en-US" sz="2400" dirty="0">
                  <a:solidFill>
                    <a:schemeClr val="bg1"/>
                  </a:solidFill>
                  <a:ea typeface="+mn-lt"/>
                  <a:cs typeface="+mn-lt"/>
                </a:rPr>
                <a:t> </a:t>
              </a:r>
            </a:p>
            <a:p>
              <a:r>
                <a:rPr lang="en-US" sz="2400" b="1" dirty="0">
                  <a:solidFill>
                    <a:schemeClr val="bg1"/>
                  </a:solidFill>
                  <a:ea typeface="+mn-lt"/>
                  <a:cs typeface="+mn-lt"/>
                </a:rPr>
                <a:t>Discussion</a:t>
              </a:r>
              <a:endParaRPr lang="en-US" sz="2400" dirty="0">
                <a:solidFill>
                  <a:schemeClr val="bg1"/>
                </a:solidFill>
              </a:endParaRPr>
            </a:p>
            <a:p>
              <a:r>
                <a:rPr lang="en-US" sz="2400" dirty="0">
                  <a:solidFill>
                    <a:schemeClr val="bg1"/>
                  </a:solidFill>
                  <a:ea typeface="+mn-lt"/>
                  <a:cs typeface="+mn-lt"/>
                </a:rPr>
                <a:t>The original dissertation, although limited, fulfilled a former directive of public health essentials focused on </a:t>
              </a:r>
              <a:r>
                <a:rPr lang="en-US" sz="2400" i="1" dirty="0">
                  <a:solidFill>
                    <a:schemeClr val="bg1"/>
                  </a:solidFill>
                  <a:ea typeface="+mn-lt"/>
                  <a:cs typeface="+mn-lt"/>
                </a:rPr>
                <a:t>research</a:t>
              </a:r>
              <a:r>
                <a:rPr lang="en-US" sz="2400" dirty="0">
                  <a:solidFill>
                    <a:schemeClr val="bg1"/>
                  </a:solidFill>
                  <a:ea typeface="+mn-lt"/>
                  <a:cs typeface="+mn-lt"/>
                </a:rPr>
                <a:t>. However, the current 10 essential public health services requires a focus on </a:t>
              </a:r>
              <a:r>
                <a:rPr lang="en-US" sz="2400" i="1" dirty="0">
                  <a:solidFill>
                    <a:schemeClr val="bg1"/>
                  </a:solidFill>
                  <a:ea typeface="+mn-lt"/>
                  <a:cs typeface="+mn-lt"/>
                </a:rPr>
                <a:t>equity</a:t>
              </a:r>
              <a:r>
                <a:rPr lang="en-US" sz="2400" dirty="0">
                  <a:solidFill>
                    <a:schemeClr val="bg1"/>
                  </a:solidFill>
                  <a:ea typeface="+mn-lt"/>
                  <a:cs typeface="+mn-lt"/>
                </a:rPr>
                <a:t> and the identified demographic differences across studies highlights a need for improved equity in data collection procedures. Future research recommendations include applying a more rigorous assessment of population health using a modified measure from the original dissertation study through a sampling strategy that includes priority sampling for diverse populations. Future work must consider recent core essential public health services and seek to create culturally appropriate data collection and intervention tools establishing an acceptable dialogue regarding CAM therapies.</a:t>
              </a:r>
              <a:endParaRPr lang="en-US" sz="2400" dirty="0">
                <a:solidFill>
                  <a:schemeClr val="bg1"/>
                </a:solidFill>
                <a:cs typeface="Times New Roman"/>
              </a:endParaRPr>
            </a:p>
            <a:p>
              <a:r>
                <a:rPr lang="en-US" sz="2400" b="1" dirty="0">
                  <a:solidFill>
                    <a:schemeClr val="bg1"/>
                  </a:solidFill>
                  <a:cs typeface="Times New Roman"/>
                </a:rPr>
                <a:t>Conclusion</a:t>
              </a:r>
            </a:p>
            <a:p>
              <a:r>
                <a:rPr lang="en-US" sz="2400" dirty="0">
                  <a:solidFill>
                    <a:schemeClr val="bg1"/>
                  </a:solidFill>
                  <a:cs typeface="Times New Roman"/>
                </a:rPr>
                <a:t>Our findings demonstrate the potential efficacy of CAM in the management of NVP, particularly in pregnant women with mild to moderate symptoms. However, future research must seek data and observations from diverse population groups. Understanding the significance of core public health services to health promotion should guide future research on NVP management to </a:t>
              </a:r>
              <a:r>
                <a:rPr lang="en-US" sz="2400" b="1" dirty="0">
                  <a:solidFill>
                    <a:srgbClr val="FF0000"/>
                  </a:solidFill>
                  <a:cs typeface="Times New Roman"/>
                </a:rPr>
                <a:t>ensure equity.</a:t>
              </a:r>
              <a:endParaRPr lang="en-US" sz="2400" dirty="0">
                <a:solidFill>
                  <a:schemeClr val="bg1"/>
                </a:solidFill>
                <a:cs typeface="Times New Roman"/>
              </a:endParaRPr>
            </a:p>
            <a:p>
              <a:endParaRPr lang="en-US" sz="2400" dirty="0">
                <a:solidFill>
                  <a:schemeClr val="bg1"/>
                </a:solidFill>
                <a:cs typeface="Times New Roman"/>
              </a:endParaRPr>
            </a:p>
          </p:txBody>
        </p:sp>
      </p:grpSp>
      <p:sp>
        <p:nvSpPr>
          <p:cNvPr id="330" name="TextBox 329"/>
          <p:cNvSpPr txBox="1"/>
          <p:nvPr/>
        </p:nvSpPr>
        <p:spPr>
          <a:xfrm>
            <a:off x="17119076" y="12170054"/>
            <a:ext cx="303933" cy="461665"/>
          </a:xfrm>
          <a:prstGeom prst="rect">
            <a:avLst/>
          </a:prstGeom>
          <a:noFill/>
        </p:spPr>
        <p:txBody>
          <a:bodyPr wrap="square" rtlCol="0">
            <a:spAutoFit/>
          </a:bodyPr>
          <a:lstStyle/>
          <a:p>
            <a:pPr algn="just"/>
            <a:r>
              <a:rPr lang="en-US" sz="2400" b="1">
                <a:cs typeface="Times New Roman" panose="02020603050405020304" pitchFamily="18" charset="0"/>
              </a:rPr>
              <a:t>A</a:t>
            </a:r>
          </a:p>
        </p:txBody>
      </p:sp>
      <p:sp>
        <p:nvSpPr>
          <p:cNvPr id="331" name="TextBox 330"/>
          <p:cNvSpPr txBox="1"/>
          <p:nvPr/>
        </p:nvSpPr>
        <p:spPr>
          <a:xfrm>
            <a:off x="15458907" y="23212450"/>
            <a:ext cx="303933" cy="461665"/>
          </a:xfrm>
          <a:prstGeom prst="rect">
            <a:avLst/>
          </a:prstGeom>
          <a:noFill/>
        </p:spPr>
        <p:txBody>
          <a:bodyPr wrap="square" rtlCol="0">
            <a:spAutoFit/>
          </a:bodyPr>
          <a:lstStyle/>
          <a:p>
            <a:pPr algn="just"/>
            <a:r>
              <a:rPr lang="en-US" sz="2400" b="1">
                <a:cs typeface="Times New Roman" panose="02020603050405020304" pitchFamily="18" charset="0"/>
              </a:rPr>
              <a:t>B</a:t>
            </a:r>
          </a:p>
        </p:txBody>
      </p:sp>
      <p:sp>
        <p:nvSpPr>
          <p:cNvPr id="333" name="TextBox 332"/>
          <p:cNvSpPr txBox="1"/>
          <p:nvPr/>
        </p:nvSpPr>
        <p:spPr>
          <a:xfrm>
            <a:off x="13991911" y="24248203"/>
            <a:ext cx="303933" cy="461665"/>
          </a:xfrm>
          <a:prstGeom prst="rect">
            <a:avLst/>
          </a:prstGeom>
          <a:noFill/>
        </p:spPr>
        <p:txBody>
          <a:bodyPr wrap="square" rtlCol="0">
            <a:spAutoFit/>
          </a:bodyPr>
          <a:lstStyle/>
          <a:p>
            <a:pPr algn="just"/>
            <a:r>
              <a:rPr lang="en-US" sz="2400" b="1">
                <a:solidFill>
                  <a:srgbClr val="FFFFFF"/>
                </a:solidFill>
                <a:cs typeface="Times New Roman" panose="02020603050405020304" pitchFamily="18" charset="0"/>
              </a:rPr>
              <a:t>B</a:t>
            </a:r>
          </a:p>
        </p:txBody>
      </p:sp>
      <p:sp>
        <p:nvSpPr>
          <p:cNvPr id="334" name="TextBox 333"/>
          <p:cNvSpPr txBox="1"/>
          <p:nvPr/>
        </p:nvSpPr>
        <p:spPr>
          <a:xfrm>
            <a:off x="10977621" y="23681507"/>
            <a:ext cx="6384825" cy="738664"/>
          </a:xfrm>
          <a:prstGeom prst="rect">
            <a:avLst/>
          </a:prstGeom>
          <a:noFill/>
        </p:spPr>
        <p:txBody>
          <a:bodyPr wrap="square" lIns="91440" tIns="45720" rIns="91440" bIns="45720" rtlCol="0" anchor="t">
            <a:spAutoFit/>
          </a:bodyPr>
          <a:lstStyle/>
          <a:p>
            <a:pPr algn="just"/>
            <a:r>
              <a:rPr lang="en-US" sz="1400" b="1" dirty="0">
                <a:solidFill>
                  <a:schemeClr val="bg1"/>
                </a:solidFill>
                <a:cs typeface="Times New Roman" panose="02020603050405020304" pitchFamily="18" charset="0"/>
              </a:rPr>
              <a:t>Fig. 1: </a:t>
            </a:r>
            <a:r>
              <a:rPr lang="en-US" sz="1400" dirty="0">
                <a:solidFill>
                  <a:schemeClr val="bg1"/>
                </a:solidFill>
                <a:cs typeface="Times New Roman" panose="02020603050405020304" pitchFamily="18" charset="0"/>
              </a:rPr>
              <a:t>Original (1994) vs. Revised (2020) Essential Public Health Services </a:t>
            </a:r>
            <a:r>
              <a:rPr lang="en-US" sz="1400" b="1" dirty="0">
                <a:solidFill>
                  <a:schemeClr val="bg1"/>
                </a:solidFill>
                <a:cs typeface="Times New Roman" panose="02020603050405020304" pitchFamily="18" charset="0"/>
              </a:rPr>
              <a:t>Source:</a:t>
            </a:r>
            <a:r>
              <a:rPr lang="en-US" sz="1400" b="1" dirty="0">
                <a:solidFill>
                  <a:schemeClr val="bg1"/>
                </a:solidFill>
                <a:ea typeface="+mn-lt"/>
                <a:cs typeface="+mn-lt"/>
              </a:rPr>
              <a:t> </a:t>
            </a:r>
            <a:r>
              <a:rPr lang="en-US" sz="1400" dirty="0">
                <a:solidFill>
                  <a:schemeClr val="bg1"/>
                </a:solidFill>
                <a:ea typeface="+mn-lt"/>
                <a:cs typeface="+mn-lt"/>
              </a:rPr>
              <a:t>https://www.cdc.gov/</a:t>
            </a:r>
            <a:r>
              <a:rPr lang="en-US" sz="1400" dirty="0" err="1">
                <a:solidFill>
                  <a:schemeClr val="bg1"/>
                </a:solidFill>
                <a:ea typeface="+mn-lt"/>
                <a:cs typeface="+mn-lt"/>
              </a:rPr>
              <a:t>publichealthgateway</a:t>
            </a:r>
            <a:r>
              <a:rPr lang="en-US" sz="1400" dirty="0">
                <a:solidFill>
                  <a:schemeClr val="bg1"/>
                </a:solidFill>
                <a:ea typeface="+mn-lt"/>
                <a:cs typeface="+mn-lt"/>
              </a:rPr>
              <a:t>/</a:t>
            </a:r>
            <a:r>
              <a:rPr lang="en-US" sz="1400" dirty="0" err="1">
                <a:solidFill>
                  <a:schemeClr val="bg1"/>
                </a:solidFill>
                <a:ea typeface="+mn-lt"/>
                <a:cs typeface="+mn-lt"/>
              </a:rPr>
              <a:t>publichealthservices</a:t>
            </a:r>
            <a:r>
              <a:rPr lang="en-US" sz="1400" dirty="0">
                <a:solidFill>
                  <a:schemeClr val="bg1"/>
                </a:solidFill>
                <a:ea typeface="+mn-lt"/>
                <a:cs typeface="+mn-lt"/>
              </a:rPr>
              <a:t>/</a:t>
            </a:r>
            <a:r>
              <a:rPr lang="en-US" sz="1400" dirty="0" err="1">
                <a:solidFill>
                  <a:schemeClr val="bg1"/>
                </a:solidFill>
                <a:ea typeface="+mn-lt"/>
                <a:cs typeface="+mn-lt"/>
              </a:rPr>
              <a:t>essentialhealthservices.html</a:t>
            </a:r>
            <a:endParaRPr lang="en-US" sz="1400" b="1" dirty="0">
              <a:solidFill>
                <a:schemeClr val="bg1"/>
              </a:solidFill>
              <a:cs typeface="Times New Roman" panose="02020603050405020304" pitchFamily="18" charset="0"/>
            </a:endParaRPr>
          </a:p>
        </p:txBody>
      </p:sp>
      <p:sp>
        <p:nvSpPr>
          <p:cNvPr id="356" name="Rectangle 355"/>
          <p:cNvSpPr/>
          <p:nvPr/>
        </p:nvSpPr>
        <p:spPr>
          <a:xfrm>
            <a:off x="18107316" y="5814461"/>
            <a:ext cx="858145" cy="461665"/>
          </a:xfrm>
          <a:prstGeom prst="rect">
            <a:avLst/>
          </a:prstGeom>
        </p:spPr>
        <p:txBody>
          <a:bodyPr wrap="square">
            <a:spAutoFit/>
          </a:bodyPr>
          <a:lstStyle/>
          <a:p>
            <a:pPr algn="just"/>
            <a:r>
              <a:rPr lang="en-US" sz="2400" b="1">
                <a:cs typeface="Times New Roman" panose="02020603050405020304" pitchFamily="18" charset="0"/>
              </a:rPr>
              <a:t>B</a:t>
            </a:r>
          </a:p>
        </p:txBody>
      </p:sp>
      <p:pic>
        <p:nvPicPr>
          <p:cNvPr id="8" name="Picture 8" descr="Diagram&#10;&#10;Description automatically generated">
            <a:extLst>
              <a:ext uri="{FF2B5EF4-FFF2-40B4-BE49-F238E27FC236}">
                <a16:creationId xmlns:a16="http://schemas.microsoft.com/office/drawing/2014/main" id="{C59864B9-AF96-45EC-97CF-77B5B3FDE4AC}"/>
              </a:ext>
            </a:extLst>
          </p:cNvPr>
          <p:cNvPicPr>
            <a:picLocks noChangeAspect="1"/>
          </p:cNvPicPr>
          <p:nvPr/>
        </p:nvPicPr>
        <p:blipFill>
          <a:blip r:embed="rId4"/>
          <a:stretch>
            <a:fillRect/>
          </a:stretch>
        </p:blipFill>
        <p:spPr>
          <a:xfrm>
            <a:off x="10851058" y="4626059"/>
            <a:ext cx="8518681" cy="8238480"/>
          </a:xfrm>
          <a:prstGeom prst="rect">
            <a:avLst/>
          </a:prstGeom>
        </p:spPr>
      </p:pic>
      <p:graphicFrame>
        <p:nvGraphicFramePr>
          <p:cNvPr id="5" name="Table 4">
            <a:extLst>
              <a:ext uri="{FF2B5EF4-FFF2-40B4-BE49-F238E27FC236}">
                <a16:creationId xmlns:a16="http://schemas.microsoft.com/office/drawing/2014/main" id="{4DB269DC-53F9-4A1C-9382-A6333431AD6F}"/>
              </a:ext>
            </a:extLst>
          </p:cNvPr>
          <p:cNvGraphicFramePr>
            <a:graphicFrameLocks noGrp="1"/>
          </p:cNvGraphicFramePr>
          <p:nvPr>
            <p:extLst>
              <p:ext uri="{D42A27DB-BD31-4B8C-83A1-F6EECF244321}">
                <p14:modId xmlns:p14="http://schemas.microsoft.com/office/powerpoint/2010/main" val="2022176399"/>
              </p:ext>
            </p:extLst>
          </p:nvPr>
        </p:nvGraphicFramePr>
        <p:xfrm>
          <a:off x="835175" y="26316373"/>
          <a:ext cx="9951696" cy="6286331"/>
        </p:xfrm>
        <a:graphic>
          <a:graphicData uri="http://schemas.openxmlformats.org/drawingml/2006/table">
            <a:tbl>
              <a:tblPr firstRow="1" bandRow="1">
                <a:tableStyleId>{16D9F66E-5EB9-4882-86FB-DCBF35E3C3E4}</a:tableStyleId>
              </a:tblPr>
              <a:tblGrid>
                <a:gridCol w="2506943">
                  <a:extLst>
                    <a:ext uri="{9D8B030D-6E8A-4147-A177-3AD203B41FA5}">
                      <a16:colId xmlns:a16="http://schemas.microsoft.com/office/drawing/2014/main" val="2694646841"/>
                    </a:ext>
                  </a:extLst>
                </a:gridCol>
                <a:gridCol w="7444753">
                  <a:extLst>
                    <a:ext uri="{9D8B030D-6E8A-4147-A177-3AD203B41FA5}">
                      <a16:colId xmlns:a16="http://schemas.microsoft.com/office/drawing/2014/main" val="340739034"/>
                    </a:ext>
                  </a:extLst>
                </a:gridCol>
              </a:tblGrid>
              <a:tr h="715307">
                <a:tc>
                  <a:txBody>
                    <a:bodyPr/>
                    <a:lstStyle/>
                    <a:p>
                      <a:pPr marL="0" marR="0" algn="l">
                        <a:spcBef>
                          <a:spcPts val="0"/>
                        </a:spcBef>
                        <a:spcAft>
                          <a:spcPts val="0"/>
                        </a:spcAft>
                      </a:pPr>
                      <a:r>
                        <a:rPr lang="en-US" sz="2400" dirty="0">
                          <a:effectLst/>
                        </a:rPr>
                        <a:t>Database</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l">
                        <a:spcBef>
                          <a:spcPts val="0"/>
                        </a:spcBef>
                        <a:spcAft>
                          <a:spcPts val="0"/>
                        </a:spcAft>
                      </a:pPr>
                      <a:r>
                        <a:rPr lang="en-US" sz="2400" dirty="0">
                          <a:effectLst/>
                        </a:rPr>
                        <a:t>ProQuest Central Database, PubMed </a:t>
                      </a:r>
                    </a:p>
                    <a:p>
                      <a:pPr marL="0" marR="0" algn="l">
                        <a:spcBef>
                          <a:spcPts val="0"/>
                        </a:spcBef>
                        <a:spcAft>
                          <a:spcPts val="0"/>
                        </a:spcAft>
                      </a:pPr>
                      <a:r>
                        <a:rPr lang="en-US" sz="2400" dirty="0">
                          <a:effectLst/>
                        </a:rPr>
                        <a:t>JF LU Library, Google Scholar.</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225116421"/>
                  </a:ext>
                </a:extLst>
              </a:tr>
              <a:tr h="715307">
                <a:tc>
                  <a:txBody>
                    <a:bodyPr/>
                    <a:lstStyle/>
                    <a:p>
                      <a:pPr marL="0" marR="0" algn="l">
                        <a:spcBef>
                          <a:spcPts val="0"/>
                        </a:spcBef>
                        <a:spcAft>
                          <a:spcPts val="0"/>
                        </a:spcAft>
                      </a:pPr>
                      <a:r>
                        <a:rPr lang="en-US" sz="2400">
                          <a:solidFill>
                            <a:srgbClr val="FF0000"/>
                          </a:solidFill>
                          <a:effectLst/>
                        </a:rPr>
                        <a:t>Year of study interval</a:t>
                      </a:r>
                      <a:endParaRPr lang="en-US" sz="2400">
                        <a:solidFill>
                          <a:srgbClr val="FF0000"/>
                        </a:solidFill>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l">
                        <a:spcBef>
                          <a:spcPts val="0"/>
                        </a:spcBef>
                        <a:spcAft>
                          <a:spcPts val="0"/>
                        </a:spcAft>
                      </a:pPr>
                      <a:r>
                        <a:rPr lang="en-US" sz="2400" dirty="0">
                          <a:effectLst/>
                        </a:rPr>
                        <a:t>2017-2022</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474909718"/>
                  </a:ext>
                </a:extLst>
              </a:tr>
              <a:tr h="1068364">
                <a:tc>
                  <a:txBody>
                    <a:bodyPr/>
                    <a:lstStyle/>
                    <a:p>
                      <a:pPr marL="0" marR="0" algn="l">
                        <a:spcBef>
                          <a:spcPts val="0"/>
                        </a:spcBef>
                        <a:spcAft>
                          <a:spcPts val="0"/>
                        </a:spcAft>
                      </a:pPr>
                      <a:r>
                        <a:rPr lang="en-US" sz="2400">
                          <a:solidFill>
                            <a:srgbClr val="00B050"/>
                          </a:solidFill>
                          <a:effectLst/>
                        </a:rPr>
                        <a:t>Search Terms</a:t>
                      </a:r>
                      <a:endParaRPr lang="en-US" sz="2400">
                        <a:solidFill>
                          <a:srgbClr val="00B050"/>
                        </a:solidFill>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l">
                        <a:spcBef>
                          <a:spcPts val="0"/>
                        </a:spcBef>
                        <a:spcAft>
                          <a:spcPts val="0"/>
                        </a:spcAft>
                      </a:pPr>
                      <a:r>
                        <a:rPr lang="en-US" sz="2400" dirty="0">
                          <a:effectLst/>
                        </a:rPr>
                        <a:t>Nausea, Vomiting, NVP, Pregnancy, Complementary Alternative Medicine</a:t>
                      </a:r>
                    </a:p>
                    <a:p>
                      <a:pPr marL="0" marR="0" algn="l">
                        <a:spcBef>
                          <a:spcPts val="0"/>
                        </a:spcBef>
                        <a:spcAft>
                          <a:spcPts val="0"/>
                        </a:spcAft>
                      </a:pPr>
                      <a:r>
                        <a:rPr lang="en-US" sz="2400" dirty="0">
                          <a:effectLst/>
                        </a:rPr>
                        <a:t>Boolean Operators [AND], [OR]</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403293735"/>
                  </a:ext>
                </a:extLst>
              </a:tr>
              <a:tr h="1068364">
                <a:tc>
                  <a:txBody>
                    <a:bodyPr/>
                    <a:lstStyle/>
                    <a:p>
                      <a:pPr marL="0" marR="0" algn="l">
                        <a:spcBef>
                          <a:spcPts val="0"/>
                        </a:spcBef>
                        <a:spcAft>
                          <a:spcPts val="0"/>
                        </a:spcAft>
                      </a:pPr>
                      <a:r>
                        <a:rPr lang="en-US" sz="2400">
                          <a:solidFill>
                            <a:schemeClr val="accent6">
                              <a:lumMod val="75000"/>
                            </a:schemeClr>
                          </a:solidFill>
                          <a:effectLst/>
                        </a:rPr>
                        <a:t>Inclusion Criteria</a:t>
                      </a:r>
                      <a:endParaRPr lang="en-US" sz="2400">
                        <a:solidFill>
                          <a:schemeClr val="accent6">
                            <a:lumMod val="75000"/>
                          </a:schemeClr>
                        </a:solidFill>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l">
                        <a:spcBef>
                          <a:spcPts val="0"/>
                        </a:spcBef>
                        <a:spcAft>
                          <a:spcPts val="0"/>
                        </a:spcAft>
                      </a:pPr>
                      <a:r>
                        <a:rPr lang="en-US" sz="2400" dirty="0">
                          <a:effectLst/>
                        </a:rPr>
                        <a:t>Peer-reviewed, English publications, 2017-2022, Not previously used in the published dissertation, </a:t>
                      </a:r>
                    </a:p>
                    <a:p>
                      <a:pPr marL="0" marR="0" algn="l">
                        <a:spcBef>
                          <a:spcPts val="0"/>
                        </a:spcBef>
                        <a:spcAft>
                          <a:spcPts val="0"/>
                        </a:spcAft>
                      </a:pPr>
                      <a:r>
                        <a:rPr lang="en-US" sz="2400" dirty="0">
                          <a:effectLst/>
                        </a:rPr>
                        <a:t>Affiliated with institution in the United States</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1570129164"/>
                  </a:ext>
                </a:extLst>
              </a:tr>
              <a:tr h="715307">
                <a:tc>
                  <a:txBody>
                    <a:bodyPr/>
                    <a:lstStyle/>
                    <a:p>
                      <a:pPr marL="0" marR="0" algn="l">
                        <a:spcBef>
                          <a:spcPts val="0"/>
                        </a:spcBef>
                        <a:spcAft>
                          <a:spcPts val="0"/>
                        </a:spcAft>
                      </a:pPr>
                      <a:r>
                        <a:rPr lang="en-US" sz="2400">
                          <a:solidFill>
                            <a:schemeClr val="accent5">
                              <a:lumMod val="75000"/>
                            </a:schemeClr>
                          </a:solidFill>
                          <a:effectLst/>
                        </a:rPr>
                        <a:t>Screening</a:t>
                      </a:r>
                      <a:endParaRPr lang="en-US" sz="2400">
                        <a:solidFill>
                          <a:schemeClr val="accent5">
                            <a:lumMod val="75000"/>
                          </a:schemeClr>
                        </a:solidFill>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l">
                        <a:spcBef>
                          <a:spcPts val="0"/>
                        </a:spcBef>
                        <a:spcAft>
                          <a:spcPts val="0"/>
                        </a:spcAft>
                      </a:pPr>
                      <a:r>
                        <a:rPr lang="en-US" sz="2400" dirty="0">
                          <a:effectLst/>
                        </a:rPr>
                        <a:t>Articles retrieved and synthesized independently by two authors for relevance</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4268536628"/>
                  </a:ext>
                </a:extLst>
              </a:tr>
              <a:tr h="1849586">
                <a:tc>
                  <a:txBody>
                    <a:bodyPr/>
                    <a:lstStyle/>
                    <a:p>
                      <a:pPr marL="0" marR="0" algn="l">
                        <a:spcBef>
                          <a:spcPts val="0"/>
                        </a:spcBef>
                        <a:spcAft>
                          <a:spcPts val="0"/>
                        </a:spcAft>
                      </a:pPr>
                      <a:r>
                        <a:rPr lang="en-US" sz="2400">
                          <a:solidFill>
                            <a:srgbClr val="0A254E"/>
                          </a:solidFill>
                          <a:effectLst/>
                        </a:rPr>
                        <a:t>Literature Matrix Methodology</a:t>
                      </a:r>
                      <a:endParaRPr lang="en-US" sz="2400">
                        <a:solidFill>
                          <a:srgbClr val="0A254E"/>
                        </a:solidFill>
                        <a:effectLst/>
                        <a:latin typeface="+mn-lt"/>
                        <a:ea typeface="Calibri" panose="020F0502020204030204" pitchFamily="34" charset="0"/>
                        <a:cs typeface="Times New Roman" panose="02020603050405020304" pitchFamily="18" charset="0"/>
                      </a:endParaRPr>
                    </a:p>
                  </a:txBody>
                  <a:tcPr marL="68580" marR="68580" marT="9525" marB="0"/>
                </a:tc>
                <a:tc>
                  <a:txBody>
                    <a:bodyPr/>
                    <a:lstStyle/>
                    <a:p>
                      <a:pPr marL="0" marR="0" algn="l">
                        <a:spcBef>
                          <a:spcPts val="0"/>
                        </a:spcBef>
                        <a:spcAft>
                          <a:spcPts val="0"/>
                        </a:spcAft>
                      </a:pPr>
                      <a:r>
                        <a:rPr lang="en-US" sz="2400" dirty="0">
                          <a:effectLst/>
                        </a:rPr>
                        <a:t>Study description- year, article reference keywords</a:t>
                      </a:r>
                    </a:p>
                    <a:p>
                      <a:pPr marL="0" marR="0" algn="l">
                        <a:spcBef>
                          <a:spcPts val="0"/>
                        </a:spcBef>
                        <a:spcAft>
                          <a:spcPts val="0"/>
                        </a:spcAft>
                      </a:pPr>
                      <a:r>
                        <a:rPr lang="en-US" sz="2400" dirty="0">
                          <a:effectLst/>
                        </a:rPr>
                        <a:t>Study design- purpose of the study, basic study design.</a:t>
                      </a:r>
                    </a:p>
                    <a:p>
                      <a:pPr marL="0" marR="0" algn="l">
                        <a:spcBef>
                          <a:spcPts val="0"/>
                        </a:spcBef>
                        <a:spcAft>
                          <a:spcPts val="0"/>
                        </a:spcAft>
                      </a:pPr>
                      <a:r>
                        <a:rPr lang="en-US" sz="2400" dirty="0">
                          <a:effectLst/>
                        </a:rPr>
                        <a:t>IV/DV Variables, Research question</a:t>
                      </a:r>
                    </a:p>
                    <a:p>
                      <a:pPr marL="0" marR="0" algn="l">
                        <a:spcBef>
                          <a:spcPts val="0"/>
                        </a:spcBef>
                        <a:spcAft>
                          <a:spcPts val="0"/>
                        </a:spcAft>
                      </a:pPr>
                      <a:r>
                        <a:rPr lang="en-US" sz="2400" dirty="0">
                          <a:effectLst/>
                        </a:rPr>
                        <a:t>Study quality: Ethical concerns or bias</a:t>
                      </a:r>
                      <a:endParaRPr lang="en-US" sz="2400" dirty="0">
                        <a:effectLst/>
                        <a:latin typeface="+mn-lt"/>
                        <a:ea typeface="Calibri" panose="020F0502020204030204" pitchFamily="34" charset="0"/>
                        <a:cs typeface="Times New Roman" panose="02020603050405020304" pitchFamily="18" charset="0"/>
                      </a:endParaRPr>
                    </a:p>
                  </a:txBody>
                  <a:tcPr marL="68580" marR="68580" marT="9525" marB="0"/>
                </a:tc>
                <a:extLst>
                  <a:ext uri="{0D108BD9-81ED-4DB2-BD59-A6C34878D82A}">
                    <a16:rowId xmlns:a16="http://schemas.microsoft.com/office/drawing/2014/main" val="581412596"/>
                  </a:ext>
                </a:extLst>
              </a:tr>
            </a:tbl>
          </a:graphicData>
        </a:graphic>
      </p:graphicFrame>
      <p:sp>
        <p:nvSpPr>
          <p:cNvPr id="6" name="TextBox 5">
            <a:extLst>
              <a:ext uri="{FF2B5EF4-FFF2-40B4-BE49-F238E27FC236}">
                <a16:creationId xmlns:a16="http://schemas.microsoft.com/office/drawing/2014/main" id="{6EDE3723-49EA-4F4A-875B-EC303E7BE207}"/>
              </a:ext>
            </a:extLst>
          </p:cNvPr>
          <p:cNvSpPr txBox="1"/>
          <p:nvPr/>
        </p:nvSpPr>
        <p:spPr>
          <a:xfrm>
            <a:off x="26109475" y="26284390"/>
            <a:ext cx="7268593" cy="461665"/>
          </a:xfrm>
          <a:prstGeom prst="rect">
            <a:avLst/>
          </a:prstGeom>
          <a:noFill/>
        </p:spPr>
        <p:txBody>
          <a:bodyPr wrap="square" rtlCol="0">
            <a:spAutoFit/>
          </a:bodyPr>
          <a:lstStyle/>
          <a:p>
            <a:r>
              <a:rPr lang="en-US" sz="2400" b="1" dirty="0">
                <a:solidFill>
                  <a:schemeClr val="bg1"/>
                </a:solidFill>
              </a:rPr>
              <a:t>Fig 2</a:t>
            </a:r>
            <a:r>
              <a:rPr lang="en-US" sz="2400" dirty="0">
                <a:solidFill>
                  <a:schemeClr val="bg1"/>
                </a:solidFill>
              </a:rPr>
              <a:t>: Flowchart showing management of NVP</a:t>
            </a:r>
          </a:p>
        </p:txBody>
      </p:sp>
      <p:pic>
        <p:nvPicPr>
          <p:cNvPr id="10" name="Picture 10" descr="Chart, bar chart&#10;&#10;Description automatically generated">
            <a:extLst>
              <a:ext uri="{FF2B5EF4-FFF2-40B4-BE49-F238E27FC236}">
                <a16:creationId xmlns:a16="http://schemas.microsoft.com/office/drawing/2014/main" id="{9B935D62-E62E-435F-86F5-071E7D45B403}"/>
              </a:ext>
            </a:extLst>
          </p:cNvPr>
          <p:cNvPicPr>
            <a:picLocks noChangeAspect="1"/>
          </p:cNvPicPr>
          <p:nvPr/>
        </p:nvPicPr>
        <p:blipFill>
          <a:blip r:embed="rId5"/>
          <a:stretch>
            <a:fillRect/>
          </a:stretch>
        </p:blipFill>
        <p:spPr>
          <a:xfrm>
            <a:off x="26153627" y="5483087"/>
            <a:ext cx="7280693" cy="5788560"/>
          </a:xfrm>
          <a:prstGeom prst="rect">
            <a:avLst/>
          </a:prstGeom>
        </p:spPr>
      </p:pic>
      <p:pic>
        <p:nvPicPr>
          <p:cNvPr id="11" name="Picture 11" descr="Chart, bar chart&#10;&#10;Description automatically generated">
            <a:extLst>
              <a:ext uri="{FF2B5EF4-FFF2-40B4-BE49-F238E27FC236}">
                <a16:creationId xmlns:a16="http://schemas.microsoft.com/office/drawing/2014/main" id="{B22DA67A-9247-467D-8BA5-07CE2ED2A496}"/>
              </a:ext>
            </a:extLst>
          </p:cNvPr>
          <p:cNvPicPr>
            <a:picLocks noChangeAspect="1"/>
          </p:cNvPicPr>
          <p:nvPr/>
        </p:nvPicPr>
        <p:blipFill>
          <a:blip r:embed="rId6"/>
          <a:stretch>
            <a:fillRect/>
          </a:stretch>
        </p:blipFill>
        <p:spPr>
          <a:xfrm>
            <a:off x="26091605" y="11789956"/>
            <a:ext cx="7092626" cy="5761108"/>
          </a:xfrm>
          <a:prstGeom prst="rect">
            <a:avLst/>
          </a:prstGeom>
        </p:spPr>
      </p:pic>
      <p:graphicFrame>
        <p:nvGraphicFramePr>
          <p:cNvPr id="13" name="Table 12">
            <a:extLst>
              <a:ext uri="{FF2B5EF4-FFF2-40B4-BE49-F238E27FC236}">
                <a16:creationId xmlns:a16="http://schemas.microsoft.com/office/drawing/2014/main" id="{61CB9BBB-E019-48B8-A3ED-D8CF05159B09}"/>
              </a:ext>
            </a:extLst>
          </p:cNvPr>
          <p:cNvGraphicFramePr>
            <a:graphicFrameLocks noGrp="1"/>
          </p:cNvGraphicFramePr>
          <p:nvPr>
            <p:extLst>
              <p:ext uri="{D42A27DB-BD31-4B8C-83A1-F6EECF244321}">
                <p14:modId xmlns:p14="http://schemas.microsoft.com/office/powerpoint/2010/main" val="726593618"/>
              </p:ext>
            </p:extLst>
          </p:nvPr>
        </p:nvGraphicFramePr>
        <p:xfrm>
          <a:off x="19625436" y="4641866"/>
          <a:ext cx="6442529" cy="10094595"/>
        </p:xfrm>
        <a:graphic>
          <a:graphicData uri="http://schemas.openxmlformats.org/drawingml/2006/table">
            <a:tbl>
              <a:tblPr firstRow="1" bandRow="1">
                <a:tableStyleId>{5C22544A-7EE6-4342-B048-85BDC9FD1C3A}</a:tableStyleId>
              </a:tblPr>
              <a:tblGrid>
                <a:gridCol w="2336583">
                  <a:extLst>
                    <a:ext uri="{9D8B030D-6E8A-4147-A177-3AD203B41FA5}">
                      <a16:colId xmlns:a16="http://schemas.microsoft.com/office/drawing/2014/main" val="12071299"/>
                    </a:ext>
                  </a:extLst>
                </a:gridCol>
                <a:gridCol w="1645732">
                  <a:extLst>
                    <a:ext uri="{9D8B030D-6E8A-4147-A177-3AD203B41FA5}">
                      <a16:colId xmlns:a16="http://schemas.microsoft.com/office/drawing/2014/main" val="900614012"/>
                    </a:ext>
                  </a:extLst>
                </a:gridCol>
                <a:gridCol w="2460214">
                  <a:extLst>
                    <a:ext uri="{9D8B030D-6E8A-4147-A177-3AD203B41FA5}">
                      <a16:colId xmlns:a16="http://schemas.microsoft.com/office/drawing/2014/main" val="332828689"/>
                    </a:ext>
                  </a:extLst>
                </a:gridCol>
              </a:tblGrid>
              <a:tr h="248475">
                <a:tc gridSpan="3">
                  <a:txBody>
                    <a:bodyPr/>
                    <a:lstStyle/>
                    <a:p>
                      <a:pPr algn="l" fontAlgn="b"/>
                      <a:r>
                        <a:rPr lang="en-US" sz="2400" dirty="0">
                          <a:effectLst/>
                          <a:latin typeface="+mn-lt"/>
                          <a:cs typeface="Times New Roman" panose="02020603050405020304" pitchFamily="18" charset="0"/>
                        </a:rPr>
                        <a:t>Table 1: Prevalence of NVP by demographic factors</a:t>
                      </a:r>
                    </a:p>
                  </a:txBody>
                  <a:tcPr marL="9525" marR="9525" marT="9525" marB="0" anchor="b"/>
                </a:tc>
                <a:tc hMerge="1">
                  <a:txBody>
                    <a:bodyPr/>
                    <a:lstStyle/>
                    <a:p>
                      <a:endParaRPr lang="en-US"/>
                    </a:p>
                  </a:txBody>
                  <a:tcPr/>
                </a:tc>
                <a:tc hMerge="1">
                  <a:txBody>
                    <a:bodyPr/>
                    <a:lstStyle/>
                    <a:p>
                      <a:pPr algn="l" fontAlgn="b"/>
                      <a:endParaRPr lang="en-US" sz="2400" dirty="0">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90208603"/>
                  </a:ext>
                </a:extLst>
              </a:tr>
              <a:tr h="248475">
                <a:tc>
                  <a:txBody>
                    <a:bodyPr/>
                    <a:lstStyle/>
                    <a:p>
                      <a:pPr algn="l" fontAlgn="b"/>
                      <a:endParaRPr lang="en-US" sz="2400" dirty="0">
                        <a:effectLst/>
                        <a:latin typeface="+mn-lt"/>
                        <a:cs typeface="Times New Roman" panose="02020603050405020304" pitchFamily="18" charset="0"/>
                      </a:endParaRPr>
                    </a:p>
                  </a:txBody>
                  <a:tcPr marL="9525" marR="9525" marT="9525" marB="0" anchor="b"/>
                </a:tc>
                <a:tc>
                  <a:txBody>
                    <a:bodyPr/>
                    <a:lstStyle/>
                    <a:p>
                      <a:pPr algn="l" fontAlgn="b"/>
                      <a:r>
                        <a:rPr lang="en-US" sz="2400" b="1" dirty="0">
                          <a:effectLst/>
                          <a:latin typeface="+mn-lt"/>
                          <a:cs typeface="Times New Roman" panose="02020603050405020304" pitchFamily="18" charset="0"/>
                        </a:rPr>
                        <a:t>Study 1 (n=7393)</a:t>
                      </a:r>
                    </a:p>
                  </a:txBody>
                  <a:tcPr marL="9525" marR="9525" marT="9525" marB="0" anchor="b"/>
                </a:tc>
                <a:tc>
                  <a:txBody>
                    <a:bodyPr/>
                    <a:lstStyle/>
                    <a:p>
                      <a:pPr algn="l" fontAlgn="b"/>
                      <a:r>
                        <a:rPr lang="en-US" sz="2400" b="1" dirty="0">
                          <a:effectLst/>
                          <a:latin typeface="+mn-lt"/>
                          <a:cs typeface="Times New Roman" panose="02020603050405020304" pitchFamily="18" charset="0"/>
                        </a:rPr>
                        <a:t>Study 2 (n=38831)</a:t>
                      </a:r>
                    </a:p>
                  </a:txBody>
                  <a:tcPr marL="9525" marR="9525" marT="9525" marB="0" anchor="b"/>
                </a:tc>
                <a:extLst>
                  <a:ext uri="{0D108BD9-81ED-4DB2-BD59-A6C34878D82A}">
                    <a16:rowId xmlns:a16="http://schemas.microsoft.com/office/drawing/2014/main" val="18831301"/>
                  </a:ext>
                </a:extLst>
              </a:tr>
              <a:tr h="258032">
                <a:tc>
                  <a:txBody>
                    <a:bodyPr/>
                    <a:lstStyle/>
                    <a:p>
                      <a:pPr algn="l" fontAlgn="b"/>
                      <a:r>
                        <a:rPr lang="en-US" sz="2400" b="1" dirty="0">
                          <a:effectLst/>
                          <a:latin typeface="+mn-lt"/>
                          <a:cs typeface="Times New Roman" panose="02020603050405020304" pitchFamily="18" charset="0"/>
                        </a:rPr>
                        <a:t>Age (y)</a:t>
                      </a:r>
                    </a:p>
                  </a:txBody>
                  <a:tcPr marL="9525" marR="9525" marT="9525" marB="0" anchor="b"/>
                </a:tc>
                <a:tc>
                  <a:txBody>
                    <a:bodyPr/>
                    <a:lstStyle/>
                    <a:p>
                      <a:pPr algn="l" fontAlgn="b"/>
                      <a:endParaRPr lang="en-US" sz="2400">
                        <a:effectLst/>
                        <a:latin typeface="+mn-lt"/>
                        <a:cs typeface="Times New Roman" panose="02020603050405020304" pitchFamily="18" charset="0"/>
                      </a:endParaRPr>
                    </a:p>
                  </a:txBody>
                  <a:tcPr marL="9525" marR="9525" marT="9525" marB="0" anchor="b"/>
                </a:tc>
                <a:tc>
                  <a:txBody>
                    <a:bodyPr/>
                    <a:lstStyle/>
                    <a:p>
                      <a:pPr algn="l" fontAlgn="b"/>
                      <a:endParaRPr lang="en-US" sz="2400">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2451651771"/>
                  </a:ext>
                </a:extLst>
              </a:tr>
              <a:tr h="248475">
                <a:tc>
                  <a:txBody>
                    <a:bodyPr/>
                    <a:lstStyle/>
                    <a:p>
                      <a:pPr algn="l" fontAlgn="b"/>
                      <a:r>
                        <a:rPr lang="en-US" sz="2400" dirty="0">
                          <a:effectLst/>
                          <a:latin typeface="+mn-lt"/>
                          <a:cs typeface="Times New Roman" panose="02020603050405020304" pitchFamily="18" charset="0"/>
                        </a:rPr>
                        <a:t>&lt;25</a:t>
                      </a:r>
                    </a:p>
                  </a:txBody>
                  <a:tcPr marL="9525" marR="9525" marT="9525" marB="0" anchor="b"/>
                </a:tc>
                <a:tc>
                  <a:txBody>
                    <a:bodyPr/>
                    <a:lstStyle/>
                    <a:p>
                      <a:pPr algn="l" fontAlgn="b"/>
                      <a:r>
                        <a:rPr lang="en-US" sz="2400">
                          <a:effectLst/>
                          <a:latin typeface="+mn-lt"/>
                          <a:cs typeface="Times New Roman" panose="02020603050405020304" pitchFamily="18" charset="0"/>
                        </a:rPr>
                        <a:t>2384</a:t>
                      </a:r>
                    </a:p>
                  </a:txBody>
                  <a:tcPr marL="9525" marR="9525" marT="9525" marB="0" anchor="b"/>
                </a:tc>
                <a:tc>
                  <a:txBody>
                    <a:bodyPr/>
                    <a:lstStyle/>
                    <a:p>
                      <a:pPr algn="l" fontAlgn="b"/>
                      <a:r>
                        <a:rPr lang="en-US" sz="2400">
                          <a:effectLst/>
                          <a:latin typeface="+mn-lt"/>
                          <a:cs typeface="Times New Roman" panose="02020603050405020304" pitchFamily="18" charset="0"/>
                        </a:rPr>
                        <a:t>7384</a:t>
                      </a:r>
                    </a:p>
                  </a:txBody>
                  <a:tcPr marL="9525" marR="9525" marT="9525" marB="0" anchor="b"/>
                </a:tc>
                <a:extLst>
                  <a:ext uri="{0D108BD9-81ED-4DB2-BD59-A6C34878D82A}">
                    <a16:rowId xmlns:a16="http://schemas.microsoft.com/office/drawing/2014/main" val="1604369418"/>
                  </a:ext>
                </a:extLst>
              </a:tr>
              <a:tr h="248475">
                <a:tc>
                  <a:txBody>
                    <a:bodyPr/>
                    <a:lstStyle/>
                    <a:p>
                      <a:pPr algn="l" fontAlgn="b"/>
                      <a:r>
                        <a:rPr lang="en-US" sz="2400" dirty="0">
                          <a:effectLst/>
                          <a:latin typeface="+mn-lt"/>
                          <a:cs typeface="Times New Roman" panose="02020603050405020304" pitchFamily="18" charset="0"/>
                        </a:rPr>
                        <a:t>25-35</a:t>
                      </a:r>
                    </a:p>
                  </a:txBody>
                  <a:tcPr marL="9525" marR="9525" marT="9525" marB="0" anchor="b"/>
                </a:tc>
                <a:tc>
                  <a:txBody>
                    <a:bodyPr/>
                    <a:lstStyle/>
                    <a:p>
                      <a:pPr algn="l" fontAlgn="b"/>
                      <a:r>
                        <a:rPr lang="en-US" sz="2400">
                          <a:effectLst/>
                          <a:latin typeface="+mn-lt"/>
                          <a:cs typeface="Times New Roman" panose="02020603050405020304" pitchFamily="18" charset="0"/>
                        </a:rPr>
                        <a:t>4050</a:t>
                      </a:r>
                    </a:p>
                  </a:txBody>
                  <a:tcPr marL="9525" marR="9525" marT="9525" marB="0" anchor="b"/>
                </a:tc>
                <a:tc>
                  <a:txBody>
                    <a:bodyPr/>
                    <a:lstStyle/>
                    <a:p>
                      <a:pPr algn="l" fontAlgn="b"/>
                      <a:r>
                        <a:rPr lang="en-US" sz="2400">
                          <a:effectLst/>
                          <a:latin typeface="+mn-lt"/>
                          <a:cs typeface="Times New Roman" panose="02020603050405020304" pitchFamily="18" charset="0"/>
                        </a:rPr>
                        <a:t>24,742</a:t>
                      </a:r>
                    </a:p>
                  </a:txBody>
                  <a:tcPr marL="9525" marR="9525" marT="9525" marB="0" anchor="b"/>
                </a:tc>
                <a:extLst>
                  <a:ext uri="{0D108BD9-81ED-4DB2-BD59-A6C34878D82A}">
                    <a16:rowId xmlns:a16="http://schemas.microsoft.com/office/drawing/2014/main" val="3747793180"/>
                  </a:ext>
                </a:extLst>
              </a:tr>
              <a:tr h="248475">
                <a:tc>
                  <a:txBody>
                    <a:bodyPr/>
                    <a:lstStyle/>
                    <a:p>
                      <a:pPr algn="l" fontAlgn="b"/>
                      <a:r>
                        <a:rPr lang="en-US" sz="2400" dirty="0">
                          <a:effectLst/>
                          <a:latin typeface="+mn-lt"/>
                          <a:cs typeface="Times New Roman" panose="02020603050405020304" pitchFamily="18" charset="0"/>
                        </a:rPr>
                        <a:t>&gt;35</a:t>
                      </a:r>
                    </a:p>
                  </a:txBody>
                  <a:tcPr marL="9525" marR="9525" marT="9525" marB="0" anchor="b"/>
                </a:tc>
                <a:tc>
                  <a:txBody>
                    <a:bodyPr/>
                    <a:lstStyle/>
                    <a:p>
                      <a:pPr algn="l" fontAlgn="b"/>
                      <a:r>
                        <a:rPr lang="en-US" sz="2400">
                          <a:effectLst/>
                          <a:latin typeface="+mn-lt"/>
                          <a:cs typeface="Times New Roman" panose="02020603050405020304" pitchFamily="18" charset="0"/>
                        </a:rPr>
                        <a:t>959</a:t>
                      </a:r>
                    </a:p>
                  </a:txBody>
                  <a:tcPr marL="9525" marR="9525" marT="9525" marB="0" anchor="b"/>
                </a:tc>
                <a:tc>
                  <a:txBody>
                    <a:bodyPr/>
                    <a:lstStyle/>
                    <a:p>
                      <a:pPr algn="l" fontAlgn="b"/>
                      <a:r>
                        <a:rPr lang="en-US" sz="2400">
                          <a:effectLst/>
                          <a:latin typeface="+mn-lt"/>
                          <a:cs typeface="Times New Roman" panose="02020603050405020304" pitchFamily="18" charset="0"/>
                        </a:rPr>
                        <a:t>6705</a:t>
                      </a:r>
                    </a:p>
                  </a:txBody>
                  <a:tcPr marL="9525" marR="9525" marT="9525" marB="0" anchor="b"/>
                </a:tc>
                <a:extLst>
                  <a:ext uri="{0D108BD9-81ED-4DB2-BD59-A6C34878D82A}">
                    <a16:rowId xmlns:a16="http://schemas.microsoft.com/office/drawing/2014/main" val="3335206069"/>
                  </a:ext>
                </a:extLst>
              </a:tr>
              <a:tr h="248475">
                <a:tc>
                  <a:txBody>
                    <a:bodyPr/>
                    <a:lstStyle/>
                    <a:p>
                      <a:pPr algn="l" fontAlgn="b"/>
                      <a:r>
                        <a:rPr lang="en-US" sz="2400" b="1" dirty="0">
                          <a:effectLst/>
                          <a:latin typeface="+mn-lt"/>
                          <a:cs typeface="Times New Roman" panose="02020603050405020304" pitchFamily="18" charset="0"/>
                        </a:rPr>
                        <a:t>Race/Ethnicity</a:t>
                      </a:r>
                    </a:p>
                  </a:txBody>
                  <a:tcPr marL="9525" marR="9525" marT="9525" marB="0" anchor="b"/>
                </a:tc>
                <a:tc>
                  <a:txBody>
                    <a:bodyPr/>
                    <a:lstStyle/>
                    <a:p>
                      <a:pPr algn="l" fontAlgn="b"/>
                      <a:endParaRPr lang="en-US" sz="2400">
                        <a:effectLst/>
                        <a:latin typeface="+mn-lt"/>
                        <a:cs typeface="Times New Roman" panose="02020603050405020304" pitchFamily="18" charset="0"/>
                      </a:endParaRPr>
                    </a:p>
                  </a:txBody>
                  <a:tcPr marL="9525" marR="9525" marT="9525" marB="0" anchor="b"/>
                </a:tc>
                <a:tc>
                  <a:txBody>
                    <a:bodyPr/>
                    <a:lstStyle/>
                    <a:p>
                      <a:pPr algn="l" fontAlgn="b"/>
                      <a:endParaRPr lang="en-US" sz="2400">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1325714095"/>
                  </a:ext>
                </a:extLst>
              </a:tr>
              <a:tr h="248475">
                <a:tc>
                  <a:txBody>
                    <a:bodyPr/>
                    <a:lstStyle/>
                    <a:p>
                      <a:pPr algn="l" fontAlgn="b"/>
                      <a:r>
                        <a:rPr lang="en-US" sz="2400" dirty="0">
                          <a:effectLst/>
                          <a:latin typeface="+mn-lt"/>
                          <a:cs typeface="Times New Roman" panose="02020603050405020304" pitchFamily="18" charset="0"/>
                        </a:rPr>
                        <a:t>White</a:t>
                      </a:r>
                    </a:p>
                  </a:txBody>
                  <a:tcPr marL="9525" marR="9525" marT="9525" marB="0" anchor="b"/>
                </a:tc>
                <a:tc>
                  <a:txBody>
                    <a:bodyPr/>
                    <a:lstStyle/>
                    <a:p>
                      <a:pPr algn="l" fontAlgn="b"/>
                      <a:r>
                        <a:rPr lang="en-US" sz="2400">
                          <a:effectLst/>
                          <a:latin typeface="+mn-lt"/>
                          <a:cs typeface="Times New Roman" panose="02020603050405020304" pitchFamily="18" charset="0"/>
                        </a:rPr>
                        <a:t>4408</a:t>
                      </a:r>
                    </a:p>
                  </a:txBody>
                  <a:tcPr marL="9525" marR="9525" marT="9525" marB="0" anchor="b"/>
                </a:tc>
                <a:tc>
                  <a:txBody>
                    <a:bodyPr/>
                    <a:lstStyle/>
                    <a:p>
                      <a:pPr algn="l" fontAlgn="b"/>
                      <a:r>
                        <a:rPr lang="en-US" sz="2400">
                          <a:effectLst/>
                          <a:latin typeface="+mn-lt"/>
                          <a:cs typeface="Times New Roman" panose="02020603050405020304" pitchFamily="18" charset="0"/>
                        </a:rPr>
                        <a:t>13654</a:t>
                      </a:r>
                    </a:p>
                  </a:txBody>
                  <a:tcPr marL="9525" marR="9525" marT="9525" marB="0" anchor="b"/>
                </a:tc>
                <a:extLst>
                  <a:ext uri="{0D108BD9-81ED-4DB2-BD59-A6C34878D82A}">
                    <a16:rowId xmlns:a16="http://schemas.microsoft.com/office/drawing/2014/main" val="3382857399"/>
                  </a:ext>
                </a:extLst>
              </a:tr>
              <a:tr h="258032">
                <a:tc>
                  <a:txBody>
                    <a:bodyPr/>
                    <a:lstStyle/>
                    <a:p>
                      <a:pPr algn="l" fontAlgn="b"/>
                      <a:r>
                        <a:rPr lang="en-US" sz="2400">
                          <a:effectLst/>
                          <a:latin typeface="+mn-lt"/>
                          <a:cs typeface="Times New Roman" panose="02020603050405020304" pitchFamily="18" charset="0"/>
                        </a:rPr>
                        <a:t>Black</a:t>
                      </a:r>
                    </a:p>
                  </a:txBody>
                  <a:tcPr marL="9525" marR="9525" marT="9525" marB="0" anchor="b"/>
                </a:tc>
                <a:tc>
                  <a:txBody>
                    <a:bodyPr/>
                    <a:lstStyle/>
                    <a:p>
                      <a:pPr algn="l" fontAlgn="b"/>
                      <a:r>
                        <a:rPr lang="en-US" sz="2400">
                          <a:effectLst/>
                          <a:latin typeface="+mn-lt"/>
                          <a:cs typeface="Times New Roman" panose="02020603050405020304" pitchFamily="18" charset="0"/>
                        </a:rPr>
                        <a:t>754</a:t>
                      </a:r>
                    </a:p>
                  </a:txBody>
                  <a:tcPr marL="9525" marR="9525" marT="9525" marB="0" anchor="b"/>
                </a:tc>
                <a:tc>
                  <a:txBody>
                    <a:bodyPr/>
                    <a:lstStyle/>
                    <a:p>
                      <a:pPr algn="l" fontAlgn="b"/>
                      <a:r>
                        <a:rPr lang="en-US" sz="2400">
                          <a:effectLst/>
                          <a:latin typeface="+mn-lt"/>
                          <a:cs typeface="Times New Roman" panose="02020603050405020304" pitchFamily="18" charset="0"/>
                        </a:rPr>
                        <a:t>3181</a:t>
                      </a:r>
                    </a:p>
                  </a:txBody>
                  <a:tcPr marL="9525" marR="9525" marT="9525" marB="0" anchor="b"/>
                </a:tc>
                <a:extLst>
                  <a:ext uri="{0D108BD9-81ED-4DB2-BD59-A6C34878D82A}">
                    <a16:rowId xmlns:a16="http://schemas.microsoft.com/office/drawing/2014/main" val="4156445702"/>
                  </a:ext>
                </a:extLst>
              </a:tr>
              <a:tr h="248475">
                <a:tc>
                  <a:txBody>
                    <a:bodyPr/>
                    <a:lstStyle/>
                    <a:p>
                      <a:pPr algn="l" fontAlgn="b"/>
                      <a:r>
                        <a:rPr lang="en-US" sz="2400" dirty="0">
                          <a:effectLst/>
                          <a:latin typeface="+mn-lt"/>
                          <a:cs typeface="Times New Roman" panose="02020603050405020304" pitchFamily="18" charset="0"/>
                        </a:rPr>
                        <a:t>Hispanic</a:t>
                      </a:r>
                    </a:p>
                  </a:txBody>
                  <a:tcPr marL="9525" marR="9525" marT="9525" marB="0" anchor="b"/>
                </a:tc>
                <a:tc>
                  <a:txBody>
                    <a:bodyPr/>
                    <a:lstStyle/>
                    <a:p>
                      <a:pPr algn="l" fontAlgn="b"/>
                      <a:r>
                        <a:rPr lang="en-US" sz="2400">
                          <a:effectLst/>
                          <a:latin typeface="+mn-lt"/>
                          <a:cs typeface="Times New Roman" panose="02020603050405020304" pitchFamily="18" charset="0"/>
                        </a:rPr>
                        <a:t>1746</a:t>
                      </a:r>
                    </a:p>
                  </a:txBody>
                  <a:tcPr marL="9525" marR="9525" marT="9525" marB="0" anchor="b"/>
                </a:tc>
                <a:tc>
                  <a:txBody>
                    <a:bodyPr/>
                    <a:lstStyle/>
                    <a:p>
                      <a:pPr algn="l" fontAlgn="b"/>
                      <a:r>
                        <a:rPr lang="en-US" sz="2400" dirty="0">
                          <a:effectLst/>
                          <a:latin typeface="+mn-lt"/>
                          <a:cs typeface="Times New Roman" panose="02020603050405020304" pitchFamily="18" charset="0"/>
                        </a:rPr>
                        <a:t>10826</a:t>
                      </a:r>
                    </a:p>
                  </a:txBody>
                  <a:tcPr marL="9525" marR="9525" marT="9525" marB="0" anchor="b"/>
                </a:tc>
                <a:extLst>
                  <a:ext uri="{0D108BD9-81ED-4DB2-BD59-A6C34878D82A}">
                    <a16:rowId xmlns:a16="http://schemas.microsoft.com/office/drawing/2014/main" val="1886437357"/>
                  </a:ext>
                </a:extLst>
              </a:tr>
              <a:tr h="248475">
                <a:tc>
                  <a:txBody>
                    <a:bodyPr/>
                    <a:lstStyle/>
                    <a:p>
                      <a:pPr algn="l" fontAlgn="b"/>
                      <a:r>
                        <a:rPr lang="en-US" sz="2400" dirty="0">
                          <a:effectLst/>
                          <a:latin typeface="+mn-lt"/>
                          <a:cs typeface="Times New Roman" panose="02020603050405020304" pitchFamily="18" charset="0"/>
                        </a:rPr>
                        <a:t>Asian</a:t>
                      </a:r>
                    </a:p>
                  </a:txBody>
                  <a:tcPr marL="9525" marR="9525" marT="9525" marB="0" anchor="b"/>
                </a:tc>
                <a:tc>
                  <a:txBody>
                    <a:bodyPr/>
                    <a:lstStyle/>
                    <a:p>
                      <a:pPr algn="l" fontAlgn="b"/>
                      <a:r>
                        <a:rPr lang="en-US" sz="2400">
                          <a:effectLst/>
                          <a:latin typeface="+mn-lt"/>
                          <a:cs typeface="Times New Roman" panose="02020603050405020304" pitchFamily="18" charset="0"/>
                        </a:rPr>
                        <a:t>n/a</a:t>
                      </a:r>
                    </a:p>
                  </a:txBody>
                  <a:tcPr marL="9525" marR="9525" marT="9525" marB="0" anchor="b"/>
                </a:tc>
                <a:tc>
                  <a:txBody>
                    <a:bodyPr/>
                    <a:lstStyle/>
                    <a:p>
                      <a:pPr algn="l" fontAlgn="b"/>
                      <a:r>
                        <a:rPr lang="en-US" sz="2400">
                          <a:effectLst/>
                          <a:latin typeface="+mn-lt"/>
                          <a:cs typeface="Times New Roman" panose="02020603050405020304" pitchFamily="18" charset="0"/>
                        </a:rPr>
                        <a:t>5631</a:t>
                      </a:r>
                    </a:p>
                  </a:txBody>
                  <a:tcPr marL="9525" marR="9525" marT="9525" marB="0" anchor="b"/>
                </a:tc>
                <a:extLst>
                  <a:ext uri="{0D108BD9-81ED-4DB2-BD59-A6C34878D82A}">
                    <a16:rowId xmlns:a16="http://schemas.microsoft.com/office/drawing/2014/main" val="379224717"/>
                  </a:ext>
                </a:extLst>
              </a:tr>
              <a:tr h="248475">
                <a:tc>
                  <a:txBody>
                    <a:bodyPr/>
                    <a:lstStyle/>
                    <a:p>
                      <a:pPr algn="l" fontAlgn="b"/>
                      <a:r>
                        <a:rPr lang="en-US" sz="2400" dirty="0">
                          <a:effectLst/>
                          <a:latin typeface="+mn-lt"/>
                          <a:cs typeface="Times New Roman" panose="02020603050405020304" pitchFamily="18" charset="0"/>
                        </a:rPr>
                        <a:t>Other</a:t>
                      </a:r>
                    </a:p>
                  </a:txBody>
                  <a:tcPr marL="9525" marR="9525" marT="9525" marB="0" anchor="b"/>
                </a:tc>
                <a:tc>
                  <a:txBody>
                    <a:bodyPr/>
                    <a:lstStyle/>
                    <a:p>
                      <a:pPr algn="l" fontAlgn="b"/>
                      <a:r>
                        <a:rPr lang="en-US" sz="2400" dirty="0">
                          <a:effectLst/>
                          <a:latin typeface="+mn-lt"/>
                          <a:cs typeface="Times New Roman" panose="02020603050405020304" pitchFamily="18" charset="0"/>
                        </a:rPr>
                        <a:t>679</a:t>
                      </a:r>
                    </a:p>
                  </a:txBody>
                  <a:tcPr marL="9525" marR="9525" marT="9525" marB="0" anchor="b"/>
                </a:tc>
                <a:tc>
                  <a:txBody>
                    <a:bodyPr/>
                    <a:lstStyle/>
                    <a:p>
                      <a:pPr algn="l" fontAlgn="b"/>
                      <a:r>
                        <a:rPr lang="en-US" sz="2400" dirty="0">
                          <a:effectLst/>
                          <a:latin typeface="+mn-lt"/>
                          <a:cs typeface="Times New Roman" panose="02020603050405020304" pitchFamily="18" charset="0"/>
                        </a:rPr>
                        <a:t>5539</a:t>
                      </a:r>
                    </a:p>
                  </a:txBody>
                  <a:tcPr marL="9525" marR="9525" marT="9525" marB="0" anchor="b"/>
                </a:tc>
                <a:extLst>
                  <a:ext uri="{0D108BD9-81ED-4DB2-BD59-A6C34878D82A}">
                    <a16:rowId xmlns:a16="http://schemas.microsoft.com/office/drawing/2014/main" val="2036927265"/>
                  </a:ext>
                </a:extLst>
              </a:tr>
              <a:tr h="248475">
                <a:tc>
                  <a:txBody>
                    <a:bodyPr/>
                    <a:lstStyle/>
                    <a:p>
                      <a:pPr algn="l" fontAlgn="b"/>
                      <a:r>
                        <a:rPr lang="en-US" sz="2400" b="1" dirty="0">
                          <a:effectLst/>
                          <a:latin typeface="+mn-lt"/>
                          <a:cs typeface="Times New Roman" panose="02020603050405020304" pitchFamily="18" charset="0"/>
                        </a:rPr>
                        <a:t>Education (y)</a:t>
                      </a:r>
                    </a:p>
                  </a:txBody>
                  <a:tcPr marL="9525" marR="9525" marT="9525" marB="0" anchor="b"/>
                </a:tc>
                <a:tc>
                  <a:txBody>
                    <a:bodyPr/>
                    <a:lstStyle/>
                    <a:p>
                      <a:pPr algn="l" fontAlgn="b"/>
                      <a:endParaRPr lang="en-US" sz="2400" dirty="0">
                        <a:effectLst/>
                        <a:latin typeface="+mn-lt"/>
                        <a:cs typeface="Times New Roman" panose="02020603050405020304" pitchFamily="18" charset="0"/>
                      </a:endParaRPr>
                    </a:p>
                  </a:txBody>
                  <a:tcPr marL="9525" marR="9525" marT="9525" marB="0" anchor="b"/>
                </a:tc>
                <a:tc>
                  <a:txBody>
                    <a:bodyPr/>
                    <a:lstStyle/>
                    <a:p>
                      <a:pPr algn="l" fontAlgn="b"/>
                      <a:endParaRPr lang="en-US" sz="2400">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3970755797"/>
                  </a:ext>
                </a:extLst>
              </a:tr>
              <a:tr h="248475">
                <a:tc>
                  <a:txBody>
                    <a:bodyPr/>
                    <a:lstStyle/>
                    <a:p>
                      <a:pPr algn="l" fontAlgn="b"/>
                      <a:r>
                        <a:rPr lang="en-US" sz="2400" dirty="0">
                          <a:effectLst/>
                          <a:latin typeface="+mn-lt"/>
                          <a:cs typeface="Times New Roman" panose="02020603050405020304" pitchFamily="18" charset="0"/>
                        </a:rPr>
                        <a:t>&lt;12</a:t>
                      </a:r>
                    </a:p>
                  </a:txBody>
                  <a:tcPr marL="9525" marR="9525" marT="9525" marB="0" anchor="b"/>
                </a:tc>
                <a:tc>
                  <a:txBody>
                    <a:bodyPr/>
                    <a:lstStyle/>
                    <a:p>
                      <a:pPr algn="l" fontAlgn="b"/>
                      <a:r>
                        <a:rPr lang="en-US" sz="2400">
                          <a:effectLst/>
                          <a:latin typeface="+mn-lt"/>
                          <a:cs typeface="Times New Roman" panose="02020603050405020304" pitchFamily="18" charset="0"/>
                        </a:rPr>
                        <a:t>1184</a:t>
                      </a: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mn-lt"/>
                          <a:ea typeface="+mn-ea"/>
                          <a:cs typeface="Times New Roman" panose="02020603050405020304" pitchFamily="18" charset="0"/>
                        </a:rPr>
                        <a:t>N/A</a:t>
                      </a:r>
                      <a:endParaRPr kumimoji="0" lang="en-US" sz="2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3568267133"/>
                  </a:ext>
                </a:extLst>
              </a:tr>
              <a:tr h="258032">
                <a:tc>
                  <a:txBody>
                    <a:bodyPr/>
                    <a:lstStyle/>
                    <a:p>
                      <a:pPr algn="l" fontAlgn="b"/>
                      <a:r>
                        <a:rPr lang="en-US" sz="2400">
                          <a:effectLst/>
                          <a:latin typeface="+mn-lt"/>
                          <a:cs typeface="Times New Roman" panose="02020603050405020304" pitchFamily="18" charset="0"/>
                        </a:rPr>
                        <a:t>12</a:t>
                      </a:r>
                    </a:p>
                  </a:txBody>
                  <a:tcPr marL="9525" marR="9525" marT="9525" marB="0" anchor="b"/>
                </a:tc>
                <a:tc>
                  <a:txBody>
                    <a:bodyPr/>
                    <a:lstStyle/>
                    <a:p>
                      <a:pPr algn="l" fontAlgn="b"/>
                      <a:r>
                        <a:rPr lang="en-US" sz="2400">
                          <a:effectLst/>
                          <a:latin typeface="+mn-lt"/>
                          <a:cs typeface="Times New Roman" panose="02020603050405020304" pitchFamily="18" charset="0"/>
                        </a:rPr>
                        <a:t>2793</a:t>
                      </a: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mn-lt"/>
                          <a:ea typeface="+mn-ea"/>
                          <a:cs typeface="Times New Roman" panose="02020603050405020304" pitchFamily="18" charset="0"/>
                        </a:rPr>
                        <a:t>N/A</a:t>
                      </a:r>
                      <a:endParaRPr kumimoji="0" lang="en-US" sz="2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endParaRPr>
                    </a:p>
                  </a:txBody>
                  <a:tcPr marL="9525" marR="9525" marT="9525" marB="0" anchor="b"/>
                </a:tc>
                <a:extLst>
                  <a:ext uri="{0D108BD9-81ED-4DB2-BD59-A6C34878D82A}">
                    <a16:rowId xmlns:a16="http://schemas.microsoft.com/office/drawing/2014/main" val="2232757218"/>
                  </a:ext>
                </a:extLst>
              </a:tr>
              <a:tr h="248475">
                <a:tc>
                  <a:txBody>
                    <a:bodyPr/>
                    <a:lstStyle/>
                    <a:p>
                      <a:pPr algn="l" fontAlgn="b"/>
                      <a:r>
                        <a:rPr lang="en-US" sz="2400">
                          <a:effectLst/>
                          <a:latin typeface="+mn-lt"/>
                          <a:cs typeface="Times New Roman" panose="02020603050405020304" pitchFamily="18" charset="0"/>
                        </a:rPr>
                        <a:t>13-15</a:t>
                      </a:r>
                    </a:p>
                  </a:txBody>
                  <a:tcPr marL="9525" marR="9525" marT="9525" marB="0" anchor="b"/>
                </a:tc>
                <a:tc>
                  <a:txBody>
                    <a:bodyPr/>
                    <a:lstStyle/>
                    <a:p>
                      <a:pPr algn="l" fontAlgn="b"/>
                      <a:r>
                        <a:rPr lang="en-US" sz="2400">
                          <a:effectLst/>
                          <a:latin typeface="+mn-lt"/>
                          <a:cs typeface="Times New Roman" panose="02020603050405020304" pitchFamily="18" charset="0"/>
                        </a:rPr>
                        <a:t>2038</a:t>
                      </a: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N/A</a:t>
                      </a:r>
                    </a:p>
                  </a:txBody>
                  <a:tcPr marL="9525" marR="9525" marT="9525" marB="0" anchor="b"/>
                </a:tc>
                <a:extLst>
                  <a:ext uri="{0D108BD9-81ED-4DB2-BD59-A6C34878D82A}">
                    <a16:rowId xmlns:a16="http://schemas.microsoft.com/office/drawing/2014/main" val="3759002515"/>
                  </a:ext>
                </a:extLst>
              </a:tr>
              <a:tr h="248475">
                <a:tc>
                  <a:txBody>
                    <a:bodyPr/>
                    <a:lstStyle/>
                    <a:p>
                      <a:pPr algn="l" fontAlgn="b"/>
                      <a:r>
                        <a:rPr lang="en-US" sz="2400" dirty="0">
                          <a:effectLst/>
                          <a:latin typeface="+mn-lt"/>
                          <a:cs typeface="Times New Roman" panose="02020603050405020304" pitchFamily="18" charset="0"/>
                        </a:rPr>
                        <a:t>&gt;16</a:t>
                      </a:r>
                    </a:p>
                  </a:txBody>
                  <a:tcPr marL="9525" marR="9525" marT="9525" marB="0" anchor="b"/>
                </a:tc>
                <a:tc>
                  <a:txBody>
                    <a:bodyPr/>
                    <a:lstStyle/>
                    <a:p>
                      <a:pPr algn="l" fontAlgn="b"/>
                      <a:r>
                        <a:rPr lang="en-US" sz="2400">
                          <a:effectLst/>
                          <a:latin typeface="+mn-lt"/>
                          <a:cs typeface="Times New Roman" panose="02020603050405020304" pitchFamily="18" charset="0"/>
                        </a:rPr>
                        <a:t>2428</a:t>
                      </a: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Times New Roman" panose="02020603050405020304" pitchFamily="18" charset="0"/>
                        </a:rPr>
                        <a:t>N/A</a:t>
                      </a:r>
                    </a:p>
                  </a:txBody>
                  <a:tcPr marL="9525" marR="9525" marT="9525" marB="0" anchor="b"/>
                </a:tc>
                <a:extLst>
                  <a:ext uri="{0D108BD9-81ED-4DB2-BD59-A6C34878D82A}">
                    <a16:rowId xmlns:a16="http://schemas.microsoft.com/office/drawing/2014/main" val="2722396332"/>
                  </a:ext>
                </a:extLst>
              </a:tr>
              <a:tr h="248475">
                <a:tc>
                  <a:txBody>
                    <a:bodyPr/>
                    <a:lstStyle/>
                    <a:p>
                      <a:pPr algn="l" fontAlgn="b"/>
                      <a:r>
                        <a:rPr lang="en-US" sz="2400" b="1" dirty="0">
                          <a:effectLst/>
                          <a:latin typeface="+mn-lt"/>
                          <a:cs typeface="Times New Roman" panose="02020603050405020304" pitchFamily="18" charset="0"/>
                        </a:rPr>
                        <a:t>Household income ($)</a:t>
                      </a:r>
                    </a:p>
                  </a:txBody>
                  <a:tcPr marL="9525" marR="9525" marT="9525" marB="0" anchor="b"/>
                </a:tc>
                <a:tc>
                  <a:txBody>
                    <a:bodyPr/>
                    <a:lstStyle/>
                    <a:p>
                      <a:pPr algn="l" fontAlgn="b"/>
                      <a:endParaRPr lang="en-US" sz="2400">
                        <a:effectLst/>
                        <a:latin typeface="+mn-lt"/>
                        <a:cs typeface="Times New Roman" panose="02020603050405020304" pitchFamily="18" charset="0"/>
                      </a:endParaRPr>
                    </a:p>
                  </a:txBody>
                  <a:tcPr marL="9525" marR="9525" marT="9525" marB="0" anchor="b"/>
                </a:tc>
                <a:tc>
                  <a:txBody>
                    <a:bodyPr/>
                    <a:lstStyle/>
                    <a:p>
                      <a:pPr algn="l" fontAlgn="b"/>
                      <a:endParaRPr lang="en-US" sz="2400">
                        <a:effectLst/>
                        <a:latin typeface="+mn-lt"/>
                        <a:cs typeface="Times New Roman" panose="02020603050405020304" pitchFamily="18" charset="0"/>
                      </a:endParaRPr>
                    </a:p>
                  </a:txBody>
                  <a:tcPr marL="9525" marR="9525" marT="9525" marB="0" anchor="b"/>
                </a:tc>
                <a:extLst>
                  <a:ext uri="{0D108BD9-81ED-4DB2-BD59-A6C34878D82A}">
                    <a16:rowId xmlns:a16="http://schemas.microsoft.com/office/drawing/2014/main" val="3994406618"/>
                  </a:ext>
                </a:extLst>
              </a:tr>
              <a:tr h="248475">
                <a:tc>
                  <a:txBody>
                    <a:bodyPr/>
                    <a:lstStyle/>
                    <a:p>
                      <a:pPr algn="l" fontAlgn="b"/>
                      <a:r>
                        <a:rPr lang="en-US" sz="2400" dirty="0">
                          <a:effectLst/>
                          <a:latin typeface="+mn-lt"/>
                          <a:cs typeface="Times New Roman" panose="02020603050405020304" pitchFamily="18" charset="0"/>
                        </a:rPr>
                        <a:t>&lt;52,442</a:t>
                      </a:r>
                    </a:p>
                  </a:txBody>
                  <a:tcPr marL="9525" marR="9525" marT="9525" marB="0" anchor="b"/>
                </a:tc>
                <a:tc>
                  <a:txBody>
                    <a:bodyPr/>
                    <a:lstStyle/>
                    <a:p>
                      <a:pPr algn="l" fontAlgn="b"/>
                      <a:r>
                        <a:rPr lang="en-US" sz="2400" dirty="0">
                          <a:effectLst/>
                          <a:latin typeface="+mn-lt"/>
                          <a:cs typeface="Times New Roman" panose="02020603050405020304" pitchFamily="18" charset="0"/>
                        </a:rPr>
                        <a:t>N/A</a:t>
                      </a:r>
                    </a:p>
                  </a:txBody>
                  <a:tcPr marL="9525" marR="9525" marT="9525" marB="0" anchor="b"/>
                </a:tc>
                <a:tc>
                  <a:txBody>
                    <a:bodyPr/>
                    <a:lstStyle/>
                    <a:p>
                      <a:pPr algn="l" fontAlgn="b"/>
                      <a:r>
                        <a:rPr lang="en-US" sz="2400" dirty="0">
                          <a:effectLst/>
                          <a:latin typeface="+mn-lt"/>
                          <a:cs typeface="Times New Roman" panose="02020603050405020304" pitchFamily="18" charset="0"/>
                        </a:rPr>
                        <a:t>10708</a:t>
                      </a:r>
                    </a:p>
                  </a:txBody>
                  <a:tcPr marL="9525" marR="9525" marT="9525" marB="0" anchor="b"/>
                </a:tc>
                <a:extLst>
                  <a:ext uri="{0D108BD9-81ED-4DB2-BD59-A6C34878D82A}">
                    <a16:rowId xmlns:a16="http://schemas.microsoft.com/office/drawing/2014/main" val="2787398461"/>
                  </a:ext>
                </a:extLst>
              </a:tr>
              <a:tr h="248475">
                <a:tc>
                  <a:txBody>
                    <a:bodyPr/>
                    <a:lstStyle/>
                    <a:p>
                      <a:pPr algn="l" fontAlgn="b"/>
                      <a:r>
                        <a:rPr lang="en-US" sz="2400" dirty="0">
                          <a:effectLst/>
                          <a:latin typeface="+mn-lt"/>
                          <a:cs typeface="Times New Roman" panose="02020603050405020304" pitchFamily="18" charset="0"/>
                        </a:rPr>
                        <a:t>52,442-&lt;71,585</a:t>
                      </a:r>
                    </a:p>
                  </a:txBody>
                  <a:tcPr marL="9525" marR="9525" marT="9525" marB="0" anchor="b"/>
                </a:tc>
                <a:tc>
                  <a:txBody>
                    <a:bodyPr/>
                    <a:lstStyle/>
                    <a:p>
                      <a:pPr algn="l" fontAlgn="b"/>
                      <a:r>
                        <a:rPr lang="en-US" sz="2400" dirty="0">
                          <a:effectLst/>
                          <a:latin typeface="+mn-lt"/>
                          <a:cs typeface="Times New Roman" panose="02020603050405020304" pitchFamily="18" charset="0"/>
                        </a:rPr>
                        <a:t>N/A</a:t>
                      </a:r>
                    </a:p>
                  </a:txBody>
                  <a:tcPr marL="9525" marR="9525" marT="9525" marB="0" anchor="b"/>
                </a:tc>
                <a:tc>
                  <a:txBody>
                    <a:bodyPr/>
                    <a:lstStyle/>
                    <a:p>
                      <a:pPr algn="l" fontAlgn="b"/>
                      <a:r>
                        <a:rPr lang="en-US" sz="2400">
                          <a:effectLst/>
                          <a:latin typeface="+mn-lt"/>
                          <a:cs typeface="Times New Roman" panose="02020603050405020304" pitchFamily="18" charset="0"/>
                        </a:rPr>
                        <a:t>9919</a:t>
                      </a:r>
                    </a:p>
                  </a:txBody>
                  <a:tcPr marL="9525" marR="9525" marT="9525" marB="0" anchor="b"/>
                </a:tc>
                <a:extLst>
                  <a:ext uri="{0D108BD9-81ED-4DB2-BD59-A6C34878D82A}">
                    <a16:rowId xmlns:a16="http://schemas.microsoft.com/office/drawing/2014/main" val="2803457606"/>
                  </a:ext>
                </a:extLst>
              </a:tr>
              <a:tr h="258032">
                <a:tc>
                  <a:txBody>
                    <a:bodyPr/>
                    <a:lstStyle/>
                    <a:p>
                      <a:pPr algn="l" fontAlgn="b"/>
                      <a:r>
                        <a:rPr lang="en-US" sz="2400" dirty="0">
                          <a:effectLst/>
                          <a:latin typeface="+mn-lt"/>
                          <a:cs typeface="Times New Roman" panose="02020603050405020304" pitchFamily="18" charset="0"/>
                        </a:rPr>
                        <a:t>71,585-&lt;94,083</a:t>
                      </a: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latin typeface="+mn-lt"/>
                          <a:cs typeface="Times New Roman" panose="02020603050405020304" pitchFamily="18" charset="0"/>
                        </a:rPr>
                        <a:t>N/A</a:t>
                      </a:r>
                    </a:p>
                    <a:p>
                      <a:pPr algn="l" fontAlgn="b"/>
                      <a:endParaRPr lang="en-US" sz="2400" dirty="0">
                        <a:effectLst/>
                        <a:latin typeface="+mn-lt"/>
                        <a:cs typeface="Times New Roman" panose="02020603050405020304" pitchFamily="18" charset="0"/>
                      </a:endParaRPr>
                    </a:p>
                  </a:txBody>
                  <a:tcPr marL="9525" marR="9525" marT="9525" marB="0" anchor="b"/>
                </a:tc>
                <a:tc>
                  <a:txBody>
                    <a:bodyPr/>
                    <a:lstStyle/>
                    <a:p>
                      <a:pPr algn="l" fontAlgn="b"/>
                      <a:r>
                        <a:rPr lang="en-US" sz="2400">
                          <a:effectLst/>
                          <a:latin typeface="+mn-lt"/>
                          <a:cs typeface="Times New Roman" panose="02020603050405020304" pitchFamily="18" charset="0"/>
                        </a:rPr>
                        <a:t>9269</a:t>
                      </a:r>
                    </a:p>
                  </a:txBody>
                  <a:tcPr marL="9525" marR="9525" marT="9525" marB="0" anchor="b"/>
                </a:tc>
                <a:extLst>
                  <a:ext uri="{0D108BD9-81ED-4DB2-BD59-A6C34878D82A}">
                    <a16:rowId xmlns:a16="http://schemas.microsoft.com/office/drawing/2014/main" val="1400812228"/>
                  </a:ext>
                </a:extLst>
              </a:tr>
              <a:tr h="0">
                <a:tc>
                  <a:txBody>
                    <a:bodyPr/>
                    <a:lstStyle/>
                    <a:p>
                      <a:pPr algn="l" fontAlgn="b"/>
                      <a:r>
                        <a:rPr lang="en-US" sz="2400">
                          <a:effectLst/>
                          <a:latin typeface="+mn-lt"/>
                          <a:cs typeface="Times New Roman" panose="02020603050405020304" pitchFamily="18" charset="0"/>
                        </a:rPr>
                        <a:t>&gt;94,083</a:t>
                      </a: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latin typeface="+mn-lt"/>
                          <a:cs typeface="Times New Roman" panose="02020603050405020304" pitchFamily="18" charset="0"/>
                        </a:rPr>
                        <a:t>N/A</a:t>
                      </a:r>
                    </a:p>
                  </a:txBody>
                  <a:tcPr marL="9525" marR="9525" marT="9525" marB="0" anchor="b"/>
                </a:tc>
                <a:tc>
                  <a:txBody>
                    <a:bodyPr/>
                    <a:lstStyle/>
                    <a:p>
                      <a:pPr algn="l" fontAlgn="b"/>
                      <a:r>
                        <a:rPr lang="en-US" sz="2400" dirty="0">
                          <a:effectLst/>
                          <a:latin typeface="+mn-lt"/>
                          <a:cs typeface="Times New Roman" panose="02020603050405020304" pitchFamily="18" charset="0"/>
                        </a:rPr>
                        <a:t>8901</a:t>
                      </a:r>
                    </a:p>
                  </a:txBody>
                  <a:tcPr marL="9525" marR="9525" marT="9525" marB="0" anchor="b"/>
                </a:tc>
                <a:extLst>
                  <a:ext uri="{0D108BD9-81ED-4DB2-BD59-A6C34878D82A}">
                    <a16:rowId xmlns:a16="http://schemas.microsoft.com/office/drawing/2014/main" val="151557412"/>
                  </a:ext>
                </a:extLst>
              </a:tr>
              <a:tr h="248475">
                <a:tc>
                  <a:txBody>
                    <a:bodyPr/>
                    <a:lstStyle/>
                    <a:p>
                      <a:pPr algn="l" fontAlgn="b"/>
                      <a:r>
                        <a:rPr lang="en-US" sz="2400" dirty="0">
                          <a:effectLst/>
                          <a:latin typeface="+mn-lt"/>
                          <a:cs typeface="Times New Roman" panose="02020603050405020304" pitchFamily="18" charset="0"/>
                        </a:rPr>
                        <a:t>Unknown</a:t>
                      </a: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latin typeface="+mn-lt"/>
                          <a:cs typeface="Times New Roman" panose="02020603050405020304" pitchFamily="18" charset="0"/>
                        </a:rPr>
                        <a:t>N/A</a:t>
                      </a:r>
                    </a:p>
                  </a:txBody>
                  <a:tcPr marL="9525" marR="9525" marT="9525" marB="0" anchor="b"/>
                </a:tc>
                <a:tc>
                  <a:txBody>
                    <a:bodyPr/>
                    <a:lstStyle/>
                    <a:p>
                      <a:pPr algn="l" fontAlgn="b"/>
                      <a:r>
                        <a:rPr lang="en-US" sz="2400" dirty="0">
                          <a:effectLst/>
                          <a:latin typeface="+mn-lt"/>
                          <a:cs typeface="Times New Roman" panose="02020603050405020304" pitchFamily="18" charset="0"/>
                        </a:rPr>
                        <a:t>34</a:t>
                      </a:r>
                    </a:p>
                  </a:txBody>
                  <a:tcPr marL="9525" marR="9525" marT="9525" marB="0" anchor="b"/>
                </a:tc>
                <a:extLst>
                  <a:ext uri="{0D108BD9-81ED-4DB2-BD59-A6C34878D82A}">
                    <a16:rowId xmlns:a16="http://schemas.microsoft.com/office/drawing/2014/main" val="3534166778"/>
                  </a:ext>
                </a:extLst>
              </a:tr>
            </a:tbl>
          </a:graphicData>
        </a:graphic>
      </p:graphicFrame>
      <p:graphicFrame>
        <p:nvGraphicFramePr>
          <p:cNvPr id="15" name="Table 14">
            <a:extLst>
              <a:ext uri="{FF2B5EF4-FFF2-40B4-BE49-F238E27FC236}">
                <a16:creationId xmlns:a16="http://schemas.microsoft.com/office/drawing/2014/main" id="{BCD52927-6046-4454-9C24-2372E8219F08}"/>
              </a:ext>
            </a:extLst>
          </p:cNvPr>
          <p:cNvGraphicFramePr>
            <a:graphicFrameLocks noGrp="1"/>
          </p:cNvGraphicFramePr>
          <p:nvPr>
            <p:extLst>
              <p:ext uri="{D42A27DB-BD31-4B8C-83A1-F6EECF244321}">
                <p14:modId xmlns:p14="http://schemas.microsoft.com/office/powerpoint/2010/main" val="2283295155"/>
              </p:ext>
            </p:extLst>
          </p:nvPr>
        </p:nvGraphicFramePr>
        <p:xfrm>
          <a:off x="19707473" y="14868792"/>
          <a:ext cx="6384825" cy="10171579"/>
        </p:xfrm>
        <a:graphic>
          <a:graphicData uri="http://schemas.openxmlformats.org/drawingml/2006/table">
            <a:tbl>
              <a:tblPr firstRow="1" bandRow="1">
                <a:tableStyleId>{8A107856-5554-42FB-B03E-39F5DBC370BA}</a:tableStyleId>
              </a:tblPr>
              <a:tblGrid>
                <a:gridCol w="3152527">
                  <a:extLst>
                    <a:ext uri="{9D8B030D-6E8A-4147-A177-3AD203B41FA5}">
                      <a16:colId xmlns:a16="http://schemas.microsoft.com/office/drawing/2014/main" val="3435755662"/>
                    </a:ext>
                  </a:extLst>
                </a:gridCol>
                <a:gridCol w="1658679">
                  <a:extLst>
                    <a:ext uri="{9D8B030D-6E8A-4147-A177-3AD203B41FA5}">
                      <a16:colId xmlns:a16="http://schemas.microsoft.com/office/drawing/2014/main" val="3395750596"/>
                    </a:ext>
                  </a:extLst>
                </a:gridCol>
                <a:gridCol w="1573619">
                  <a:extLst>
                    <a:ext uri="{9D8B030D-6E8A-4147-A177-3AD203B41FA5}">
                      <a16:colId xmlns:a16="http://schemas.microsoft.com/office/drawing/2014/main" val="2777943782"/>
                    </a:ext>
                  </a:extLst>
                </a:gridCol>
              </a:tblGrid>
              <a:tr h="424195">
                <a:tc gridSpan="3">
                  <a:txBody>
                    <a:bodyPr/>
                    <a:lstStyle/>
                    <a:p>
                      <a:pPr algn="l" fontAlgn="b"/>
                      <a:r>
                        <a:rPr lang="en-US" sz="2400" dirty="0">
                          <a:effectLst/>
                        </a:rPr>
                        <a:t>Table 2: Prevalence of NVP by demographic factors</a:t>
                      </a:r>
                      <a:endParaRPr lang="en-US" sz="2400" dirty="0">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l" fontAlgn="b"/>
                      <a:endParaRPr lang="en-US" sz="2400"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461201687"/>
                  </a:ext>
                </a:extLst>
              </a:tr>
              <a:tr h="776666">
                <a:tc>
                  <a:txBody>
                    <a:bodyPr/>
                    <a:lstStyle/>
                    <a:p>
                      <a:pPr algn="l" fontAlgn="b"/>
                      <a:endParaRPr lang="en-US" sz="2400">
                        <a:effectLst/>
                        <a:latin typeface="Calibri" panose="020F0502020204030204" pitchFamily="34" charset="0"/>
                      </a:endParaRPr>
                    </a:p>
                  </a:txBody>
                  <a:tcPr marL="9525" marR="9525" marT="9525" marB="0" anchor="b"/>
                </a:tc>
                <a:tc>
                  <a:txBody>
                    <a:bodyPr/>
                    <a:lstStyle/>
                    <a:p>
                      <a:pPr algn="l" fontAlgn="b"/>
                      <a:r>
                        <a:rPr lang="en-US" sz="2400" dirty="0">
                          <a:effectLst/>
                        </a:rPr>
                        <a:t>Study 1 (n=7393)</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Study 2 (n=38831)</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3851553274"/>
                  </a:ext>
                </a:extLst>
              </a:tr>
              <a:tr h="393324">
                <a:tc>
                  <a:txBody>
                    <a:bodyPr/>
                    <a:lstStyle/>
                    <a:p>
                      <a:pPr algn="l" fontAlgn="b"/>
                      <a:endParaRPr lang="en-US" sz="240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2615511166"/>
                  </a:ext>
                </a:extLst>
              </a:tr>
              <a:tr h="393324">
                <a:tc>
                  <a:txBody>
                    <a:bodyPr/>
                    <a:lstStyle/>
                    <a:p>
                      <a:pPr algn="l" fontAlgn="b"/>
                      <a:r>
                        <a:rPr lang="en-US" sz="2400" b="1" dirty="0">
                          <a:effectLst/>
                        </a:rPr>
                        <a:t>Age (y)</a:t>
                      </a:r>
                      <a:endParaRPr lang="en-US" sz="2400" b="1" dirty="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4118429985"/>
                  </a:ext>
                </a:extLst>
              </a:tr>
              <a:tr h="393324">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rPr>
                        <a:t>&lt;25</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68.50%</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18.10%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3735047804"/>
                  </a:ext>
                </a:extLst>
              </a:tr>
              <a:tr h="393324">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rPr>
                        <a:t>25-35</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72.00%</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63.70%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4054691980"/>
                  </a:ext>
                </a:extLst>
              </a:tr>
              <a:tr h="393324">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rPr>
                        <a:t>&gt;35</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67.40%</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17.30%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4046919500"/>
                  </a:ext>
                </a:extLst>
              </a:tr>
              <a:tr h="393324">
                <a:tc>
                  <a:txBody>
                    <a:bodyPr/>
                    <a:lstStyle/>
                    <a:p>
                      <a:pPr algn="l" fontAlgn="b"/>
                      <a:r>
                        <a:rPr lang="en-US" sz="2400" b="1" dirty="0">
                          <a:effectLst/>
                        </a:rPr>
                        <a:t>Race/Ethnicity</a:t>
                      </a:r>
                      <a:endParaRPr lang="en-US" sz="2400" b="1" dirty="0">
                        <a:effectLst/>
                        <a:latin typeface="Calibri" panose="020F0502020204030204" pitchFamily="34" charset="0"/>
                      </a:endParaRPr>
                    </a:p>
                  </a:txBody>
                  <a:tcPr marL="9525" marR="9525" marT="9525" marB="0" anchor="b"/>
                </a:tc>
                <a:tc>
                  <a:txBody>
                    <a:bodyPr/>
                    <a:lstStyle/>
                    <a:p>
                      <a:pPr algn="l" fontAlgn="b"/>
                      <a:endParaRPr lang="en-US" sz="2400" dirty="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630593713"/>
                  </a:ext>
                </a:extLst>
              </a:tr>
              <a:tr h="393324">
                <a:tc>
                  <a:txBody>
                    <a:bodyPr/>
                    <a:lstStyle/>
                    <a:p>
                      <a:pPr algn="l" fontAlgn="b"/>
                      <a:r>
                        <a:rPr lang="en-US" sz="2400" dirty="0">
                          <a:effectLst/>
                        </a:rPr>
                        <a:t>White</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71.40%</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38.20%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3824514555"/>
                  </a:ext>
                </a:extLst>
              </a:tr>
              <a:tr h="393324">
                <a:tc>
                  <a:txBody>
                    <a:bodyPr/>
                    <a:lstStyle/>
                    <a:p>
                      <a:pPr algn="l" fontAlgn="b"/>
                      <a:r>
                        <a:rPr lang="en-US" sz="2400">
                          <a:effectLst/>
                        </a:rPr>
                        <a:t>Black</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66.70%</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4.90%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657405285"/>
                  </a:ext>
                </a:extLst>
              </a:tr>
              <a:tr h="393324">
                <a:tc>
                  <a:txBody>
                    <a:bodyPr/>
                    <a:lstStyle/>
                    <a:p>
                      <a:pPr algn="l" fontAlgn="b"/>
                      <a:r>
                        <a:rPr lang="en-US" sz="2400">
                          <a:effectLst/>
                        </a:rPr>
                        <a:t>Hispanic</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67.70%</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26.30%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52136272"/>
                  </a:ext>
                </a:extLst>
              </a:tr>
              <a:tr h="393324">
                <a:tc>
                  <a:txBody>
                    <a:bodyPr/>
                    <a:lstStyle/>
                    <a:p>
                      <a:pPr algn="l" fontAlgn="b"/>
                      <a:r>
                        <a:rPr lang="en-US" sz="2400" dirty="0">
                          <a:effectLst/>
                        </a:rPr>
                        <a:t>Asian</a:t>
                      </a:r>
                      <a:endParaRPr lang="en-US" sz="2400" dirty="0">
                        <a:effectLst/>
                        <a:latin typeface="Calibri" panose="020F0502020204030204" pitchFamily="34" charset="0"/>
                      </a:endParaRP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rPr>
                        <a:t>N/A        </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17.30%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184706351"/>
                  </a:ext>
                </a:extLst>
              </a:tr>
              <a:tr h="393324">
                <a:tc>
                  <a:txBody>
                    <a:bodyPr/>
                    <a:lstStyle/>
                    <a:p>
                      <a:pPr algn="l" fontAlgn="b"/>
                      <a:r>
                        <a:rPr lang="en-US" sz="2400" dirty="0">
                          <a:effectLst/>
                        </a:rPr>
                        <a:t>Other</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71.40%</a:t>
                      </a:r>
                      <a:endParaRPr lang="en-US" sz="2400">
                        <a:effectLst/>
                        <a:latin typeface="Calibri" panose="020F0502020204030204" pitchFamily="34" charset="0"/>
                      </a:endParaRPr>
                    </a:p>
                  </a:txBody>
                  <a:tcPr marL="9525" marR="9525" marT="9525" marB="0" anchor="b"/>
                </a:tc>
                <a:tc>
                  <a:txBody>
                    <a:bodyPr/>
                    <a:lstStyle/>
                    <a:p>
                      <a:pPr algn="l" fontAlgn="b"/>
                      <a:r>
                        <a:rPr lang="en-US" sz="2400">
                          <a:effectLst/>
                        </a:rPr>
                        <a:t>13.30%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3585195207"/>
                  </a:ext>
                </a:extLst>
              </a:tr>
              <a:tr h="393324">
                <a:tc>
                  <a:txBody>
                    <a:bodyPr/>
                    <a:lstStyle/>
                    <a:p>
                      <a:pPr algn="l" fontAlgn="b"/>
                      <a:r>
                        <a:rPr lang="en-US" sz="2400" b="1" dirty="0">
                          <a:effectLst/>
                        </a:rPr>
                        <a:t>Education (y)</a:t>
                      </a:r>
                      <a:endParaRPr lang="en-US" sz="2400" b="1" dirty="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3796270491"/>
                  </a:ext>
                </a:extLst>
              </a:tr>
              <a:tr h="393324">
                <a:tc>
                  <a:txBody>
                    <a:bodyPr/>
                    <a:lstStyle/>
                    <a:p>
                      <a:pPr algn="l" fontAlgn="b"/>
                      <a:r>
                        <a:rPr lang="en-US" sz="2400" dirty="0">
                          <a:effectLst/>
                        </a:rPr>
                        <a:t>&lt;12</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66.80%</a:t>
                      </a:r>
                      <a:endParaRPr lang="en-US" sz="2400">
                        <a:effectLst/>
                        <a:latin typeface="Calibri" panose="020F0502020204030204" pitchFamily="34" charset="0"/>
                      </a:endParaRP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sto MT" panose="02040603050505030304"/>
                          <a:ea typeface="+mn-ea"/>
                          <a:cs typeface="+mn-cs"/>
                        </a:rPr>
                        <a:t>N/A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465444131"/>
                  </a:ext>
                </a:extLst>
              </a:tr>
              <a:tr h="393324">
                <a:tc>
                  <a:txBody>
                    <a:bodyPr/>
                    <a:lstStyle/>
                    <a:p>
                      <a:pPr algn="l" fontAlgn="b"/>
                      <a:r>
                        <a:rPr lang="en-US" sz="2400" dirty="0">
                          <a:effectLst/>
                        </a:rPr>
                        <a:t>12</a:t>
                      </a:r>
                      <a:endParaRPr lang="en-US" sz="2400" dirty="0">
                        <a:effectLst/>
                        <a:latin typeface="Calibri" panose="020F0502020204030204" pitchFamily="34" charset="0"/>
                      </a:endParaRPr>
                    </a:p>
                  </a:txBody>
                  <a:tcPr marL="9525" marR="9525" marT="9525" marB="0" anchor="b"/>
                </a:tc>
                <a:tc>
                  <a:txBody>
                    <a:bodyPr/>
                    <a:lstStyle/>
                    <a:p>
                      <a:pPr algn="l" fontAlgn="b"/>
                      <a:r>
                        <a:rPr lang="en-US" sz="2400" dirty="0">
                          <a:effectLst/>
                        </a:rPr>
                        <a:t>68.70%</a:t>
                      </a:r>
                      <a:endParaRPr lang="en-US" sz="2400" dirty="0">
                        <a:effectLst/>
                        <a:latin typeface="Calibri" panose="020F0502020204030204" pitchFamily="34" charset="0"/>
                      </a:endParaRP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sto MT" panose="02040603050505030304"/>
                          <a:ea typeface="+mn-ea"/>
                          <a:cs typeface="+mn-cs"/>
                        </a:rPr>
                        <a:t>N/A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2020388107"/>
                  </a:ext>
                </a:extLst>
              </a:tr>
              <a:tr h="393324">
                <a:tc>
                  <a:txBody>
                    <a:bodyPr/>
                    <a:lstStyle/>
                    <a:p>
                      <a:pPr algn="l" fontAlgn="b"/>
                      <a:r>
                        <a:rPr lang="en-US" sz="2400" dirty="0">
                          <a:effectLst/>
                        </a:rPr>
                        <a:t>13-15</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71.70%</a:t>
                      </a:r>
                      <a:endParaRPr lang="en-US" sz="2400">
                        <a:effectLst/>
                        <a:latin typeface="Calibri" panose="020F0502020204030204" pitchFamily="34" charset="0"/>
                      </a:endParaRP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Calisto MT" panose="02040603050505030304"/>
                          <a:ea typeface="+mn-ea"/>
                          <a:cs typeface="+mn-cs"/>
                        </a:rPr>
                        <a:t>N/A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608481093"/>
                  </a:ext>
                </a:extLst>
              </a:tr>
              <a:tr h="393324">
                <a:tc>
                  <a:txBody>
                    <a:bodyPr/>
                    <a:lstStyle/>
                    <a:p>
                      <a:pPr algn="l" fontAlgn="b"/>
                      <a:r>
                        <a:rPr lang="en-US" sz="2400" dirty="0">
                          <a:effectLst/>
                        </a:rPr>
                        <a:t>&gt;16</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71.90%</a:t>
                      </a:r>
                      <a:endParaRPr lang="en-US" sz="2400">
                        <a:effectLst/>
                        <a:latin typeface="Calibri" panose="020F0502020204030204" pitchFamily="34" charset="0"/>
                      </a:endParaRP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sto MT" panose="02040603050505030304"/>
                          <a:ea typeface="+mn-ea"/>
                          <a:cs typeface="+mn-cs"/>
                        </a:rPr>
                        <a:t>N/A</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txBody>
                  <a:tcPr marL="9525" marR="9525" marT="9525" marB="0" anchor="b"/>
                </a:tc>
                <a:extLst>
                  <a:ext uri="{0D108BD9-81ED-4DB2-BD59-A6C34878D82A}">
                    <a16:rowId xmlns:a16="http://schemas.microsoft.com/office/drawing/2014/main" val="3581221745"/>
                  </a:ext>
                </a:extLst>
              </a:tr>
              <a:tr h="412103">
                <a:tc>
                  <a:txBody>
                    <a:bodyPr/>
                    <a:lstStyle/>
                    <a:p>
                      <a:pPr algn="l" fontAlgn="b"/>
                      <a:r>
                        <a:rPr lang="en-US" sz="2400" b="1" dirty="0">
                          <a:effectLst/>
                        </a:rPr>
                        <a:t>Household income ($)</a:t>
                      </a:r>
                      <a:endParaRPr lang="en-US" sz="2400" b="1" dirty="0">
                        <a:effectLst/>
                        <a:latin typeface="Calibri" panose="020F0502020204030204" pitchFamily="34" charset="0"/>
                      </a:endParaRPr>
                    </a:p>
                  </a:txBody>
                  <a:tcPr marL="9525" marR="9525" marT="9525" marB="0" anchor="b"/>
                </a:tc>
                <a:tc>
                  <a:txBody>
                    <a:bodyPr/>
                    <a:lstStyle/>
                    <a:p>
                      <a:pPr algn="l" fontAlgn="b"/>
                      <a:endParaRPr lang="en-US" sz="2400" dirty="0">
                        <a:effectLst/>
                        <a:latin typeface="Calibri" panose="020F0502020204030204" pitchFamily="34" charset="0"/>
                      </a:endParaRPr>
                    </a:p>
                  </a:txBody>
                  <a:tcPr marL="9525" marR="9525" marT="9525" marB="0" anchor="b"/>
                </a:tc>
                <a:tc>
                  <a:txBody>
                    <a:bodyPr/>
                    <a:lstStyle/>
                    <a:p>
                      <a:pPr algn="l" fontAlgn="b"/>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112310529"/>
                  </a:ext>
                </a:extLst>
              </a:tr>
              <a:tr h="393324">
                <a:tc>
                  <a:txBody>
                    <a:bodyPr/>
                    <a:lstStyle/>
                    <a:p>
                      <a:pPr algn="l" fontAlgn="b"/>
                      <a:r>
                        <a:rPr lang="en-US" sz="2400" dirty="0">
                          <a:effectLst/>
                        </a:rPr>
                        <a:t>&lt;52,442</a:t>
                      </a:r>
                      <a:endParaRPr lang="en-US" sz="2400" dirty="0">
                        <a:effectLst/>
                        <a:latin typeface="Calibri" panose="020F0502020204030204" pitchFamily="34" charset="0"/>
                      </a:endParaRPr>
                    </a:p>
                  </a:txBody>
                  <a:tcPr marL="9525" marR="9525" marT="9525" marB="0" anchor="b"/>
                </a:tc>
                <a:tc>
                  <a:txBody>
                    <a:bodyPr/>
                    <a:lstStyle/>
                    <a:p>
                      <a:pPr algn="l" fontAlgn="b"/>
                      <a:r>
                        <a:rPr lang="en-US" sz="2400" dirty="0">
                          <a:effectLst/>
                        </a:rPr>
                        <a:t>N/A</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27.60%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1175934382"/>
                  </a:ext>
                </a:extLst>
              </a:tr>
              <a:tr h="393324">
                <a:tc>
                  <a:txBody>
                    <a:bodyPr/>
                    <a:lstStyle/>
                    <a:p>
                      <a:pPr algn="l" fontAlgn="b"/>
                      <a:r>
                        <a:rPr lang="en-US" sz="2400">
                          <a:effectLst/>
                        </a:rPr>
                        <a:t>52,442-&lt;71,585</a:t>
                      </a:r>
                      <a:endParaRPr lang="en-US" sz="2400">
                        <a:effectLst/>
                        <a:latin typeface="Calibri" panose="020F0502020204030204" pitchFamily="34" charset="0"/>
                      </a:endParaRPr>
                    </a:p>
                  </a:txBody>
                  <a:tcPr marL="9525" marR="9525" marT="9525" marB="0" anchor="b"/>
                </a:tc>
                <a:tc>
                  <a:txBody>
                    <a:bodyPr/>
                    <a:lstStyle/>
                    <a:p>
                      <a:pPr algn="l" fontAlgn="b"/>
                      <a:r>
                        <a:rPr lang="en-US" sz="2400" dirty="0">
                          <a:effectLst/>
                        </a:rPr>
                        <a:t>N/A</a:t>
                      </a:r>
                      <a:endParaRPr lang="en-US" sz="2400" dirty="0">
                        <a:effectLst/>
                        <a:latin typeface="Calibri" panose="020F0502020204030204" pitchFamily="34" charset="0"/>
                      </a:endParaRPr>
                    </a:p>
                  </a:txBody>
                  <a:tcPr marL="9525" marR="9525" marT="9525" marB="0" anchor="b"/>
                </a:tc>
                <a:tc>
                  <a:txBody>
                    <a:bodyPr/>
                    <a:lstStyle/>
                    <a:p>
                      <a:pPr algn="l" fontAlgn="b"/>
                      <a:r>
                        <a:rPr lang="en-US" sz="2400">
                          <a:effectLst/>
                        </a:rPr>
                        <a:t>25.50%</a:t>
                      </a:r>
                      <a:endParaRPr lang="en-US" sz="2400">
                        <a:effectLst/>
                        <a:latin typeface="Calibri" panose="020F0502020204030204" pitchFamily="34" charset="0"/>
                      </a:endParaRPr>
                    </a:p>
                  </a:txBody>
                  <a:tcPr marL="9525" marR="9525" marT="9525" marB="0" anchor="b"/>
                </a:tc>
                <a:extLst>
                  <a:ext uri="{0D108BD9-81ED-4DB2-BD59-A6C34878D82A}">
                    <a16:rowId xmlns:a16="http://schemas.microsoft.com/office/drawing/2014/main" val="2082875503"/>
                  </a:ext>
                </a:extLst>
              </a:tr>
              <a:tr h="393324">
                <a:tc>
                  <a:txBody>
                    <a:bodyPr/>
                    <a:lstStyle/>
                    <a:p>
                      <a:pPr algn="l" fontAlgn="b"/>
                      <a:r>
                        <a:rPr lang="en-US" sz="2400" dirty="0">
                          <a:effectLst/>
                        </a:rPr>
                        <a:t>71,585-&lt;94,083</a:t>
                      </a:r>
                      <a:endParaRPr lang="en-US" sz="2400" dirty="0">
                        <a:effectLst/>
                        <a:latin typeface="Calibri" panose="020F0502020204030204" pitchFamily="34" charset="0"/>
                      </a:endParaRP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rPr>
                        <a:t>N/A</a:t>
                      </a:r>
                      <a:endParaRPr lang="en-US" sz="2400" dirty="0">
                        <a:effectLst/>
                        <a:latin typeface="Calibri" panose="020F0502020204030204" pitchFamily="34" charset="0"/>
                      </a:endParaRPr>
                    </a:p>
                  </a:txBody>
                  <a:tcPr marL="9525" marR="9525" marT="9525" marB="0" anchor="b"/>
                </a:tc>
                <a:tc>
                  <a:txBody>
                    <a:bodyPr/>
                    <a:lstStyle/>
                    <a:p>
                      <a:pPr algn="l" fontAlgn="b"/>
                      <a:r>
                        <a:rPr lang="en-US" sz="2400" dirty="0">
                          <a:effectLst/>
                        </a:rPr>
                        <a:t>23.90%</a:t>
                      </a:r>
                      <a:endParaRPr lang="en-US" sz="2400"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4079162347"/>
                  </a:ext>
                </a:extLst>
              </a:tr>
              <a:tr h="393324">
                <a:tc>
                  <a:txBody>
                    <a:bodyPr/>
                    <a:lstStyle/>
                    <a:p>
                      <a:pPr algn="l" fontAlgn="b"/>
                      <a:r>
                        <a:rPr lang="en-US" sz="2400">
                          <a:effectLst/>
                        </a:rPr>
                        <a:t>&gt;94,083</a:t>
                      </a:r>
                      <a:endParaRPr lang="en-US" sz="2400">
                        <a:effectLst/>
                        <a:latin typeface="Calibri" panose="020F0502020204030204" pitchFamily="34" charset="0"/>
                      </a:endParaRPr>
                    </a:p>
                  </a:txBody>
                  <a:tcPr marL="9525" marR="9525" marT="9525" marB="0" anchor="b"/>
                </a:tc>
                <a:tc>
                  <a:txBody>
                    <a:bodyPr/>
                    <a:lstStyle/>
                    <a:p>
                      <a:pPr algn="l" fontAlgn="b"/>
                      <a:r>
                        <a:rPr lang="en-US" sz="2400" dirty="0">
                          <a:effectLst/>
                        </a:rPr>
                        <a:t>N/A</a:t>
                      </a:r>
                      <a:endParaRPr lang="en-US" sz="2400" dirty="0">
                        <a:effectLst/>
                        <a:latin typeface="Calibri" panose="020F0502020204030204" pitchFamily="34" charset="0"/>
                      </a:endParaRPr>
                    </a:p>
                  </a:txBody>
                  <a:tcPr marL="9525" marR="9525" marT="9525" marB="0" anchor="b"/>
                </a:tc>
                <a:tc>
                  <a:txBody>
                    <a:bodyPr/>
                    <a:lstStyle/>
                    <a:p>
                      <a:pPr algn="l" fontAlgn="b"/>
                      <a:r>
                        <a:rPr lang="en-US" sz="2400" dirty="0">
                          <a:effectLst/>
                        </a:rPr>
                        <a:t>22.90%</a:t>
                      </a:r>
                      <a:endParaRPr lang="en-US" sz="2400"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3227822361"/>
                  </a:ext>
                </a:extLst>
              </a:tr>
              <a:tr h="305048">
                <a:tc>
                  <a:txBody>
                    <a:bodyPr/>
                    <a:lstStyle/>
                    <a:p>
                      <a:pPr algn="l" fontAlgn="b"/>
                      <a:r>
                        <a:rPr lang="en-US" sz="2400" dirty="0">
                          <a:effectLst/>
                        </a:rPr>
                        <a:t>Unknown</a:t>
                      </a:r>
                      <a:endParaRPr lang="en-US" sz="2400" dirty="0">
                        <a:effectLst/>
                        <a:latin typeface="Calibri" panose="020F0502020204030204" pitchFamily="34" charset="0"/>
                      </a:endParaRPr>
                    </a:p>
                  </a:txBody>
                  <a:tcPr marL="9525" marR="9525" marT="9525" marB="0" anchor="b"/>
                </a:tc>
                <a:tc>
                  <a:txBody>
                    <a:bodyPr/>
                    <a:lstStyle/>
                    <a:p>
                      <a:pPr marL="0" marR="0" lvl="0" indent="0" algn="l" defTabSz="2194560" rtl="0" eaLnBrk="1" fontAlgn="b" latinLnBrk="0" hangingPunct="1">
                        <a:lnSpc>
                          <a:spcPct val="100000"/>
                        </a:lnSpc>
                        <a:spcBef>
                          <a:spcPts val="0"/>
                        </a:spcBef>
                        <a:spcAft>
                          <a:spcPts val="0"/>
                        </a:spcAft>
                        <a:buClrTx/>
                        <a:buSzTx/>
                        <a:buFontTx/>
                        <a:buNone/>
                        <a:tabLst/>
                        <a:defRPr/>
                      </a:pPr>
                      <a:r>
                        <a:rPr lang="en-US" sz="2400" dirty="0">
                          <a:effectLst/>
                        </a:rPr>
                        <a:t>N/A</a:t>
                      </a:r>
                      <a:endParaRPr lang="en-US" sz="2400" dirty="0">
                        <a:effectLst/>
                        <a:latin typeface="Calibri" panose="020F0502020204030204" pitchFamily="34" charset="0"/>
                      </a:endParaRPr>
                    </a:p>
                  </a:txBody>
                  <a:tcPr marL="9525" marR="9525" marT="9525" marB="0" anchor="b"/>
                </a:tc>
                <a:tc>
                  <a:txBody>
                    <a:bodyPr/>
                    <a:lstStyle/>
                    <a:p>
                      <a:pPr algn="l" fontAlgn="b"/>
                      <a:r>
                        <a:rPr lang="en-US" sz="2400" dirty="0">
                          <a:effectLst/>
                        </a:rPr>
                        <a:t>0.10%</a:t>
                      </a:r>
                      <a:endParaRPr lang="en-US" sz="2400" dirty="0">
                        <a:effectLst/>
                        <a:latin typeface="Calibri" panose="020F0502020204030204" pitchFamily="34" charset="0"/>
                      </a:endParaRPr>
                    </a:p>
                  </a:txBody>
                  <a:tcPr marL="9525" marR="9525" marT="9525" marB="0" anchor="b"/>
                </a:tc>
                <a:extLst>
                  <a:ext uri="{0D108BD9-81ED-4DB2-BD59-A6C34878D82A}">
                    <a16:rowId xmlns:a16="http://schemas.microsoft.com/office/drawing/2014/main" val="768825630"/>
                  </a:ext>
                </a:extLst>
              </a:tr>
            </a:tbl>
          </a:graphicData>
        </a:graphic>
      </p:graphicFrame>
      <p:graphicFrame>
        <p:nvGraphicFramePr>
          <p:cNvPr id="12" name="Table 11">
            <a:extLst>
              <a:ext uri="{FF2B5EF4-FFF2-40B4-BE49-F238E27FC236}">
                <a16:creationId xmlns:a16="http://schemas.microsoft.com/office/drawing/2014/main" id="{21AF839F-CA70-554C-80B9-926CCAA00853}"/>
              </a:ext>
            </a:extLst>
          </p:cNvPr>
          <p:cNvGraphicFramePr>
            <a:graphicFrameLocks noGrp="1"/>
          </p:cNvGraphicFramePr>
          <p:nvPr>
            <p:extLst>
              <p:ext uri="{D42A27DB-BD31-4B8C-83A1-F6EECF244321}">
                <p14:modId xmlns:p14="http://schemas.microsoft.com/office/powerpoint/2010/main" val="2445033137"/>
              </p:ext>
            </p:extLst>
          </p:nvPr>
        </p:nvGraphicFramePr>
        <p:xfrm>
          <a:off x="19761665" y="25898768"/>
          <a:ext cx="6144567" cy="6461581"/>
        </p:xfrm>
        <a:graphic>
          <a:graphicData uri="http://schemas.openxmlformats.org/drawingml/2006/table">
            <a:tbl>
              <a:tblPr>
                <a:tableStyleId>{0505E3EF-67EA-436B-97B2-0124C06EBD24}</a:tableStyleId>
              </a:tblPr>
              <a:tblGrid>
                <a:gridCol w="6144567">
                  <a:extLst>
                    <a:ext uri="{9D8B030D-6E8A-4147-A177-3AD203B41FA5}">
                      <a16:colId xmlns:a16="http://schemas.microsoft.com/office/drawing/2014/main" val="1807089763"/>
                    </a:ext>
                  </a:extLst>
                </a:gridCol>
              </a:tblGrid>
              <a:tr h="327283">
                <a:tc>
                  <a:txBody>
                    <a:bodyPr/>
                    <a:lstStyle/>
                    <a:p>
                      <a:pPr algn="l" fontAlgn="ctr"/>
                      <a:r>
                        <a:rPr lang="en-US" sz="2400" b="1" u="none" strike="noStrike" dirty="0">
                          <a:effectLst/>
                        </a:rPr>
                        <a:t>Table 3: Complementary Alternative Medicine (CAM) as a modality</a:t>
                      </a:r>
                      <a:endParaRPr lang="en-US" sz="2400" b="1" i="0" u="none" strike="noStrike" dirty="0">
                        <a:solidFill>
                          <a:srgbClr val="FFFFFF"/>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784241316"/>
                  </a:ext>
                </a:extLst>
              </a:tr>
              <a:tr h="363708">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2400" u="none" strike="noStrike" dirty="0">
                          <a:effectLst/>
                        </a:rPr>
                        <a:t>Prayer</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11667465"/>
                  </a:ext>
                </a:extLst>
              </a:tr>
              <a:tr h="327283">
                <a:tc>
                  <a:txBody>
                    <a:bodyPr/>
                    <a:lstStyle/>
                    <a:p>
                      <a:pPr algn="l" fontAlgn="ctr"/>
                      <a:r>
                        <a:rPr lang="en-US" sz="2400" b="0" i="0" u="none" strike="noStrike" dirty="0">
                          <a:solidFill>
                            <a:srgbClr val="000000"/>
                          </a:solidFill>
                          <a:effectLst/>
                          <a:latin typeface="Times New Roman" panose="02020603050405020304" pitchFamily="18" charset="0"/>
                        </a:rPr>
                        <a:t>Music therapy</a:t>
                      </a:r>
                    </a:p>
                  </a:txBody>
                  <a:tcPr marL="9525" marR="9525" marT="9525" marB="0" anchor="ctr"/>
                </a:tc>
                <a:extLst>
                  <a:ext uri="{0D108BD9-81ED-4DB2-BD59-A6C34878D82A}">
                    <a16:rowId xmlns:a16="http://schemas.microsoft.com/office/drawing/2014/main" val="2290898971"/>
                  </a:ext>
                </a:extLst>
              </a:tr>
              <a:tr h="466546">
                <a:tc>
                  <a:txBody>
                    <a:bodyPr/>
                    <a:lstStyle/>
                    <a:p>
                      <a:pPr algn="l" fontAlgn="ctr"/>
                      <a:r>
                        <a:rPr lang="en-US" sz="2400" u="none" strike="noStrike" dirty="0">
                          <a:effectLst/>
                        </a:rPr>
                        <a:t>Psychotherapy</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846135297"/>
                  </a:ext>
                </a:extLst>
              </a:tr>
              <a:tr h="327283">
                <a:tc>
                  <a:txBody>
                    <a:bodyPr/>
                    <a:lstStyle/>
                    <a:p>
                      <a:pPr algn="l" fontAlgn="ctr"/>
                      <a:r>
                        <a:rPr lang="en-US" sz="2400" b="0" i="0" u="none" strike="noStrike" dirty="0">
                          <a:solidFill>
                            <a:srgbClr val="000000"/>
                          </a:solidFill>
                          <a:effectLst/>
                          <a:latin typeface="Times New Roman" panose="02020603050405020304" pitchFamily="18" charset="0"/>
                        </a:rPr>
                        <a:t>Humor therapy</a:t>
                      </a:r>
                    </a:p>
                  </a:txBody>
                  <a:tcPr marL="9525" marR="9525" marT="9525" marB="0" anchor="ctr"/>
                </a:tc>
                <a:extLst>
                  <a:ext uri="{0D108BD9-81ED-4DB2-BD59-A6C34878D82A}">
                    <a16:rowId xmlns:a16="http://schemas.microsoft.com/office/drawing/2014/main" val="2522922208"/>
                  </a:ext>
                </a:extLst>
              </a:tr>
              <a:tr h="363708">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2400" u="none" strike="noStrike" dirty="0">
                          <a:effectLst/>
                        </a:rPr>
                        <a:t>Music Therapy</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01643933"/>
                  </a:ext>
                </a:extLst>
              </a:tr>
              <a:tr h="327283">
                <a:tc>
                  <a:txBody>
                    <a:bodyPr/>
                    <a:lstStyle/>
                    <a:p>
                      <a:pPr algn="l" fontAlgn="ctr"/>
                      <a:r>
                        <a:rPr lang="en-US" sz="2400" u="none" strike="noStrike" dirty="0">
                          <a:effectLst/>
                        </a:rPr>
                        <a:t>Hypnosis (Hypnobirthing, Calm birthing)</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527518869"/>
                  </a:ext>
                </a:extLst>
              </a:tr>
              <a:tr h="363708">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2400" u="none" strike="noStrike" dirty="0">
                          <a:effectLst/>
                        </a:rPr>
                        <a:t>Meditation</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20830778"/>
                  </a:ext>
                </a:extLst>
              </a:tr>
              <a:tr h="327283">
                <a:tc>
                  <a:txBody>
                    <a:bodyPr/>
                    <a:lstStyle/>
                    <a:p>
                      <a:pPr algn="l" fontAlgn="ctr"/>
                      <a:r>
                        <a:rPr lang="en-US" sz="2400" u="none" strike="noStrike" dirty="0">
                          <a:effectLst/>
                        </a:rPr>
                        <a:t>Homeopathic remedies</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985167137"/>
                  </a:ext>
                </a:extLst>
              </a:tr>
              <a:tr h="363708">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2400" u="none" strike="noStrike" dirty="0">
                          <a:effectLst/>
                        </a:rPr>
                        <a:t>Imagery techniques</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10724106"/>
                  </a:ext>
                </a:extLst>
              </a:tr>
              <a:tr h="327283">
                <a:tc>
                  <a:txBody>
                    <a:bodyPr/>
                    <a:lstStyle/>
                    <a:p>
                      <a:pPr algn="l" fontAlgn="ctr"/>
                      <a:r>
                        <a:rPr lang="en-US" sz="2400" u="none" strike="noStrike" dirty="0">
                          <a:effectLst/>
                        </a:rPr>
                        <a:t>Reiki/therapeutic touch</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821535981"/>
                  </a:ext>
                </a:extLst>
              </a:tr>
              <a:tr h="327283">
                <a:tc>
                  <a:txBody>
                    <a:bodyPr/>
                    <a:lstStyle/>
                    <a:p>
                      <a:pPr algn="l" fontAlgn="ctr"/>
                      <a:r>
                        <a:rPr lang="en-US" sz="2400" u="none" strike="noStrike" dirty="0">
                          <a:effectLst/>
                        </a:rPr>
                        <a:t>Traditional Chinese Medicine (TCM)</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08763240"/>
                  </a:ext>
                </a:extLst>
              </a:tr>
              <a:tr h="327283">
                <a:tc>
                  <a:txBody>
                    <a:bodyPr/>
                    <a:lstStyle/>
                    <a:p>
                      <a:pPr algn="l" fontAlgn="ctr"/>
                      <a:r>
                        <a:rPr lang="en-US" sz="2400" u="none" strike="noStrike" dirty="0">
                          <a:effectLst/>
                        </a:rPr>
                        <a:t>Self-hypnosis</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94118116"/>
                  </a:ext>
                </a:extLst>
              </a:tr>
              <a:tr h="363708">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2400" u="none" strike="noStrike" dirty="0">
                          <a:effectLst/>
                        </a:rPr>
                        <a:t>Bowen therapy</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123516856"/>
                  </a:ext>
                </a:extLst>
              </a:tr>
              <a:tr h="327283">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2400" u="none" strike="noStrike" dirty="0">
                          <a:effectLst/>
                        </a:rPr>
                        <a:t>Reflexology</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822671737"/>
                  </a:ext>
                </a:extLst>
              </a:tr>
              <a:tr h="327283">
                <a:tc>
                  <a:txBody>
                    <a:bodyPr/>
                    <a:lstStyle/>
                    <a:p>
                      <a:pPr algn="l" fontAlgn="ctr"/>
                      <a:r>
                        <a:rPr lang="en-US" sz="2400" u="none" strike="noStrike" dirty="0">
                          <a:effectLst/>
                        </a:rPr>
                        <a:t>Yoga </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910329604"/>
                  </a:ext>
                </a:extLst>
              </a:tr>
            </a:tbl>
          </a:graphicData>
        </a:graphic>
      </p:graphicFrame>
      <p:graphicFrame>
        <p:nvGraphicFramePr>
          <p:cNvPr id="14" name="Table 13">
            <a:extLst>
              <a:ext uri="{FF2B5EF4-FFF2-40B4-BE49-F238E27FC236}">
                <a16:creationId xmlns:a16="http://schemas.microsoft.com/office/drawing/2014/main" id="{A4EE16F0-EAC4-AF41-82B4-4AF135129AA7}"/>
              </a:ext>
            </a:extLst>
          </p:cNvPr>
          <p:cNvGraphicFramePr>
            <a:graphicFrameLocks noGrp="1"/>
          </p:cNvGraphicFramePr>
          <p:nvPr>
            <p:extLst>
              <p:ext uri="{D42A27DB-BD31-4B8C-83A1-F6EECF244321}">
                <p14:modId xmlns:p14="http://schemas.microsoft.com/office/powerpoint/2010/main" val="3028006526"/>
              </p:ext>
            </p:extLst>
          </p:nvPr>
        </p:nvGraphicFramePr>
        <p:xfrm>
          <a:off x="27584146" y="26976984"/>
          <a:ext cx="5119101" cy="5270845"/>
        </p:xfrm>
        <a:graphic>
          <a:graphicData uri="http://schemas.openxmlformats.org/drawingml/2006/table">
            <a:tbl>
              <a:tblPr>
                <a:tableStyleId>{5C22544A-7EE6-4342-B048-85BDC9FD1C3A}</a:tableStyleId>
              </a:tblPr>
              <a:tblGrid>
                <a:gridCol w="5119101">
                  <a:extLst>
                    <a:ext uri="{9D8B030D-6E8A-4147-A177-3AD203B41FA5}">
                      <a16:colId xmlns:a16="http://schemas.microsoft.com/office/drawing/2014/main" val="3103014922"/>
                    </a:ext>
                  </a:extLst>
                </a:gridCol>
              </a:tblGrid>
              <a:tr h="263152">
                <a:tc>
                  <a:txBody>
                    <a:bodyPr/>
                    <a:lstStyle/>
                    <a:p>
                      <a:pPr algn="l" fontAlgn="ctr"/>
                      <a:r>
                        <a:rPr lang="en-US" sz="2400" b="1" u="none" strike="noStrike" dirty="0">
                          <a:effectLst/>
                        </a:rPr>
                        <a:t>Table 4: Herbs </a:t>
                      </a:r>
                      <a:endParaRPr lang="en-US" sz="2400" b="1" i="0" u="none" strike="noStrike" dirty="0">
                        <a:solidFill>
                          <a:srgbClr val="FFFFFF"/>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466210926"/>
                  </a:ext>
                </a:extLst>
              </a:tr>
              <a:tr h="263152">
                <a:tc>
                  <a:txBody>
                    <a:bodyPr/>
                    <a:lstStyle/>
                    <a:p>
                      <a:pPr algn="l" fontAlgn="ctr"/>
                      <a:r>
                        <a:rPr lang="en-US" sz="2400" u="none" strike="noStrike" dirty="0">
                          <a:effectLst/>
                        </a:rPr>
                        <a:t>Aloe Vera </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28450744"/>
                  </a:ext>
                </a:extLst>
              </a:tr>
              <a:tr h="263152">
                <a:tc>
                  <a:txBody>
                    <a:bodyPr/>
                    <a:lstStyle/>
                    <a:p>
                      <a:pPr algn="l" fontAlgn="ctr"/>
                      <a:r>
                        <a:rPr lang="en-US" sz="2400" u="none" strike="noStrike" dirty="0">
                          <a:effectLst/>
                        </a:rPr>
                        <a:t>Ginger – </a:t>
                      </a:r>
                      <a:r>
                        <a:rPr lang="en-US" sz="2400" i="1" u="none" strike="noStrike" dirty="0">
                          <a:effectLst/>
                        </a:rPr>
                        <a:t>Zingiber officinale</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3756393"/>
                  </a:ext>
                </a:extLst>
              </a:tr>
              <a:tr h="263152">
                <a:tc>
                  <a:txBody>
                    <a:bodyPr/>
                    <a:lstStyle/>
                    <a:p>
                      <a:pPr algn="l" fontAlgn="ctr"/>
                      <a:r>
                        <a:rPr lang="en-US" sz="2400" u="none" strike="noStrike" dirty="0">
                          <a:effectLst/>
                        </a:rPr>
                        <a:t>Bitter gourd – Momordica</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988247178"/>
                  </a:ext>
                </a:extLst>
              </a:tr>
              <a:tr h="205188">
                <a:tc>
                  <a:txBody>
                    <a:bodyPr/>
                    <a:lstStyle/>
                    <a:p>
                      <a:pPr algn="l" fontAlgn="ctr"/>
                      <a:r>
                        <a:rPr lang="en-US" sz="2400" u="none" strike="noStrike" dirty="0">
                          <a:effectLst/>
                        </a:rPr>
                        <a:t>Betel Nuts – </a:t>
                      </a:r>
                      <a:r>
                        <a:rPr lang="en-US" sz="2400" i="1" u="none" strike="noStrike" dirty="0">
                          <a:effectLst/>
                        </a:rPr>
                        <a:t>Areca catechu</a:t>
                      </a:r>
                      <a:endParaRPr lang="en-US" sz="24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813538498"/>
                  </a:ext>
                </a:extLst>
              </a:tr>
              <a:tr h="263152">
                <a:tc>
                  <a:txBody>
                    <a:bodyPr/>
                    <a:lstStyle/>
                    <a:p>
                      <a:pPr algn="l" fontAlgn="ctr"/>
                      <a:r>
                        <a:rPr lang="en-US" sz="2400" u="none" strike="noStrike" dirty="0">
                          <a:effectLst/>
                        </a:rPr>
                        <a:t>Black seed – </a:t>
                      </a:r>
                      <a:r>
                        <a:rPr lang="en-US" sz="2400" i="1" u="none" strike="noStrike" dirty="0">
                          <a:effectLst/>
                        </a:rPr>
                        <a:t>Nigella sativa</a:t>
                      </a:r>
                      <a:endParaRPr lang="en-US" sz="24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2511642492"/>
                  </a:ext>
                </a:extLst>
              </a:tr>
              <a:tr h="263152">
                <a:tc>
                  <a:txBody>
                    <a:bodyPr/>
                    <a:lstStyle/>
                    <a:p>
                      <a:pPr algn="l" fontAlgn="ctr"/>
                      <a:r>
                        <a:rPr lang="en-US" sz="2400" u="none" strike="noStrike" dirty="0">
                          <a:effectLst/>
                        </a:rPr>
                        <a:t>Evening Primrose oil</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572678389"/>
                  </a:ext>
                </a:extLst>
              </a:tr>
              <a:tr h="263152">
                <a:tc>
                  <a:txBody>
                    <a:bodyPr/>
                    <a:lstStyle/>
                    <a:p>
                      <a:pPr marL="0" marR="0" lvl="0" indent="0" algn="l" defTabSz="2194560" rtl="0" eaLnBrk="1" fontAlgn="ctr" latinLnBrk="0" hangingPunct="1">
                        <a:lnSpc>
                          <a:spcPct val="100000"/>
                        </a:lnSpc>
                        <a:spcBef>
                          <a:spcPts val="0"/>
                        </a:spcBef>
                        <a:spcAft>
                          <a:spcPts val="0"/>
                        </a:spcAft>
                        <a:buClrTx/>
                        <a:buSzTx/>
                        <a:buFontTx/>
                        <a:buNone/>
                        <a:tabLst/>
                        <a:defRPr/>
                      </a:pPr>
                      <a:r>
                        <a:rPr lang="en-US" sz="2400" u="none" strike="noStrike" dirty="0">
                          <a:effectLst/>
                        </a:rPr>
                        <a:t>Olive oil</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587465174"/>
                  </a:ext>
                </a:extLst>
              </a:tr>
              <a:tr h="263152">
                <a:tc>
                  <a:txBody>
                    <a:bodyPr/>
                    <a:lstStyle/>
                    <a:p>
                      <a:pPr algn="l" fontAlgn="ctr"/>
                      <a:r>
                        <a:rPr lang="en-US" sz="2400" u="none" strike="noStrike" dirty="0">
                          <a:effectLst/>
                        </a:rPr>
                        <a:t>Kola nuts</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283118368"/>
                  </a:ext>
                </a:extLst>
              </a:tr>
              <a:tr h="263152">
                <a:tc>
                  <a:txBody>
                    <a:bodyPr/>
                    <a:lstStyle/>
                    <a:p>
                      <a:pPr algn="l" fontAlgn="ctr"/>
                      <a:r>
                        <a:rPr lang="en-US" sz="2400" u="none" strike="noStrike" dirty="0">
                          <a:effectLst/>
                        </a:rPr>
                        <a:t>Lime leaves – </a:t>
                      </a:r>
                      <a:r>
                        <a:rPr lang="en-US" sz="2400" i="1" u="none" strike="noStrike" dirty="0">
                          <a:effectLst/>
                        </a:rPr>
                        <a:t>Citrus aurantifolia</a:t>
                      </a:r>
                      <a:endParaRPr lang="en-US" sz="24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676383063"/>
                  </a:ext>
                </a:extLst>
              </a:tr>
              <a:tr h="392140">
                <a:tc>
                  <a:txBody>
                    <a:bodyPr/>
                    <a:lstStyle/>
                    <a:p>
                      <a:pPr algn="l" fontAlgn="ctr"/>
                      <a:r>
                        <a:rPr lang="en-US" sz="2400" u="none" strike="noStrike" dirty="0">
                          <a:effectLst/>
                        </a:rPr>
                        <a:t>Neem – </a:t>
                      </a:r>
                      <a:r>
                        <a:rPr lang="en-US" sz="2400" i="1" u="none" strike="noStrike" dirty="0" err="1">
                          <a:effectLst/>
                        </a:rPr>
                        <a:t>Azadirachta</a:t>
                      </a:r>
                      <a:r>
                        <a:rPr lang="en-US" sz="2400" i="1" u="none" strike="noStrike" dirty="0">
                          <a:effectLst/>
                        </a:rPr>
                        <a:t> indica</a:t>
                      </a:r>
                      <a:endParaRPr lang="en-US" sz="24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1019148874"/>
                  </a:ext>
                </a:extLst>
              </a:tr>
              <a:tr h="263152">
                <a:tc>
                  <a:txBody>
                    <a:bodyPr/>
                    <a:lstStyle/>
                    <a:p>
                      <a:pPr algn="l" fontAlgn="ctr"/>
                      <a:r>
                        <a:rPr lang="en-US" sz="2400" u="none" strike="noStrike" dirty="0">
                          <a:effectLst/>
                        </a:rPr>
                        <a:t>Guava leaves </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74819745"/>
                  </a:ext>
                </a:extLst>
              </a:tr>
              <a:tr h="263152">
                <a:tc>
                  <a:txBody>
                    <a:bodyPr/>
                    <a:lstStyle/>
                    <a:p>
                      <a:pPr algn="l" fontAlgn="ctr"/>
                      <a:r>
                        <a:rPr lang="en-US" sz="2400" u="none" strike="noStrike" dirty="0">
                          <a:effectLst/>
                        </a:rPr>
                        <a:t>Prune – </a:t>
                      </a:r>
                      <a:r>
                        <a:rPr lang="en-US" sz="2400" i="1" u="none" strike="noStrike" dirty="0">
                          <a:effectLst/>
                        </a:rPr>
                        <a:t>Prunus domestica</a:t>
                      </a:r>
                      <a:endParaRPr lang="en-US" sz="2400" b="0" i="1"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3432885755"/>
                  </a:ext>
                </a:extLst>
              </a:tr>
              <a:tr h="205188">
                <a:tc>
                  <a:txBody>
                    <a:bodyPr/>
                    <a:lstStyle/>
                    <a:p>
                      <a:pPr algn="l" fontAlgn="ctr"/>
                      <a:r>
                        <a:rPr lang="en-US" sz="2400" u="none" strike="noStrike" dirty="0">
                          <a:effectLst/>
                        </a:rPr>
                        <a:t>Turmeric</a:t>
                      </a:r>
                      <a:endParaRPr lang="en-US" sz="2400" b="0" i="0" u="none" strike="noStrike" dirty="0">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196682450"/>
                  </a:ext>
                </a:extLst>
              </a:tr>
            </a:tbl>
          </a:graphicData>
        </a:graphic>
      </p:graphicFrame>
      <p:sp>
        <p:nvSpPr>
          <p:cNvPr id="19" name="TextBox 18">
            <a:extLst>
              <a:ext uri="{FF2B5EF4-FFF2-40B4-BE49-F238E27FC236}">
                <a16:creationId xmlns:a16="http://schemas.microsoft.com/office/drawing/2014/main" id="{1B9FBEBD-C7B4-46FC-8BEC-781AD6752A03}"/>
              </a:ext>
            </a:extLst>
          </p:cNvPr>
          <p:cNvSpPr txBox="1"/>
          <p:nvPr/>
        </p:nvSpPr>
        <p:spPr>
          <a:xfrm>
            <a:off x="10990114" y="26744319"/>
            <a:ext cx="8198920" cy="3046988"/>
          </a:xfrm>
          <a:prstGeom prst="rect">
            <a:avLst/>
          </a:prstGeom>
          <a:noFill/>
        </p:spPr>
        <p:txBody>
          <a:bodyPr wrap="square" rtlCol="0">
            <a:spAutoFit/>
          </a:bodyPr>
          <a:lstStyle/>
          <a:p>
            <a:r>
              <a:rPr lang="en-US" sz="2400" b="1" dirty="0">
                <a:solidFill>
                  <a:schemeClr val="bg1"/>
                </a:solidFill>
              </a:rPr>
              <a:t>Demographics Homogeneity of the Original Study, N=12</a:t>
            </a:r>
          </a:p>
          <a:p>
            <a:r>
              <a:rPr lang="en-US" sz="2400" dirty="0">
                <a:solidFill>
                  <a:schemeClr val="bg1"/>
                </a:solidFill>
              </a:rPr>
              <a:t>Ethnicity: 100%, N=12 are White</a:t>
            </a:r>
          </a:p>
          <a:p>
            <a:r>
              <a:rPr lang="en-US" sz="2400" dirty="0">
                <a:solidFill>
                  <a:schemeClr val="bg1"/>
                </a:solidFill>
              </a:rPr>
              <a:t>Education: 92%, N=11 have post secondary education Married: 92%, N=11 are married</a:t>
            </a:r>
          </a:p>
          <a:p>
            <a:r>
              <a:rPr lang="en-US" sz="2400" dirty="0">
                <a:solidFill>
                  <a:schemeClr val="bg1"/>
                </a:solidFill>
              </a:rPr>
              <a:t>Employed: 92%, N=11 are employed (some variation in type and hours)</a:t>
            </a:r>
          </a:p>
          <a:p>
            <a:r>
              <a:rPr lang="en-US" sz="2400" dirty="0">
                <a:solidFill>
                  <a:schemeClr val="bg1"/>
                </a:solidFill>
              </a:rPr>
              <a:t>Income: 58%, N=7 make over 100K+, (income is categorized very broadly) </a:t>
            </a:r>
          </a:p>
        </p:txBody>
      </p:sp>
      <p:pic>
        <p:nvPicPr>
          <p:cNvPr id="44" name="Picture 43" descr="Diagram&#10;&#10;Description automatically generated">
            <a:extLst>
              <a:ext uri="{FF2B5EF4-FFF2-40B4-BE49-F238E27FC236}">
                <a16:creationId xmlns:a16="http://schemas.microsoft.com/office/drawing/2014/main" id="{A0409631-FFE6-4D48-A0AF-BCE3DA39C3C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26509" y="18004421"/>
            <a:ext cx="7068070" cy="8272577"/>
          </a:xfrm>
          <a:prstGeom prst="rect">
            <a:avLst/>
          </a:prstGeom>
          <a:noFill/>
          <a:ln>
            <a:noFill/>
          </a:ln>
        </p:spPr>
      </p:pic>
      <p:sp>
        <p:nvSpPr>
          <p:cNvPr id="45" name="TextBox 44">
            <a:extLst>
              <a:ext uri="{FF2B5EF4-FFF2-40B4-BE49-F238E27FC236}">
                <a16:creationId xmlns:a16="http://schemas.microsoft.com/office/drawing/2014/main" id="{9D485AEA-9AFB-8443-857B-5E6D2B52558E}"/>
              </a:ext>
            </a:extLst>
          </p:cNvPr>
          <p:cNvSpPr txBox="1"/>
          <p:nvPr/>
        </p:nvSpPr>
        <p:spPr>
          <a:xfrm>
            <a:off x="770865" y="15731741"/>
            <a:ext cx="9967370" cy="9735358"/>
          </a:xfrm>
          <a:prstGeom prst="rect">
            <a:avLst/>
          </a:prstGeom>
          <a:solidFill>
            <a:schemeClr val="tx1"/>
          </a:solidFill>
          <a:ln>
            <a:solidFill>
              <a:schemeClr val="bg1"/>
            </a:solidFill>
          </a:ln>
        </p:spPr>
        <p:txBody>
          <a:bodyPr wrap="square" lIns="131445" tIns="65723" rIns="131445" bIns="65723" rtlCol="0" anchor="t">
            <a:spAutoFit/>
          </a:bodyPr>
          <a:lstStyle/>
          <a:p>
            <a:r>
              <a:rPr lang="en-US" sz="2400" dirty="0">
                <a:solidFill>
                  <a:schemeClr val="bg1"/>
                </a:solidFill>
                <a:ea typeface="+mn-lt"/>
                <a:cs typeface="Times New Roman" panose="02020603050405020304" pitchFamily="18" charset="0"/>
              </a:rPr>
              <a:t>▪ Nausea and vomiting during pregnancy (NVP) commonly occurs among pregnant women during gestation. In the United States, between 70-80% of pregnant women experience NVP.</a:t>
            </a:r>
            <a:r>
              <a:rPr lang="en-US" sz="2400" baseline="30000" dirty="0">
                <a:solidFill>
                  <a:schemeClr val="bg1"/>
                </a:solidFill>
                <a:effectLst>
                  <a:outerShdw blurRad="38100" dist="38100" dir="2700000" algn="tl">
                    <a:srgbClr val="000000">
                      <a:alpha val="43137"/>
                    </a:srgbClr>
                  </a:outerShdw>
                </a:effectLst>
                <a:ea typeface="+mn-lt"/>
                <a:cs typeface="Times New Roman" panose="02020603050405020304" pitchFamily="18" charset="0"/>
              </a:rPr>
              <a:t>1</a:t>
            </a:r>
            <a:r>
              <a:rPr lang="en-US" sz="2400" dirty="0">
                <a:solidFill>
                  <a:schemeClr val="bg1"/>
                </a:solidFill>
                <a:ea typeface="+mn-lt"/>
                <a:cs typeface="Times New Roman" panose="02020603050405020304" pitchFamily="18" charset="0"/>
              </a:rPr>
              <a:t> </a:t>
            </a:r>
            <a:endParaRPr lang="en-US" sz="2400" dirty="0">
              <a:solidFill>
                <a:schemeClr val="bg1"/>
              </a:solidFill>
              <a:cs typeface="Times New Roman" panose="02020603050405020304" pitchFamily="18" charset="0"/>
            </a:endParaRPr>
          </a:p>
          <a:p>
            <a:r>
              <a:rPr lang="en-US" sz="2400" dirty="0">
                <a:solidFill>
                  <a:schemeClr val="bg1"/>
                </a:solidFill>
                <a:ea typeface="+mn-lt"/>
                <a:cs typeface="Times New Roman" panose="02020603050405020304" pitchFamily="18" charset="0"/>
              </a:rPr>
              <a:t>▪ NVP is a prevalent illness that affects pregnant women in their first trimester, with 23.5% still having symptoms far into the third trimester.</a:t>
            </a:r>
            <a:r>
              <a:rPr lang="en-US" sz="2400" baseline="30000" dirty="0">
                <a:solidFill>
                  <a:schemeClr val="bg1"/>
                </a:solidFill>
                <a:ea typeface="+mn-lt"/>
                <a:cs typeface="Times New Roman" panose="02020603050405020304" pitchFamily="18" charset="0"/>
              </a:rPr>
              <a:t>2</a:t>
            </a:r>
            <a:r>
              <a:rPr lang="en-US" sz="2400" dirty="0">
                <a:solidFill>
                  <a:schemeClr val="bg1"/>
                </a:solidFill>
                <a:ea typeface="+mn-lt"/>
                <a:cs typeface="Times New Roman" panose="02020603050405020304" pitchFamily="18" charset="0"/>
              </a:rPr>
              <a:t>  </a:t>
            </a:r>
            <a:endParaRPr lang="en-US" sz="2400" dirty="0">
              <a:solidFill>
                <a:schemeClr val="bg1"/>
              </a:solidFill>
              <a:cs typeface="Times New Roman" panose="02020603050405020304" pitchFamily="18" charset="0"/>
            </a:endParaRPr>
          </a:p>
          <a:p>
            <a:r>
              <a:rPr lang="en-US" sz="2400" dirty="0">
                <a:solidFill>
                  <a:schemeClr val="bg1"/>
                </a:solidFill>
                <a:ea typeface="+mn-lt"/>
                <a:cs typeface="Times New Roman" panose="02020603050405020304" pitchFamily="18" charset="0"/>
              </a:rPr>
              <a:t>▪ Even in its milder forms, NVP can often produce a negative impact on women’s psychological and physiological levels of stress, to include their daily activities, social functions, and work capabilities.</a:t>
            </a:r>
            <a:r>
              <a:rPr lang="en-US" sz="2400" baseline="30000" dirty="0">
                <a:solidFill>
                  <a:schemeClr val="bg1"/>
                </a:solidFill>
                <a:ea typeface="+mn-lt"/>
                <a:cs typeface="Times New Roman" panose="02020603050405020304" pitchFamily="18" charset="0"/>
              </a:rPr>
              <a:t>3</a:t>
            </a:r>
            <a:r>
              <a:rPr lang="en-US" sz="2400" dirty="0">
                <a:solidFill>
                  <a:schemeClr val="bg1"/>
                </a:solidFill>
                <a:ea typeface="+mn-lt"/>
                <a:cs typeface="Times New Roman" panose="02020603050405020304" pitchFamily="18" charset="0"/>
              </a:rPr>
              <a:t> </a:t>
            </a:r>
            <a:endParaRPr lang="en-US" sz="2400" dirty="0">
              <a:solidFill>
                <a:schemeClr val="bg1"/>
              </a:solidFill>
              <a:cs typeface="Times New Roman" panose="02020603050405020304" pitchFamily="18" charset="0"/>
            </a:endParaRPr>
          </a:p>
          <a:p>
            <a:r>
              <a:rPr lang="en-US" sz="2400" dirty="0">
                <a:solidFill>
                  <a:schemeClr val="bg1"/>
                </a:solidFill>
                <a:ea typeface="+mn-lt"/>
                <a:cs typeface="Times New Roman" panose="02020603050405020304" pitchFamily="18" charset="0"/>
              </a:rPr>
              <a:t>▪  Complementary Alternative Medicine (CAM) is a potential natural treatment that can be used for pregnant women as a pathway to reduce symptoms of NVP.</a:t>
            </a:r>
            <a:r>
              <a:rPr lang="en-US" sz="2400" baseline="30000" dirty="0">
                <a:solidFill>
                  <a:schemeClr val="bg1"/>
                </a:solidFill>
                <a:ea typeface="+mn-lt"/>
                <a:cs typeface="Times New Roman" panose="02020603050405020304" pitchFamily="18" charset="0"/>
              </a:rPr>
              <a:t> </a:t>
            </a:r>
            <a:r>
              <a:rPr lang="en-US" sz="2400" dirty="0">
                <a:solidFill>
                  <a:schemeClr val="bg1"/>
                </a:solidFill>
                <a:ea typeface="+mn-lt"/>
                <a:cs typeface="Times New Roman" panose="02020603050405020304" pitchFamily="18" charset="0"/>
              </a:rPr>
              <a:t>The expansion of traditional and complementary medicine (CAM) have become a worldwide trend, according to the World Health Organization (WHO).</a:t>
            </a:r>
            <a:r>
              <a:rPr lang="en-US" sz="2400" baseline="30000" dirty="0">
                <a:solidFill>
                  <a:schemeClr val="bg1"/>
                </a:solidFill>
                <a:ea typeface="+mn-lt"/>
                <a:cs typeface="Times New Roman" panose="02020603050405020304" pitchFamily="18" charset="0"/>
              </a:rPr>
              <a:t> 4</a:t>
            </a:r>
            <a:r>
              <a:rPr lang="en-US" sz="2400" dirty="0">
                <a:solidFill>
                  <a:schemeClr val="bg1"/>
                </a:solidFill>
                <a:ea typeface="+mn-lt"/>
                <a:cs typeface="Times New Roman" panose="02020603050405020304" pitchFamily="18" charset="0"/>
              </a:rPr>
              <a:t>  </a:t>
            </a:r>
            <a:endParaRPr lang="en-US" sz="2400" dirty="0">
              <a:solidFill>
                <a:schemeClr val="bg1"/>
              </a:solidFill>
              <a:cs typeface="Times New Roman" panose="02020603050405020304" pitchFamily="18" charset="0"/>
            </a:endParaRPr>
          </a:p>
          <a:p>
            <a:r>
              <a:rPr lang="en-US" sz="2400" dirty="0">
                <a:solidFill>
                  <a:schemeClr val="bg1"/>
                </a:solidFill>
                <a:ea typeface="+mn-lt"/>
                <a:cs typeface="Times New Roman" panose="02020603050405020304" pitchFamily="18" charset="0"/>
              </a:rPr>
              <a:t>▪ Some forms of CAM include aromatherapy, acupuncture, homeopathy, massage therapies, and reflexology.     </a:t>
            </a:r>
            <a:endParaRPr lang="en-US" sz="2400" dirty="0">
              <a:solidFill>
                <a:schemeClr val="bg1"/>
              </a:solidFill>
              <a:cs typeface="Times New Roman" panose="02020603050405020304" pitchFamily="18" charset="0"/>
            </a:endParaRPr>
          </a:p>
          <a:p>
            <a:r>
              <a:rPr lang="en-US" sz="2400" dirty="0">
                <a:solidFill>
                  <a:schemeClr val="bg1"/>
                </a:solidFill>
                <a:ea typeface="+mn-lt"/>
                <a:cs typeface="Times New Roman" panose="02020603050405020304" pitchFamily="18" charset="0"/>
              </a:rPr>
              <a:t>▪ Several population studies have found that ethnic disparities exist in NVP incidences and symptomatology.</a:t>
            </a:r>
            <a:r>
              <a:rPr lang="en-US" sz="2400" baseline="30000" dirty="0">
                <a:solidFill>
                  <a:schemeClr val="bg1"/>
                </a:solidFill>
                <a:ea typeface="+mn-lt"/>
                <a:cs typeface="Times New Roman" panose="02020603050405020304" pitchFamily="18" charset="0"/>
              </a:rPr>
              <a:t>5</a:t>
            </a:r>
            <a:r>
              <a:rPr lang="en-US" sz="2400" dirty="0">
                <a:solidFill>
                  <a:schemeClr val="bg1"/>
                </a:solidFill>
                <a:ea typeface="+mn-lt"/>
                <a:cs typeface="Times New Roman" panose="02020603050405020304" pitchFamily="18" charset="0"/>
              </a:rPr>
              <a:t> However, current studies have not explored population differences in how CAM is used despite differences of how NVP appears to be experienced. </a:t>
            </a:r>
            <a:endParaRPr lang="en-US" sz="2400" dirty="0">
              <a:solidFill>
                <a:schemeClr val="bg1"/>
              </a:solidFill>
              <a:cs typeface="Times New Roman" panose="02020603050405020304" pitchFamily="18" charset="0"/>
            </a:endParaRPr>
          </a:p>
          <a:p>
            <a:r>
              <a:rPr lang="en-US" sz="2400" dirty="0">
                <a:solidFill>
                  <a:schemeClr val="bg1"/>
                </a:solidFill>
                <a:ea typeface="+mn-lt"/>
                <a:cs typeface="Times New Roman" panose="02020603050405020304" pitchFamily="18" charset="0"/>
              </a:rPr>
              <a:t>▪ </a:t>
            </a:r>
            <a:r>
              <a:rPr lang="en-US" sz="2400" dirty="0">
                <a:solidFill>
                  <a:srgbClr val="FF0000"/>
                </a:solidFill>
                <a:ea typeface="+mn-lt"/>
                <a:cs typeface="Times New Roman" panose="02020603050405020304" pitchFamily="18" charset="0"/>
              </a:rPr>
              <a:t>The aim of the current research </a:t>
            </a:r>
            <a:r>
              <a:rPr lang="en-US" sz="2400" dirty="0">
                <a:solidFill>
                  <a:schemeClr val="bg1"/>
                </a:solidFill>
                <a:ea typeface="+mn-lt"/>
                <a:cs typeface="Times New Roman" panose="02020603050405020304" pitchFamily="18" charset="0"/>
              </a:rPr>
              <a:t>is to critique and update literature from a recently published dissertation on CAM and NVP, comparing the published dissertation demographics with identified demographic differences from a synthesized literature review. Further, the 10 Essential Public Health Services (EPHS) 2020 model is applied as a conceptual framework to make recommendations for a more robust and disparate study through applying principles of equity. </a:t>
            </a:r>
            <a:endParaRPr lang="en-US" sz="2400" dirty="0">
              <a:solidFill>
                <a:schemeClr val="bg1"/>
              </a:solidFill>
              <a:cs typeface="Times New Roman" panose="02020603050405020304" pitchFamily="18" charset="0"/>
            </a:endParaRPr>
          </a:p>
        </p:txBody>
      </p:sp>
      <p:sp>
        <p:nvSpPr>
          <p:cNvPr id="47" name="Arrow: Down 1">
            <a:extLst>
              <a:ext uri="{FF2B5EF4-FFF2-40B4-BE49-F238E27FC236}">
                <a16:creationId xmlns:a16="http://schemas.microsoft.com/office/drawing/2014/main" id="{601242AB-2B22-6941-B48C-7D57642DF105}"/>
              </a:ext>
            </a:extLst>
          </p:cNvPr>
          <p:cNvSpPr/>
          <p:nvPr/>
        </p:nvSpPr>
        <p:spPr>
          <a:xfrm>
            <a:off x="14837846" y="12864540"/>
            <a:ext cx="924994" cy="26495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49" name="Picture 9" descr="Diagram&#10;&#10;Description automatically generated">
            <a:extLst>
              <a:ext uri="{FF2B5EF4-FFF2-40B4-BE49-F238E27FC236}">
                <a16:creationId xmlns:a16="http://schemas.microsoft.com/office/drawing/2014/main" id="{44C6A1A1-E989-464A-BA99-367EB0152E7C}"/>
              </a:ext>
            </a:extLst>
          </p:cNvPr>
          <p:cNvPicPr>
            <a:picLocks noChangeAspect="1"/>
          </p:cNvPicPr>
          <p:nvPr/>
        </p:nvPicPr>
        <p:blipFill>
          <a:blip r:embed="rId8"/>
          <a:stretch>
            <a:fillRect/>
          </a:stretch>
        </p:blipFill>
        <p:spPr>
          <a:xfrm>
            <a:off x="10898369" y="15854143"/>
            <a:ext cx="8514591" cy="7406101"/>
          </a:xfrm>
          <a:prstGeom prst="rect">
            <a:avLst/>
          </a:prstGeom>
        </p:spPr>
      </p:pic>
    </p:spTree>
    <p:extLst>
      <p:ext uri="{BB962C8B-B14F-4D97-AF65-F5344CB8AC3E}">
        <p14:creationId xmlns:p14="http://schemas.microsoft.com/office/powerpoint/2010/main" val="32477086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61D3D460BAE4DB95D20BCB3802111" ma:contentTypeVersion="7" ma:contentTypeDescription="Create a new document." ma:contentTypeScope="" ma:versionID="e938956e5e05755272e3c4383387f0a7">
  <xsd:schema xmlns:xsd="http://www.w3.org/2001/XMLSchema" xmlns:xs="http://www.w3.org/2001/XMLSchema" xmlns:p="http://schemas.microsoft.com/office/2006/metadata/properties" xmlns:ns3="8bfff7ae-ffab-48c2-b463-9b5cd3645dbf" xmlns:ns4="8a23f241-50c7-436d-b591-6f951810ee34" targetNamespace="http://schemas.microsoft.com/office/2006/metadata/properties" ma:root="true" ma:fieldsID="ce9376e3b1e98ad311f6f2385928aa0b" ns3:_="" ns4:_="">
    <xsd:import namespace="8bfff7ae-ffab-48c2-b463-9b5cd3645dbf"/>
    <xsd:import namespace="8a23f241-50c7-436d-b591-6f951810ee3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fff7ae-ffab-48c2-b463-9b5cd3645d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a23f241-50c7-436d-b591-6f951810ee3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8EA5B2-3CA4-4DD1-88E6-D1B63A826C75}">
  <ds:schemaRefs>
    <ds:schemaRef ds:uri="8a23f241-50c7-436d-b591-6f951810ee34"/>
    <ds:schemaRef ds:uri="8bfff7ae-ffab-48c2-b463-9b5cd3645d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5CBCC5E-4C9D-4ABF-BC94-55BCE75B3BCC}">
  <ds:schemaRefs>
    <ds:schemaRef ds:uri="http://schemas.microsoft.com/sharepoint/v3/contenttype/forms"/>
  </ds:schemaRefs>
</ds:datastoreItem>
</file>

<file path=customXml/itemProps3.xml><?xml version="1.0" encoding="utf-8"?>
<ds:datastoreItem xmlns:ds="http://schemas.openxmlformats.org/officeDocument/2006/customXml" ds:itemID="{AD47E137-80EC-4804-A16B-5E64DDD37077}">
  <ds:schemaRefs>
    <ds:schemaRef ds:uri="8a23f241-50c7-436d-b591-6f951810ee34"/>
    <ds:schemaRef ds:uri="8bfff7ae-ffab-48c2-b463-9b5cd3645db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TM04033929[[fn=Slate]]</Template>
  <TotalTime>410</TotalTime>
  <Words>1819</Words>
  <Application>Microsoft Macintosh PowerPoint</Application>
  <PresentationFormat>Custom</PresentationFormat>
  <Paragraphs>220</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Calisto MT</vt:lpstr>
      <vt:lpstr>Times New Roman</vt:lpstr>
      <vt:lpstr>Wingdings 2</vt:lpstr>
      <vt:lpstr>Slate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Ogbonda, Stephanie Chituru</cp:lastModifiedBy>
  <cp:revision>23</cp:revision>
  <dcterms:created xsi:type="dcterms:W3CDTF">2013-10-19T16:33:22Z</dcterms:created>
  <dcterms:modified xsi:type="dcterms:W3CDTF">2022-03-16T03:51:26Z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0x010100DCA61D3D460BAE4DB95D20BCB3802111</vt:lpwstr>
  </property>
</Properties>
</file>