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37" autoAdjust="0"/>
    <p:restoredTop sz="95878" autoAdjust="0"/>
  </p:normalViewPr>
  <p:slideViewPr>
    <p:cSldViewPr snapToGrid="0" snapToObjects="1">
      <p:cViewPr>
        <p:scale>
          <a:sx n="17" d="100"/>
          <a:sy n="17" d="100"/>
        </p:scale>
        <p:origin x="1576" y="1184"/>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3/7/22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34496" y="8493799"/>
            <a:ext cx="33984125" cy="8778245"/>
          </a:xfrm>
        </p:spPr>
        <p:txBody>
          <a:bodyPr anchor="b">
            <a:normAutofit/>
          </a:bodyPr>
          <a:lstStyle>
            <a:lvl1pPr algn="ctr">
              <a:defRPr sz="25920"/>
            </a:lvl1pPr>
          </a:lstStyle>
          <a:p>
            <a:r>
              <a:rPr lang="en-US"/>
              <a:t>Click to edit Master title style</a:t>
            </a:r>
            <a:endParaRPr lang="en-US" dirty="0"/>
          </a:p>
        </p:txBody>
      </p:sp>
      <p:sp>
        <p:nvSpPr>
          <p:cNvPr id="3" name="Subtitle 2"/>
          <p:cNvSpPr>
            <a:spLocks noGrp="1"/>
          </p:cNvSpPr>
          <p:nvPr>
            <p:ph type="subTitle" idx="1"/>
          </p:nvPr>
        </p:nvSpPr>
        <p:spPr>
          <a:xfrm>
            <a:off x="4934496" y="17272029"/>
            <a:ext cx="33984125" cy="5039362"/>
          </a:xfrm>
        </p:spPr>
        <p:txBody>
          <a:bodyPr anchor="t"/>
          <a:lstStyle>
            <a:lvl1pPr marL="0" indent="0" algn="ctr">
              <a:buNone/>
              <a:defRPr>
                <a:solidFill>
                  <a:schemeClr val="tx1"/>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233566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176" y="2592408"/>
            <a:ext cx="36748848" cy="18404995"/>
          </a:xfrm>
          <a:prstGeom prst="rect">
            <a:avLst/>
          </a:prstGeom>
        </p:spPr>
      </p:pic>
      <p:sp>
        <p:nvSpPr>
          <p:cNvPr id="2" name="Title 1"/>
          <p:cNvSpPr>
            <a:spLocks noGrp="1"/>
          </p:cNvSpPr>
          <p:nvPr>
            <p:ph type="title"/>
          </p:nvPr>
        </p:nvSpPr>
        <p:spPr>
          <a:xfrm>
            <a:off x="3289702" y="21913224"/>
            <a:ext cx="37279176" cy="2608666"/>
          </a:xfrm>
        </p:spPr>
        <p:txBody>
          <a:bodyPr anchor="b">
            <a:normAutofit/>
          </a:bodyPr>
          <a:lstStyle>
            <a:lvl1pPr algn="ct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4445842" y="3336050"/>
            <a:ext cx="34970880" cy="16923221"/>
          </a:xfrm>
          <a:effectLst>
            <a:outerShdw blurRad="38100" dist="25400" dir="4440000">
              <a:srgbClr val="000000">
                <a:alpha val="36000"/>
              </a:srgbClr>
            </a:outerShdw>
          </a:effectLst>
        </p:spPr>
        <p:txBody>
          <a:bodyPr anchor="t">
            <a:normAutofit/>
          </a:bodyPr>
          <a:lstStyle>
            <a:lvl1pPr marL="0" indent="0" algn="ctr">
              <a:buNone/>
              <a:defRPr sz="9600"/>
            </a:lvl1pPr>
            <a:lvl2pPr marL="2194560" indent="0">
              <a:buNone/>
              <a:defRPr sz="9600"/>
            </a:lvl2pPr>
            <a:lvl3pPr marL="4389120" indent="0">
              <a:buNone/>
              <a:defRPr sz="9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289661" y="24521894"/>
            <a:ext cx="37273546" cy="3275866"/>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62411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1" y="2920498"/>
            <a:ext cx="37273546" cy="16964851"/>
          </a:xfrm>
        </p:spPr>
        <p:txBody>
          <a:bodyPr anchor="ctr"/>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61" y="20616864"/>
            <a:ext cx="37273546" cy="7208765"/>
          </a:xfrm>
        </p:spPr>
        <p:txBody>
          <a:bodyPr anchor="ct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13183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6363" y="2926080"/>
            <a:ext cx="33489907" cy="14365939"/>
          </a:xfrm>
        </p:spPr>
        <p:txBody>
          <a:bodyPr anchor="ctr"/>
          <a:lstStyle>
            <a:lvl1pPr>
              <a:defRPr sz="15360"/>
            </a:lvl1pPr>
          </a:lstStyle>
          <a:p>
            <a:r>
              <a:rPr lang="en-US"/>
              <a:t>Click to edit Master title style</a:t>
            </a:r>
            <a:endParaRPr lang="en-US" dirty="0"/>
          </a:p>
        </p:txBody>
      </p:sp>
      <p:sp>
        <p:nvSpPr>
          <p:cNvPr id="12" name="Text Placeholder 3"/>
          <p:cNvSpPr>
            <a:spLocks noGrp="1"/>
          </p:cNvSpPr>
          <p:nvPr>
            <p:ph type="body" sz="half" idx="13"/>
          </p:nvPr>
        </p:nvSpPr>
        <p:spPr>
          <a:xfrm>
            <a:off x="6194323" y="17328161"/>
            <a:ext cx="31508275" cy="2557195"/>
          </a:xfrm>
        </p:spPr>
        <p:txBody>
          <a:bodyPr anchor="t">
            <a:normAutofit/>
          </a:bodyPr>
          <a:lstStyle>
            <a:lvl1pPr marL="0" indent="0" algn="r">
              <a:buNone/>
              <a:defRPr sz="672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4" name="Text Placeholder 3"/>
          <p:cNvSpPr>
            <a:spLocks noGrp="1"/>
          </p:cNvSpPr>
          <p:nvPr>
            <p:ph type="body" sz="half" idx="2"/>
          </p:nvPr>
        </p:nvSpPr>
        <p:spPr>
          <a:xfrm>
            <a:off x="3289661" y="20660894"/>
            <a:ext cx="37273546" cy="7149581"/>
          </a:xfrm>
        </p:spPr>
        <p:txBody>
          <a:bodyPr anchor="ctr">
            <a:normAutofit/>
          </a:bodyP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
        <p:nvSpPr>
          <p:cNvPr id="11" name="TextBox 10"/>
          <p:cNvSpPr txBox="1"/>
          <p:nvPr/>
        </p:nvSpPr>
        <p:spPr>
          <a:xfrm>
            <a:off x="3011803" y="4194778"/>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8400" dirty="0">
                <a:solidFill>
                  <a:schemeClr val="tx1"/>
                </a:solidFill>
                <a:effectLst/>
              </a:rPr>
              <a:t>“</a:t>
            </a:r>
          </a:p>
        </p:txBody>
      </p:sp>
      <p:sp>
        <p:nvSpPr>
          <p:cNvPr id="13" name="TextBox 12"/>
          <p:cNvSpPr txBox="1"/>
          <p:nvPr/>
        </p:nvSpPr>
        <p:spPr>
          <a:xfrm>
            <a:off x="37576123" y="14079576"/>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8400" dirty="0">
                <a:solidFill>
                  <a:schemeClr val="tx1"/>
                </a:solidFill>
                <a:effectLst/>
              </a:rPr>
              <a:t>”</a:t>
            </a:r>
          </a:p>
        </p:txBody>
      </p:sp>
    </p:spTree>
    <p:extLst>
      <p:ext uri="{BB962C8B-B14F-4D97-AF65-F5344CB8AC3E}">
        <p14:creationId xmlns:p14="http://schemas.microsoft.com/office/powerpoint/2010/main" val="296024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289661" y="10209329"/>
            <a:ext cx="37273546" cy="12056808"/>
          </a:xfrm>
        </p:spPr>
        <p:txBody>
          <a:bodyPr anchor="b"/>
          <a:lstStyle>
            <a:lvl1pPr>
              <a:defRPr sz="15360"/>
            </a:lvl1pPr>
          </a:lstStyle>
          <a:p>
            <a:r>
              <a:rPr lang="en-US"/>
              <a:t>Click to edit Master title style</a:t>
            </a:r>
            <a:endParaRPr lang="en-US" dirty="0"/>
          </a:p>
        </p:txBody>
      </p:sp>
      <p:sp>
        <p:nvSpPr>
          <p:cNvPr id="4" name="Text Placeholder 3"/>
          <p:cNvSpPr>
            <a:spLocks noGrp="1"/>
          </p:cNvSpPr>
          <p:nvPr>
            <p:ph type="body" sz="half" idx="2"/>
          </p:nvPr>
        </p:nvSpPr>
        <p:spPr>
          <a:xfrm>
            <a:off x="3289630" y="22322669"/>
            <a:ext cx="37267915" cy="5475091"/>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4073127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3289661" y="2926080"/>
            <a:ext cx="37273546" cy="4658160"/>
          </a:xfrm>
        </p:spPr>
        <p:txBody>
          <a:bodyPr/>
          <a:lstStyle/>
          <a:p>
            <a:r>
              <a:rPr lang="en-US"/>
              <a:t>Click to edit Master title style</a:t>
            </a:r>
            <a:endParaRPr lang="en-US" dirty="0"/>
          </a:p>
        </p:txBody>
      </p:sp>
      <p:sp>
        <p:nvSpPr>
          <p:cNvPr id="7" name="Text Placeholder 2"/>
          <p:cNvSpPr>
            <a:spLocks noGrp="1"/>
          </p:cNvSpPr>
          <p:nvPr>
            <p:ph type="body" idx="1"/>
          </p:nvPr>
        </p:nvSpPr>
        <p:spPr>
          <a:xfrm>
            <a:off x="3289661"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8" name="Text Placeholder 3"/>
          <p:cNvSpPr>
            <a:spLocks noGrp="1"/>
          </p:cNvSpPr>
          <p:nvPr>
            <p:ph type="body" sz="half" idx="15"/>
          </p:nvPr>
        </p:nvSpPr>
        <p:spPr>
          <a:xfrm>
            <a:off x="3289661"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9" name="Text Placeholder 4"/>
          <p:cNvSpPr>
            <a:spLocks noGrp="1"/>
          </p:cNvSpPr>
          <p:nvPr>
            <p:ph type="body" sz="quarter" idx="3"/>
          </p:nvPr>
        </p:nvSpPr>
        <p:spPr>
          <a:xfrm>
            <a:off x="160081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0" name="Text Placeholder 3"/>
          <p:cNvSpPr>
            <a:spLocks noGrp="1"/>
          </p:cNvSpPr>
          <p:nvPr>
            <p:ph type="body" sz="half" idx="16"/>
          </p:nvPr>
        </p:nvSpPr>
        <p:spPr>
          <a:xfrm>
            <a:off x="15989165"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11" name="Text Placeholder 4"/>
          <p:cNvSpPr>
            <a:spLocks noGrp="1"/>
          </p:cNvSpPr>
          <p:nvPr>
            <p:ph type="body" sz="quarter" idx="13"/>
          </p:nvPr>
        </p:nvSpPr>
        <p:spPr>
          <a:xfrm>
            <a:off x="286796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2" name="Text Placeholder 3"/>
          <p:cNvSpPr>
            <a:spLocks noGrp="1"/>
          </p:cNvSpPr>
          <p:nvPr>
            <p:ph type="body" sz="half" idx="17"/>
          </p:nvPr>
        </p:nvSpPr>
        <p:spPr>
          <a:xfrm>
            <a:off x="28679659"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63731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347" y="8765016"/>
            <a:ext cx="12139421" cy="880107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0302" y="8765016"/>
            <a:ext cx="12139421" cy="880107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4232" y="8765016"/>
            <a:ext cx="12139421" cy="8801078"/>
          </a:xfrm>
          <a:prstGeom prst="rect">
            <a:avLst/>
          </a:prstGeom>
        </p:spPr>
      </p:pic>
      <p:sp>
        <p:nvSpPr>
          <p:cNvPr id="30" name="Title 1"/>
          <p:cNvSpPr>
            <a:spLocks noGrp="1"/>
          </p:cNvSpPr>
          <p:nvPr>
            <p:ph type="title"/>
          </p:nvPr>
        </p:nvSpPr>
        <p:spPr>
          <a:xfrm>
            <a:off x="3289661" y="2926080"/>
            <a:ext cx="37273546" cy="465816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328966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0" name="Picture Placeholder 2"/>
          <p:cNvSpPr>
            <a:spLocks noGrp="1" noChangeAspect="1"/>
          </p:cNvSpPr>
          <p:nvPr>
            <p:ph type="pic" idx="15"/>
          </p:nvPr>
        </p:nvSpPr>
        <p:spPr>
          <a:xfrm>
            <a:off x="3665170" y="9306807"/>
            <a:ext cx="11132525" cy="7694179"/>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1" name="Text Placeholder 3"/>
          <p:cNvSpPr>
            <a:spLocks noGrp="1"/>
          </p:cNvSpPr>
          <p:nvPr>
            <p:ph type="body" sz="half" idx="18"/>
          </p:nvPr>
        </p:nvSpPr>
        <p:spPr>
          <a:xfrm>
            <a:off x="3289661" y="21505774"/>
            <a:ext cx="11883542"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2" name="Text Placeholder 4"/>
          <p:cNvSpPr>
            <a:spLocks noGrp="1"/>
          </p:cNvSpPr>
          <p:nvPr>
            <p:ph type="body" sz="quarter" idx="3"/>
          </p:nvPr>
        </p:nvSpPr>
        <p:spPr>
          <a:xfrm>
            <a:off x="15994037"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3" name="Picture Placeholder 2"/>
          <p:cNvSpPr>
            <a:spLocks noGrp="1" noChangeAspect="1"/>
          </p:cNvSpPr>
          <p:nvPr>
            <p:ph type="pic" idx="21"/>
          </p:nvPr>
        </p:nvSpPr>
        <p:spPr>
          <a:xfrm>
            <a:off x="16364674" y="9307651"/>
            <a:ext cx="11132525" cy="771918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4" name="Text Placeholder 3"/>
          <p:cNvSpPr>
            <a:spLocks noGrp="1"/>
          </p:cNvSpPr>
          <p:nvPr>
            <p:ph type="body" sz="half" idx="19"/>
          </p:nvPr>
        </p:nvSpPr>
        <p:spPr>
          <a:xfrm>
            <a:off x="15989163" y="21505769"/>
            <a:ext cx="11888414"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5" name="Text Placeholder 4"/>
          <p:cNvSpPr>
            <a:spLocks noGrp="1"/>
          </p:cNvSpPr>
          <p:nvPr>
            <p:ph type="body" sz="quarter" idx="13"/>
          </p:nvPr>
        </p:nvSpPr>
        <p:spPr>
          <a:xfrm>
            <a:off x="2868011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6" name="Picture Placeholder 2"/>
          <p:cNvSpPr>
            <a:spLocks noGrp="1" noChangeAspect="1"/>
          </p:cNvSpPr>
          <p:nvPr>
            <p:ph type="pic" idx="22"/>
          </p:nvPr>
        </p:nvSpPr>
        <p:spPr>
          <a:xfrm>
            <a:off x="29072515" y="9285274"/>
            <a:ext cx="11132525" cy="7715011"/>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27" name="Text Placeholder 3"/>
          <p:cNvSpPr>
            <a:spLocks noGrp="1"/>
          </p:cNvSpPr>
          <p:nvPr>
            <p:ph type="body" sz="half" idx="20"/>
          </p:nvPr>
        </p:nvSpPr>
        <p:spPr>
          <a:xfrm>
            <a:off x="28679659" y="21505759"/>
            <a:ext cx="11883542" cy="629200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337930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83887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9052" y="2926082"/>
            <a:ext cx="8224152" cy="2487168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289666" y="2926082"/>
            <a:ext cx="28500739" cy="248716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0127722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6753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63447" y="8453129"/>
            <a:ext cx="34525982" cy="8778302"/>
          </a:xfrm>
        </p:spPr>
        <p:txBody>
          <a:bodyPr anchor="b"/>
          <a:lstStyle>
            <a:lvl1pPr algn="ctr">
              <a:defRPr sz="19200" b="0" cap="none"/>
            </a:lvl1pPr>
          </a:lstStyle>
          <a:p>
            <a:r>
              <a:rPr lang="en-US"/>
              <a:t>Click to edit Master title style</a:t>
            </a:r>
            <a:endParaRPr lang="en-US" dirty="0"/>
          </a:p>
        </p:txBody>
      </p:sp>
      <p:sp>
        <p:nvSpPr>
          <p:cNvPr id="3" name="Text Placeholder 2"/>
          <p:cNvSpPr>
            <a:spLocks noGrp="1"/>
          </p:cNvSpPr>
          <p:nvPr>
            <p:ph type="body" idx="1"/>
          </p:nvPr>
        </p:nvSpPr>
        <p:spPr>
          <a:xfrm>
            <a:off x="4663447" y="17231419"/>
            <a:ext cx="34525982" cy="7233859"/>
          </a:xfrm>
        </p:spPr>
        <p:txBody>
          <a:bodyPr anchor="t"/>
          <a:lstStyle>
            <a:lvl1pPr marL="0" indent="0" algn="ctr">
              <a:buNone/>
              <a:defRPr sz="9600">
                <a:solidFill>
                  <a:schemeClr val="tx1"/>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689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289668" y="8315755"/>
            <a:ext cx="18217790" cy="194820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330414" y="8315762"/>
            <a:ext cx="18232795" cy="194820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3D97CC-475F-BE49-B579-6BFEF977A37E}" type="datetimeFigureOut">
              <a:rPr lang="en-US" smtClean="0"/>
              <a:t>3/7/22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003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659" y="8497553"/>
            <a:ext cx="18179630" cy="19742174"/>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3579" y="8497553"/>
            <a:ext cx="18179630" cy="19742174"/>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21139" y="8809219"/>
            <a:ext cx="17554838" cy="2615443"/>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621139" y="11424665"/>
            <a:ext cx="17554838"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661880" y="8809227"/>
            <a:ext cx="17623190" cy="2615438"/>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661880" y="11424665"/>
            <a:ext cx="17623190"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3D97CC-475F-BE49-B579-6BFEF977A37E}" type="datetimeFigureOut">
              <a:rPr lang="en-US" smtClean="0"/>
              <a:t>3/7/22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5328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3D97CC-475F-BE49-B579-6BFEF977A37E}" type="datetimeFigureOut">
              <a:rPr lang="en-US" smtClean="0"/>
              <a:t>3/7/22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4682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707706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8" y="2926080"/>
            <a:ext cx="13344802" cy="8745206"/>
          </a:xfrm>
        </p:spPr>
        <p:txBody>
          <a:bodyPr anchor="b">
            <a:normAutofit/>
          </a:bodyPr>
          <a:lstStyle>
            <a:lvl1pPr algn="ctr">
              <a:defRPr sz="11520" b="0"/>
            </a:lvl1pPr>
          </a:lstStyle>
          <a:p>
            <a:r>
              <a:rPr lang="en-US"/>
              <a:t>Click to edit Master title style</a:t>
            </a:r>
            <a:endParaRPr lang="en-US" dirty="0"/>
          </a:p>
        </p:txBody>
      </p:sp>
      <p:sp>
        <p:nvSpPr>
          <p:cNvPr id="3" name="Content Placeholder 2"/>
          <p:cNvSpPr>
            <a:spLocks noGrp="1"/>
          </p:cNvSpPr>
          <p:nvPr>
            <p:ph idx="1"/>
          </p:nvPr>
        </p:nvSpPr>
        <p:spPr>
          <a:xfrm>
            <a:off x="17480283" y="2926080"/>
            <a:ext cx="23082926" cy="2487168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89668" y="11671289"/>
            <a:ext cx="13344802" cy="16126469"/>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6615333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5938" y="2927630"/>
            <a:ext cx="16455101" cy="24986266"/>
          </a:xfrm>
          <a:prstGeom prst="rect">
            <a:avLst/>
          </a:prstGeom>
        </p:spPr>
      </p:pic>
      <p:sp>
        <p:nvSpPr>
          <p:cNvPr id="2" name="Title 1"/>
          <p:cNvSpPr>
            <a:spLocks noGrp="1"/>
          </p:cNvSpPr>
          <p:nvPr>
            <p:ph type="title"/>
          </p:nvPr>
        </p:nvSpPr>
        <p:spPr>
          <a:xfrm>
            <a:off x="3289666" y="2927631"/>
            <a:ext cx="18838445" cy="8780822"/>
          </a:xfrm>
        </p:spPr>
        <p:txBody>
          <a:bodyPr anchor="b">
            <a:noAutofit/>
          </a:bodyPr>
          <a:lstStyle>
            <a:lvl1pPr algn="ctr">
              <a:defRPr sz="1536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88297" y="3571147"/>
            <a:ext cx="15193800" cy="23581546"/>
          </a:xfr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endParaRPr lang="en-US" dirty="0"/>
          </a:p>
        </p:txBody>
      </p:sp>
      <p:sp>
        <p:nvSpPr>
          <p:cNvPr id="4" name="Text Placeholder 3"/>
          <p:cNvSpPr>
            <a:spLocks noGrp="1"/>
          </p:cNvSpPr>
          <p:nvPr>
            <p:ph type="body" sz="half" idx="2"/>
          </p:nvPr>
        </p:nvSpPr>
        <p:spPr>
          <a:xfrm>
            <a:off x="3289666" y="11708453"/>
            <a:ext cx="18838445" cy="16205443"/>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975210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89661" y="2926080"/>
            <a:ext cx="37273546" cy="465816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89661" y="8315762"/>
            <a:ext cx="37273546" cy="19482005"/>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43450" y="28239727"/>
            <a:ext cx="9875520"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163D97CC-475F-BE49-B579-6BFEF977A37E}" type="datetimeFigureOut">
              <a:rPr lang="en-US" smtClean="0"/>
              <a:t>3/7/22</a:t>
            </a:fld>
            <a:endParaRPr lang="en-US"/>
          </a:p>
        </p:txBody>
      </p:sp>
      <p:sp>
        <p:nvSpPr>
          <p:cNvPr id="5" name="Footer Placeholder 4"/>
          <p:cNvSpPr>
            <a:spLocks noGrp="1"/>
          </p:cNvSpPr>
          <p:nvPr>
            <p:ph type="ftr" sz="quarter" idx="3"/>
          </p:nvPr>
        </p:nvSpPr>
        <p:spPr>
          <a:xfrm>
            <a:off x="3289668" y="28239727"/>
            <a:ext cx="24022315" cy="1752600"/>
          </a:xfrm>
          <a:prstGeom prst="rect">
            <a:avLst/>
          </a:prstGeom>
        </p:spPr>
        <p:txBody>
          <a:bodyPr vert="horz" lIns="91440" tIns="45720" rIns="91440" bIns="45720" rtlCol="0" anchor="ctr"/>
          <a:lstStyle>
            <a:lvl1pPr algn="l">
              <a:defRPr sz="48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37850446" y="28239727"/>
            <a:ext cx="2712763"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736249571"/>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2194560" rtl="0" eaLnBrk="1" latinLnBrk="0" hangingPunct="1">
        <a:spcBef>
          <a:spcPct val="0"/>
        </a:spcBef>
        <a:buNone/>
        <a:defRPr sz="19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45920" indent="-1468800" algn="l" defTabSz="2194560" rtl="0" eaLnBrk="1" latinLnBrk="0" hangingPunct="1">
        <a:spcBef>
          <a:spcPct val="20000"/>
        </a:spcBef>
        <a:spcAft>
          <a:spcPts val="2880"/>
        </a:spcAft>
        <a:buClr>
          <a:schemeClr val="tx2"/>
        </a:buClr>
        <a:buSzPct val="70000"/>
        <a:buFont typeface="Wingdings 2" charset="2"/>
        <a:buChar char=""/>
        <a:defRPr sz="9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3456000" indent="-1296000" algn="l" defTabSz="2194560" rtl="0" eaLnBrk="1" latinLnBrk="0" hangingPunct="1">
        <a:spcBef>
          <a:spcPct val="20000"/>
        </a:spcBef>
        <a:spcAft>
          <a:spcPts val="2880"/>
        </a:spcAft>
        <a:buClr>
          <a:schemeClr val="tx2"/>
        </a:buClr>
        <a:buSzPct val="70000"/>
        <a:buFont typeface="Wingdings 2" charset="2"/>
        <a:buChar char=""/>
        <a:defRPr sz="86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4924800" indent="-1036800" algn="l" defTabSz="2194560" rtl="0" eaLnBrk="1" latinLnBrk="0" hangingPunct="1">
        <a:spcBef>
          <a:spcPct val="20000"/>
        </a:spcBef>
        <a:spcAft>
          <a:spcPts val="2880"/>
        </a:spcAft>
        <a:buClr>
          <a:schemeClr val="tx2"/>
        </a:buClr>
        <a:buSzPct val="70000"/>
        <a:buFont typeface="Wingdings 2" charset="2"/>
        <a:buChar char=""/>
        <a:defRPr sz="768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66528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80352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967008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52864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38720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490976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www.who.int/hrh/documents/community_health_workers.pdf" TargetMode="External"/><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6973" y="673084"/>
            <a:ext cx="42469186" cy="2726963"/>
          </a:xfrm>
          <a:prstGeom prst="rect">
            <a:avLst/>
          </a:prstGeom>
          <a:ln w="12700" cap="rnd" cmpd="sng">
            <a:solidFill>
              <a:schemeClr val="bg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9200" b="1" dirty="0">
                <a:latin typeface="Times New Roman"/>
                <a:cs typeface="Times New Roman"/>
              </a:rPr>
              <a:t>Community Health Workers in Guatemala</a:t>
            </a:r>
          </a:p>
          <a:p>
            <a:pPr algn="ctr"/>
            <a:r>
              <a:rPr lang="en-US" sz="5800" b="1" dirty="0">
                <a:latin typeface="Times New Roman"/>
                <a:cs typeface="Times New Roman"/>
              </a:rPr>
              <a:t>Rebecca Brown </a:t>
            </a:r>
            <a:r>
              <a:rPr lang="en-US" sz="5800" b="1" dirty="0" err="1">
                <a:latin typeface="Times New Roman"/>
                <a:cs typeface="Times New Roman"/>
              </a:rPr>
              <a:t>MPHc</a:t>
            </a:r>
            <a:r>
              <a:rPr lang="en-US" sz="5800" b="1" dirty="0">
                <a:latin typeface="Times New Roman"/>
                <a:cs typeface="Times New Roman"/>
              </a:rPr>
              <a:t>; Andrea Harper, RN,MPH; Dr. Oswald </a:t>
            </a:r>
            <a:r>
              <a:rPr lang="en-US" sz="5800" b="1" dirty="0" err="1">
                <a:latin typeface="Times New Roman"/>
                <a:cs typeface="Times New Roman"/>
              </a:rPr>
              <a:t>Attin</a:t>
            </a:r>
            <a:r>
              <a:rPr lang="en-US" sz="5800" b="1" dirty="0">
                <a:latin typeface="Times New Roman"/>
                <a:cs typeface="Times New Roman"/>
              </a:rPr>
              <a:t>, MSHS, PhD</a:t>
            </a:r>
          </a:p>
        </p:txBody>
      </p:sp>
      <p:pic>
        <p:nvPicPr>
          <p:cNvPr id="77" name="Picture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103" y="1207589"/>
            <a:ext cx="4840224" cy="1377696"/>
          </a:xfrm>
          <a:prstGeom prst="rect">
            <a:avLst/>
          </a:prstGeom>
        </p:spPr>
      </p:pic>
      <p:sp>
        <p:nvSpPr>
          <p:cNvPr id="310" name="TextBox 309"/>
          <p:cNvSpPr txBox="1"/>
          <p:nvPr/>
        </p:nvSpPr>
        <p:spPr>
          <a:xfrm>
            <a:off x="797833" y="3934552"/>
            <a:ext cx="9308592" cy="871394"/>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Abstract </a:t>
            </a:r>
            <a:endParaRPr lang="en-US" sz="6000" dirty="0">
              <a:latin typeface="Times New Roman"/>
              <a:cs typeface="Times New Roman"/>
            </a:endParaRPr>
          </a:p>
        </p:txBody>
      </p:sp>
      <p:sp>
        <p:nvSpPr>
          <p:cNvPr id="312" name="TextBox 311"/>
          <p:cNvSpPr txBox="1"/>
          <p:nvPr/>
        </p:nvSpPr>
        <p:spPr>
          <a:xfrm>
            <a:off x="590997" y="14363804"/>
            <a:ext cx="9312772" cy="6165150"/>
          </a:xfrm>
          <a:prstGeom prst="rect">
            <a:avLst/>
          </a:prstGeom>
          <a:solidFill>
            <a:schemeClr val="tx1"/>
          </a:solidFill>
          <a:ln>
            <a:solidFill>
              <a:schemeClr val="bg1"/>
            </a:solidFill>
          </a:ln>
        </p:spPr>
        <p:txBody>
          <a:bodyPr wrap="square" lIns="131445" tIns="65723" rIns="131445" bIns="65723" rtlCol="0">
            <a:spAutoFit/>
          </a:bodyPr>
          <a:lstStyle/>
          <a:p>
            <a:endParaRPr lang="en-US" sz="2400" dirty="0">
              <a:solidFill>
                <a:schemeClr val="bg1"/>
              </a:solidFill>
              <a:latin typeface="Times New Roman"/>
              <a:cs typeface="Times New Roman"/>
            </a:endParaRPr>
          </a:p>
          <a:p>
            <a:r>
              <a:rPr lang="en-US" sz="2800" dirty="0">
                <a:solidFill>
                  <a:schemeClr val="bg1"/>
                </a:solidFill>
              </a:rPr>
              <a:t>Community Health Workers (CHW) have been around for many years, being especially helpful in middle- and low-income countries.</a:t>
            </a:r>
            <a:r>
              <a:rPr lang="en-US" sz="2800" baseline="30000" dirty="0">
                <a:solidFill>
                  <a:schemeClr val="bg1"/>
                </a:solidFill>
              </a:rPr>
              <a:t>1</a:t>
            </a:r>
            <a:r>
              <a:rPr lang="en-US" sz="2800" dirty="0">
                <a:solidFill>
                  <a:schemeClr val="bg1"/>
                </a:solidFill>
              </a:rPr>
              <a:t> The benefits of CHW’s are tenfold, with the communities in which they interact receiving the most benefit.</a:t>
            </a:r>
            <a:r>
              <a:rPr lang="en-US" sz="2800" baseline="30000" dirty="0">
                <a:solidFill>
                  <a:schemeClr val="bg1"/>
                </a:solidFill>
              </a:rPr>
              <a:t>2,3</a:t>
            </a:r>
            <a:r>
              <a:rPr lang="en-US" sz="2800" dirty="0">
                <a:solidFill>
                  <a:schemeClr val="bg1"/>
                </a:solidFill>
              </a:rPr>
              <a:t> This research serves to discuss the outcomes and benefits of the involvement of CHW’s in health screenings done in three rural communities in Guatemala. Additionally, this paper details the health screenings that were conducted by a group of public health professionals, graduate students, and faculty at Liberty University while working alongside a church in Zacapa, Guatemala. </a:t>
            </a: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p:txBody>
      </p:sp>
      <p:sp>
        <p:nvSpPr>
          <p:cNvPr id="313" name="TextBox 312"/>
          <p:cNvSpPr txBox="1"/>
          <p:nvPr/>
        </p:nvSpPr>
        <p:spPr>
          <a:xfrm>
            <a:off x="624152" y="13476673"/>
            <a:ext cx="9290680" cy="871393"/>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Introduction and Research Question</a:t>
            </a:r>
            <a:endParaRPr lang="en-US" sz="6000" dirty="0">
              <a:latin typeface="Times New Roman"/>
              <a:cs typeface="Times New Roman"/>
            </a:endParaRPr>
          </a:p>
        </p:txBody>
      </p:sp>
      <p:grpSp>
        <p:nvGrpSpPr>
          <p:cNvPr id="314" name="Group 313"/>
          <p:cNvGrpSpPr/>
          <p:nvPr/>
        </p:nvGrpSpPr>
        <p:grpSpPr>
          <a:xfrm>
            <a:off x="771380" y="21200262"/>
            <a:ext cx="9249017" cy="11155001"/>
            <a:chOff x="834896" y="26342401"/>
            <a:chExt cx="9318769" cy="5168988"/>
          </a:xfrm>
        </p:grpSpPr>
        <p:sp>
          <p:nvSpPr>
            <p:cNvPr id="315" name="TextBox 314"/>
            <p:cNvSpPr txBox="1"/>
            <p:nvPr/>
          </p:nvSpPr>
          <p:spPr>
            <a:xfrm>
              <a:off x="834896" y="27015529"/>
              <a:ext cx="9308592" cy="4495860"/>
            </a:xfrm>
            <a:prstGeom prst="rect">
              <a:avLst/>
            </a:prstGeom>
            <a:solidFill>
              <a:schemeClr val="tx1"/>
            </a:solidFill>
            <a:ln cap="rnd">
              <a:solidFill>
                <a:schemeClr val="bg1"/>
              </a:solidFill>
            </a:ln>
          </p:spPr>
          <p:txBody>
            <a:bodyPr wrap="square" lIns="182880" rIns="182880" rtlCol="0">
              <a:noAutofit/>
            </a:bodyPr>
            <a:lstStyle/>
            <a:p>
              <a:pPr algn="just"/>
              <a:endParaRPr lang="en-US" sz="1800" dirty="0">
                <a:latin typeface="Times New Roman"/>
                <a:cs typeface="Times New Roman"/>
              </a:endParaRPr>
            </a:p>
            <a:p>
              <a:pPr algn="just"/>
              <a:endParaRPr lang="en-US" sz="2000" dirty="0">
                <a:solidFill>
                  <a:schemeClr val="bg1"/>
                </a:solidFill>
                <a:latin typeface="Times New Roman"/>
                <a:cs typeface="Times New Roman"/>
              </a:endParaRPr>
            </a:p>
            <a:p>
              <a:pPr algn="just"/>
              <a:endParaRPr lang="en-US" sz="1800" dirty="0">
                <a:latin typeface="Times New Roman"/>
                <a:cs typeface="Times New Roman"/>
              </a:endParaRPr>
            </a:p>
            <a:p>
              <a:pPr algn="just"/>
              <a:r>
                <a:rPr lang="en-US" sz="1800" dirty="0">
                  <a:latin typeface="Times New Roman"/>
                  <a:cs typeface="Times New Roman"/>
                </a:rPr>
                <a:t> </a:t>
              </a:r>
            </a:p>
          </p:txBody>
        </p:sp>
        <p:sp>
          <p:nvSpPr>
            <p:cNvPr id="316" name="TextBox 315"/>
            <p:cNvSpPr txBox="1"/>
            <p:nvPr/>
          </p:nvSpPr>
          <p:spPr>
            <a:xfrm>
              <a:off x="845073" y="26342401"/>
              <a:ext cx="9308592" cy="673128"/>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Methods</a:t>
              </a:r>
              <a:endParaRPr lang="en-US" sz="6000" dirty="0">
                <a:latin typeface="Times New Roman"/>
                <a:cs typeface="Times New Roman"/>
              </a:endParaRPr>
            </a:p>
          </p:txBody>
        </p:sp>
      </p:grpSp>
      <p:grpSp>
        <p:nvGrpSpPr>
          <p:cNvPr id="320" name="Group 319"/>
          <p:cNvGrpSpPr/>
          <p:nvPr/>
        </p:nvGrpSpPr>
        <p:grpSpPr>
          <a:xfrm>
            <a:off x="34084573" y="12438845"/>
            <a:ext cx="9292420" cy="9300077"/>
            <a:chOff x="33996022" y="14899792"/>
            <a:chExt cx="9332102" cy="8658601"/>
          </a:xfrm>
        </p:grpSpPr>
        <p:sp>
          <p:nvSpPr>
            <p:cNvPr id="321" name="TextBox 320"/>
            <p:cNvSpPr txBox="1"/>
            <p:nvPr/>
          </p:nvSpPr>
          <p:spPr>
            <a:xfrm>
              <a:off x="33996022" y="15739744"/>
              <a:ext cx="9320794" cy="7818649"/>
            </a:xfrm>
            <a:prstGeom prst="rect">
              <a:avLst/>
            </a:prstGeom>
            <a:solidFill>
              <a:srgbClr val="FFFFFF"/>
            </a:solidFill>
            <a:ln cap="rnd">
              <a:solidFill>
                <a:schemeClr val="bg1"/>
              </a:solidFill>
            </a:ln>
          </p:spPr>
          <p:txBody>
            <a:bodyPr wrap="square" lIns="182880" rIns="182880" rtlCol="0">
              <a:noAutofit/>
            </a:bodyPr>
            <a:lstStyle/>
            <a:p>
              <a:pPr marL="514350" indent="-514350">
                <a:lnSpc>
                  <a:spcPct val="140000"/>
                </a:lnSpc>
                <a:buAutoNum type="arabicPeriod"/>
              </a:pPr>
              <a:r>
                <a:rPr lang="en-US" sz="2800" dirty="0">
                  <a:solidFill>
                    <a:prstClr val="black"/>
                  </a:solidFill>
                  <a:cs typeface="Times New Roman"/>
                </a:rPr>
                <a:t>Implement a first aid response for first responders to provide medical care while the patient waits for emergency medical services.</a:t>
              </a:r>
              <a:r>
                <a:rPr lang="en-US" sz="2800" baseline="30000" dirty="0">
                  <a:solidFill>
                    <a:prstClr val="black"/>
                  </a:solidFill>
                  <a:cs typeface="Times New Roman"/>
                </a:rPr>
                <a:t>4,5</a:t>
              </a:r>
              <a:endParaRPr lang="en-US" sz="2800" dirty="0">
                <a:solidFill>
                  <a:prstClr val="black"/>
                </a:solidFill>
                <a:cs typeface="Times New Roman"/>
              </a:endParaRPr>
            </a:p>
            <a:p>
              <a:pPr marL="514350" indent="-514350">
                <a:lnSpc>
                  <a:spcPct val="140000"/>
                </a:lnSpc>
                <a:buAutoNum type="arabicPeriod"/>
              </a:pPr>
              <a:r>
                <a:rPr lang="en-US" sz="2800" dirty="0">
                  <a:solidFill>
                    <a:prstClr val="black"/>
                  </a:solidFill>
                  <a:cs typeface="Times New Roman"/>
                </a:rPr>
                <a:t>Future studies are needed to understand if training community health workers will help educated the communities in Guatemala.</a:t>
              </a:r>
            </a:p>
            <a:p>
              <a:pPr marL="514350" indent="-514350">
                <a:lnSpc>
                  <a:spcPct val="140000"/>
                </a:lnSpc>
                <a:buAutoNum type="arabicPeriod"/>
              </a:pPr>
              <a:r>
                <a:rPr lang="en-US" sz="2800" dirty="0">
                  <a:solidFill>
                    <a:prstClr val="black"/>
                  </a:solidFill>
                  <a:cs typeface="Times New Roman"/>
                </a:rPr>
                <a:t>Future studies to understand if Community Health Workers are accessible to provide treatment for Chronic Diseases in Guatemala. </a:t>
              </a:r>
            </a:p>
            <a:p>
              <a:pPr marL="514350" indent="-514350">
                <a:lnSpc>
                  <a:spcPct val="140000"/>
                </a:lnSpc>
                <a:buAutoNum type="arabicPeriod"/>
              </a:pPr>
              <a:r>
                <a:rPr lang="en-US" sz="2800" dirty="0">
                  <a:solidFill>
                    <a:prstClr val="black"/>
                  </a:solidFill>
                  <a:cs typeface="Times New Roman"/>
                </a:rPr>
                <a:t>Future studies to understand if education is beneficial to prevent Chronic Disease. </a:t>
              </a:r>
            </a:p>
            <a:p>
              <a:pPr marL="514350" indent="-514350">
                <a:lnSpc>
                  <a:spcPct val="140000"/>
                </a:lnSpc>
                <a:buAutoNum type="arabicPeriod"/>
              </a:pPr>
              <a:r>
                <a:rPr lang="en-US" sz="2800" dirty="0">
                  <a:solidFill>
                    <a:prstClr val="black"/>
                  </a:solidFill>
                  <a:cs typeface="Times New Roman"/>
                </a:rPr>
                <a:t>Understanding each population and community to develop interventions that are specific to them.</a:t>
              </a:r>
            </a:p>
            <a:p>
              <a:pPr marL="514350" indent="-514350">
                <a:lnSpc>
                  <a:spcPct val="140000"/>
                </a:lnSpc>
                <a:buAutoNum type="arabicPeriod"/>
              </a:pPr>
              <a:endParaRPr lang="en-US" sz="2400" dirty="0">
                <a:solidFill>
                  <a:prstClr val="black"/>
                </a:solidFill>
                <a:cs typeface="Times New Roman"/>
              </a:endParaRPr>
            </a:p>
          </p:txBody>
        </p:sp>
        <p:sp>
          <p:nvSpPr>
            <p:cNvPr id="322" name="TextBox 321"/>
            <p:cNvSpPr txBox="1"/>
            <p:nvPr/>
          </p:nvSpPr>
          <p:spPr>
            <a:xfrm>
              <a:off x="34025674" y="14899792"/>
              <a:ext cx="9302450" cy="811288"/>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Garamond"/>
                  <a:cs typeface="Garamond"/>
                </a:rPr>
                <a:t>Recommendations and Future Work</a:t>
              </a:r>
              <a:endParaRPr lang="en-US" sz="6000" dirty="0">
                <a:latin typeface="Garamond"/>
                <a:cs typeface="Garamond"/>
              </a:endParaRPr>
            </a:p>
          </p:txBody>
        </p:sp>
      </p:grpSp>
      <p:sp>
        <p:nvSpPr>
          <p:cNvPr id="323" name="TextBox 322"/>
          <p:cNvSpPr txBox="1"/>
          <p:nvPr/>
        </p:nvSpPr>
        <p:spPr>
          <a:xfrm>
            <a:off x="33985855" y="22324783"/>
            <a:ext cx="9290304" cy="1610057"/>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References and/or Acknowledgments</a:t>
            </a:r>
            <a:endParaRPr lang="en-US" sz="6000" dirty="0">
              <a:latin typeface="Times New Roman"/>
              <a:cs typeface="Times New Roman"/>
            </a:endParaRPr>
          </a:p>
        </p:txBody>
      </p:sp>
      <p:grpSp>
        <p:nvGrpSpPr>
          <p:cNvPr id="324" name="Group 323"/>
          <p:cNvGrpSpPr/>
          <p:nvPr/>
        </p:nvGrpSpPr>
        <p:grpSpPr>
          <a:xfrm>
            <a:off x="34001990" y="3934552"/>
            <a:ext cx="9460359" cy="8416002"/>
            <a:chOff x="34001990" y="3934553"/>
            <a:chExt cx="9460359" cy="9790919"/>
          </a:xfrm>
        </p:grpSpPr>
        <p:sp>
          <p:nvSpPr>
            <p:cNvPr id="325" name="TextBox 324"/>
            <p:cNvSpPr txBox="1"/>
            <p:nvPr/>
          </p:nvSpPr>
          <p:spPr>
            <a:xfrm>
              <a:off x="34008529" y="4948306"/>
              <a:ext cx="9278259" cy="8127912"/>
            </a:xfrm>
            <a:prstGeom prst="rect">
              <a:avLst/>
            </a:prstGeom>
            <a:solidFill>
              <a:srgbClr val="FFFFFF"/>
            </a:solidFill>
            <a:ln cap="rnd">
              <a:solidFill>
                <a:schemeClr val="bg1"/>
              </a:solidFill>
            </a:ln>
          </p:spPr>
          <p:txBody>
            <a:bodyPr wrap="square" lIns="182880" rIns="182880" rtlCol="0">
              <a:noAutofit/>
            </a:bodyPr>
            <a:lstStyle/>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p:txBody>
        </p:sp>
        <p:sp>
          <p:nvSpPr>
            <p:cNvPr id="326" name="TextBox 325"/>
            <p:cNvSpPr txBox="1"/>
            <p:nvPr/>
          </p:nvSpPr>
          <p:spPr>
            <a:xfrm>
              <a:off x="34001990" y="3934553"/>
              <a:ext cx="9326880" cy="1013752"/>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latin typeface="Times New Roman"/>
                  <a:cs typeface="Times New Roman"/>
                </a:rPr>
                <a:t>Results and Conclusions</a:t>
              </a:r>
              <a:endParaRPr lang="en-US" sz="6000" dirty="0">
                <a:latin typeface="Times New Roman"/>
                <a:cs typeface="Times New Roman"/>
              </a:endParaRPr>
            </a:p>
          </p:txBody>
        </p:sp>
        <p:sp>
          <p:nvSpPr>
            <p:cNvPr id="327" name="Rectangle 326"/>
            <p:cNvSpPr/>
            <p:nvPr/>
          </p:nvSpPr>
          <p:spPr>
            <a:xfrm>
              <a:off x="34159900" y="5167890"/>
              <a:ext cx="9302449" cy="8557582"/>
            </a:xfrm>
            <a:prstGeom prst="rect">
              <a:avLst/>
            </a:prstGeom>
          </p:spPr>
          <p:txBody>
            <a:bodyPr wrap="square">
              <a:spAutoFit/>
            </a:bodyPr>
            <a:lstStyle/>
            <a:p>
              <a:r>
                <a:rPr lang="en-US" sz="2400" b="1" dirty="0">
                  <a:solidFill>
                    <a:schemeClr val="bg1"/>
                  </a:solidFill>
                </a:rPr>
                <a:t>Results</a:t>
              </a:r>
              <a:endParaRPr lang="en-US" sz="2400" dirty="0">
                <a:solidFill>
                  <a:schemeClr val="bg1"/>
                </a:solidFill>
              </a:endParaRPr>
            </a:p>
            <a:p>
              <a:r>
                <a:rPr lang="en-US" sz="2400" dirty="0">
                  <a:solidFill>
                    <a:schemeClr val="bg1"/>
                  </a:solidFill>
                </a:rPr>
                <a:t>The data collected was inputted and analyzed. The interpretation are displayed in the results section. Most of the participants were over the age of 17 (82.4%). There were also more female participants than male (75.8% and 24.2%, respectively). Educational efforts were measured by accurate demonstrations and correct answer to questions at the end of the sessions. Information about the participants diet were received to understand nutritional habits and identify health risks in the community.</a:t>
              </a:r>
            </a:p>
            <a:p>
              <a:r>
                <a:rPr lang="en-US" sz="2400" dirty="0">
                  <a:solidFill>
                    <a:schemeClr val="bg1"/>
                  </a:solidFill>
                </a:rPr>
                <a:t> </a:t>
              </a:r>
            </a:p>
            <a:p>
              <a:r>
                <a:rPr lang="en-US" sz="2400" b="1" dirty="0">
                  <a:solidFill>
                    <a:schemeClr val="bg1"/>
                  </a:solidFill>
                </a:rPr>
                <a:t>Conclusions  </a:t>
              </a:r>
              <a:endParaRPr lang="en-US" sz="2400" dirty="0">
                <a:solidFill>
                  <a:schemeClr val="bg1"/>
                </a:solidFill>
              </a:endParaRPr>
            </a:p>
            <a:p>
              <a:r>
                <a:rPr lang="en-US" sz="2400" dirty="0">
                  <a:solidFill>
                    <a:schemeClr val="bg1"/>
                  </a:solidFill>
                </a:rPr>
                <a:t>Using the methods described above, it allowed for access to the community where our group could provide education and supplies to improve this populations health. These methods allowed for 237 participants screenings to be analyzed in this study. Some limitations of this study are the gap year experienced in the 2020 COVID-19 Pandemic and the consideration that some participants were too young to have samples taken, but education was provided.</a:t>
              </a: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p:txBody>
        </p:sp>
      </p:grpSp>
      <p:sp>
        <p:nvSpPr>
          <p:cNvPr id="2" name="TextBox 1">
            <a:extLst>
              <a:ext uri="{FF2B5EF4-FFF2-40B4-BE49-F238E27FC236}">
                <a16:creationId xmlns:a16="http://schemas.microsoft.com/office/drawing/2014/main" id="{3BEFB2AB-2DA2-1A4C-BA1C-B5DC358565A6}"/>
              </a:ext>
            </a:extLst>
          </p:cNvPr>
          <p:cNvSpPr txBox="1"/>
          <p:nvPr/>
        </p:nvSpPr>
        <p:spPr>
          <a:xfrm>
            <a:off x="806973" y="5053263"/>
            <a:ext cx="9308592" cy="7725192"/>
          </a:xfrm>
          <a:prstGeom prst="rect">
            <a:avLst/>
          </a:prstGeom>
          <a:solidFill>
            <a:schemeClr val="tx1"/>
          </a:solidFill>
        </p:spPr>
        <p:txBody>
          <a:bodyPr wrap="square" rtlCol="0">
            <a:spAutoFit/>
          </a:bodyPr>
          <a:lstStyle/>
          <a:p>
            <a:r>
              <a:rPr lang="en-US" sz="2400" dirty="0">
                <a:solidFill>
                  <a:schemeClr val="bg1"/>
                </a:solidFill>
              </a:rPr>
              <a:t>This research discusses the benefits and outcomes of utilizing Community Health Workers (CHW) in three rural communities in Guatemala. A team of public health professionals, graduate students, and faculty at Liberty University collaborated with a local community church in Zacapa, Guatemala to offer health screenings to their communities. The collaboration also included the opportunity to train members of the church on how to use the equipment, as well as training leaders in the other locations visited. The health screenings included demographic data, nutritional data, height and weight, blood glucose check, hemoglobin check, and blood pressure reading. Utilizing community health workers in the areas we reached in Guatemala is vital so that the work will continue when our group must leave. Our group provided access to health screenings to a total of 237 participants. Most of the participants were over the age of 17, and about 76% of them were female. We created a registry in these communities where members could continue to check their blood glucose and blood pressure after the recommendations were made from the doctor. Finally, with the data collected, we analyzed and determined what other interventions could be made to provide better health care for the future visits. </a:t>
            </a:r>
          </a:p>
          <a:p>
            <a:endParaRPr lang="en-US" sz="1600" dirty="0"/>
          </a:p>
        </p:txBody>
      </p:sp>
      <p:sp>
        <p:nvSpPr>
          <p:cNvPr id="5" name="Rectangle 4">
            <a:extLst>
              <a:ext uri="{FF2B5EF4-FFF2-40B4-BE49-F238E27FC236}">
                <a16:creationId xmlns:a16="http://schemas.microsoft.com/office/drawing/2014/main" id="{E1CB62C0-F85E-7B42-B478-9D820FC51373}"/>
              </a:ext>
            </a:extLst>
          </p:cNvPr>
          <p:cNvSpPr/>
          <p:nvPr/>
        </p:nvSpPr>
        <p:spPr>
          <a:xfrm>
            <a:off x="824885" y="22700372"/>
            <a:ext cx="8882254" cy="8710077"/>
          </a:xfrm>
          <a:prstGeom prst="rect">
            <a:avLst/>
          </a:prstGeom>
        </p:spPr>
        <p:txBody>
          <a:bodyPr wrap="square">
            <a:spAutoFit/>
          </a:bodyPr>
          <a:lstStyle/>
          <a:p>
            <a:pPr marR="140335">
              <a:spcBef>
                <a:spcPts val="690"/>
              </a:spcBef>
            </a:pPr>
            <a:r>
              <a:rPr lang="en-US" sz="2800" dirty="0">
                <a:solidFill>
                  <a:schemeClr val="bg1"/>
                </a:solidFill>
                <a:ea typeface="Times New Roman" panose="02020603050405020304" pitchFamily="18" charset="0"/>
              </a:rPr>
              <a:t>The </a:t>
            </a:r>
            <a:r>
              <a:rPr lang="en-US" sz="2800" spc="-15" dirty="0">
                <a:solidFill>
                  <a:schemeClr val="bg1"/>
                </a:solidFill>
                <a:ea typeface="Times New Roman" panose="02020603050405020304" pitchFamily="18" charset="0"/>
              </a:rPr>
              <a:t>health screenings performed included </a:t>
            </a:r>
            <a:r>
              <a:rPr lang="en-US" sz="2800" dirty="0">
                <a:solidFill>
                  <a:schemeClr val="bg1"/>
                </a:solidFill>
                <a:ea typeface="Times New Roman" panose="02020603050405020304" pitchFamily="18" charset="0"/>
              </a:rPr>
              <a:t>a </a:t>
            </a:r>
            <a:r>
              <a:rPr lang="en-US" sz="2800" spc="-15" dirty="0">
                <a:solidFill>
                  <a:schemeClr val="bg1"/>
                </a:solidFill>
                <a:ea typeface="Times New Roman" panose="02020603050405020304" pitchFamily="18" charset="0"/>
              </a:rPr>
              <a:t>detailed questionnaire </a:t>
            </a:r>
            <a:r>
              <a:rPr lang="en-US" sz="2800" dirty="0">
                <a:solidFill>
                  <a:schemeClr val="bg1"/>
                </a:solidFill>
                <a:ea typeface="Times New Roman" panose="02020603050405020304" pitchFamily="18" charset="0"/>
              </a:rPr>
              <a:t>that </a:t>
            </a:r>
            <a:r>
              <a:rPr lang="en-US" sz="2800" spc="-15" dirty="0">
                <a:solidFill>
                  <a:schemeClr val="bg1"/>
                </a:solidFill>
                <a:ea typeface="Times New Roman" panose="02020603050405020304" pitchFamily="18" charset="0"/>
              </a:rPr>
              <a:t>collected demographic </a:t>
            </a:r>
            <a:r>
              <a:rPr lang="en-US" sz="2800" dirty="0">
                <a:solidFill>
                  <a:schemeClr val="bg1"/>
                </a:solidFill>
                <a:ea typeface="Times New Roman" panose="02020603050405020304" pitchFamily="18" charset="0"/>
              </a:rPr>
              <a:t>and </a:t>
            </a:r>
            <a:r>
              <a:rPr lang="en-US" sz="2800" spc="-15" dirty="0">
                <a:solidFill>
                  <a:schemeClr val="bg1"/>
                </a:solidFill>
                <a:ea typeface="Times New Roman" panose="02020603050405020304" pitchFamily="18" charset="0"/>
              </a:rPr>
              <a:t>nutritional data, </a:t>
            </a:r>
            <a:r>
              <a:rPr lang="en-US" sz="2800" spc="-10" dirty="0">
                <a:solidFill>
                  <a:schemeClr val="bg1"/>
                </a:solidFill>
                <a:ea typeface="Times New Roman" panose="02020603050405020304" pitchFamily="18" charset="0"/>
              </a:rPr>
              <a:t>height </a:t>
            </a:r>
            <a:r>
              <a:rPr lang="en-US" sz="2800" dirty="0">
                <a:solidFill>
                  <a:schemeClr val="bg1"/>
                </a:solidFill>
                <a:ea typeface="Times New Roman" panose="02020603050405020304" pitchFamily="18" charset="0"/>
              </a:rPr>
              <a:t>and </a:t>
            </a:r>
            <a:r>
              <a:rPr lang="en-US" sz="2800" spc="-15" dirty="0">
                <a:solidFill>
                  <a:schemeClr val="bg1"/>
                </a:solidFill>
                <a:ea typeface="Times New Roman" panose="02020603050405020304" pitchFamily="18" charset="0"/>
              </a:rPr>
              <a:t>weight, </a:t>
            </a:r>
            <a:r>
              <a:rPr lang="en-US" sz="2800" dirty="0">
                <a:solidFill>
                  <a:schemeClr val="bg1"/>
                </a:solidFill>
                <a:ea typeface="Times New Roman" panose="02020603050405020304" pitchFamily="18" charset="0"/>
              </a:rPr>
              <a:t>blood glucose </a:t>
            </a:r>
            <a:r>
              <a:rPr lang="en-US" sz="2800" spc="-15" dirty="0">
                <a:solidFill>
                  <a:schemeClr val="bg1"/>
                </a:solidFill>
                <a:ea typeface="Times New Roman" panose="02020603050405020304" pitchFamily="18" charset="0"/>
              </a:rPr>
              <a:t>check, hemoglobin check, </a:t>
            </a:r>
            <a:r>
              <a:rPr lang="en-US" sz="2800" dirty="0">
                <a:solidFill>
                  <a:schemeClr val="bg1"/>
                </a:solidFill>
                <a:ea typeface="Times New Roman" panose="02020603050405020304" pitchFamily="18" charset="0"/>
              </a:rPr>
              <a:t>and blood </a:t>
            </a:r>
            <a:r>
              <a:rPr lang="en-US" sz="2800" spc="-15" dirty="0">
                <a:solidFill>
                  <a:schemeClr val="bg1"/>
                </a:solidFill>
                <a:ea typeface="Times New Roman" panose="02020603050405020304" pitchFamily="18" charset="0"/>
              </a:rPr>
              <a:t>pressure reading. Following </a:t>
            </a:r>
            <a:r>
              <a:rPr lang="en-US" sz="2800" dirty="0">
                <a:solidFill>
                  <a:schemeClr val="bg1"/>
                </a:solidFill>
                <a:ea typeface="Times New Roman" panose="02020603050405020304" pitchFamily="18" charset="0"/>
              </a:rPr>
              <a:t>the </a:t>
            </a:r>
            <a:r>
              <a:rPr lang="en-US" sz="2800" spc="-15" dirty="0">
                <a:solidFill>
                  <a:schemeClr val="bg1"/>
                </a:solidFill>
                <a:ea typeface="Times New Roman" panose="02020603050405020304" pitchFamily="18" charset="0"/>
              </a:rPr>
              <a:t>measurements, </a:t>
            </a:r>
            <a:r>
              <a:rPr lang="en-US" sz="2800" dirty="0">
                <a:solidFill>
                  <a:schemeClr val="bg1"/>
                </a:solidFill>
                <a:ea typeface="Times New Roman" panose="02020603050405020304" pitchFamily="18" charset="0"/>
              </a:rPr>
              <a:t>the </a:t>
            </a:r>
            <a:r>
              <a:rPr lang="en-US" sz="2800" spc="-15" dirty="0">
                <a:solidFill>
                  <a:schemeClr val="bg1"/>
                </a:solidFill>
                <a:ea typeface="Times New Roman" panose="02020603050405020304" pitchFamily="18" charset="0"/>
              </a:rPr>
              <a:t>participant </a:t>
            </a:r>
            <a:r>
              <a:rPr lang="en-US" sz="2800" dirty="0">
                <a:solidFill>
                  <a:schemeClr val="bg1"/>
                </a:solidFill>
                <a:ea typeface="Times New Roman" panose="02020603050405020304" pitchFamily="18" charset="0"/>
              </a:rPr>
              <a:t>would then </a:t>
            </a:r>
            <a:r>
              <a:rPr lang="en-US" sz="2800" spc="-15" dirty="0">
                <a:solidFill>
                  <a:schemeClr val="bg1"/>
                </a:solidFill>
                <a:ea typeface="Times New Roman" panose="02020603050405020304" pitchFamily="18" charset="0"/>
              </a:rPr>
              <a:t>receive </a:t>
            </a:r>
            <a:r>
              <a:rPr lang="en-US" sz="2800" dirty="0">
                <a:solidFill>
                  <a:schemeClr val="bg1"/>
                </a:solidFill>
                <a:ea typeface="Times New Roman" panose="02020603050405020304" pitchFamily="18" charset="0"/>
              </a:rPr>
              <a:t>a consult from a doctor that would </a:t>
            </a:r>
            <a:r>
              <a:rPr lang="en-US" sz="2800" spc="-15" dirty="0">
                <a:solidFill>
                  <a:schemeClr val="bg1"/>
                </a:solidFill>
                <a:ea typeface="Times New Roman" panose="02020603050405020304" pitchFamily="18" charset="0"/>
              </a:rPr>
              <a:t>review their results </a:t>
            </a:r>
            <a:r>
              <a:rPr lang="en-US" sz="2800" dirty="0">
                <a:solidFill>
                  <a:schemeClr val="bg1"/>
                </a:solidFill>
                <a:ea typeface="Times New Roman" panose="02020603050405020304" pitchFamily="18" charset="0"/>
              </a:rPr>
              <a:t>and conduct a brief </a:t>
            </a:r>
            <a:r>
              <a:rPr lang="en-US" sz="2800" spc="-15" dirty="0">
                <a:solidFill>
                  <a:schemeClr val="bg1"/>
                </a:solidFill>
                <a:ea typeface="Times New Roman" panose="02020603050405020304" pitchFamily="18" charset="0"/>
              </a:rPr>
              <a:t>assessment </a:t>
            </a:r>
            <a:r>
              <a:rPr lang="en-US" sz="2800" dirty="0">
                <a:solidFill>
                  <a:schemeClr val="bg1"/>
                </a:solidFill>
                <a:ea typeface="Times New Roman" panose="02020603050405020304" pitchFamily="18" charset="0"/>
              </a:rPr>
              <a:t>of </a:t>
            </a:r>
            <a:r>
              <a:rPr lang="en-US" sz="2800" spc="-15" dirty="0">
                <a:solidFill>
                  <a:schemeClr val="bg1"/>
                </a:solidFill>
                <a:ea typeface="Times New Roman" panose="02020603050405020304" pitchFamily="18" charset="0"/>
              </a:rPr>
              <a:t>their overall health </a:t>
            </a:r>
            <a:r>
              <a:rPr lang="en-US" sz="2800" dirty="0">
                <a:solidFill>
                  <a:schemeClr val="bg1"/>
                </a:solidFill>
                <a:ea typeface="Times New Roman" panose="02020603050405020304" pitchFamily="18" charset="0"/>
              </a:rPr>
              <a:t>or any </a:t>
            </a:r>
            <a:r>
              <a:rPr lang="en-US" sz="2800" spc="-15" dirty="0">
                <a:solidFill>
                  <a:schemeClr val="bg1"/>
                </a:solidFill>
                <a:ea typeface="Times New Roman" panose="02020603050405020304" pitchFamily="18" charset="0"/>
              </a:rPr>
              <a:t>concerns. </a:t>
            </a:r>
            <a:r>
              <a:rPr lang="en-US" sz="2800" dirty="0">
                <a:solidFill>
                  <a:schemeClr val="bg1"/>
                </a:solidFill>
                <a:ea typeface="Times New Roman" panose="02020603050405020304" pitchFamily="18" charset="0"/>
              </a:rPr>
              <a:t>The </a:t>
            </a:r>
            <a:r>
              <a:rPr lang="en-US" sz="2800" spc="-15" dirty="0">
                <a:solidFill>
                  <a:schemeClr val="bg1"/>
                </a:solidFill>
                <a:ea typeface="Times New Roman" panose="02020603050405020304" pitchFamily="18" charset="0"/>
              </a:rPr>
              <a:t>volunteers </a:t>
            </a:r>
            <a:r>
              <a:rPr lang="en-US" sz="2800" dirty="0">
                <a:solidFill>
                  <a:schemeClr val="bg1"/>
                </a:solidFill>
                <a:ea typeface="Times New Roman" panose="02020603050405020304" pitchFamily="18" charset="0"/>
              </a:rPr>
              <a:t>that worked </a:t>
            </a:r>
            <a:r>
              <a:rPr lang="en-US" sz="2800" spc="-15" dirty="0">
                <a:solidFill>
                  <a:schemeClr val="bg1"/>
                </a:solidFill>
                <a:ea typeface="Times New Roman" panose="02020603050405020304" pitchFamily="18" charset="0"/>
              </a:rPr>
              <a:t>alongside </a:t>
            </a:r>
            <a:r>
              <a:rPr lang="en-US" sz="2800" dirty="0">
                <a:solidFill>
                  <a:schemeClr val="bg1"/>
                </a:solidFill>
                <a:ea typeface="Times New Roman" panose="02020603050405020304" pitchFamily="18" charset="0"/>
              </a:rPr>
              <a:t>the </a:t>
            </a:r>
            <a:r>
              <a:rPr lang="en-US" sz="2800" spc="-15" dirty="0">
                <a:solidFill>
                  <a:schemeClr val="bg1"/>
                </a:solidFill>
                <a:ea typeface="Times New Roman" panose="02020603050405020304" pitchFamily="18" charset="0"/>
              </a:rPr>
              <a:t>health </a:t>
            </a:r>
            <a:r>
              <a:rPr lang="en-US" sz="2800" dirty="0">
                <a:solidFill>
                  <a:schemeClr val="bg1"/>
                </a:solidFill>
                <a:ea typeface="Times New Roman" panose="02020603050405020304" pitchFamily="18" charset="0"/>
              </a:rPr>
              <a:t>care </a:t>
            </a:r>
            <a:r>
              <a:rPr lang="en-US" sz="2800" spc="-15" dirty="0">
                <a:solidFill>
                  <a:schemeClr val="bg1"/>
                </a:solidFill>
                <a:ea typeface="Times New Roman" panose="02020603050405020304" pitchFamily="18" charset="0"/>
              </a:rPr>
              <a:t>professionals </a:t>
            </a:r>
            <a:r>
              <a:rPr lang="en-US" sz="2800" dirty="0">
                <a:solidFill>
                  <a:schemeClr val="bg1"/>
                </a:solidFill>
                <a:ea typeface="Times New Roman" panose="02020603050405020304" pitchFamily="18" charset="0"/>
              </a:rPr>
              <a:t>and </a:t>
            </a:r>
            <a:r>
              <a:rPr lang="en-US" sz="2800" spc="-15" dirty="0">
                <a:solidFill>
                  <a:schemeClr val="bg1"/>
                </a:solidFill>
                <a:ea typeface="Times New Roman" panose="02020603050405020304" pitchFamily="18" charset="0"/>
              </a:rPr>
              <a:t>graduate students were involved </a:t>
            </a:r>
            <a:r>
              <a:rPr lang="en-US" sz="2800" dirty="0">
                <a:solidFill>
                  <a:schemeClr val="bg1"/>
                </a:solidFill>
                <a:ea typeface="Times New Roman" panose="02020603050405020304" pitchFamily="18" charset="0"/>
              </a:rPr>
              <a:t>in every step of the </a:t>
            </a:r>
            <a:r>
              <a:rPr lang="en-US" sz="2800" spc="-15" dirty="0">
                <a:solidFill>
                  <a:schemeClr val="bg1"/>
                </a:solidFill>
                <a:ea typeface="Times New Roman" panose="02020603050405020304" pitchFamily="18" charset="0"/>
              </a:rPr>
              <a:t>screening, including </a:t>
            </a:r>
            <a:r>
              <a:rPr lang="en-US" sz="2800" dirty="0">
                <a:solidFill>
                  <a:schemeClr val="bg1"/>
                </a:solidFill>
                <a:ea typeface="Times New Roman" panose="02020603050405020304" pitchFamily="18" charset="0"/>
              </a:rPr>
              <a:t>the </a:t>
            </a:r>
            <a:r>
              <a:rPr lang="en-US" sz="2800" spc="-15" dirty="0">
                <a:solidFill>
                  <a:schemeClr val="bg1"/>
                </a:solidFill>
                <a:ea typeface="Times New Roman" panose="02020603050405020304" pitchFamily="18" charset="0"/>
              </a:rPr>
              <a:t>questionnaire, health assessment tests, </a:t>
            </a:r>
            <a:r>
              <a:rPr lang="en-US" sz="2800" dirty="0">
                <a:solidFill>
                  <a:schemeClr val="bg1"/>
                </a:solidFill>
                <a:ea typeface="Times New Roman" panose="02020603050405020304" pitchFamily="18" charset="0"/>
              </a:rPr>
              <a:t>and </a:t>
            </a:r>
            <a:r>
              <a:rPr lang="en-US" sz="2800" spc="-15" dirty="0">
                <a:solidFill>
                  <a:schemeClr val="bg1"/>
                </a:solidFill>
                <a:ea typeface="Times New Roman" panose="02020603050405020304" pitchFamily="18" charset="0"/>
              </a:rPr>
              <a:t>evaluation. </a:t>
            </a:r>
            <a:r>
              <a:rPr lang="en-US" sz="2800" dirty="0">
                <a:solidFill>
                  <a:schemeClr val="bg1"/>
                </a:solidFill>
                <a:ea typeface="Times New Roman" panose="02020603050405020304" pitchFamily="18" charset="0"/>
              </a:rPr>
              <a:t>This ensured </a:t>
            </a:r>
            <a:r>
              <a:rPr lang="en-US" sz="2800" spc="-15" dirty="0">
                <a:solidFill>
                  <a:schemeClr val="bg1"/>
                </a:solidFill>
                <a:ea typeface="Times New Roman" panose="02020603050405020304" pitchFamily="18" charset="0"/>
              </a:rPr>
              <a:t>familiarity </a:t>
            </a:r>
            <a:r>
              <a:rPr lang="en-US" sz="2800" dirty="0">
                <a:solidFill>
                  <a:schemeClr val="bg1"/>
                </a:solidFill>
                <a:ea typeface="Times New Roman" panose="02020603050405020304" pitchFamily="18" charset="0"/>
              </a:rPr>
              <a:t>with the </a:t>
            </a:r>
            <a:r>
              <a:rPr lang="en-US" sz="2800" spc="-15" dirty="0">
                <a:solidFill>
                  <a:schemeClr val="bg1"/>
                </a:solidFill>
                <a:ea typeface="Times New Roman" panose="02020603050405020304" pitchFamily="18" charset="0"/>
              </a:rPr>
              <a:t>community members </a:t>
            </a:r>
            <a:r>
              <a:rPr lang="en-US" sz="2800" dirty="0">
                <a:solidFill>
                  <a:schemeClr val="bg1"/>
                </a:solidFill>
                <a:ea typeface="Times New Roman" panose="02020603050405020304" pitchFamily="18" charset="0"/>
              </a:rPr>
              <a:t>and training opportunities</a:t>
            </a:r>
            <a:r>
              <a:rPr lang="en-US" sz="2800" spc="-15" dirty="0">
                <a:solidFill>
                  <a:schemeClr val="bg1"/>
                </a:solidFill>
                <a:ea typeface="Times New Roman" panose="02020603050405020304" pitchFamily="18" charset="0"/>
              </a:rPr>
              <a:t>. After </a:t>
            </a:r>
            <a:r>
              <a:rPr lang="en-US" sz="2800" dirty="0">
                <a:solidFill>
                  <a:schemeClr val="bg1"/>
                </a:solidFill>
                <a:ea typeface="Times New Roman" panose="02020603050405020304" pitchFamily="18" charset="0"/>
              </a:rPr>
              <a:t>the </a:t>
            </a:r>
            <a:r>
              <a:rPr lang="en-US" sz="2800" spc="-15" dirty="0">
                <a:solidFill>
                  <a:schemeClr val="bg1"/>
                </a:solidFill>
                <a:ea typeface="Times New Roman" panose="02020603050405020304" pitchFamily="18" charset="0"/>
              </a:rPr>
              <a:t>health screenings </a:t>
            </a:r>
            <a:r>
              <a:rPr lang="en-US" sz="2800" dirty="0">
                <a:solidFill>
                  <a:schemeClr val="bg1"/>
                </a:solidFill>
                <a:ea typeface="Times New Roman" panose="02020603050405020304" pitchFamily="18" charset="0"/>
              </a:rPr>
              <a:t>were </a:t>
            </a:r>
            <a:r>
              <a:rPr lang="en-US" sz="2800" spc="-15" dirty="0">
                <a:solidFill>
                  <a:schemeClr val="bg1"/>
                </a:solidFill>
                <a:ea typeface="Times New Roman" panose="02020603050405020304" pitchFamily="18" charset="0"/>
              </a:rPr>
              <a:t>completed </a:t>
            </a:r>
            <a:r>
              <a:rPr lang="en-US" sz="2800" dirty="0">
                <a:solidFill>
                  <a:schemeClr val="bg1"/>
                </a:solidFill>
                <a:ea typeface="Times New Roman" panose="02020603050405020304" pitchFamily="18" charset="0"/>
              </a:rPr>
              <a:t>for the day, an </a:t>
            </a:r>
            <a:r>
              <a:rPr lang="en-US" sz="2800" spc="-15" dirty="0">
                <a:solidFill>
                  <a:schemeClr val="bg1"/>
                </a:solidFill>
                <a:ea typeface="Times New Roman" panose="02020603050405020304" pitchFamily="18" charset="0"/>
              </a:rPr>
              <a:t>in-depth educational </a:t>
            </a:r>
            <a:r>
              <a:rPr lang="en-US" sz="2800" dirty="0">
                <a:solidFill>
                  <a:schemeClr val="bg1"/>
                </a:solidFill>
                <a:ea typeface="Times New Roman" panose="02020603050405020304" pitchFamily="18" charset="0"/>
              </a:rPr>
              <a:t>session </a:t>
            </a:r>
            <a:r>
              <a:rPr lang="en-US" sz="2800" spc="-15" dirty="0">
                <a:solidFill>
                  <a:schemeClr val="bg1"/>
                </a:solidFill>
                <a:ea typeface="Times New Roman" panose="02020603050405020304" pitchFamily="18" charset="0"/>
              </a:rPr>
              <a:t>was </a:t>
            </a:r>
            <a:r>
              <a:rPr lang="en-US" sz="2800" dirty="0">
                <a:solidFill>
                  <a:schemeClr val="bg1"/>
                </a:solidFill>
                <a:ea typeface="Times New Roman" panose="02020603050405020304" pitchFamily="18" charset="0"/>
              </a:rPr>
              <a:t>done with the </a:t>
            </a:r>
            <a:r>
              <a:rPr lang="en-US" sz="2800" spc="-15" dirty="0">
                <a:solidFill>
                  <a:schemeClr val="bg1"/>
                </a:solidFill>
                <a:ea typeface="Times New Roman" panose="02020603050405020304" pitchFamily="18" charset="0"/>
              </a:rPr>
              <a:t>community health </a:t>
            </a:r>
            <a:r>
              <a:rPr lang="en-US" sz="2800" dirty="0">
                <a:solidFill>
                  <a:schemeClr val="bg1"/>
                </a:solidFill>
                <a:ea typeface="Times New Roman" panose="02020603050405020304" pitchFamily="18" charset="0"/>
              </a:rPr>
              <a:t>workers to go over </a:t>
            </a:r>
            <a:r>
              <a:rPr lang="en-US" sz="2800" spc="-15" dirty="0">
                <a:solidFill>
                  <a:schemeClr val="bg1"/>
                </a:solidFill>
                <a:ea typeface="Times New Roman" panose="02020603050405020304" pitchFamily="18" charset="0"/>
              </a:rPr>
              <a:t>how </a:t>
            </a:r>
            <a:r>
              <a:rPr lang="en-US" sz="2800" dirty="0">
                <a:solidFill>
                  <a:schemeClr val="bg1"/>
                </a:solidFill>
                <a:ea typeface="Times New Roman" panose="02020603050405020304" pitchFamily="18" charset="0"/>
              </a:rPr>
              <a:t>to do the </a:t>
            </a:r>
            <a:r>
              <a:rPr lang="en-US" sz="2800" spc="-15" dirty="0">
                <a:solidFill>
                  <a:schemeClr val="bg1"/>
                </a:solidFill>
                <a:ea typeface="Times New Roman" panose="02020603050405020304" pitchFamily="18" charset="0"/>
              </a:rPr>
              <a:t>measurements needed </a:t>
            </a:r>
            <a:r>
              <a:rPr lang="en-US" sz="2800" dirty="0">
                <a:solidFill>
                  <a:schemeClr val="bg1"/>
                </a:solidFill>
                <a:ea typeface="Times New Roman" panose="02020603050405020304" pitchFamily="18" charset="0"/>
              </a:rPr>
              <a:t>for the </a:t>
            </a:r>
            <a:r>
              <a:rPr lang="en-US" sz="2800" spc="-15" dirty="0">
                <a:solidFill>
                  <a:schemeClr val="bg1"/>
                </a:solidFill>
                <a:ea typeface="Times New Roman" panose="02020603050405020304" pitchFamily="18" charset="0"/>
              </a:rPr>
              <a:t>assessments. </a:t>
            </a:r>
            <a:r>
              <a:rPr lang="en-US" sz="2800" dirty="0">
                <a:solidFill>
                  <a:schemeClr val="bg1"/>
                </a:solidFill>
                <a:ea typeface="Times New Roman" panose="02020603050405020304" pitchFamily="18" charset="0"/>
              </a:rPr>
              <a:t>The </a:t>
            </a:r>
            <a:r>
              <a:rPr lang="en-US" sz="2800" spc="-15" dirty="0">
                <a:solidFill>
                  <a:schemeClr val="bg1"/>
                </a:solidFill>
                <a:ea typeface="Times New Roman" panose="02020603050405020304" pitchFamily="18" charset="0"/>
              </a:rPr>
              <a:t>teach </a:t>
            </a:r>
            <a:r>
              <a:rPr lang="en-US" sz="2800" dirty="0">
                <a:solidFill>
                  <a:schemeClr val="bg1"/>
                </a:solidFill>
                <a:ea typeface="Times New Roman" panose="02020603050405020304" pitchFamily="18" charset="0"/>
              </a:rPr>
              <a:t>back </a:t>
            </a:r>
            <a:r>
              <a:rPr lang="en-US" sz="2800" spc="-15" dirty="0">
                <a:solidFill>
                  <a:schemeClr val="bg1"/>
                </a:solidFill>
                <a:ea typeface="Times New Roman" panose="02020603050405020304" pitchFamily="18" charset="0"/>
              </a:rPr>
              <a:t>method was </a:t>
            </a:r>
            <a:r>
              <a:rPr lang="en-US" sz="2800" dirty="0">
                <a:solidFill>
                  <a:schemeClr val="bg1"/>
                </a:solidFill>
                <a:ea typeface="Times New Roman" panose="02020603050405020304" pitchFamily="18" charset="0"/>
              </a:rPr>
              <a:t>used to verify </a:t>
            </a:r>
            <a:r>
              <a:rPr lang="en-US" sz="2800" spc="-15" dirty="0">
                <a:solidFill>
                  <a:schemeClr val="bg1"/>
                </a:solidFill>
                <a:ea typeface="Times New Roman" panose="02020603050405020304" pitchFamily="18" charset="0"/>
              </a:rPr>
              <a:t>effectiveness </a:t>
            </a:r>
            <a:r>
              <a:rPr lang="en-US" sz="2800" dirty="0">
                <a:solidFill>
                  <a:schemeClr val="bg1"/>
                </a:solidFill>
                <a:ea typeface="Times New Roman" panose="02020603050405020304" pitchFamily="18" charset="0"/>
              </a:rPr>
              <a:t>of </a:t>
            </a:r>
            <a:r>
              <a:rPr lang="en-US" sz="2800" spc="-15" dirty="0">
                <a:solidFill>
                  <a:schemeClr val="bg1"/>
                </a:solidFill>
                <a:ea typeface="Times New Roman" panose="02020603050405020304" pitchFamily="18" charset="0"/>
              </a:rPr>
              <a:t>teaching </a:t>
            </a:r>
            <a:r>
              <a:rPr lang="en-US" sz="2800" dirty="0">
                <a:solidFill>
                  <a:schemeClr val="bg1"/>
                </a:solidFill>
                <a:ea typeface="Times New Roman" panose="02020603050405020304" pitchFamily="18" charset="0"/>
              </a:rPr>
              <a:t>and </a:t>
            </a:r>
            <a:r>
              <a:rPr lang="en-US" sz="2800" spc="-15" dirty="0">
                <a:solidFill>
                  <a:schemeClr val="bg1"/>
                </a:solidFill>
                <a:ea typeface="Times New Roman" panose="02020603050405020304" pitchFamily="18" charset="0"/>
              </a:rPr>
              <a:t>reinforcement </a:t>
            </a:r>
            <a:r>
              <a:rPr lang="en-US" sz="2800" dirty="0">
                <a:solidFill>
                  <a:schemeClr val="bg1"/>
                </a:solidFill>
                <a:ea typeface="Times New Roman" panose="02020603050405020304" pitchFamily="18" charset="0"/>
              </a:rPr>
              <a:t>was done to ensure all CHW’s felt </a:t>
            </a:r>
            <a:r>
              <a:rPr lang="en-US" sz="2800" spc="-15" dirty="0">
                <a:solidFill>
                  <a:schemeClr val="bg1"/>
                </a:solidFill>
                <a:ea typeface="Times New Roman" panose="02020603050405020304" pitchFamily="18" charset="0"/>
              </a:rPr>
              <a:t>comfortable </a:t>
            </a:r>
            <a:r>
              <a:rPr lang="en-US" sz="2800" dirty="0">
                <a:solidFill>
                  <a:schemeClr val="bg1"/>
                </a:solidFill>
                <a:ea typeface="Times New Roman" panose="02020603050405020304" pitchFamily="18" charset="0"/>
              </a:rPr>
              <a:t>doing the various tasks in the </a:t>
            </a:r>
            <a:r>
              <a:rPr lang="en-US" sz="2800" spc="-15" dirty="0">
                <a:solidFill>
                  <a:schemeClr val="bg1"/>
                </a:solidFill>
                <a:ea typeface="Times New Roman" panose="02020603050405020304" pitchFamily="18" charset="0"/>
              </a:rPr>
              <a:t>health screening.  </a:t>
            </a:r>
            <a:endParaRPr lang="en-US" sz="2800" dirty="0">
              <a:solidFill>
                <a:schemeClr val="bg1"/>
              </a:solidFill>
              <a:effectLst/>
              <a:ea typeface="Times New Roman" panose="02020603050405020304" pitchFamily="18" charset="0"/>
            </a:endParaRPr>
          </a:p>
        </p:txBody>
      </p:sp>
      <p:pic>
        <p:nvPicPr>
          <p:cNvPr id="84" name="image2.jpeg" descr="Text&#10;&#10;Description automatically generated">
            <a:extLst>
              <a:ext uri="{FF2B5EF4-FFF2-40B4-BE49-F238E27FC236}">
                <a16:creationId xmlns:a16="http://schemas.microsoft.com/office/drawing/2014/main" id="{581B62BB-CE05-D14D-8B35-AE746795A5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0864" y="5519523"/>
            <a:ext cx="12785342" cy="6531567"/>
          </a:xfrm>
          <a:prstGeom prst="rect">
            <a:avLst/>
          </a:prstGeom>
        </p:spPr>
      </p:pic>
      <p:sp>
        <p:nvSpPr>
          <p:cNvPr id="10" name="TextBox 9">
            <a:extLst>
              <a:ext uri="{FF2B5EF4-FFF2-40B4-BE49-F238E27FC236}">
                <a16:creationId xmlns:a16="http://schemas.microsoft.com/office/drawing/2014/main" id="{3183AA3F-DE65-7543-9C04-2CDE9EF95C3D}"/>
              </a:ext>
            </a:extLst>
          </p:cNvPr>
          <p:cNvSpPr txBox="1"/>
          <p:nvPr/>
        </p:nvSpPr>
        <p:spPr>
          <a:xfrm>
            <a:off x="10325046" y="4624508"/>
            <a:ext cx="12027828" cy="523220"/>
          </a:xfrm>
          <a:prstGeom prst="rect">
            <a:avLst/>
          </a:prstGeom>
          <a:solidFill>
            <a:schemeClr val="tx1"/>
          </a:solidFill>
        </p:spPr>
        <p:txBody>
          <a:bodyPr wrap="square" rtlCol="0">
            <a:spAutoFit/>
          </a:bodyPr>
          <a:lstStyle/>
          <a:p>
            <a:pPr algn="ctr"/>
            <a:r>
              <a:rPr lang="en-US" sz="2800" dirty="0">
                <a:solidFill>
                  <a:schemeClr val="bg1"/>
                </a:solidFill>
              </a:rPr>
              <a:t>Figure 1: Normal and Abnormal Values used for reference in health screens</a:t>
            </a:r>
          </a:p>
        </p:txBody>
      </p:sp>
      <p:grpSp>
        <p:nvGrpSpPr>
          <p:cNvPr id="86" name="Group 85">
            <a:extLst>
              <a:ext uri="{FF2B5EF4-FFF2-40B4-BE49-F238E27FC236}">
                <a16:creationId xmlns:a16="http://schemas.microsoft.com/office/drawing/2014/main" id="{A64250CE-D80E-3149-9A7E-6EEF2DECA0AF}"/>
              </a:ext>
            </a:extLst>
          </p:cNvPr>
          <p:cNvGrpSpPr>
            <a:grpSpLocks/>
          </p:cNvGrpSpPr>
          <p:nvPr/>
        </p:nvGrpSpPr>
        <p:grpSpPr bwMode="auto">
          <a:xfrm>
            <a:off x="10293739" y="12438845"/>
            <a:ext cx="13086572" cy="17920236"/>
            <a:chOff x="1440" y="276"/>
            <a:chExt cx="8364" cy="9773"/>
          </a:xfrm>
        </p:grpSpPr>
        <p:pic>
          <p:nvPicPr>
            <p:cNvPr id="87" name="Picture 86">
              <a:extLst>
                <a:ext uri="{FF2B5EF4-FFF2-40B4-BE49-F238E27FC236}">
                  <a16:creationId xmlns:a16="http://schemas.microsoft.com/office/drawing/2014/main" id="{75037A62-FF0C-9B45-A4A0-36585DE2B200}"/>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440" y="276"/>
              <a:ext cx="8364" cy="459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7">
              <a:extLst>
                <a:ext uri="{FF2B5EF4-FFF2-40B4-BE49-F238E27FC236}">
                  <a16:creationId xmlns:a16="http://schemas.microsoft.com/office/drawing/2014/main" id="{C6969547-DE09-7949-B09F-91A2DDA9F3C9}"/>
                </a:ext>
              </a:extLst>
            </p:cNvPr>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0" y="4872"/>
              <a:ext cx="8326" cy="5177"/>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343DA293-9441-8141-958A-17831CCD486A}"/>
              </a:ext>
            </a:extLst>
          </p:cNvPr>
          <p:cNvSpPr txBox="1"/>
          <p:nvPr/>
        </p:nvSpPr>
        <p:spPr>
          <a:xfrm>
            <a:off x="10421026" y="30579452"/>
            <a:ext cx="11940988" cy="830997"/>
          </a:xfrm>
          <a:prstGeom prst="rect">
            <a:avLst/>
          </a:prstGeom>
          <a:solidFill>
            <a:schemeClr val="tx1"/>
          </a:solidFill>
        </p:spPr>
        <p:txBody>
          <a:bodyPr wrap="square" rtlCol="0">
            <a:spAutoFit/>
          </a:bodyPr>
          <a:lstStyle/>
          <a:p>
            <a:r>
              <a:rPr lang="en-US" sz="2400" dirty="0">
                <a:solidFill>
                  <a:schemeClr val="bg1"/>
                </a:solidFill>
              </a:rPr>
              <a:t>Figure 2: Brochure in Spanish translated by members of the team  for use in  the educational portion of the CHW training</a:t>
            </a:r>
          </a:p>
        </p:txBody>
      </p:sp>
      <p:graphicFrame>
        <p:nvGraphicFramePr>
          <p:cNvPr id="13" name="Table 12">
            <a:extLst>
              <a:ext uri="{FF2B5EF4-FFF2-40B4-BE49-F238E27FC236}">
                <a16:creationId xmlns:a16="http://schemas.microsoft.com/office/drawing/2014/main" id="{154D3255-6CC9-414E-B092-19A13EACBE7A}"/>
              </a:ext>
            </a:extLst>
          </p:cNvPr>
          <p:cNvGraphicFramePr>
            <a:graphicFrameLocks noGrp="1"/>
          </p:cNvGraphicFramePr>
          <p:nvPr>
            <p:extLst>
              <p:ext uri="{D42A27DB-BD31-4B8C-83A1-F6EECF244321}">
                <p14:modId xmlns:p14="http://schemas.microsoft.com/office/powerpoint/2010/main" val="3714948318"/>
              </p:ext>
            </p:extLst>
          </p:nvPr>
        </p:nvGraphicFramePr>
        <p:xfrm>
          <a:off x="23266544" y="4449835"/>
          <a:ext cx="10571646" cy="7199137"/>
        </p:xfrm>
        <a:graphic>
          <a:graphicData uri="http://schemas.openxmlformats.org/drawingml/2006/table">
            <a:tbl>
              <a:tblPr firstRow="1" firstCol="1" bandRow="1">
                <a:tableStyleId>{5C22544A-7EE6-4342-B048-85BDC9FD1C3A}</a:tableStyleId>
              </a:tblPr>
              <a:tblGrid>
                <a:gridCol w="4524283">
                  <a:extLst>
                    <a:ext uri="{9D8B030D-6E8A-4147-A177-3AD203B41FA5}">
                      <a16:colId xmlns:a16="http://schemas.microsoft.com/office/drawing/2014/main" val="1080078667"/>
                    </a:ext>
                  </a:extLst>
                </a:gridCol>
                <a:gridCol w="461461">
                  <a:extLst>
                    <a:ext uri="{9D8B030D-6E8A-4147-A177-3AD203B41FA5}">
                      <a16:colId xmlns:a16="http://schemas.microsoft.com/office/drawing/2014/main" val="1652955945"/>
                    </a:ext>
                  </a:extLst>
                </a:gridCol>
                <a:gridCol w="3234409">
                  <a:extLst>
                    <a:ext uri="{9D8B030D-6E8A-4147-A177-3AD203B41FA5}">
                      <a16:colId xmlns:a16="http://schemas.microsoft.com/office/drawing/2014/main" val="1046923155"/>
                    </a:ext>
                  </a:extLst>
                </a:gridCol>
                <a:gridCol w="2351493">
                  <a:extLst>
                    <a:ext uri="{9D8B030D-6E8A-4147-A177-3AD203B41FA5}">
                      <a16:colId xmlns:a16="http://schemas.microsoft.com/office/drawing/2014/main" val="587209412"/>
                    </a:ext>
                  </a:extLst>
                </a:gridCol>
              </a:tblGrid>
              <a:tr h="2116367">
                <a:tc gridSpan="4">
                  <a:txBody>
                    <a:bodyPr/>
                    <a:lstStyle/>
                    <a:p>
                      <a:pPr marL="0" marR="0">
                        <a:spcBef>
                          <a:spcPts val="0"/>
                        </a:spcBef>
                        <a:spcAft>
                          <a:spcPts val="0"/>
                        </a:spcAft>
                      </a:pPr>
                      <a:r>
                        <a:rPr lang="en-US" sz="3600" dirty="0">
                          <a:effectLst/>
                        </a:rPr>
                        <a:t>Table 1 Demographic Characteristics of Total Participants in Health Screening in Zacapa, Guatemala</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0425527"/>
                  </a:ext>
                </a:extLst>
              </a:tr>
              <a:tr h="907015">
                <a:tc>
                  <a:txBody>
                    <a:bodyPr/>
                    <a:lstStyle/>
                    <a:p>
                      <a:pPr marL="0" marR="0">
                        <a:spcBef>
                          <a:spcPts val="0"/>
                        </a:spcBef>
                        <a:spcAft>
                          <a:spcPts val="0"/>
                        </a:spcAft>
                      </a:pPr>
                      <a:r>
                        <a:rPr lang="en-US" sz="3200">
                          <a:effectLst/>
                        </a:rPr>
                        <a:t>Characteristic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3200">
                          <a:effectLst/>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3200">
                          <a:effectLst/>
                        </a:rPr>
                        <a:t>Frequency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3200">
                          <a:effectLst/>
                        </a:rPr>
                        <a:t>Percent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883325420"/>
                  </a:ext>
                </a:extLst>
              </a:tr>
              <a:tr h="604677">
                <a:tc>
                  <a:txBody>
                    <a:bodyPr/>
                    <a:lstStyle/>
                    <a:p>
                      <a:pPr marL="0" marR="0">
                        <a:spcBef>
                          <a:spcPts val="0"/>
                        </a:spcBef>
                        <a:spcAft>
                          <a:spcPts val="0"/>
                        </a:spcAft>
                      </a:pPr>
                      <a:r>
                        <a:rPr lang="en-US" sz="3200">
                          <a:effectLst/>
                        </a:rPr>
                        <a:t>Gender (n=182)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3200">
                          <a:effectLst/>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3200" dirty="0">
                          <a:effectLst/>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3200">
                          <a:effectLst/>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31105260"/>
                  </a:ext>
                </a:extLst>
              </a:tr>
              <a:tr h="604677">
                <a:tc>
                  <a:txBody>
                    <a:bodyPr/>
                    <a:lstStyle/>
                    <a:p>
                      <a:pPr marL="0" marR="0">
                        <a:spcBef>
                          <a:spcPts val="0"/>
                        </a:spcBef>
                        <a:spcAft>
                          <a:spcPts val="0"/>
                        </a:spcAft>
                      </a:pPr>
                      <a:r>
                        <a:rPr lang="en-US" sz="3200">
                          <a:effectLst/>
                        </a:rPr>
                        <a:t>     Male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3200">
                          <a:effectLst/>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3200">
                          <a:effectLst/>
                        </a:rPr>
                        <a:t>44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3200">
                          <a:effectLst/>
                        </a:rPr>
                        <a:t>24.2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618162817"/>
                  </a:ext>
                </a:extLst>
              </a:tr>
              <a:tr h="604677">
                <a:tc>
                  <a:txBody>
                    <a:bodyPr/>
                    <a:lstStyle/>
                    <a:p>
                      <a:pPr marL="0" marR="0">
                        <a:spcBef>
                          <a:spcPts val="0"/>
                        </a:spcBef>
                        <a:spcAft>
                          <a:spcPts val="0"/>
                        </a:spcAft>
                      </a:pPr>
                      <a:r>
                        <a:rPr lang="en-US" sz="3200">
                          <a:effectLst/>
                        </a:rPr>
                        <a:t>     Female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3200">
                          <a:effectLst/>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3200">
                          <a:effectLst/>
                        </a:rPr>
                        <a:t>138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3200">
                          <a:effectLst/>
                        </a:rPr>
                        <a:t>75.8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515558935"/>
                  </a:ext>
                </a:extLst>
              </a:tr>
              <a:tr h="547693">
                <a:tc>
                  <a:txBody>
                    <a:bodyPr/>
                    <a:lstStyle/>
                    <a:p>
                      <a:pPr marL="0" marR="0">
                        <a:spcBef>
                          <a:spcPts val="0"/>
                        </a:spcBef>
                        <a:spcAft>
                          <a:spcPts val="0"/>
                        </a:spcAft>
                      </a:pPr>
                      <a:r>
                        <a:rPr lang="en-US" sz="3200">
                          <a:effectLst/>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3200">
                          <a:effectLst/>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3200">
                          <a:effectLst/>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3200">
                          <a:effectLst/>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37370953"/>
                  </a:ext>
                </a:extLst>
              </a:tr>
              <a:tr h="604677">
                <a:tc>
                  <a:txBody>
                    <a:bodyPr/>
                    <a:lstStyle/>
                    <a:p>
                      <a:pPr marL="0" marR="0">
                        <a:spcBef>
                          <a:spcPts val="0"/>
                        </a:spcBef>
                        <a:spcAft>
                          <a:spcPts val="0"/>
                        </a:spcAft>
                      </a:pPr>
                      <a:r>
                        <a:rPr lang="en-US" sz="3200">
                          <a:effectLst/>
                        </a:rPr>
                        <a:t>Age (n=182)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3200">
                          <a:effectLst/>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3200">
                          <a:effectLst/>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3200">
                          <a:effectLst/>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111556669"/>
                  </a:ext>
                </a:extLst>
              </a:tr>
              <a:tr h="604677">
                <a:tc>
                  <a:txBody>
                    <a:bodyPr/>
                    <a:lstStyle/>
                    <a:p>
                      <a:pPr marL="0" marR="0">
                        <a:spcBef>
                          <a:spcPts val="0"/>
                        </a:spcBef>
                        <a:spcAft>
                          <a:spcPts val="0"/>
                        </a:spcAft>
                      </a:pPr>
                      <a:r>
                        <a:rPr lang="en-US" sz="3200">
                          <a:effectLst/>
                        </a:rPr>
                        <a:t>     11-17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3200">
                          <a:effectLst/>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3200">
                          <a:effectLst/>
                        </a:rPr>
                        <a:t>32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3200">
                          <a:effectLst/>
                        </a:rPr>
                        <a:t>17.6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074988863"/>
                  </a:ext>
                </a:extLst>
              </a:tr>
              <a:tr h="604677">
                <a:tc>
                  <a:txBody>
                    <a:bodyPr/>
                    <a:lstStyle/>
                    <a:p>
                      <a:pPr marL="0" marR="0">
                        <a:spcBef>
                          <a:spcPts val="0"/>
                        </a:spcBef>
                        <a:spcAft>
                          <a:spcPts val="0"/>
                        </a:spcAft>
                      </a:pPr>
                      <a:r>
                        <a:rPr lang="en-US" sz="3200" dirty="0">
                          <a:effectLst/>
                        </a:rPr>
                        <a:t>     18+</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3200">
                          <a:effectLst/>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3200">
                          <a:effectLst/>
                        </a:rPr>
                        <a:t>150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3200" dirty="0">
                          <a:effectLst/>
                        </a:rPr>
                        <a:t>82.4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977304204"/>
                  </a:ext>
                </a:extLst>
              </a:tr>
            </a:tbl>
          </a:graphicData>
        </a:graphic>
      </p:graphicFrame>
      <p:sp>
        <p:nvSpPr>
          <p:cNvPr id="515" name="Rectangle 514">
            <a:extLst>
              <a:ext uri="{FF2B5EF4-FFF2-40B4-BE49-F238E27FC236}">
                <a16:creationId xmlns:a16="http://schemas.microsoft.com/office/drawing/2014/main" id="{B9A93F62-3578-7B4E-BCE1-A22D9F1B33A8}"/>
              </a:ext>
            </a:extLst>
          </p:cNvPr>
          <p:cNvSpPr/>
          <p:nvPr/>
        </p:nvSpPr>
        <p:spPr>
          <a:xfrm>
            <a:off x="23465594" y="11948132"/>
            <a:ext cx="10242870" cy="97131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8" name="Group 167">
            <a:extLst>
              <a:ext uri="{FF2B5EF4-FFF2-40B4-BE49-F238E27FC236}">
                <a16:creationId xmlns:a16="http://schemas.microsoft.com/office/drawing/2014/main" id="{32A74F0A-7756-DA44-997F-B535632F9109}"/>
              </a:ext>
            </a:extLst>
          </p:cNvPr>
          <p:cNvGrpSpPr>
            <a:grpSpLocks/>
          </p:cNvGrpSpPr>
          <p:nvPr/>
        </p:nvGrpSpPr>
        <p:grpSpPr bwMode="auto">
          <a:xfrm>
            <a:off x="23380311" y="14348066"/>
            <a:ext cx="10099914" cy="6773116"/>
            <a:chOff x="1796" y="-5172"/>
            <a:chExt cx="8196" cy="4883"/>
          </a:xfrm>
        </p:grpSpPr>
        <p:sp>
          <p:nvSpPr>
            <p:cNvPr id="169" name="AutoShape 39">
              <a:extLst>
                <a:ext uri="{FF2B5EF4-FFF2-40B4-BE49-F238E27FC236}">
                  <a16:creationId xmlns:a16="http://schemas.microsoft.com/office/drawing/2014/main" id="{E362954A-F867-F440-82A6-960A3273BF74}"/>
                </a:ext>
              </a:extLst>
            </p:cNvPr>
            <p:cNvSpPr>
              <a:spLocks/>
            </p:cNvSpPr>
            <p:nvPr/>
          </p:nvSpPr>
          <p:spPr bwMode="auto">
            <a:xfrm>
              <a:off x="1796" y="-5172"/>
              <a:ext cx="8196" cy="4652"/>
            </a:xfrm>
            <a:custGeom>
              <a:avLst/>
              <a:gdLst>
                <a:gd name="T0" fmla="+- 0 5710 1447"/>
                <a:gd name="T1" fmla="*/ T0 w 8526"/>
                <a:gd name="T2" fmla="+- 0 -195 -4989"/>
                <a:gd name="T3" fmla="*/ -195 h 4794"/>
                <a:gd name="T4" fmla="+- 0 1447 1447"/>
                <a:gd name="T5" fmla="*/ T4 w 8526"/>
                <a:gd name="T6" fmla="+- 0 -195 -4989"/>
                <a:gd name="T7" fmla="*/ -195 h 4794"/>
                <a:gd name="T8" fmla="+- 0 1447 1447"/>
                <a:gd name="T9" fmla="*/ T8 w 8526"/>
                <a:gd name="T10" fmla="+- 0 -4989 -4989"/>
                <a:gd name="T11" fmla="*/ -4989 h 4794"/>
                <a:gd name="T12" fmla="+- 0 9973 1447"/>
                <a:gd name="T13" fmla="*/ T12 w 8526"/>
                <a:gd name="T14" fmla="+- 0 -4989 -4989"/>
                <a:gd name="T15" fmla="*/ -4989 h 4794"/>
                <a:gd name="T16" fmla="+- 0 9973 1447"/>
                <a:gd name="T17" fmla="*/ T16 w 8526"/>
                <a:gd name="T18" fmla="+- 0 -195 -4989"/>
                <a:gd name="T19" fmla="*/ -195 h 4794"/>
                <a:gd name="T20" fmla="+- 0 5710 1447"/>
                <a:gd name="T21" fmla="*/ T20 w 8526"/>
                <a:gd name="T22" fmla="+- 0 -195 -4989"/>
                <a:gd name="T23" fmla="*/ -195 h 4794"/>
                <a:gd name="T24" fmla="+- 0 3937 1447"/>
                <a:gd name="T25" fmla="*/ T24 w 8526"/>
                <a:gd name="T26" fmla="+- 0 -4894 -4989"/>
                <a:gd name="T27" fmla="*/ -4894 h 4794"/>
                <a:gd name="T28" fmla="+- 0 3937 1447"/>
                <a:gd name="T29" fmla="*/ T28 w 8526"/>
                <a:gd name="T30" fmla="+- 0 -1672 -4989"/>
                <a:gd name="T31" fmla="*/ -1672 h 479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526" h="4794">
                  <a:moveTo>
                    <a:pt x="4263" y="4794"/>
                  </a:moveTo>
                  <a:lnTo>
                    <a:pt x="0" y="4794"/>
                  </a:lnTo>
                  <a:lnTo>
                    <a:pt x="0" y="0"/>
                  </a:lnTo>
                  <a:lnTo>
                    <a:pt x="8526" y="0"/>
                  </a:lnTo>
                  <a:lnTo>
                    <a:pt x="8526" y="4794"/>
                  </a:lnTo>
                  <a:lnTo>
                    <a:pt x="4263" y="4794"/>
                  </a:lnTo>
                  <a:close/>
                  <a:moveTo>
                    <a:pt x="2490" y="95"/>
                  </a:moveTo>
                  <a:lnTo>
                    <a:pt x="2490" y="3317"/>
                  </a:lnTo>
                </a:path>
              </a:pathLst>
            </a:custGeom>
            <a:noFill/>
            <a:ln w="9343">
              <a:solidFill>
                <a:srgbClr val="D8D8D8"/>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endParaRPr lang="en-US" dirty="0"/>
            </a:p>
          </p:txBody>
        </p:sp>
        <p:sp>
          <p:nvSpPr>
            <p:cNvPr id="170" name="AutoShape 40">
              <a:extLst>
                <a:ext uri="{FF2B5EF4-FFF2-40B4-BE49-F238E27FC236}">
                  <a16:creationId xmlns:a16="http://schemas.microsoft.com/office/drawing/2014/main" id="{0670400E-A681-8E48-B46C-7667058A5AEC}"/>
                </a:ext>
              </a:extLst>
            </p:cNvPr>
            <p:cNvSpPr>
              <a:spLocks/>
            </p:cNvSpPr>
            <p:nvPr/>
          </p:nvSpPr>
          <p:spPr bwMode="auto">
            <a:xfrm>
              <a:off x="4755" y="-4894"/>
              <a:ext cx="4093" cy="3222"/>
            </a:xfrm>
            <a:custGeom>
              <a:avLst/>
              <a:gdLst>
                <a:gd name="T0" fmla="+- 0 4755 4755"/>
                <a:gd name="T1" fmla="*/ T0 w 4093"/>
                <a:gd name="T2" fmla="+- 0 -1864 -4894"/>
                <a:gd name="T3" fmla="*/ -1864 h 3222"/>
                <a:gd name="T4" fmla="+- 0 4755 4755"/>
                <a:gd name="T5" fmla="*/ T4 w 4093"/>
                <a:gd name="T6" fmla="+- 0 -1672 -4894"/>
                <a:gd name="T7" fmla="*/ -1672 h 3222"/>
                <a:gd name="T8" fmla="+- 0 4755 4755"/>
                <a:gd name="T9" fmla="*/ T8 w 4093"/>
                <a:gd name="T10" fmla="+- 0 -3475 -4894"/>
                <a:gd name="T11" fmla="*/ -3475 h 3222"/>
                <a:gd name="T12" fmla="+- 0 4755 4755"/>
                <a:gd name="T13" fmla="*/ T12 w 4093"/>
                <a:gd name="T14" fmla="+- 0 -2286 -4894"/>
                <a:gd name="T15" fmla="*/ -2286 h 3222"/>
                <a:gd name="T16" fmla="+- 0 4755 4755"/>
                <a:gd name="T17" fmla="*/ T16 w 4093"/>
                <a:gd name="T18" fmla="+- 0 -4280 -4894"/>
                <a:gd name="T19" fmla="*/ -4280 h 3222"/>
                <a:gd name="T20" fmla="+- 0 4755 4755"/>
                <a:gd name="T21" fmla="*/ T20 w 4093"/>
                <a:gd name="T22" fmla="+- 0 -3897 -4894"/>
                <a:gd name="T23" fmla="*/ -3897 h 3222"/>
                <a:gd name="T24" fmla="+- 0 4755 4755"/>
                <a:gd name="T25" fmla="*/ T24 w 4093"/>
                <a:gd name="T26" fmla="+- 0 -4894 -4894"/>
                <a:gd name="T27" fmla="*/ -4894 h 3222"/>
                <a:gd name="T28" fmla="+- 0 4755 4755"/>
                <a:gd name="T29" fmla="*/ T28 w 4093"/>
                <a:gd name="T30" fmla="+- 0 -4702 -4894"/>
                <a:gd name="T31" fmla="*/ -4702 h 3222"/>
                <a:gd name="T32" fmla="+- 0 5573 4755"/>
                <a:gd name="T33" fmla="*/ T32 w 4093"/>
                <a:gd name="T34" fmla="+- 0 -1864 -4894"/>
                <a:gd name="T35" fmla="*/ -1864 h 3222"/>
                <a:gd name="T36" fmla="+- 0 5573 4755"/>
                <a:gd name="T37" fmla="*/ T36 w 4093"/>
                <a:gd name="T38" fmla="+- 0 -1672 -4894"/>
                <a:gd name="T39" fmla="*/ -1672 h 3222"/>
                <a:gd name="T40" fmla="+- 0 5573 4755"/>
                <a:gd name="T41" fmla="*/ T40 w 4093"/>
                <a:gd name="T42" fmla="+- 0 -3475 -4894"/>
                <a:gd name="T43" fmla="*/ -3475 h 3222"/>
                <a:gd name="T44" fmla="+- 0 5573 4755"/>
                <a:gd name="T45" fmla="*/ T44 w 4093"/>
                <a:gd name="T46" fmla="+- 0 -2286 -4894"/>
                <a:gd name="T47" fmla="*/ -2286 h 3222"/>
                <a:gd name="T48" fmla="+- 0 5573 4755"/>
                <a:gd name="T49" fmla="*/ T48 w 4093"/>
                <a:gd name="T50" fmla="+- 0 -4894 -4894"/>
                <a:gd name="T51" fmla="*/ -4894 h 3222"/>
                <a:gd name="T52" fmla="+- 0 5573 4755"/>
                <a:gd name="T53" fmla="*/ T52 w 4093"/>
                <a:gd name="T54" fmla="+- 0 -3897 -4894"/>
                <a:gd name="T55" fmla="*/ -3897 h 3222"/>
                <a:gd name="T56" fmla="+- 0 6392 4755"/>
                <a:gd name="T57" fmla="*/ T56 w 4093"/>
                <a:gd name="T58" fmla="+- 0 -1864 -4894"/>
                <a:gd name="T59" fmla="*/ -1864 h 3222"/>
                <a:gd name="T60" fmla="+- 0 6392 4755"/>
                <a:gd name="T61" fmla="*/ T60 w 4093"/>
                <a:gd name="T62" fmla="+- 0 -1672 -4894"/>
                <a:gd name="T63" fmla="*/ -1672 h 3222"/>
                <a:gd name="T64" fmla="+- 0 6392 4755"/>
                <a:gd name="T65" fmla="*/ T64 w 4093"/>
                <a:gd name="T66" fmla="+- 0 -3475 -4894"/>
                <a:gd name="T67" fmla="*/ -3475 h 3222"/>
                <a:gd name="T68" fmla="+- 0 6392 4755"/>
                <a:gd name="T69" fmla="*/ T68 w 4093"/>
                <a:gd name="T70" fmla="+- 0 -2286 -4894"/>
                <a:gd name="T71" fmla="*/ -2286 h 3222"/>
                <a:gd name="T72" fmla="+- 0 6392 4755"/>
                <a:gd name="T73" fmla="*/ T72 w 4093"/>
                <a:gd name="T74" fmla="+- 0 -4894 -4894"/>
                <a:gd name="T75" fmla="*/ -4894 h 3222"/>
                <a:gd name="T76" fmla="+- 0 6392 4755"/>
                <a:gd name="T77" fmla="*/ T76 w 4093"/>
                <a:gd name="T78" fmla="+- 0 -3897 -4894"/>
                <a:gd name="T79" fmla="*/ -3897 h 3222"/>
                <a:gd name="T80" fmla="+- 0 7210 4755"/>
                <a:gd name="T81" fmla="*/ T80 w 4093"/>
                <a:gd name="T82" fmla="+- 0 -1864 -4894"/>
                <a:gd name="T83" fmla="*/ -1864 h 3222"/>
                <a:gd name="T84" fmla="+- 0 7210 4755"/>
                <a:gd name="T85" fmla="*/ T84 w 4093"/>
                <a:gd name="T86" fmla="+- 0 -1672 -4894"/>
                <a:gd name="T87" fmla="*/ -1672 h 3222"/>
                <a:gd name="T88" fmla="+- 0 7210 4755"/>
                <a:gd name="T89" fmla="*/ T88 w 4093"/>
                <a:gd name="T90" fmla="+- 0 -3686 -4894"/>
                <a:gd name="T91" fmla="*/ -3686 h 3222"/>
                <a:gd name="T92" fmla="+- 0 7210 4755"/>
                <a:gd name="T93" fmla="*/ T92 w 4093"/>
                <a:gd name="T94" fmla="+- 0 -2286 -4894"/>
                <a:gd name="T95" fmla="*/ -2286 h 3222"/>
                <a:gd name="T96" fmla="+- 0 7210 4755"/>
                <a:gd name="T97" fmla="*/ T96 w 4093"/>
                <a:gd name="T98" fmla="+- 0 -4894 -4894"/>
                <a:gd name="T99" fmla="*/ -4894 h 3222"/>
                <a:gd name="T100" fmla="+- 0 7210 4755"/>
                <a:gd name="T101" fmla="*/ T100 w 4093"/>
                <a:gd name="T102" fmla="+- 0 -3897 -4894"/>
                <a:gd name="T103" fmla="*/ -3897 h 3222"/>
                <a:gd name="T104" fmla="+- 0 8029 4755"/>
                <a:gd name="T105" fmla="*/ T104 w 4093"/>
                <a:gd name="T106" fmla="+- 0 -1864 -4894"/>
                <a:gd name="T107" fmla="*/ -1864 h 3222"/>
                <a:gd name="T108" fmla="+- 0 8029 4755"/>
                <a:gd name="T109" fmla="*/ T108 w 4093"/>
                <a:gd name="T110" fmla="+- 0 -1672 -4894"/>
                <a:gd name="T111" fmla="*/ -1672 h 3222"/>
                <a:gd name="T112" fmla="+- 0 8029 4755"/>
                <a:gd name="T113" fmla="*/ T112 w 4093"/>
                <a:gd name="T114" fmla="+- 0 -4894 -4894"/>
                <a:gd name="T115" fmla="*/ -4894 h 3222"/>
                <a:gd name="T116" fmla="+- 0 8029 4755"/>
                <a:gd name="T117" fmla="*/ T116 w 4093"/>
                <a:gd name="T118" fmla="+- 0 -2286 -4894"/>
                <a:gd name="T119" fmla="*/ -2286 h 3222"/>
                <a:gd name="T120" fmla="+- 0 8848 4755"/>
                <a:gd name="T121" fmla="*/ T120 w 4093"/>
                <a:gd name="T122" fmla="+- 0 -2074 -4894"/>
                <a:gd name="T123" fmla="*/ -2074 h 3222"/>
                <a:gd name="T124" fmla="+- 0 8848 4755"/>
                <a:gd name="T125" fmla="*/ T124 w 4093"/>
                <a:gd name="T126" fmla="+- 0 -1672 -4894"/>
                <a:gd name="T127" fmla="*/ -1672 h 3222"/>
                <a:gd name="T128" fmla="+- 0 8848 4755"/>
                <a:gd name="T129" fmla="*/ T128 w 4093"/>
                <a:gd name="T130" fmla="+- 0 -4894 -4894"/>
                <a:gd name="T131" fmla="*/ -4894 h 3222"/>
                <a:gd name="T132" fmla="+- 0 8848 4755"/>
                <a:gd name="T133" fmla="*/ T132 w 4093"/>
                <a:gd name="T134" fmla="+- 0 -2286 -4894"/>
                <a:gd name="T135" fmla="*/ -2286 h 32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4093" h="3222">
                  <a:moveTo>
                    <a:pt x="0" y="3030"/>
                  </a:moveTo>
                  <a:lnTo>
                    <a:pt x="0" y="3222"/>
                  </a:lnTo>
                  <a:moveTo>
                    <a:pt x="0" y="1419"/>
                  </a:moveTo>
                  <a:lnTo>
                    <a:pt x="0" y="2608"/>
                  </a:lnTo>
                  <a:moveTo>
                    <a:pt x="0" y="614"/>
                  </a:moveTo>
                  <a:lnTo>
                    <a:pt x="0" y="997"/>
                  </a:lnTo>
                  <a:moveTo>
                    <a:pt x="0" y="0"/>
                  </a:moveTo>
                  <a:lnTo>
                    <a:pt x="0" y="192"/>
                  </a:lnTo>
                  <a:moveTo>
                    <a:pt x="818" y="3030"/>
                  </a:moveTo>
                  <a:lnTo>
                    <a:pt x="818" y="3222"/>
                  </a:lnTo>
                  <a:moveTo>
                    <a:pt x="818" y="1419"/>
                  </a:moveTo>
                  <a:lnTo>
                    <a:pt x="818" y="2608"/>
                  </a:lnTo>
                  <a:moveTo>
                    <a:pt x="818" y="0"/>
                  </a:moveTo>
                  <a:lnTo>
                    <a:pt x="818" y="997"/>
                  </a:lnTo>
                  <a:moveTo>
                    <a:pt x="1637" y="3030"/>
                  </a:moveTo>
                  <a:lnTo>
                    <a:pt x="1637" y="3222"/>
                  </a:lnTo>
                  <a:moveTo>
                    <a:pt x="1637" y="1419"/>
                  </a:moveTo>
                  <a:lnTo>
                    <a:pt x="1637" y="2608"/>
                  </a:lnTo>
                  <a:moveTo>
                    <a:pt x="1637" y="0"/>
                  </a:moveTo>
                  <a:lnTo>
                    <a:pt x="1637" y="997"/>
                  </a:lnTo>
                  <a:moveTo>
                    <a:pt x="2455" y="3030"/>
                  </a:moveTo>
                  <a:lnTo>
                    <a:pt x="2455" y="3222"/>
                  </a:lnTo>
                  <a:moveTo>
                    <a:pt x="2455" y="1208"/>
                  </a:moveTo>
                  <a:lnTo>
                    <a:pt x="2455" y="2608"/>
                  </a:lnTo>
                  <a:moveTo>
                    <a:pt x="2455" y="0"/>
                  </a:moveTo>
                  <a:lnTo>
                    <a:pt x="2455" y="997"/>
                  </a:lnTo>
                  <a:moveTo>
                    <a:pt x="3274" y="3030"/>
                  </a:moveTo>
                  <a:lnTo>
                    <a:pt x="3274" y="3222"/>
                  </a:lnTo>
                  <a:moveTo>
                    <a:pt x="3274" y="0"/>
                  </a:moveTo>
                  <a:lnTo>
                    <a:pt x="3274" y="2608"/>
                  </a:lnTo>
                  <a:moveTo>
                    <a:pt x="4093" y="2820"/>
                  </a:moveTo>
                  <a:lnTo>
                    <a:pt x="4093" y="3222"/>
                  </a:lnTo>
                  <a:moveTo>
                    <a:pt x="4093" y="0"/>
                  </a:moveTo>
                  <a:lnTo>
                    <a:pt x="4093" y="2608"/>
                  </a:lnTo>
                </a:path>
              </a:pathLst>
            </a:custGeom>
            <a:noFill/>
            <a:ln w="9343">
              <a:solidFill>
                <a:srgbClr val="D8D8D8"/>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endParaRPr lang="en-US"/>
            </a:p>
          </p:txBody>
        </p:sp>
        <p:sp>
          <p:nvSpPr>
            <p:cNvPr id="171" name="AutoShape 41">
              <a:extLst>
                <a:ext uri="{FF2B5EF4-FFF2-40B4-BE49-F238E27FC236}">
                  <a16:creationId xmlns:a16="http://schemas.microsoft.com/office/drawing/2014/main" id="{9B203C3D-8C92-E94A-B0AC-EB9E0B6482A4}"/>
                </a:ext>
              </a:extLst>
            </p:cNvPr>
            <p:cNvSpPr>
              <a:spLocks/>
            </p:cNvSpPr>
            <p:nvPr/>
          </p:nvSpPr>
          <p:spPr bwMode="auto">
            <a:xfrm>
              <a:off x="3937" y="-4894"/>
              <a:ext cx="5729" cy="3222"/>
            </a:xfrm>
            <a:custGeom>
              <a:avLst/>
              <a:gdLst>
                <a:gd name="T0" fmla="+- 0 9666 3937"/>
                <a:gd name="T1" fmla="*/ T0 w 5729"/>
                <a:gd name="T2" fmla="+- 0 -4894 -4894"/>
                <a:gd name="T3" fmla="*/ -4894 h 3222"/>
                <a:gd name="T4" fmla="+- 0 9666 3937"/>
                <a:gd name="T5" fmla="*/ T4 w 5729"/>
                <a:gd name="T6" fmla="+- 0 -1672 -4894"/>
                <a:gd name="T7" fmla="*/ -1672 h 3222"/>
                <a:gd name="T8" fmla="+- 0 3937 3937"/>
                <a:gd name="T9" fmla="*/ T8 w 5729"/>
                <a:gd name="T10" fmla="+- 0 -1672 -4894"/>
                <a:gd name="T11" fmla="*/ -1672 h 3222"/>
                <a:gd name="T12" fmla="+- 0 3937 3937"/>
                <a:gd name="T13" fmla="*/ T12 w 5729"/>
                <a:gd name="T14" fmla="+- 0 -4894 -4894"/>
                <a:gd name="T15" fmla="*/ -4894 h 3222"/>
              </a:gdLst>
              <a:ahLst/>
              <a:cxnLst>
                <a:cxn ang="0">
                  <a:pos x="T1" y="T3"/>
                </a:cxn>
                <a:cxn ang="0">
                  <a:pos x="T5" y="T7"/>
                </a:cxn>
                <a:cxn ang="0">
                  <a:pos x="T9" y="T11"/>
                </a:cxn>
                <a:cxn ang="0">
                  <a:pos x="T13" y="T15"/>
                </a:cxn>
              </a:cxnLst>
              <a:rect l="0" t="0" r="r" b="b"/>
              <a:pathLst>
                <a:path w="5729" h="3222">
                  <a:moveTo>
                    <a:pt x="5729" y="0"/>
                  </a:moveTo>
                  <a:lnTo>
                    <a:pt x="5729" y="3222"/>
                  </a:lnTo>
                  <a:moveTo>
                    <a:pt x="0" y="3222"/>
                  </a:moveTo>
                  <a:lnTo>
                    <a:pt x="0" y="0"/>
                  </a:lnTo>
                </a:path>
              </a:pathLst>
            </a:custGeom>
            <a:noFill/>
            <a:ln w="9343">
              <a:solidFill>
                <a:srgbClr val="D8D8D8"/>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endParaRPr lang="en-US"/>
            </a:p>
          </p:txBody>
        </p:sp>
        <p:sp>
          <p:nvSpPr>
            <p:cNvPr id="172" name="AutoShape 42">
              <a:extLst>
                <a:ext uri="{FF2B5EF4-FFF2-40B4-BE49-F238E27FC236}">
                  <a16:creationId xmlns:a16="http://schemas.microsoft.com/office/drawing/2014/main" id="{AA80E63F-F066-7141-8188-CD5163C408FC}"/>
                </a:ext>
              </a:extLst>
            </p:cNvPr>
            <p:cNvSpPr>
              <a:spLocks/>
            </p:cNvSpPr>
            <p:nvPr/>
          </p:nvSpPr>
          <p:spPr bwMode="auto">
            <a:xfrm>
              <a:off x="3937" y="-4491"/>
              <a:ext cx="4297" cy="2627"/>
            </a:xfrm>
            <a:custGeom>
              <a:avLst/>
              <a:gdLst>
                <a:gd name="T0" fmla="+- 0 4460 3937"/>
                <a:gd name="T1" fmla="*/ T0 w 4297"/>
                <a:gd name="T2" fmla="+- 0 -2880 -4491"/>
                <a:gd name="T3" fmla="*/ -2880 h 2627"/>
                <a:gd name="T4" fmla="+- 0 3937 3937"/>
                <a:gd name="T5" fmla="*/ T4 w 4297"/>
                <a:gd name="T6" fmla="+- 0 -2880 -4491"/>
                <a:gd name="T7" fmla="*/ -2880 h 2627"/>
                <a:gd name="T8" fmla="+- 0 3937 3937"/>
                <a:gd name="T9" fmla="*/ T8 w 4297"/>
                <a:gd name="T10" fmla="+- 0 -2669 -4491"/>
                <a:gd name="T11" fmla="*/ -2669 h 2627"/>
                <a:gd name="T12" fmla="+- 0 4460 3937"/>
                <a:gd name="T13" fmla="*/ T12 w 4297"/>
                <a:gd name="T14" fmla="+- 0 -2669 -4491"/>
                <a:gd name="T15" fmla="*/ -2669 h 2627"/>
                <a:gd name="T16" fmla="+- 0 4460 3937"/>
                <a:gd name="T17" fmla="*/ T16 w 4297"/>
                <a:gd name="T18" fmla="+- 0 -2880 -4491"/>
                <a:gd name="T19" fmla="*/ -2880 h 2627"/>
                <a:gd name="T20" fmla="+- 0 4816 3937"/>
                <a:gd name="T21" fmla="*/ T20 w 4297"/>
                <a:gd name="T22" fmla="+- 0 -4491 -4491"/>
                <a:gd name="T23" fmla="*/ -4491 h 2627"/>
                <a:gd name="T24" fmla="+- 0 3937 3937"/>
                <a:gd name="T25" fmla="*/ T24 w 4297"/>
                <a:gd name="T26" fmla="+- 0 -4491 -4491"/>
                <a:gd name="T27" fmla="*/ -4491 h 2627"/>
                <a:gd name="T28" fmla="+- 0 3937 3937"/>
                <a:gd name="T29" fmla="*/ T28 w 4297"/>
                <a:gd name="T30" fmla="+- 0 -4280 -4491"/>
                <a:gd name="T31" fmla="*/ -4280 h 2627"/>
                <a:gd name="T32" fmla="+- 0 4816 3937"/>
                <a:gd name="T33" fmla="*/ T32 w 4297"/>
                <a:gd name="T34" fmla="+- 0 -4280 -4491"/>
                <a:gd name="T35" fmla="*/ -4280 h 2627"/>
                <a:gd name="T36" fmla="+- 0 4816 3937"/>
                <a:gd name="T37" fmla="*/ T36 w 4297"/>
                <a:gd name="T38" fmla="+- 0 -4491 -4491"/>
                <a:gd name="T39" fmla="*/ -4491 h 2627"/>
                <a:gd name="T40" fmla="+- 0 7129 3937"/>
                <a:gd name="T41" fmla="*/ T40 w 4297"/>
                <a:gd name="T42" fmla="+- 0 -3686 -4491"/>
                <a:gd name="T43" fmla="*/ -3686 h 2627"/>
                <a:gd name="T44" fmla="+- 0 3937 3937"/>
                <a:gd name="T45" fmla="*/ T44 w 4297"/>
                <a:gd name="T46" fmla="+- 0 -3686 -4491"/>
                <a:gd name="T47" fmla="*/ -3686 h 2627"/>
                <a:gd name="T48" fmla="+- 0 3937 3937"/>
                <a:gd name="T49" fmla="*/ T48 w 4297"/>
                <a:gd name="T50" fmla="+- 0 -3475 -4491"/>
                <a:gd name="T51" fmla="*/ -3475 h 2627"/>
                <a:gd name="T52" fmla="+- 0 7129 3937"/>
                <a:gd name="T53" fmla="*/ T52 w 4297"/>
                <a:gd name="T54" fmla="+- 0 -3475 -4491"/>
                <a:gd name="T55" fmla="*/ -3475 h 2627"/>
                <a:gd name="T56" fmla="+- 0 7129 3937"/>
                <a:gd name="T57" fmla="*/ T56 w 4297"/>
                <a:gd name="T58" fmla="+- 0 -3686 -4491"/>
                <a:gd name="T59" fmla="*/ -3686 h 2627"/>
                <a:gd name="T60" fmla="+- 0 8234 3937"/>
                <a:gd name="T61" fmla="*/ T60 w 4297"/>
                <a:gd name="T62" fmla="+- 0 -2074 -4491"/>
                <a:gd name="T63" fmla="*/ -2074 h 2627"/>
                <a:gd name="T64" fmla="+- 0 3937 3937"/>
                <a:gd name="T65" fmla="*/ T64 w 4297"/>
                <a:gd name="T66" fmla="+- 0 -2074 -4491"/>
                <a:gd name="T67" fmla="*/ -2074 h 2627"/>
                <a:gd name="T68" fmla="+- 0 3937 3937"/>
                <a:gd name="T69" fmla="*/ T68 w 4297"/>
                <a:gd name="T70" fmla="+- 0 -1864 -4491"/>
                <a:gd name="T71" fmla="*/ -1864 h 2627"/>
                <a:gd name="T72" fmla="+- 0 8234 3937"/>
                <a:gd name="T73" fmla="*/ T72 w 4297"/>
                <a:gd name="T74" fmla="+- 0 -1864 -4491"/>
                <a:gd name="T75" fmla="*/ -1864 h 2627"/>
                <a:gd name="T76" fmla="+- 0 8234 3937"/>
                <a:gd name="T77" fmla="*/ T76 w 4297"/>
                <a:gd name="T78" fmla="+- 0 -2074 -4491"/>
                <a:gd name="T79" fmla="*/ -2074 h 26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4297" h="2627">
                  <a:moveTo>
                    <a:pt x="523" y="1611"/>
                  </a:moveTo>
                  <a:lnTo>
                    <a:pt x="0" y="1611"/>
                  </a:lnTo>
                  <a:lnTo>
                    <a:pt x="0" y="1822"/>
                  </a:lnTo>
                  <a:lnTo>
                    <a:pt x="523" y="1822"/>
                  </a:lnTo>
                  <a:lnTo>
                    <a:pt x="523" y="1611"/>
                  </a:lnTo>
                  <a:close/>
                  <a:moveTo>
                    <a:pt x="879" y="0"/>
                  </a:moveTo>
                  <a:lnTo>
                    <a:pt x="0" y="0"/>
                  </a:lnTo>
                  <a:lnTo>
                    <a:pt x="0" y="211"/>
                  </a:lnTo>
                  <a:lnTo>
                    <a:pt x="879" y="211"/>
                  </a:lnTo>
                  <a:lnTo>
                    <a:pt x="879" y="0"/>
                  </a:lnTo>
                  <a:close/>
                  <a:moveTo>
                    <a:pt x="3192" y="805"/>
                  </a:moveTo>
                  <a:lnTo>
                    <a:pt x="0" y="805"/>
                  </a:lnTo>
                  <a:lnTo>
                    <a:pt x="0" y="1016"/>
                  </a:lnTo>
                  <a:lnTo>
                    <a:pt x="3192" y="1016"/>
                  </a:lnTo>
                  <a:lnTo>
                    <a:pt x="3192" y="805"/>
                  </a:lnTo>
                  <a:close/>
                  <a:moveTo>
                    <a:pt x="4297" y="2417"/>
                  </a:moveTo>
                  <a:lnTo>
                    <a:pt x="0" y="2417"/>
                  </a:lnTo>
                  <a:lnTo>
                    <a:pt x="0" y="2627"/>
                  </a:lnTo>
                  <a:lnTo>
                    <a:pt x="4297" y="2627"/>
                  </a:lnTo>
                  <a:lnTo>
                    <a:pt x="4297" y="2417"/>
                  </a:lnTo>
                  <a:close/>
                </a:path>
              </a:pathLst>
            </a:custGeom>
            <a:solidFill>
              <a:srgbClr val="5A9AD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gn="ctr"/>
              <a:endParaRPr lang="en-US"/>
            </a:p>
          </p:txBody>
        </p:sp>
        <p:sp>
          <p:nvSpPr>
            <p:cNvPr id="173" name="AutoShape 43">
              <a:extLst>
                <a:ext uri="{FF2B5EF4-FFF2-40B4-BE49-F238E27FC236}">
                  <a16:creationId xmlns:a16="http://schemas.microsoft.com/office/drawing/2014/main" id="{8351383A-381C-EE48-9E9D-C2F9DF6479E7}"/>
                </a:ext>
              </a:extLst>
            </p:cNvPr>
            <p:cNvSpPr>
              <a:spLocks/>
            </p:cNvSpPr>
            <p:nvPr/>
          </p:nvSpPr>
          <p:spPr bwMode="auto">
            <a:xfrm>
              <a:off x="3937" y="-4702"/>
              <a:ext cx="5238" cy="2628"/>
            </a:xfrm>
            <a:custGeom>
              <a:avLst/>
              <a:gdLst>
                <a:gd name="T0" fmla="+- 0 4452 3937"/>
                <a:gd name="T1" fmla="*/ T0 w 5238"/>
                <a:gd name="T2" fmla="+- 0 -3091 -4702"/>
                <a:gd name="T3" fmla="*/ -3091 h 2628"/>
                <a:gd name="T4" fmla="+- 0 3937 3937"/>
                <a:gd name="T5" fmla="*/ T4 w 5238"/>
                <a:gd name="T6" fmla="+- 0 -3091 -4702"/>
                <a:gd name="T7" fmla="*/ -3091 h 2628"/>
                <a:gd name="T8" fmla="+- 0 3937 3937"/>
                <a:gd name="T9" fmla="*/ T8 w 5238"/>
                <a:gd name="T10" fmla="+- 0 -2880 -4702"/>
                <a:gd name="T11" fmla="*/ -2880 h 2628"/>
                <a:gd name="T12" fmla="+- 0 4452 3937"/>
                <a:gd name="T13" fmla="*/ T12 w 5238"/>
                <a:gd name="T14" fmla="+- 0 -2880 -4702"/>
                <a:gd name="T15" fmla="*/ -2880 h 2628"/>
                <a:gd name="T16" fmla="+- 0 4452 3937"/>
                <a:gd name="T17" fmla="*/ T16 w 5238"/>
                <a:gd name="T18" fmla="+- 0 -3091 -4702"/>
                <a:gd name="T19" fmla="*/ -3091 h 2628"/>
                <a:gd name="T20" fmla="+- 0 5144 3937"/>
                <a:gd name="T21" fmla="*/ T20 w 5238"/>
                <a:gd name="T22" fmla="+- 0 -4702 -4702"/>
                <a:gd name="T23" fmla="*/ -4702 h 2628"/>
                <a:gd name="T24" fmla="+- 0 3937 3937"/>
                <a:gd name="T25" fmla="*/ T24 w 5238"/>
                <a:gd name="T26" fmla="+- 0 -4702 -4702"/>
                <a:gd name="T27" fmla="*/ -4702 h 2628"/>
                <a:gd name="T28" fmla="+- 0 3937 3937"/>
                <a:gd name="T29" fmla="*/ T28 w 5238"/>
                <a:gd name="T30" fmla="+- 0 -4491 -4702"/>
                <a:gd name="T31" fmla="*/ -4491 h 2628"/>
                <a:gd name="T32" fmla="+- 0 5144 3937"/>
                <a:gd name="T33" fmla="*/ T32 w 5238"/>
                <a:gd name="T34" fmla="+- 0 -4491 -4702"/>
                <a:gd name="T35" fmla="*/ -4491 h 2628"/>
                <a:gd name="T36" fmla="+- 0 5144 3937"/>
                <a:gd name="T37" fmla="*/ T36 w 5238"/>
                <a:gd name="T38" fmla="+- 0 -4702 -4702"/>
                <a:gd name="T39" fmla="*/ -4702 h 2628"/>
                <a:gd name="T40" fmla="+- 0 7968 3937"/>
                <a:gd name="T41" fmla="*/ T40 w 5238"/>
                <a:gd name="T42" fmla="+- 0 -3897 -4702"/>
                <a:gd name="T43" fmla="*/ -3897 h 2628"/>
                <a:gd name="T44" fmla="+- 0 3937 3937"/>
                <a:gd name="T45" fmla="*/ T44 w 5238"/>
                <a:gd name="T46" fmla="+- 0 -3897 -4702"/>
                <a:gd name="T47" fmla="*/ -3897 h 2628"/>
                <a:gd name="T48" fmla="+- 0 3937 3937"/>
                <a:gd name="T49" fmla="*/ T48 w 5238"/>
                <a:gd name="T50" fmla="+- 0 -3686 -4702"/>
                <a:gd name="T51" fmla="*/ -3686 h 2628"/>
                <a:gd name="T52" fmla="+- 0 7968 3937"/>
                <a:gd name="T53" fmla="*/ T52 w 5238"/>
                <a:gd name="T54" fmla="+- 0 -3686 -4702"/>
                <a:gd name="T55" fmla="*/ -3686 h 2628"/>
                <a:gd name="T56" fmla="+- 0 7968 3937"/>
                <a:gd name="T57" fmla="*/ T56 w 5238"/>
                <a:gd name="T58" fmla="+- 0 -3897 -4702"/>
                <a:gd name="T59" fmla="*/ -3897 h 2628"/>
                <a:gd name="T60" fmla="+- 0 9175 3937"/>
                <a:gd name="T61" fmla="*/ T60 w 5238"/>
                <a:gd name="T62" fmla="+- 0 -2286 -4702"/>
                <a:gd name="T63" fmla="*/ -2286 h 2628"/>
                <a:gd name="T64" fmla="+- 0 3937 3937"/>
                <a:gd name="T65" fmla="*/ T64 w 5238"/>
                <a:gd name="T66" fmla="+- 0 -2286 -4702"/>
                <a:gd name="T67" fmla="*/ -2286 h 2628"/>
                <a:gd name="T68" fmla="+- 0 3937 3937"/>
                <a:gd name="T69" fmla="*/ T68 w 5238"/>
                <a:gd name="T70" fmla="+- 0 -2074 -4702"/>
                <a:gd name="T71" fmla="*/ -2074 h 2628"/>
                <a:gd name="T72" fmla="+- 0 9175 3937"/>
                <a:gd name="T73" fmla="*/ T72 w 5238"/>
                <a:gd name="T74" fmla="+- 0 -2074 -4702"/>
                <a:gd name="T75" fmla="*/ -2074 h 2628"/>
                <a:gd name="T76" fmla="+- 0 9175 3937"/>
                <a:gd name="T77" fmla="*/ T76 w 5238"/>
                <a:gd name="T78" fmla="+- 0 -2286 -4702"/>
                <a:gd name="T79" fmla="*/ -2286 h 26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5238" h="2628">
                  <a:moveTo>
                    <a:pt x="515" y="1611"/>
                  </a:moveTo>
                  <a:lnTo>
                    <a:pt x="0" y="1611"/>
                  </a:lnTo>
                  <a:lnTo>
                    <a:pt x="0" y="1822"/>
                  </a:lnTo>
                  <a:lnTo>
                    <a:pt x="515" y="1822"/>
                  </a:lnTo>
                  <a:lnTo>
                    <a:pt x="515" y="1611"/>
                  </a:lnTo>
                  <a:close/>
                  <a:moveTo>
                    <a:pt x="1207" y="0"/>
                  </a:moveTo>
                  <a:lnTo>
                    <a:pt x="0" y="0"/>
                  </a:lnTo>
                  <a:lnTo>
                    <a:pt x="0" y="211"/>
                  </a:lnTo>
                  <a:lnTo>
                    <a:pt x="1207" y="211"/>
                  </a:lnTo>
                  <a:lnTo>
                    <a:pt x="1207" y="0"/>
                  </a:lnTo>
                  <a:close/>
                  <a:moveTo>
                    <a:pt x="4031" y="805"/>
                  </a:moveTo>
                  <a:lnTo>
                    <a:pt x="0" y="805"/>
                  </a:lnTo>
                  <a:lnTo>
                    <a:pt x="0" y="1016"/>
                  </a:lnTo>
                  <a:lnTo>
                    <a:pt x="4031" y="1016"/>
                  </a:lnTo>
                  <a:lnTo>
                    <a:pt x="4031" y="805"/>
                  </a:lnTo>
                  <a:close/>
                  <a:moveTo>
                    <a:pt x="5238" y="2416"/>
                  </a:moveTo>
                  <a:lnTo>
                    <a:pt x="0" y="2416"/>
                  </a:lnTo>
                  <a:lnTo>
                    <a:pt x="0" y="2628"/>
                  </a:lnTo>
                  <a:lnTo>
                    <a:pt x="5238" y="2628"/>
                  </a:lnTo>
                  <a:lnTo>
                    <a:pt x="5238" y="2416"/>
                  </a:lnTo>
                  <a:close/>
                </a:path>
              </a:pathLst>
            </a:custGeom>
            <a:solidFill>
              <a:srgbClr val="EC7C3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gn="ctr"/>
              <a:endParaRPr lang="en-US"/>
            </a:p>
          </p:txBody>
        </p:sp>
        <p:sp>
          <p:nvSpPr>
            <p:cNvPr id="174" name="Rectangle 173">
              <a:extLst>
                <a:ext uri="{FF2B5EF4-FFF2-40B4-BE49-F238E27FC236}">
                  <a16:creationId xmlns:a16="http://schemas.microsoft.com/office/drawing/2014/main" id="{9413FC51-80F6-0248-8568-C94E856D3CC5}"/>
                </a:ext>
              </a:extLst>
            </p:cNvPr>
            <p:cNvSpPr>
              <a:spLocks/>
            </p:cNvSpPr>
            <p:nvPr/>
          </p:nvSpPr>
          <p:spPr bwMode="auto">
            <a:xfrm>
              <a:off x="5484" y="-598"/>
              <a:ext cx="267" cy="309"/>
            </a:xfrm>
            <a:prstGeom prst="rect">
              <a:avLst/>
            </a:prstGeom>
            <a:solidFill>
              <a:srgbClr val="5A9AD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en-US"/>
            </a:p>
          </p:txBody>
        </p:sp>
        <p:sp>
          <p:nvSpPr>
            <p:cNvPr id="175" name="Rectangle 174">
              <a:extLst>
                <a:ext uri="{FF2B5EF4-FFF2-40B4-BE49-F238E27FC236}">
                  <a16:creationId xmlns:a16="http://schemas.microsoft.com/office/drawing/2014/main" id="{9E9C1860-0F7A-D24E-B1AE-01B81884895E}"/>
                </a:ext>
              </a:extLst>
            </p:cNvPr>
            <p:cNvSpPr>
              <a:spLocks/>
            </p:cNvSpPr>
            <p:nvPr/>
          </p:nvSpPr>
          <p:spPr bwMode="auto">
            <a:xfrm>
              <a:off x="4713" y="-598"/>
              <a:ext cx="303" cy="309"/>
            </a:xfrm>
            <a:prstGeom prst="rect">
              <a:avLst/>
            </a:prstGeom>
            <a:solidFill>
              <a:srgbClr val="EC7C3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endParaRPr lang="en-US"/>
            </a:p>
          </p:txBody>
        </p:sp>
        <p:sp>
          <p:nvSpPr>
            <p:cNvPr id="176" name="Text Box 46">
              <a:extLst>
                <a:ext uri="{FF2B5EF4-FFF2-40B4-BE49-F238E27FC236}">
                  <a16:creationId xmlns:a16="http://schemas.microsoft.com/office/drawing/2014/main" id="{5BF4641B-8F7B-314B-AB01-A11CA3A0461B}"/>
                </a:ext>
              </a:extLst>
            </p:cNvPr>
            <p:cNvSpPr txBox="1">
              <a:spLocks/>
            </p:cNvSpPr>
            <p:nvPr/>
          </p:nvSpPr>
          <p:spPr bwMode="auto">
            <a:xfrm>
              <a:off x="3582" y="-4581"/>
              <a:ext cx="32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ts val="900"/>
                </a:lnSpc>
                <a:spcBef>
                  <a:spcPts val="0"/>
                </a:spcBef>
                <a:spcAft>
                  <a:spcPts val="0"/>
                </a:spcAft>
              </a:pPr>
              <a:r>
                <a:rPr lang="en-US" sz="1600" dirty="0">
                  <a:solidFill>
                    <a:srgbClr val="585858"/>
                  </a:solidFill>
                  <a:effectLst/>
                  <a:latin typeface="Carlito"/>
                  <a:ea typeface="Times New Roman" panose="02020603050405020304" pitchFamily="18" charset="0"/>
                </a:rPr>
                <a:t>BMI</a:t>
              </a:r>
              <a:endParaRPr lang="en-US" sz="1100" dirty="0">
                <a:effectLst/>
                <a:latin typeface="Times New Roman" panose="02020603050405020304" pitchFamily="18" charset="0"/>
                <a:ea typeface="Times New Roman" panose="02020603050405020304" pitchFamily="18" charset="0"/>
              </a:endParaRPr>
            </a:p>
          </p:txBody>
        </p:sp>
        <p:sp>
          <p:nvSpPr>
            <p:cNvPr id="177" name="Text Box 47">
              <a:extLst>
                <a:ext uri="{FF2B5EF4-FFF2-40B4-BE49-F238E27FC236}">
                  <a16:creationId xmlns:a16="http://schemas.microsoft.com/office/drawing/2014/main" id="{1A062F9D-89D9-254B-99E2-7A6825EBDF7F}"/>
                </a:ext>
              </a:extLst>
            </p:cNvPr>
            <p:cNvSpPr txBox="1">
              <a:spLocks/>
            </p:cNvSpPr>
            <p:nvPr/>
          </p:nvSpPr>
          <p:spPr bwMode="auto">
            <a:xfrm>
              <a:off x="2603" y="-3772"/>
              <a:ext cx="1829"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ts val="900"/>
                </a:lnSpc>
                <a:spcBef>
                  <a:spcPts val="0"/>
                </a:spcBef>
                <a:spcAft>
                  <a:spcPts val="0"/>
                </a:spcAft>
              </a:pPr>
              <a:r>
                <a:rPr lang="en-US" sz="1400" dirty="0">
                  <a:solidFill>
                    <a:srgbClr val="585858"/>
                  </a:solidFill>
                  <a:latin typeface="Carlito"/>
                  <a:ea typeface="Times New Roman" panose="02020603050405020304" pitchFamily="18" charset="0"/>
                </a:rPr>
                <a:t>Blood</a:t>
              </a:r>
              <a:r>
                <a:rPr lang="en-US" sz="1600" dirty="0">
                  <a:solidFill>
                    <a:srgbClr val="585858"/>
                  </a:solidFill>
                  <a:latin typeface="Carlito"/>
                  <a:ea typeface="Times New Roman" panose="02020603050405020304" pitchFamily="18" charset="0"/>
                </a:rPr>
                <a:t> Sugar</a:t>
              </a:r>
              <a:endParaRPr lang="en-US" sz="1800" dirty="0">
                <a:effectLst/>
                <a:latin typeface="Times New Roman" panose="02020603050405020304" pitchFamily="18" charset="0"/>
                <a:ea typeface="Times New Roman" panose="02020603050405020304" pitchFamily="18" charset="0"/>
              </a:endParaRPr>
            </a:p>
          </p:txBody>
        </p:sp>
        <p:sp>
          <p:nvSpPr>
            <p:cNvPr id="178" name="Text Box 48">
              <a:extLst>
                <a:ext uri="{FF2B5EF4-FFF2-40B4-BE49-F238E27FC236}">
                  <a16:creationId xmlns:a16="http://schemas.microsoft.com/office/drawing/2014/main" id="{0C392A91-99C1-CF4E-9F73-528E285564E4}"/>
                </a:ext>
              </a:extLst>
            </p:cNvPr>
            <p:cNvSpPr txBox="1">
              <a:spLocks/>
            </p:cNvSpPr>
            <p:nvPr/>
          </p:nvSpPr>
          <p:spPr bwMode="auto">
            <a:xfrm>
              <a:off x="3098" y="-2939"/>
              <a:ext cx="906"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ts val="900"/>
                </a:lnSpc>
                <a:spcBef>
                  <a:spcPts val="0"/>
                </a:spcBef>
                <a:spcAft>
                  <a:spcPts val="0"/>
                </a:spcAft>
              </a:pPr>
              <a:r>
                <a:rPr lang="en-US" sz="1600" dirty="0">
                  <a:solidFill>
                    <a:srgbClr val="585858"/>
                  </a:solidFill>
                  <a:effectLst/>
                  <a:latin typeface="Carlito"/>
                  <a:ea typeface="Times New Roman" panose="02020603050405020304" pitchFamily="18" charset="0"/>
                </a:rPr>
                <a:t>Hemoglobin</a:t>
              </a:r>
              <a:endParaRPr lang="en-US" sz="1200" dirty="0">
                <a:effectLst/>
                <a:latin typeface="Times New Roman" panose="02020603050405020304" pitchFamily="18" charset="0"/>
                <a:ea typeface="Times New Roman" panose="02020603050405020304" pitchFamily="18" charset="0"/>
              </a:endParaRPr>
            </a:p>
          </p:txBody>
        </p:sp>
        <p:sp>
          <p:nvSpPr>
            <p:cNvPr id="179" name="Text Box 49">
              <a:extLst>
                <a:ext uri="{FF2B5EF4-FFF2-40B4-BE49-F238E27FC236}">
                  <a16:creationId xmlns:a16="http://schemas.microsoft.com/office/drawing/2014/main" id="{B87ABF3D-1026-E54C-AC29-AF07D6B07499}"/>
                </a:ext>
              </a:extLst>
            </p:cNvPr>
            <p:cNvSpPr txBox="1">
              <a:spLocks/>
            </p:cNvSpPr>
            <p:nvPr/>
          </p:nvSpPr>
          <p:spPr bwMode="auto">
            <a:xfrm>
              <a:off x="2968" y="-2156"/>
              <a:ext cx="1115" cy="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ts val="900"/>
                </a:lnSpc>
                <a:spcBef>
                  <a:spcPts val="0"/>
                </a:spcBef>
                <a:spcAft>
                  <a:spcPts val="0"/>
                </a:spcAft>
              </a:pPr>
              <a:r>
                <a:rPr lang="en-US" sz="1600" dirty="0">
                  <a:solidFill>
                    <a:srgbClr val="585858"/>
                  </a:solidFill>
                  <a:effectLst/>
                  <a:latin typeface="Carlito"/>
                  <a:ea typeface="Times New Roman" panose="02020603050405020304" pitchFamily="18" charset="0"/>
                </a:rPr>
                <a:t>Systolic Blood Pressure</a:t>
              </a:r>
              <a:endParaRPr lang="en-US" sz="1600" dirty="0">
                <a:effectLst/>
                <a:latin typeface="Times New Roman" panose="02020603050405020304" pitchFamily="18" charset="0"/>
                <a:ea typeface="Times New Roman" panose="02020603050405020304" pitchFamily="18" charset="0"/>
              </a:endParaRPr>
            </a:p>
          </p:txBody>
        </p:sp>
        <p:sp>
          <p:nvSpPr>
            <p:cNvPr id="180" name="Text Box 50">
              <a:extLst>
                <a:ext uri="{FF2B5EF4-FFF2-40B4-BE49-F238E27FC236}">
                  <a16:creationId xmlns:a16="http://schemas.microsoft.com/office/drawing/2014/main" id="{1F0BDECF-C6F8-D94A-81D9-112D4D9E5698}"/>
                </a:ext>
              </a:extLst>
            </p:cNvPr>
            <p:cNvSpPr txBox="1">
              <a:spLocks/>
            </p:cNvSpPr>
            <p:nvPr/>
          </p:nvSpPr>
          <p:spPr bwMode="auto">
            <a:xfrm>
              <a:off x="3892" y="-1615"/>
              <a:ext cx="11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ts val="900"/>
                </a:lnSpc>
                <a:spcBef>
                  <a:spcPts val="0"/>
                </a:spcBef>
                <a:spcAft>
                  <a:spcPts val="0"/>
                </a:spcAft>
              </a:pPr>
              <a:r>
                <a:rPr lang="en-US" sz="900">
                  <a:solidFill>
                    <a:srgbClr val="585858"/>
                  </a:solidFill>
                  <a:effectLst/>
                  <a:latin typeface="Carlito"/>
                  <a:ea typeface="Times New Roman" panose="02020603050405020304" pitchFamily="18" charset="0"/>
                </a:rPr>
                <a:t>0</a:t>
              </a:r>
              <a:endParaRPr lang="en-US" sz="1100">
                <a:effectLst/>
                <a:latin typeface="Times New Roman" panose="02020603050405020304" pitchFamily="18" charset="0"/>
                <a:ea typeface="Times New Roman" panose="02020603050405020304" pitchFamily="18" charset="0"/>
              </a:endParaRPr>
            </a:p>
          </p:txBody>
        </p:sp>
        <p:sp>
          <p:nvSpPr>
            <p:cNvPr id="181" name="Text Box 51">
              <a:extLst>
                <a:ext uri="{FF2B5EF4-FFF2-40B4-BE49-F238E27FC236}">
                  <a16:creationId xmlns:a16="http://schemas.microsoft.com/office/drawing/2014/main" id="{F4CF9B1D-9029-D145-8A77-ACA02540235E}"/>
                </a:ext>
              </a:extLst>
            </p:cNvPr>
            <p:cNvSpPr txBox="1">
              <a:spLocks/>
            </p:cNvSpPr>
            <p:nvPr/>
          </p:nvSpPr>
          <p:spPr bwMode="auto">
            <a:xfrm>
              <a:off x="4666" y="-1615"/>
              <a:ext cx="20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ts val="900"/>
                </a:lnSpc>
                <a:spcBef>
                  <a:spcPts val="0"/>
                </a:spcBef>
                <a:spcAft>
                  <a:spcPts val="0"/>
                </a:spcAft>
              </a:pPr>
              <a:r>
                <a:rPr lang="en-US" sz="900">
                  <a:solidFill>
                    <a:srgbClr val="585858"/>
                  </a:solidFill>
                  <a:effectLst/>
                  <a:latin typeface="Carlito"/>
                  <a:ea typeface="Times New Roman" panose="02020603050405020304" pitchFamily="18" charset="0"/>
                </a:rPr>
                <a:t>20</a:t>
              </a:r>
              <a:endParaRPr lang="en-US" sz="1100">
                <a:effectLst/>
                <a:latin typeface="Times New Roman" panose="02020603050405020304" pitchFamily="18" charset="0"/>
                <a:ea typeface="Times New Roman" panose="02020603050405020304" pitchFamily="18" charset="0"/>
              </a:endParaRPr>
            </a:p>
          </p:txBody>
        </p:sp>
        <p:sp>
          <p:nvSpPr>
            <p:cNvPr id="182" name="Text Box 52">
              <a:extLst>
                <a:ext uri="{FF2B5EF4-FFF2-40B4-BE49-F238E27FC236}">
                  <a16:creationId xmlns:a16="http://schemas.microsoft.com/office/drawing/2014/main" id="{F9BCBF15-56BC-4849-9C12-68277FC42FA6}"/>
                </a:ext>
              </a:extLst>
            </p:cNvPr>
            <p:cNvSpPr txBox="1">
              <a:spLocks/>
            </p:cNvSpPr>
            <p:nvPr/>
          </p:nvSpPr>
          <p:spPr bwMode="auto">
            <a:xfrm>
              <a:off x="5484" y="-1615"/>
              <a:ext cx="20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ts val="900"/>
                </a:lnSpc>
                <a:spcBef>
                  <a:spcPts val="0"/>
                </a:spcBef>
                <a:spcAft>
                  <a:spcPts val="0"/>
                </a:spcAft>
              </a:pPr>
              <a:r>
                <a:rPr lang="en-US" sz="900">
                  <a:solidFill>
                    <a:srgbClr val="585858"/>
                  </a:solidFill>
                  <a:effectLst/>
                  <a:latin typeface="Carlito"/>
                  <a:ea typeface="Times New Roman" panose="02020603050405020304" pitchFamily="18" charset="0"/>
                </a:rPr>
                <a:t>40</a:t>
              </a:r>
              <a:endParaRPr lang="en-US" sz="1100">
                <a:effectLst/>
                <a:latin typeface="Times New Roman" panose="02020603050405020304" pitchFamily="18" charset="0"/>
                <a:ea typeface="Times New Roman" panose="02020603050405020304" pitchFamily="18" charset="0"/>
              </a:endParaRPr>
            </a:p>
          </p:txBody>
        </p:sp>
        <p:sp>
          <p:nvSpPr>
            <p:cNvPr id="183" name="Text Box 53">
              <a:extLst>
                <a:ext uri="{FF2B5EF4-FFF2-40B4-BE49-F238E27FC236}">
                  <a16:creationId xmlns:a16="http://schemas.microsoft.com/office/drawing/2014/main" id="{D222327C-E0E7-F14A-BB86-1F8255917C6F}"/>
                </a:ext>
              </a:extLst>
            </p:cNvPr>
            <p:cNvSpPr txBox="1">
              <a:spLocks/>
            </p:cNvSpPr>
            <p:nvPr/>
          </p:nvSpPr>
          <p:spPr bwMode="auto">
            <a:xfrm>
              <a:off x="6302" y="-1615"/>
              <a:ext cx="20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ts val="900"/>
                </a:lnSpc>
                <a:spcBef>
                  <a:spcPts val="0"/>
                </a:spcBef>
                <a:spcAft>
                  <a:spcPts val="0"/>
                </a:spcAft>
              </a:pPr>
              <a:r>
                <a:rPr lang="en-US" sz="900">
                  <a:solidFill>
                    <a:srgbClr val="585858"/>
                  </a:solidFill>
                  <a:effectLst/>
                  <a:latin typeface="Carlito"/>
                  <a:ea typeface="Times New Roman" panose="02020603050405020304" pitchFamily="18" charset="0"/>
                </a:rPr>
                <a:t>60</a:t>
              </a:r>
              <a:endParaRPr lang="en-US" sz="1100">
                <a:effectLst/>
                <a:latin typeface="Times New Roman" panose="02020603050405020304" pitchFamily="18" charset="0"/>
                <a:ea typeface="Times New Roman" panose="02020603050405020304" pitchFamily="18" charset="0"/>
              </a:endParaRPr>
            </a:p>
          </p:txBody>
        </p:sp>
        <p:sp>
          <p:nvSpPr>
            <p:cNvPr id="184" name="Text Box 54">
              <a:extLst>
                <a:ext uri="{FF2B5EF4-FFF2-40B4-BE49-F238E27FC236}">
                  <a16:creationId xmlns:a16="http://schemas.microsoft.com/office/drawing/2014/main" id="{B2FB842F-7B9E-0E4C-80FD-8812331D9DB7}"/>
                </a:ext>
              </a:extLst>
            </p:cNvPr>
            <p:cNvSpPr txBox="1">
              <a:spLocks/>
            </p:cNvSpPr>
            <p:nvPr/>
          </p:nvSpPr>
          <p:spPr bwMode="auto">
            <a:xfrm>
              <a:off x="7122" y="-1615"/>
              <a:ext cx="20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ts val="900"/>
                </a:lnSpc>
                <a:spcBef>
                  <a:spcPts val="0"/>
                </a:spcBef>
                <a:spcAft>
                  <a:spcPts val="0"/>
                </a:spcAft>
              </a:pPr>
              <a:r>
                <a:rPr lang="en-US" sz="900">
                  <a:solidFill>
                    <a:srgbClr val="585858"/>
                  </a:solidFill>
                  <a:effectLst/>
                  <a:latin typeface="Carlito"/>
                  <a:ea typeface="Times New Roman" panose="02020603050405020304" pitchFamily="18" charset="0"/>
                </a:rPr>
                <a:t>80</a:t>
              </a:r>
              <a:endParaRPr lang="en-US" sz="1100">
                <a:effectLst/>
                <a:latin typeface="Times New Roman" panose="02020603050405020304" pitchFamily="18" charset="0"/>
                <a:ea typeface="Times New Roman" panose="02020603050405020304" pitchFamily="18" charset="0"/>
              </a:endParaRPr>
            </a:p>
          </p:txBody>
        </p:sp>
        <p:sp>
          <p:nvSpPr>
            <p:cNvPr id="185" name="Text Box 55">
              <a:extLst>
                <a:ext uri="{FF2B5EF4-FFF2-40B4-BE49-F238E27FC236}">
                  <a16:creationId xmlns:a16="http://schemas.microsoft.com/office/drawing/2014/main" id="{73CFD9E4-7E40-0E4D-AB46-602A3B13B53C}"/>
                </a:ext>
              </a:extLst>
            </p:cNvPr>
            <p:cNvSpPr txBox="1">
              <a:spLocks/>
            </p:cNvSpPr>
            <p:nvPr/>
          </p:nvSpPr>
          <p:spPr bwMode="auto">
            <a:xfrm>
              <a:off x="7896" y="-1615"/>
              <a:ext cx="29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ts val="900"/>
                </a:lnSpc>
                <a:spcBef>
                  <a:spcPts val="0"/>
                </a:spcBef>
                <a:spcAft>
                  <a:spcPts val="0"/>
                </a:spcAft>
              </a:pPr>
              <a:r>
                <a:rPr lang="en-US" sz="900">
                  <a:solidFill>
                    <a:srgbClr val="585858"/>
                  </a:solidFill>
                  <a:effectLst/>
                  <a:latin typeface="Carlito"/>
                  <a:ea typeface="Times New Roman" panose="02020603050405020304" pitchFamily="18" charset="0"/>
                </a:rPr>
                <a:t>100</a:t>
              </a:r>
              <a:endParaRPr lang="en-US" sz="1100">
                <a:effectLst/>
                <a:latin typeface="Times New Roman" panose="02020603050405020304" pitchFamily="18" charset="0"/>
                <a:ea typeface="Times New Roman" panose="02020603050405020304" pitchFamily="18" charset="0"/>
              </a:endParaRPr>
            </a:p>
          </p:txBody>
        </p:sp>
        <p:sp>
          <p:nvSpPr>
            <p:cNvPr id="186" name="Text Box 56">
              <a:extLst>
                <a:ext uri="{FF2B5EF4-FFF2-40B4-BE49-F238E27FC236}">
                  <a16:creationId xmlns:a16="http://schemas.microsoft.com/office/drawing/2014/main" id="{61F3F59C-1583-8148-8BAE-0FC0361E65C4}"/>
                </a:ext>
              </a:extLst>
            </p:cNvPr>
            <p:cNvSpPr txBox="1">
              <a:spLocks/>
            </p:cNvSpPr>
            <p:nvPr/>
          </p:nvSpPr>
          <p:spPr bwMode="auto">
            <a:xfrm>
              <a:off x="8714" y="-1615"/>
              <a:ext cx="29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ts val="900"/>
                </a:lnSpc>
                <a:spcBef>
                  <a:spcPts val="0"/>
                </a:spcBef>
                <a:spcAft>
                  <a:spcPts val="0"/>
                </a:spcAft>
              </a:pPr>
              <a:r>
                <a:rPr lang="en-US" sz="900">
                  <a:solidFill>
                    <a:srgbClr val="585858"/>
                  </a:solidFill>
                  <a:effectLst/>
                  <a:latin typeface="Carlito"/>
                  <a:ea typeface="Times New Roman" panose="02020603050405020304" pitchFamily="18" charset="0"/>
                </a:rPr>
                <a:t>120</a:t>
              </a:r>
              <a:endParaRPr lang="en-US" sz="1100">
                <a:effectLst/>
                <a:latin typeface="Times New Roman" panose="02020603050405020304" pitchFamily="18" charset="0"/>
                <a:ea typeface="Times New Roman" panose="02020603050405020304" pitchFamily="18" charset="0"/>
              </a:endParaRPr>
            </a:p>
          </p:txBody>
        </p:sp>
        <p:sp>
          <p:nvSpPr>
            <p:cNvPr id="187" name="Text Box 57">
              <a:extLst>
                <a:ext uri="{FF2B5EF4-FFF2-40B4-BE49-F238E27FC236}">
                  <a16:creationId xmlns:a16="http://schemas.microsoft.com/office/drawing/2014/main" id="{90BD796A-78E1-0045-9C83-2A1BAD659CF6}"/>
                </a:ext>
              </a:extLst>
            </p:cNvPr>
            <p:cNvSpPr txBox="1">
              <a:spLocks/>
            </p:cNvSpPr>
            <p:nvPr/>
          </p:nvSpPr>
          <p:spPr bwMode="auto">
            <a:xfrm>
              <a:off x="9532" y="-1615"/>
              <a:ext cx="29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ts val="900"/>
                </a:lnSpc>
                <a:spcBef>
                  <a:spcPts val="0"/>
                </a:spcBef>
                <a:spcAft>
                  <a:spcPts val="0"/>
                </a:spcAft>
              </a:pPr>
              <a:r>
                <a:rPr lang="en-US" sz="900">
                  <a:solidFill>
                    <a:srgbClr val="585858"/>
                  </a:solidFill>
                  <a:effectLst/>
                  <a:latin typeface="Carlito"/>
                  <a:ea typeface="Times New Roman" panose="02020603050405020304" pitchFamily="18" charset="0"/>
                </a:rPr>
                <a:t>140</a:t>
              </a:r>
              <a:endParaRPr lang="en-US" sz="1100">
                <a:effectLst/>
                <a:latin typeface="Times New Roman" panose="02020603050405020304" pitchFamily="18" charset="0"/>
                <a:ea typeface="Times New Roman" panose="02020603050405020304" pitchFamily="18" charset="0"/>
              </a:endParaRPr>
            </a:p>
          </p:txBody>
        </p:sp>
      </p:grpSp>
      <p:sp>
        <p:nvSpPr>
          <p:cNvPr id="516" name="TextBox 515">
            <a:extLst>
              <a:ext uri="{FF2B5EF4-FFF2-40B4-BE49-F238E27FC236}">
                <a16:creationId xmlns:a16="http://schemas.microsoft.com/office/drawing/2014/main" id="{4EADC596-D132-2742-AA6D-A9F718735095}"/>
              </a:ext>
            </a:extLst>
          </p:cNvPr>
          <p:cNvSpPr txBox="1"/>
          <p:nvPr/>
        </p:nvSpPr>
        <p:spPr>
          <a:xfrm>
            <a:off x="27234038" y="20675327"/>
            <a:ext cx="777091" cy="523220"/>
          </a:xfrm>
          <a:prstGeom prst="rect">
            <a:avLst/>
          </a:prstGeom>
          <a:noFill/>
        </p:spPr>
        <p:txBody>
          <a:bodyPr wrap="square" rtlCol="0">
            <a:spAutoFit/>
          </a:bodyPr>
          <a:lstStyle/>
          <a:p>
            <a:pPr algn="ctr"/>
            <a:r>
              <a:rPr lang="en-US" sz="1400" dirty="0">
                <a:solidFill>
                  <a:schemeClr val="bg1"/>
                </a:solidFill>
              </a:rPr>
              <a:t>18+ years</a:t>
            </a:r>
          </a:p>
        </p:txBody>
      </p:sp>
      <p:sp>
        <p:nvSpPr>
          <p:cNvPr id="517" name="TextBox 516">
            <a:extLst>
              <a:ext uri="{FF2B5EF4-FFF2-40B4-BE49-F238E27FC236}">
                <a16:creationId xmlns:a16="http://schemas.microsoft.com/office/drawing/2014/main" id="{DA37EECC-2072-5F4A-8E24-0F7D7CF60104}"/>
              </a:ext>
            </a:extLst>
          </p:cNvPr>
          <p:cNvSpPr txBox="1"/>
          <p:nvPr/>
        </p:nvSpPr>
        <p:spPr>
          <a:xfrm>
            <a:off x="28231305" y="20690698"/>
            <a:ext cx="794667" cy="523220"/>
          </a:xfrm>
          <a:prstGeom prst="rect">
            <a:avLst/>
          </a:prstGeom>
          <a:noFill/>
        </p:spPr>
        <p:txBody>
          <a:bodyPr wrap="square" rtlCol="0">
            <a:spAutoFit/>
          </a:bodyPr>
          <a:lstStyle/>
          <a:p>
            <a:pPr algn="ctr"/>
            <a:r>
              <a:rPr lang="en-US" sz="1400" dirty="0">
                <a:solidFill>
                  <a:schemeClr val="bg1"/>
                </a:solidFill>
              </a:rPr>
              <a:t>11-17 years</a:t>
            </a:r>
          </a:p>
        </p:txBody>
      </p:sp>
      <p:sp>
        <p:nvSpPr>
          <p:cNvPr id="518" name="TextBox 517">
            <a:extLst>
              <a:ext uri="{FF2B5EF4-FFF2-40B4-BE49-F238E27FC236}">
                <a16:creationId xmlns:a16="http://schemas.microsoft.com/office/drawing/2014/main" id="{B1109FEC-401A-CF48-881F-0E88125B31C7}"/>
              </a:ext>
            </a:extLst>
          </p:cNvPr>
          <p:cNvSpPr txBox="1"/>
          <p:nvPr/>
        </p:nvSpPr>
        <p:spPr>
          <a:xfrm rot="16200000">
            <a:off x="22768349" y="17086975"/>
            <a:ext cx="1818613" cy="400110"/>
          </a:xfrm>
          <a:prstGeom prst="rect">
            <a:avLst/>
          </a:prstGeom>
          <a:noFill/>
        </p:spPr>
        <p:txBody>
          <a:bodyPr wrap="square" rtlCol="0">
            <a:spAutoFit/>
          </a:bodyPr>
          <a:lstStyle/>
          <a:p>
            <a:pPr algn="ctr"/>
            <a:r>
              <a:rPr lang="en-US" sz="2000" dirty="0">
                <a:solidFill>
                  <a:schemeClr val="bg1"/>
                </a:solidFill>
              </a:rPr>
              <a:t>Health Screens</a:t>
            </a:r>
          </a:p>
        </p:txBody>
      </p:sp>
      <p:sp>
        <p:nvSpPr>
          <p:cNvPr id="519" name="TextBox 518">
            <a:extLst>
              <a:ext uri="{FF2B5EF4-FFF2-40B4-BE49-F238E27FC236}">
                <a16:creationId xmlns:a16="http://schemas.microsoft.com/office/drawing/2014/main" id="{2577D13A-EF59-8B43-BA74-6AE2BB857F27}"/>
              </a:ext>
            </a:extLst>
          </p:cNvPr>
          <p:cNvSpPr txBox="1"/>
          <p:nvPr/>
        </p:nvSpPr>
        <p:spPr>
          <a:xfrm>
            <a:off x="23380311" y="12358875"/>
            <a:ext cx="9477713" cy="954107"/>
          </a:xfrm>
          <a:prstGeom prst="rect">
            <a:avLst/>
          </a:prstGeom>
          <a:noFill/>
        </p:spPr>
        <p:txBody>
          <a:bodyPr wrap="square" rtlCol="0">
            <a:spAutoFit/>
          </a:bodyPr>
          <a:lstStyle/>
          <a:p>
            <a:pPr algn="ctr"/>
            <a:r>
              <a:rPr lang="en-US" sz="2800" dirty="0">
                <a:solidFill>
                  <a:schemeClr val="bg1"/>
                </a:solidFill>
              </a:rPr>
              <a:t>Participants Average BMI, Blood Sugar, Hemoglobin, and Systolic Blood Pressure, by Age, Zacapa, Guatemala, 2021</a:t>
            </a:r>
          </a:p>
        </p:txBody>
      </p:sp>
      <p:sp>
        <p:nvSpPr>
          <p:cNvPr id="522" name="Rectangle 521">
            <a:extLst>
              <a:ext uri="{FF2B5EF4-FFF2-40B4-BE49-F238E27FC236}">
                <a16:creationId xmlns:a16="http://schemas.microsoft.com/office/drawing/2014/main" id="{44E459EA-7E1F-984D-ADCC-845D8761665A}"/>
              </a:ext>
            </a:extLst>
          </p:cNvPr>
          <p:cNvSpPr/>
          <p:nvPr/>
        </p:nvSpPr>
        <p:spPr>
          <a:xfrm>
            <a:off x="23468921" y="22094955"/>
            <a:ext cx="10382578" cy="81808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8" name="Group 207">
            <a:extLst>
              <a:ext uri="{FF2B5EF4-FFF2-40B4-BE49-F238E27FC236}">
                <a16:creationId xmlns:a16="http://schemas.microsoft.com/office/drawing/2014/main" id="{DC8BDF47-617F-2B44-BFAF-3A94A5DE1929}"/>
              </a:ext>
            </a:extLst>
          </p:cNvPr>
          <p:cNvGrpSpPr>
            <a:grpSpLocks/>
          </p:cNvGrpSpPr>
          <p:nvPr/>
        </p:nvGrpSpPr>
        <p:grpSpPr bwMode="auto">
          <a:xfrm>
            <a:off x="22756868" y="22221778"/>
            <a:ext cx="11341548" cy="7219990"/>
            <a:chOff x="7" y="6"/>
            <a:chExt cx="8625" cy="5025"/>
          </a:xfrm>
        </p:grpSpPr>
        <p:pic>
          <p:nvPicPr>
            <p:cNvPr id="209" name="Picture 208">
              <a:extLst>
                <a:ext uri="{FF2B5EF4-FFF2-40B4-BE49-F238E27FC236}">
                  <a16:creationId xmlns:a16="http://schemas.microsoft.com/office/drawing/2014/main" id="{B2F3579B-3DE9-B148-8204-1990F4A18018}"/>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8242" y="6"/>
              <a:ext cx="390" cy="390"/>
            </a:xfrm>
            <a:prstGeom prst="rect">
              <a:avLst/>
            </a:prstGeom>
            <a:noFill/>
            <a:extLst>
              <a:ext uri="{909E8E84-426E-40DD-AFC4-6F175D3DCCD1}">
                <a14:hiddenFill xmlns:a14="http://schemas.microsoft.com/office/drawing/2010/main">
                  <a:solidFill>
                    <a:srgbClr val="FFFFFF"/>
                  </a:solidFill>
                </a14:hiddenFill>
              </a:ext>
            </a:extLst>
          </p:spPr>
        </p:pic>
        <p:sp>
          <p:nvSpPr>
            <p:cNvPr id="210" name="AutoShape 4">
              <a:extLst>
                <a:ext uri="{FF2B5EF4-FFF2-40B4-BE49-F238E27FC236}">
                  <a16:creationId xmlns:a16="http://schemas.microsoft.com/office/drawing/2014/main" id="{468EEA0F-9306-F647-BA93-6146222A5702}"/>
                </a:ext>
              </a:extLst>
            </p:cNvPr>
            <p:cNvSpPr>
              <a:spLocks/>
            </p:cNvSpPr>
            <p:nvPr/>
          </p:nvSpPr>
          <p:spPr bwMode="auto">
            <a:xfrm>
              <a:off x="7" y="7"/>
              <a:ext cx="8624" cy="5024"/>
            </a:xfrm>
            <a:custGeom>
              <a:avLst/>
              <a:gdLst>
                <a:gd name="T0" fmla="+- 0 8631 7"/>
                <a:gd name="T1" fmla="*/ T0 w 8624"/>
                <a:gd name="T2" fmla="+- 0 608 7"/>
                <a:gd name="T3" fmla="*/ 608 h 5024"/>
                <a:gd name="T4" fmla="+- 0 8631 7"/>
                <a:gd name="T5" fmla="*/ T4 w 8624"/>
                <a:gd name="T6" fmla="+- 0 821 7"/>
                <a:gd name="T7" fmla="*/ 821 h 5024"/>
                <a:gd name="T8" fmla="+- 0 8631 7"/>
                <a:gd name="T9" fmla="*/ T8 w 8624"/>
                <a:gd name="T10" fmla="+- 0 1034 7"/>
                <a:gd name="T11" fmla="*/ 1034 h 5024"/>
                <a:gd name="T12" fmla="+- 0 8631 7"/>
                <a:gd name="T13" fmla="*/ T12 w 8624"/>
                <a:gd name="T14" fmla="+- 0 1247 7"/>
                <a:gd name="T15" fmla="*/ 1247 h 5024"/>
                <a:gd name="T16" fmla="+- 0 8631 7"/>
                <a:gd name="T17" fmla="*/ T16 w 8624"/>
                <a:gd name="T18" fmla="+- 0 1460 7"/>
                <a:gd name="T19" fmla="*/ 1460 h 5024"/>
                <a:gd name="T20" fmla="+- 0 8631 7"/>
                <a:gd name="T21" fmla="*/ T20 w 8624"/>
                <a:gd name="T22" fmla="+- 0 1673 7"/>
                <a:gd name="T23" fmla="*/ 1673 h 5024"/>
                <a:gd name="T24" fmla="+- 0 8631 7"/>
                <a:gd name="T25" fmla="*/ T24 w 8624"/>
                <a:gd name="T26" fmla="+- 0 1886 7"/>
                <a:gd name="T27" fmla="*/ 1886 h 5024"/>
                <a:gd name="T28" fmla="+- 0 8631 7"/>
                <a:gd name="T29" fmla="*/ T28 w 8624"/>
                <a:gd name="T30" fmla="+- 0 2099 7"/>
                <a:gd name="T31" fmla="*/ 2099 h 5024"/>
                <a:gd name="T32" fmla="+- 0 8631 7"/>
                <a:gd name="T33" fmla="*/ T32 w 8624"/>
                <a:gd name="T34" fmla="+- 0 2312 7"/>
                <a:gd name="T35" fmla="*/ 2312 h 5024"/>
                <a:gd name="T36" fmla="+- 0 8631 7"/>
                <a:gd name="T37" fmla="*/ T36 w 8624"/>
                <a:gd name="T38" fmla="+- 0 2525 7"/>
                <a:gd name="T39" fmla="*/ 2525 h 5024"/>
                <a:gd name="T40" fmla="+- 0 8631 7"/>
                <a:gd name="T41" fmla="*/ T40 w 8624"/>
                <a:gd name="T42" fmla="+- 0 2738 7"/>
                <a:gd name="T43" fmla="*/ 2738 h 5024"/>
                <a:gd name="T44" fmla="+- 0 8631 7"/>
                <a:gd name="T45" fmla="*/ T44 w 8624"/>
                <a:gd name="T46" fmla="+- 0 2951 7"/>
                <a:gd name="T47" fmla="*/ 2951 h 5024"/>
                <a:gd name="T48" fmla="+- 0 8631 7"/>
                <a:gd name="T49" fmla="*/ T48 w 8624"/>
                <a:gd name="T50" fmla="+- 0 3164 7"/>
                <a:gd name="T51" fmla="*/ 3164 h 5024"/>
                <a:gd name="T52" fmla="+- 0 8631 7"/>
                <a:gd name="T53" fmla="*/ T52 w 8624"/>
                <a:gd name="T54" fmla="+- 0 3377 7"/>
                <a:gd name="T55" fmla="*/ 3377 h 5024"/>
                <a:gd name="T56" fmla="+- 0 8631 7"/>
                <a:gd name="T57" fmla="*/ T56 w 8624"/>
                <a:gd name="T58" fmla="+- 0 3590 7"/>
                <a:gd name="T59" fmla="*/ 3590 h 5024"/>
                <a:gd name="T60" fmla="+- 0 8631 7"/>
                <a:gd name="T61" fmla="*/ T60 w 8624"/>
                <a:gd name="T62" fmla="+- 0 3803 7"/>
                <a:gd name="T63" fmla="*/ 3803 h 5024"/>
                <a:gd name="T64" fmla="+- 0 8631 7"/>
                <a:gd name="T65" fmla="*/ T64 w 8624"/>
                <a:gd name="T66" fmla="+- 0 4016 7"/>
                <a:gd name="T67" fmla="*/ 4016 h 5024"/>
                <a:gd name="T68" fmla="+- 0 8631 7"/>
                <a:gd name="T69" fmla="*/ T68 w 8624"/>
                <a:gd name="T70" fmla="+- 0 4229 7"/>
                <a:gd name="T71" fmla="*/ 4229 h 5024"/>
                <a:gd name="T72" fmla="+- 0 8631 7"/>
                <a:gd name="T73" fmla="*/ T72 w 8624"/>
                <a:gd name="T74" fmla="+- 0 4442 7"/>
                <a:gd name="T75" fmla="*/ 4442 h 5024"/>
                <a:gd name="T76" fmla="+- 0 8631 7"/>
                <a:gd name="T77" fmla="*/ T76 w 8624"/>
                <a:gd name="T78" fmla="+- 0 4655 7"/>
                <a:gd name="T79" fmla="*/ 4655 h 5024"/>
                <a:gd name="T80" fmla="+- 0 8631 7"/>
                <a:gd name="T81" fmla="*/ T80 w 8624"/>
                <a:gd name="T82" fmla="+- 0 4868 7"/>
                <a:gd name="T83" fmla="*/ 4868 h 5024"/>
                <a:gd name="T84" fmla="+- 0 8581 7"/>
                <a:gd name="T85" fmla="*/ T84 w 8624"/>
                <a:gd name="T86" fmla="+- 0 5031 7"/>
                <a:gd name="T87" fmla="*/ 5031 h 5024"/>
                <a:gd name="T88" fmla="+- 0 8368 7"/>
                <a:gd name="T89" fmla="*/ T88 w 8624"/>
                <a:gd name="T90" fmla="+- 0 5031 7"/>
                <a:gd name="T91" fmla="*/ 5031 h 5024"/>
                <a:gd name="T92" fmla="+- 0 8155 7"/>
                <a:gd name="T93" fmla="*/ T92 w 8624"/>
                <a:gd name="T94" fmla="+- 0 5031 7"/>
                <a:gd name="T95" fmla="*/ 5031 h 5024"/>
                <a:gd name="T96" fmla="+- 0 7942 7"/>
                <a:gd name="T97" fmla="*/ T96 w 8624"/>
                <a:gd name="T98" fmla="+- 0 5031 7"/>
                <a:gd name="T99" fmla="*/ 5031 h 5024"/>
                <a:gd name="T100" fmla="+- 0 7729 7"/>
                <a:gd name="T101" fmla="*/ T100 w 8624"/>
                <a:gd name="T102" fmla="+- 0 5031 7"/>
                <a:gd name="T103" fmla="*/ 5031 h 5024"/>
                <a:gd name="T104" fmla="+- 0 7516 7"/>
                <a:gd name="T105" fmla="*/ T104 w 8624"/>
                <a:gd name="T106" fmla="+- 0 5031 7"/>
                <a:gd name="T107" fmla="*/ 5031 h 5024"/>
                <a:gd name="T108" fmla="+- 0 7303 7"/>
                <a:gd name="T109" fmla="*/ T108 w 8624"/>
                <a:gd name="T110" fmla="+- 0 5031 7"/>
                <a:gd name="T111" fmla="*/ 5031 h 5024"/>
                <a:gd name="T112" fmla="+- 0 7090 7"/>
                <a:gd name="T113" fmla="*/ T112 w 8624"/>
                <a:gd name="T114" fmla="+- 0 5031 7"/>
                <a:gd name="T115" fmla="*/ 5031 h 5024"/>
                <a:gd name="T116" fmla="+- 0 6877 7"/>
                <a:gd name="T117" fmla="*/ T116 w 8624"/>
                <a:gd name="T118" fmla="+- 0 5031 7"/>
                <a:gd name="T119" fmla="*/ 5031 h 5024"/>
                <a:gd name="T120" fmla="+- 0 6664 7"/>
                <a:gd name="T121" fmla="*/ T120 w 8624"/>
                <a:gd name="T122" fmla="+- 0 5031 7"/>
                <a:gd name="T123" fmla="*/ 5031 h 5024"/>
                <a:gd name="T124" fmla="+- 0 6451 7"/>
                <a:gd name="T125" fmla="*/ T124 w 8624"/>
                <a:gd name="T126" fmla="+- 0 5031 7"/>
                <a:gd name="T127" fmla="*/ 5031 h 5024"/>
                <a:gd name="T128" fmla="+- 0 6238 7"/>
                <a:gd name="T129" fmla="*/ T128 w 8624"/>
                <a:gd name="T130" fmla="+- 0 5031 7"/>
                <a:gd name="T131" fmla="*/ 5031 h 5024"/>
                <a:gd name="T132" fmla="+- 0 6025 7"/>
                <a:gd name="T133" fmla="*/ T132 w 8624"/>
                <a:gd name="T134" fmla="+- 0 5031 7"/>
                <a:gd name="T135" fmla="*/ 5031 h 5024"/>
                <a:gd name="T136" fmla="+- 0 5812 7"/>
                <a:gd name="T137" fmla="*/ T136 w 8624"/>
                <a:gd name="T138" fmla="+- 0 5031 7"/>
                <a:gd name="T139" fmla="*/ 5031 h 5024"/>
                <a:gd name="T140" fmla="+- 0 5599 7"/>
                <a:gd name="T141" fmla="*/ T140 w 8624"/>
                <a:gd name="T142" fmla="+- 0 5031 7"/>
                <a:gd name="T143" fmla="*/ 5031 h 5024"/>
                <a:gd name="T144" fmla="+- 0 5386 7"/>
                <a:gd name="T145" fmla="*/ T144 w 8624"/>
                <a:gd name="T146" fmla="+- 0 5031 7"/>
                <a:gd name="T147" fmla="*/ 5031 h 5024"/>
                <a:gd name="T148" fmla="+- 0 5173 7"/>
                <a:gd name="T149" fmla="*/ T148 w 8624"/>
                <a:gd name="T150" fmla="+- 0 5031 7"/>
                <a:gd name="T151" fmla="*/ 5031 h 5024"/>
                <a:gd name="T152" fmla="+- 0 4960 7"/>
                <a:gd name="T153" fmla="*/ T152 w 8624"/>
                <a:gd name="T154" fmla="+- 0 5031 7"/>
                <a:gd name="T155" fmla="*/ 5031 h 5024"/>
                <a:gd name="T156" fmla="+- 0 4747 7"/>
                <a:gd name="T157" fmla="*/ T156 w 8624"/>
                <a:gd name="T158" fmla="+- 0 5031 7"/>
                <a:gd name="T159" fmla="*/ 5031 h 5024"/>
                <a:gd name="T160" fmla="+- 0 4534 7"/>
                <a:gd name="T161" fmla="*/ T160 w 8624"/>
                <a:gd name="T162" fmla="+- 0 5031 7"/>
                <a:gd name="T163" fmla="*/ 5031 h 5024"/>
                <a:gd name="T164" fmla="+- 0 4321 7"/>
                <a:gd name="T165" fmla="*/ T164 w 8624"/>
                <a:gd name="T166" fmla="+- 0 5031 7"/>
                <a:gd name="T167" fmla="*/ 5031 h 5024"/>
                <a:gd name="T168" fmla="+- 0 4108 7"/>
                <a:gd name="T169" fmla="*/ T168 w 8624"/>
                <a:gd name="T170" fmla="+- 0 5031 7"/>
                <a:gd name="T171" fmla="*/ 5031 h 5024"/>
                <a:gd name="T172" fmla="+- 0 3895 7"/>
                <a:gd name="T173" fmla="*/ T172 w 8624"/>
                <a:gd name="T174" fmla="+- 0 5031 7"/>
                <a:gd name="T175" fmla="*/ 5031 h 5024"/>
                <a:gd name="T176" fmla="+- 0 3682 7"/>
                <a:gd name="T177" fmla="*/ T176 w 8624"/>
                <a:gd name="T178" fmla="+- 0 5031 7"/>
                <a:gd name="T179" fmla="*/ 5031 h 5024"/>
                <a:gd name="T180" fmla="+- 0 3469 7"/>
                <a:gd name="T181" fmla="*/ T180 w 8624"/>
                <a:gd name="T182" fmla="+- 0 5031 7"/>
                <a:gd name="T183" fmla="*/ 5031 h 5024"/>
                <a:gd name="T184" fmla="+- 0 3256 7"/>
                <a:gd name="T185" fmla="*/ T184 w 8624"/>
                <a:gd name="T186" fmla="+- 0 5031 7"/>
                <a:gd name="T187" fmla="*/ 5031 h 5024"/>
                <a:gd name="T188" fmla="+- 0 3043 7"/>
                <a:gd name="T189" fmla="*/ T188 w 8624"/>
                <a:gd name="T190" fmla="+- 0 5031 7"/>
                <a:gd name="T191" fmla="*/ 5031 h 5024"/>
                <a:gd name="T192" fmla="+- 0 2830 7"/>
                <a:gd name="T193" fmla="*/ T192 w 8624"/>
                <a:gd name="T194" fmla="+- 0 5031 7"/>
                <a:gd name="T195" fmla="*/ 5031 h 5024"/>
                <a:gd name="T196" fmla="+- 0 2617 7"/>
                <a:gd name="T197" fmla="*/ T196 w 8624"/>
                <a:gd name="T198" fmla="+- 0 5031 7"/>
                <a:gd name="T199" fmla="*/ 5031 h 5024"/>
                <a:gd name="T200" fmla="+- 0 2404 7"/>
                <a:gd name="T201" fmla="*/ T200 w 8624"/>
                <a:gd name="T202" fmla="+- 0 5031 7"/>
                <a:gd name="T203" fmla="*/ 5031 h 5024"/>
                <a:gd name="T204" fmla="+- 0 2191 7"/>
                <a:gd name="T205" fmla="*/ T204 w 8624"/>
                <a:gd name="T206" fmla="+- 0 5031 7"/>
                <a:gd name="T207" fmla="*/ 5031 h 5024"/>
                <a:gd name="T208" fmla="+- 0 1978 7"/>
                <a:gd name="T209" fmla="*/ T208 w 8624"/>
                <a:gd name="T210" fmla="+- 0 5031 7"/>
                <a:gd name="T211" fmla="*/ 5031 h 5024"/>
                <a:gd name="T212" fmla="+- 0 1765 7"/>
                <a:gd name="T213" fmla="*/ T212 w 8624"/>
                <a:gd name="T214" fmla="+- 0 5031 7"/>
                <a:gd name="T215" fmla="*/ 5031 h 5024"/>
                <a:gd name="T216" fmla="+- 0 1552 7"/>
                <a:gd name="T217" fmla="*/ T216 w 8624"/>
                <a:gd name="T218" fmla="+- 0 5031 7"/>
                <a:gd name="T219" fmla="*/ 5031 h 5024"/>
                <a:gd name="T220" fmla="+- 0 1339 7"/>
                <a:gd name="T221" fmla="*/ T220 w 8624"/>
                <a:gd name="T222" fmla="+- 0 5031 7"/>
                <a:gd name="T223" fmla="*/ 5031 h 5024"/>
                <a:gd name="T224" fmla="+- 0 1126 7"/>
                <a:gd name="T225" fmla="*/ T224 w 8624"/>
                <a:gd name="T226" fmla="+- 0 5031 7"/>
                <a:gd name="T227" fmla="*/ 5031 h 5024"/>
                <a:gd name="T228" fmla="+- 0 913 7"/>
                <a:gd name="T229" fmla="*/ T228 w 8624"/>
                <a:gd name="T230" fmla="+- 0 5031 7"/>
                <a:gd name="T231" fmla="*/ 5031 h 5024"/>
                <a:gd name="T232" fmla="+- 0 700 7"/>
                <a:gd name="T233" fmla="*/ T232 w 8624"/>
                <a:gd name="T234" fmla="+- 0 5031 7"/>
                <a:gd name="T235" fmla="*/ 5031 h 5024"/>
                <a:gd name="T236" fmla="+- 0 487 7"/>
                <a:gd name="T237" fmla="*/ T236 w 8624"/>
                <a:gd name="T238" fmla="+- 0 5031 7"/>
                <a:gd name="T239" fmla="*/ 5031 h 5024"/>
                <a:gd name="T240" fmla="+- 0 274 7"/>
                <a:gd name="T241" fmla="*/ T240 w 8624"/>
                <a:gd name="T242" fmla="+- 0 5031 7"/>
                <a:gd name="T243" fmla="*/ 5031 h 5024"/>
                <a:gd name="T244" fmla="+- 0 61 7"/>
                <a:gd name="T245" fmla="*/ T244 w 8624"/>
                <a:gd name="T246" fmla="+- 0 5031 7"/>
                <a:gd name="T247" fmla="*/ 5031 h 50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8624" h="5024">
                  <a:moveTo>
                    <a:pt x="8165" y="0"/>
                  </a:moveTo>
                  <a:lnTo>
                    <a:pt x="8624" y="459"/>
                  </a:lnTo>
                  <a:moveTo>
                    <a:pt x="8094" y="0"/>
                  </a:moveTo>
                  <a:lnTo>
                    <a:pt x="8624" y="530"/>
                  </a:lnTo>
                  <a:moveTo>
                    <a:pt x="8023" y="0"/>
                  </a:moveTo>
                  <a:lnTo>
                    <a:pt x="8624" y="601"/>
                  </a:lnTo>
                  <a:moveTo>
                    <a:pt x="7952" y="0"/>
                  </a:moveTo>
                  <a:lnTo>
                    <a:pt x="8624" y="672"/>
                  </a:lnTo>
                  <a:moveTo>
                    <a:pt x="7881" y="0"/>
                  </a:moveTo>
                  <a:lnTo>
                    <a:pt x="8624" y="743"/>
                  </a:lnTo>
                  <a:moveTo>
                    <a:pt x="7810" y="0"/>
                  </a:moveTo>
                  <a:lnTo>
                    <a:pt x="8624" y="814"/>
                  </a:lnTo>
                  <a:moveTo>
                    <a:pt x="7739" y="0"/>
                  </a:moveTo>
                  <a:lnTo>
                    <a:pt x="8624" y="885"/>
                  </a:lnTo>
                  <a:moveTo>
                    <a:pt x="7668" y="0"/>
                  </a:moveTo>
                  <a:lnTo>
                    <a:pt x="8624" y="956"/>
                  </a:lnTo>
                  <a:moveTo>
                    <a:pt x="7597" y="0"/>
                  </a:moveTo>
                  <a:lnTo>
                    <a:pt x="8624" y="1027"/>
                  </a:lnTo>
                  <a:moveTo>
                    <a:pt x="7526" y="0"/>
                  </a:moveTo>
                  <a:lnTo>
                    <a:pt x="8624" y="1098"/>
                  </a:lnTo>
                  <a:moveTo>
                    <a:pt x="7455" y="0"/>
                  </a:moveTo>
                  <a:lnTo>
                    <a:pt x="8624" y="1169"/>
                  </a:lnTo>
                  <a:moveTo>
                    <a:pt x="7384" y="0"/>
                  </a:moveTo>
                  <a:lnTo>
                    <a:pt x="8624" y="1240"/>
                  </a:lnTo>
                  <a:moveTo>
                    <a:pt x="7313" y="0"/>
                  </a:moveTo>
                  <a:lnTo>
                    <a:pt x="8624" y="1311"/>
                  </a:lnTo>
                  <a:moveTo>
                    <a:pt x="7242" y="0"/>
                  </a:moveTo>
                  <a:lnTo>
                    <a:pt x="8624" y="1382"/>
                  </a:lnTo>
                  <a:moveTo>
                    <a:pt x="7171" y="0"/>
                  </a:moveTo>
                  <a:lnTo>
                    <a:pt x="8624" y="1453"/>
                  </a:lnTo>
                  <a:moveTo>
                    <a:pt x="7100" y="0"/>
                  </a:moveTo>
                  <a:lnTo>
                    <a:pt x="8624" y="1524"/>
                  </a:lnTo>
                  <a:moveTo>
                    <a:pt x="7029" y="0"/>
                  </a:moveTo>
                  <a:lnTo>
                    <a:pt x="8624" y="1595"/>
                  </a:lnTo>
                  <a:moveTo>
                    <a:pt x="6958" y="0"/>
                  </a:moveTo>
                  <a:lnTo>
                    <a:pt x="8624" y="1666"/>
                  </a:lnTo>
                  <a:moveTo>
                    <a:pt x="6887" y="0"/>
                  </a:moveTo>
                  <a:lnTo>
                    <a:pt x="8624" y="1737"/>
                  </a:lnTo>
                  <a:moveTo>
                    <a:pt x="6816" y="0"/>
                  </a:moveTo>
                  <a:lnTo>
                    <a:pt x="8624" y="1808"/>
                  </a:lnTo>
                  <a:moveTo>
                    <a:pt x="6745" y="0"/>
                  </a:moveTo>
                  <a:lnTo>
                    <a:pt x="8624" y="1879"/>
                  </a:lnTo>
                  <a:moveTo>
                    <a:pt x="6674" y="0"/>
                  </a:moveTo>
                  <a:lnTo>
                    <a:pt x="8624" y="1950"/>
                  </a:lnTo>
                  <a:moveTo>
                    <a:pt x="6603" y="0"/>
                  </a:moveTo>
                  <a:lnTo>
                    <a:pt x="8624" y="2021"/>
                  </a:lnTo>
                  <a:moveTo>
                    <a:pt x="6532" y="0"/>
                  </a:moveTo>
                  <a:lnTo>
                    <a:pt x="8624" y="2092"/>
                  </a:lnTo>
                  <a:moveTo>
                    <a:pt x="6461" y="0"/>
                  </a:moveTo>
                  <a:lnTo>
                    <a:pt x="8624" y="2163"/>
                  </a:lnTo>
                  <a:moveTo>
                    <a:pt x="6390" y="0"/>
                  </a:moveTo>
                  <a:lnTo>
                    <a:pt x="8624" y="2234"/>
                  </a:lnTo>
                  <a:moveTo>
                    <a:pt x="6319" y="0"/>
                  </a:moveTo>
                  <a:lnTo>
                    <a:pt x="8624" y="2305"/>
                  </a:lnTo>
                  <a:moveTo>
                    <a:pt x="6248" y="0"/>
                  </a:moveTo>
                  <a:lnTo>
                    <a:pt x="8624" y="2376"/>
                  </a:lnTo>
                  <a:moveTo>
                    <a:pt x="6177" y="0"/>
                  </a:moveTo>
                  <a:lnTo>
                    <a:pt x="8624" y="2447"/>
                  </a:lnTo>
                  <a:moveTo>
                    <a:pt x="6106" y="0"/>
                  </a:moveTo>
                  <a:lnTo>
                    <a:pt x="8624" y="2518"/>
                  </a:lnTo>
                  <a:moveTo>
                    <a:pt x="6035" y="0"/>
                  </a:moveTo>
                  <a:lnTo>
                    <a:pt x="8624" y="2589"/>
                  </a:lnTo>
                  <a:moveTo>
                    <a:pt x="5964" y="0"/>
                  </a:moveTo>
                  <a:lnTo>
                    <a:pt x="8624" y="2660"/>
                  </a:lnTo>
                  <a:moveTo>
                    <a:pt x="5893" y="0"/>
                  </a:moveTo>
                  <a:lnTo>
                    <a:pt x="8624" y="2731"/>
                  </a:lnTo>
                  <a:moveTo>
                    <a:pt x="5822" y="0"/>
                  </a:moveTo>
                  <a:lnTo>
                    <a:pt x="8624" y="2802"/>
                  </a:lnTo>
                  <a:moveTo>
                    <a:pt x="5751" y="0"/>
                  </a:moveTo>
                  <a:lnTo>
                    <a:pt x="8624" y="2873"/>
                  </a:lnTo>
                  <a:moveTo>
                    <a:pt x="5680" y="0"/>
                  </a:moveTo>
                  <a:lnTo>
                    <a:pt x="8624" y="2944"/>
                  </a:lnTo>
                  <a:moveTo>
                    <a:pt x="5609" y="0"/>
                  </a:moveTo>
                  <a:lnTo>
                    <a:pt x="8624" y="3015"/>
                  </a:lnTo>
                  <a:moveTo>
                    <a:pt x="5538" y="0"/>
                  </a:moveTo>
                  <a:lnTo>
                    <a:pt x="8624" y="3086"/>
                  </a:lnTo>
                  <a:moveTo>
                    <a:pt x="5467" y="0"/>
                  </a:moveTo>
                  <a:lnTo>
                    <a:pt x="8624" y="3157"/>
                  </a:lnTo>
                  <a:moveTo>
                    <a:pt x="5396" y="0"/>
                  </a:moveTo>
                  <a:lnTo>
                    <a:pt x="8624" y="3228"/>
                  </a:lnTo>
                  <a:moveTo>
                    <a:pt x="5325" y="0"/>
                  </a:moveTo>
                  <a:lnTo>
                    <a:pt x="8624" y="3299"/>
                  </a:lnTo>
                  <a:moveTo>
                    <a:pt x="5254" y="0"/>
                  </a:moveTo>
                  <a:lnTo>
                    <a:pt x="8624" y="3370"/>
                  </a:lnTo>
                  <a:moveTo>
                    <a:pt x="5183" y="0"/>
                  </a:moveTo>
                  <a:lnTo>
                    <a:pt x="8624" y="3441"/>
                  </a:lnTo>
                  <a:moveTo>
                    <a:pt x="5112" y="0"/>
                  </a:moveTo>
                  <a:lnTo>
                    <a:pt x="8624" y="3512"/>
                  </a:lnTo>
                  <a:moveTo>
                    <a:pt x="5041" y="0"/>
                  </a:moveTo>
                  <a:lnTo>
                    <a:pt x="8624" y="3583"/>
                  </a:lnTo>
                  <a:moveTo>
                    <a:pt x="4970" y="0"/>
                  </a:moveTo>
                  <a:lnTo>
                    <a:pt x="8624" y="3654"/>
                  </a:lnTo>
                  <a:moveTo>
                    <a:pt x="4899" y="0"/>
                  </a:moveTo>
                  <a:lnTo>
                    <a:pt x="8624" y="3725"/>
                  </a:lnTo>
                  <a:moveTo>
                    <a:pt x="4828" y="0"/>
                  </a:moveTo>
                  <a:lnTo>
                    <a:pt x="8624" y="3796"/>
                  </a:lnTo>
                  <a:moveTo>
                    <a:pt x="4757" y="0"/>
                  </a:moveTo>
                  <a:lnTo>
                    <a:pt x="8624" y="3867"/>
                  </a:lnTo>
                  <a:moveTo>
                    <a:pt x="4686" y="0"/>
                  </a:moveTo>
                  <a:lnTo>
                    <a:pt x="8624" y="3938"/>
                  </a:lnTo>
                  <a:moveTo>
                    <a:pt x="4615" y="0"/>
                  </a:moveTo>
                  <a:lnTo>
                    <a:pt x="8624" y="4009"/>
                  </a:lnTo>
                  <a:moveTo>
                    <a:pt x="4544" y="0"/>
                  </a:moveTo>
                  <a:lnTo>
                    <a:pt x="8624" y="4080"/>
                  </a:lnTo>
                  <a:moveTo>
                    <a:pt x="4473" y="0"/>
                  </a:moveTo>
                  <a:lnTo>
                    <a:pt x="8624" y="4151"/>
                  </a:lnTo>
                  <a:moveTo>
                    <a:pt x="4402" y="0"/>
                  </a:moveTo>
                  <a:lnTo>
                    <a:pt x="8624" y="4222"/>
                  </a:lnTo>
                  <a:moveTo>
                    <a:pt x="4331" y="0"/>
                  </a:moveTo>
                  <a:lnTo>
                    <a:pt x="8624" y="4293"/>
                  </a:lnTo>
                  <a:moveTo>
                    <a:pt x="4260" y="0"/>
                  </a:moveTo>
                  <a:lnTo>
                    <a:pt x="8624" y="4364"/>
                  </a:lnTo>
                  <a:moveTo>
                    <a:pt x="4189" y="0"/>
                  </a:moveTo>
                  <a:lnTo>
                    <a:pt x="8624" y="4435"/>
                  </a:lnTo>
                  <a:moveTo>
                    <a:pt x="4118" y="0"/>
                  </a:moveTo>
                  <a:lnTo>
                    <a:pt x="8624" y="4506"/>
                  </a:lnTo>
                  <a:moveTo>
                    <a:pt x="4047" y="0"/>
                  </a:moveTo>
                  <a:lnTo>
                    <a:pt x="8624" y="4577"/>
                  </a:lnTo>
                  <a:moveTo>
                    <a:pt x="3976" y="0"/>
                  </a:moveTo>
                  <a:lnTo>
                    <a:pt x="8624" y="4648"/>
                  </a:lnTo>
                  <a:moveTo>
                    <a:pt x="3905" y="0"/>
                  </a:moveTo>
                  <a:lnTo>
                    <a:pt x="8624" y="4719"/>
                  </a:lnTo>
                  <a:moveTo>
                    <a:pt x="3834" y="0"/>
                  </a:moveTo>
                  <a:lnTo>
                    <a:pt x="8624" y="4790"/>
                  </a:lnTo>
                  <a:moveTo>
                    <a:pt x="3763" y="0"/>
                  </a:moveTo>
                  <a:lnTo>
                    <a:pt x="8624" y="4861"/>
                  </a:lnTo>
                  <a:moveTo>
                    <a:pt x="3692" y="0"/>
                  </a:moveTo>
                  <a:lnTo>
                    <a:pt x="8624" y="4932"/>
                  </a:lnTo>
                  <a:moveTo>
                    <a:pt x="3621" y="0"/>
                  </a:moveTo>
                  <a:lnTo>
                    <a:pt x="8624" y="5003"/>
                  </a:lnTo>
                  <a:moveTo>
                    <a:pt x="3550" y="0"/>
                  </a:moveTo>
                  <a:lnTo>
                    <a:pt x="8574" y="5024"/>
                  </a:lnTo>
                  <a:moveTo>
                    <a:pt x="3479" y="0"/>
                  </a:moveTo>
                  <a:lnTo>
                    <a:pt x="8503" y="5024"/>
                  </a:lnTo>
                  <a:moveTo>
                    <a:pt x="3408" y="0"/>
                  </a:moveTo>
                  <a:lnTo>
                    <a:pt x="8432" y="5024"/>
                  </a:lnTo>
                  <a:moveTo>
                    <a:pt x="3337" y="0"/>
                  </a:moveTo>
                  <a:lnTo>
                    <a:pt x="8361" y="5024"/>
                  </a:lnTo>
                  <a:moveTo>
                    <a:pt x="3266" y="0"/>
                  </a:moveTo>
                  <a:lnTo>
                    <a:pt x="8290" y="5024"/>
                  </a:lnTo>
                  <a:moveTo>
                    <a:pt x="3195" y="0"/>
                  </a:moveTo>
                  <a:lnTo>
                    <a:pt x="8219" y="5024"/>
                  </a:lnTo>
                  <a:moveTo>
                    <a:pt x="3124" y="0"/>
                  </a:moveTo>
                  <a:lnTo>
                    <a:pt x="8148" y="5024"/>
                  </a:lnTo>
                  <a:moveTo>
                    <a:pt x="3053" y="0"/>
                  </a:moveTo>
                  <a:lnTo>
                    <a:pt x="8077" y="5024"/>
                  </a:lnTo>
                  <a:moveTo>
                    <a:pt x="2982" y="0"/>
                  </a:moveTo>
                  <a:lnTo>
                    <a:pt x="8006" y="5024"/>
                  </a:lnTo>
                  <a:moveTo>
                    <a:pt x="2911" y="0"/>
                  </a:moveTo>
                  <a:lnTo>
                    <a:pt x="7935" y="5024"/>
                  </a:lnTo>
                  <a:moveTo>
                    <a:pt x="2840" y="0"/>
                  </a:moveTo>
                  <a:lnTo>
                    <a:pt x="7864" y="5024"/>
                  </a:lnTo>
                  <a:moveTo>
                    <a:pt x="2769" y="0"/>
                  </a:moveTo>
                  <a:lnTo>
                    <a:pt x="7793" y="5024"/>
                  </a:lnTo>
                  <a:moveTo>
                    <a:pt x="2698" y="0"/>
                  </a:moveTo>
                  <a:lnTo>
                    <a:pt x="7722" y="5024"/>
                  </a:lnTo>
                  <a:moveTo>
                    <a:pt x="2627" y="0"/>
                  </a:moveTo>
                  <a:lnTo>
                    <a:pt x="7651" y="5024"/>
                  </a:lnTo>
                  <a:moveTo>
                    <a:pt x="2556" y="0"/>
                  </a:moveTo>
                  <a:lnTo>
                    <a:pt x="7580" y="5024"/>
                  </a:lnTo>
                  <a:moveTo>
                    <a:pt x="2485" y="0"/>
                  </a:moveTo>
                  <a:lnTo>
                    <a:pt x="7509" y="5024"/>
                  </a:lnTo>
                  <a:moveTo>
                    <a:pt x="2414" y="0"/>
                  </a:moveTo>
                  <a:lnTo>
                    <a:pt x="7438" y="5024"/>
                  </a:lnTo>
                  <a:moveTo>
                    <a:pt x="2343" y="0"/>
                  </a:moveTo>
                  <a:lnTo>
                    <a:pt x="7367" y="5024"/>
                  </a:lnTo>
                  <a:moveTo>
                    <a:pt x="2272" y="0"/>
                  </a:moveTo>
                  <a:lnTo>
                    <a:pt x="7296" y="5024"/>
                  </a:lnTo>
                  <a:moveTo>
                    <a:pt x="2201" y="0"/>
                  </a:moveTo>
                  <a:lnTo>
                    <a:pt x="7225" y="5024"/>
                  </a:lnTo>
                  <a:moveTo>
                    <a:pt x="2130" y="0"/>
                  </a:moveTo>
                  <a:lnTo>
                    <a:pt x="7154" y="5024"/>
                  </a:lnTo>
                  <a:moveTo>
                    <a:pt x="2059" y="0"/>
                  </a:moveTo>
                  <a:lnTo>
                    <a:pt x="7083" y="5024"/>
                  </a:lnTo>
                  <a:moveTo>
                    <a:pt x="1988" y="0"/>
                  </a:moveTo>
                  <a:lnTo>
                    <a:pt x="7012" y="5024"/>
                  </a:lnTo>
                  <a:moveTo>
                    <a:pt x="1917" y="0"/>
                  </a:moveTo>
                  <a:lnTo>
                    <a:pt x="6941" y="5024"/>
                  </a:lnTo>
                  <a:moveTo>
                    <a:pt x="1846" y="0"/>
                  </a:moveTo>
                  <a:lnTo>
                    <a:pt x="6870" y="5024"/>
                  </a:lnTo>
                  <a:moveTo>
                    <a:pt x="1775" y="0"/>
                  </a:moveTo>
                  <a:lnTo>
                    <a:pt x="6799" y="5024"/>
                  </a:lnTo>
                  <a:moveTo>
                    <a:pt x="1704" y="0"/>
                  </a:moveTo>
                  <a:lnTo>
                    <a:pt x="6728" y="5024"/>
                  </a:lnTo>
                  <a:moveTo>
                    <a:pt x="1633" y="0"/>
                  </a:moveTo>
                  <a:lnTo>
                    <a:pt x="6657" y="5024"/>
                  </a:lnTo>
                  <a:moveTo>
                    <a:pt x="1562" y="0"/>
                  </a:moveTo>
                  <a:lnTo>
                    <a:pt x="6586" y="5024"/>
                  </a:lnTo>
                  <a:moveTo>
                    <a:pt x="1491" y="0"/>
                  </a:moveTo>
                  <a:lnTo>
                    <a:pt x="6515" y="5024"/>
                  </a:lnTo>
                  <a:moveTo>
                    <a:pt x="1420" y="0"/>
                  </a:moveTo>
                  <a:lnTo>
                    <a:pt x="6444" y="5024"/>
                  </a:lnTo>
                  <a:moveTo>
                    <a:pt x="1349" y="0"/>
                  </a:moveTo>
                  <a:lnTo>
                    <a:pt x="6373" y="5024"/>
                  </a:lnTo>
                  <a:moveTo>
                    <a:pt x="1278" y="0"/>
                  </a:moveTo>
                  <a:lnTo>
                    <a:pt x="6302" y="5024"/>
                  </a:lnTo>
                  <a:moveTo>
                    <a:pt x="1207" y="0"/>
                  </a:moveTo>
                  <a:lnTo>
                    <a:pt x="6231" y="5024"/>
                  </a:lnTo>
                  <a:moveTo>
                    <a:pt x="1136" y="0"/>
                  </a:moveTo>
                  <a:lnTo>
                    <a:pt x="6160" y="5024"/>
                  </a:lnTo>
                  <a:moveTo>
                    <a:pt x="1065" y="0"/>
                  </a:moveTo>
                  <a:lnTo>
                    <a:pt x="6089" y="5024"/>
                  </a:lnTo>
                  <a:moveTo>
                    <a:pt x="994" y="0"/>
                  </a:moveTo>
                  <a:lnTo>
                    <a:pt x="6018" y="5024"/>
                  </a:lnTo>
                  <a:moveTo>
                    <a:pt x="923" y="0"/>
                  </a:moveTo>
                  <a:lnTo>
                    <a:pt x="5947" y="5024"/>
                  </a:lnTo>
                  <a:moveTo>
                    <a:pt x="852" y="0"/>
                  </a:moveTo>
                  <a:lnTo>
                    <a:pt x="5876" y="5024"/>
                  </a:lnTo>
                  <a:moveTo>
                    <a:pt x="781" y="0"/>
                  </a:moveTo>
                  <a:lnTo>
                    <a:pt x="5805" y="5024"/>
                  </a:lnTo>
                  <a:moveTo>
                    <a:pt x="710" y="0"/>
                  </a:moveTo>
                  <a:lnTo>
                    <a:pt x="5734" y="5024"/>
                  </a:lnTo>
                  <a:moveTo>
                    <a:pt x="639" y="0"/>
                  </a:moveTo>
                  <a:lnTo>
                    <a:pt x="5663" y="5024"/>
                  </a:lnTo>
                  <a:moveTo>
                    <a:pt x="568" y="0"/>
                  </a:moveTo>
                  <a:lnTo>
                    <a:pt x="5592" y="5024"/>
                  </a:lnTo>
                  <a:moveTo>
                    <a:pt x="497" y="0"/>
                  </a:moveTo>
                  <a:lnTo>
                    <a:pt x="5521" y="5024"/>
                  </a:lnTo>
                  <a:moveTo>
                    <a:pt x="426" y="0"/>
                  </a:moveTo>
                  <a:lnTo>
                    <a:pt x="5450" y="5024"/>
                  </a:lnTo>
                  <a:moveTo>
                    <a:pt x="355" y="0"/>
                  </a:moveTo>
                  <a:lnTo>
                    <a:pt x="5379" y="5024"/>
                  </a:lnTo>
                  <a:moveTo>
                    <a:pt x="284" y="0"/>
                  </a:moveTo>
                  <a:lnTo>
                    <a:pt x="5308" y="5024"/>
                  </a:lnTo>
                  <a:moveTo>
                    <a:pt x="213" y="0"/>
                  </a:moveTo>
                  <a:lnTo>
                    <a:pt x="5237" y="5024"/>
                  </a:lnTo>
                  <a:moveTo>
                    <a:pt x="142" y="0"/>
                  </a:moveTo>
                  <a:lnTo>
                    <a:pt x="5166" y="5024"/>
                  </a:lnTo>
                  <a:moveTo>
                    <a:pt x="71" y="0"/>
                  </a:moveTo>
                  <a:lnTo>
                    <a:pt x="5095" y="5024"/>
                  </a:lnTo>
                  <a:moveTo>
                    <a:pt x="0" y="0"/>
                  </a:moveTo>
                  <a:lnTo>
                    <a:pt x="5024" y="5024"/>
                  </a:lnTo>
                  <a:moveTo>
                    <a:pt x="0" y="71"/>
                  </a:moveTo>
                  <a:lnTo>
                    <a:pt x="4953" y="5024"/>
                  </a:lnTo>
                  <a:moveTo>
                    <a:pt x="0" y="142"/>
                  </a:moveTo>
                  <a:lnTo>
                    <a:pt x="4882" y="5024"/>
                  </a:lnTo>
                  <a:moveTo>
                    <a:pt x="0" y="213"/>
                  </a:moveTo>
                  <a:lnTo>
                    <a:pt x="4811" y="5024"/>
                  </a:lnTo>
                  <a:moveTo>
                    <a:pt x="0" y="284"/>
                  </a:moveTo>
                  <a:lnTo>
                    <a:pt x="4740" y="5024"/>
                  </a:lnTo>
                  <a:moveTo>
                    <a:pt x="0" y="355"/>
                  </a:moveTo>
                  <a:lnTo>
                    <a:pt x="4669" y="5024"/>
                  </a:lnTo>
                  <a:moveTo>
                    <a:pt x="0" y="426"/>
                  </a:moveTo>
                  <a:lnTo>
                    <a:pt x="4598" y="5024"/>
                  </a:lnTo>
                  <a:moveTo>
                    <a:pt x="0" y="497"/>
                  </a:moveTo>
                  <a:lnTo>
                    <a:pt x="4527" y="5024"/>
                  </a:lnTo>
                  <a:moveTo>
                    <a:pt x="0" y="568"/>
                  </a:moveTo>
                  <a:lnTo>
                    <a:pt x="4456" y="5024"/>
                  </a:lnTo>
                  <a:moveTo>
                    <a:pt x="0" y="639"/>
                  </a:moveTo>
                  <a:lnTo>
                    <a:pt x="4385" y="5024"/>
                  </a:lnTo>
                  <a:moveTo>
                    <a:pt x="0" y="710"/>
                  </a:moveTo>
                  <a:lnTo>
                    <a:pt x="4314" y="5024"/>
                  </a:lnTo>
                  <a:moveTo>
                    <a:pt x="0" y="781"/>
                  </a:moveTo>
                  <a:lnTo>
                    <a:pt x="4243" y="5024"/>
                  </a:lnTo>
                  <a:moveTo>
                    <a:pt x="0" y="852"/>
                  </a:moveTo>
                  <a:lnTo>
                    <a:pt x="4172" y="5024"/>
                  </a:lnTo>
                  <a:moveTo>
                    <a:pt x="0" y="923"/>
                  </a:moveTo>
                  <a:lnTo>
                    <a:pt x="4101" y="5024"/>
                  </a:lnTo>
                  <a:moveTo>
                    <a:pt x="0" y="994"/>
                  </a:moveTo>
                  <a:lnTo>
                    <a:pt x="4030" y="5024"/>
                  </a:lnTo>
                  <a:moveTo>
                    <a:pt x="0" y="1065"/>
                  </a:moveTo>
                  <a:lnTo>
                    <a:pt x="3959" y="5024"/>
                  </a:lnTo>
                  <a:moveTo>
                    <a:pt x="0" y="1136"/>
                  </a:moveTo>
                  <a:lnTo>
                    <a:pt x="3888" y="5024"/>
                  </a:lnTo>
                  <a:moveTo>
                    <a:pt x="0" y="1207"/>
                  </a:moveTo>
                  <a:lnTo>
                    <a:pt x="3817" y="5024"/>
                  </a:lnTo>
                  <a:moveTo>
                    <a:pt x="0" y="1278"/>
                  </a:moveTo>
                  <a:lnTo>
                    <a:pt x="3746" y="5024"/>
                  </a:lnTo>
                  <a:moveTo>
                    <a:pt x="0" y="1349"/>
                  </a:moveTo>
                  <a:lnTo>
                    <a:pt x="3675" y="5024"/>
                  </a:lnTo>
                  <a:moveTo>
                    <a:pt x="0" y="1420"/>
                  </a:moveTo>
                  <a:lnTo>
                    <a:pt x="3604" y="5024"/>
                  </a:lnTo>
                  <a:moveTo>
                    <a:pt x="0" y="1491"/>
                  </a:moveTo>
                  <a:lnTo>
                    <a:pt x="3533" y="5024"/>
                  </a:lnTo>
                  <a:moveTo>
                    <a:pt x="0" y="1562"/>
                  </a:moveTo>
                  <a:lnTo>
                    <a:pt x="3462" y="5024"/>
                  </a:lnTo>
                  <a:moveTo>
                    <a:pt x="0" y="1633"/>
                  </a:moveTo>
                  <a:lnTo>
                    <a:pt x="3391" y="5024"/>
                  </a:lnTo>
                  <a:moveTo>
                    <a:pt x="0" y="1704"/>
                  </a:moveTo>
                  <a:lnTo>
                    <a:pt x="3320" y="5024"/>
                  </a:lnTo>
                  <a:moveTo>
                    <a:pt x="0" y="1775"/>
                  </a:moveTo>
                  <a:lnTo>
                    <a:pt x="3249" y="5024"/>
                  </a:lnTo>
                  <a:moveTo>
                    <a:pt x="0" y="1846"/>
                  </a:moveTo>
                  <a:lnTo>
                    <a:pt x="3178" y="5024"/>
                  </a:lnTo>
                  <a:moveTo>
                    <a:pt x="0" y="1917"/>
                  </a:moveTo>
                  <a:lnTo>
                    <a:pt x="3107" y="5024"/>
                  </a:lnTo>
                  <a:moveTo>
                    <a:pt x="0" y="1988"/>
                  </a:moveTo>
                  <a:lnTo>
                    <a:pt x="3036" y="5024"/>
                  </a:lnTo>
                  <a:moveTo>
                    <a:pt x="0" y="2059"/>
                  </a:moveTo>
                  <a:lnTo>
                    <a:pt x="2965" y="5024"/>
                  </a:lnTo>
                  <a:moveTo>
                    <a:pt x="0" y="2130"/>
                  </a:moveTo>
                  <a:lnTo>
                    <a:pt x="2894" y="5024"/>
                  </a:lnTo>
                  <a:moveTo>
                    <a:pt x="0" y="2201"/>
                  </a:moveTo>
                  <a:lnTo>
                    <a:pt x="2823" y="5024"/>
                  </a:lnTo>
                  <a:moveTo>
                    <a:pt x="0" y="2272"/>
                  </a:moveTo>
                  <a:lnTo>
                    <a:pt x="2752" y="5024"/>
                  </a:lnTo>
                  <a:moveTo>
                    <a:pt x="0" y="2343"/>
                  </a:moveTo>
                  <a:lnTo>
                    <a:pt x="2681" y="5024"/>
                  </a:lnTo>
                  <a:moveTo>
                    <a:pt x="0" y="2414"/>
                  </a:moveTo>
                  <a:lnTo>
                    <a:pt x="2610" y="5024"/>
                  </a:lnTo>
                  <a:moveTo>
                    <a:pt x="0" y="2485"/>
                  </a:moveTo>
                  <a:lnTo>
                    <a:pt x="2539" y="5024"/>
                  </a:lnTo>
                  <a:moveTo>
                    <a:pt x="0" y="2556"/>
                  </a:moveTo>
                  <a:lnTo>
                    <a:pt x="2468" y="5024"/>
                  </a:lnTo>
                  <a:moveTo>
                    <a:pt x="0" y="2627"/>
                  </a:moveTo>
                  <a:lnTo>
                    <a:pt x="2397" y="5024"/>
                  </a:lnTo>
                  <a:moveTo>
                    <a:pt x="0" y="2698"/>
                  </a:moveTo>
                  <a:lnTo>
                    <a:pt x="2326" y="5024"/>
                  </a:lnTo>
                  <a:moveTo>
                    <a:pt x="0" y="2769"/>
                  </a:moveTo>
                  <a:lnTo>
                    <a:pt x="2255" y="5024"/>
                  </a:lnTo>
                  <a:moveTo>
                    <a:pt x="0" y="2840"/>
                  </a:moveTo>
                  <a:lnTo>
                    <a:pt x="2184" y="5024"/>
                  </a:lnTo>
                  <a:moveTo>
                    <a:pt x="0" y="2911"/>
                  </a:moveTo>
                  <a:lnTo>
                    <a:pt x="2113" y="5024"/>
                  </a:lnTo>
                  <a:moveTo>
                    <a:pt x="0" y="2982"/>
                  </a:moveTo>
                  <a:lnTo>
                    <a:pt x="2042" y="5024"/>
                  </a:lnTo>
                  <a:moveTo>
                    <a:pt x="0" y="3053"/>
                  </a:moveTo>
                  <a:lnTo>
                    <a:pt x="1971" y="5024"/>
                  </a:lnTo>
                  <a:moveTo>
                    <a:pt x="0" y="3124"/>
                  </a:moveTo>
                  <a:lnTo>
                    <a:pt x="1900" y="5024"/>
                  </a:lnTo>
                  <a:moveTo>
                    <a:pt x="0" y="3195"/>
                  </a:moveTo>
                  <a:lnTo>
                    <a:pt x="1829" y="5024"/>
                  </a:lnTo>
                  <a:moveTo>
                    <a:pt x="0" y="3266"/>
                  </a:moveTo>
                  <a:lnTo>
                    <a:pt x="1758" y="5024"/>
                  </a:lnTo>
                  <a:moveTo>
                    <a:pt x="0" y="3337"/>
                  </a:moveTo>
                  <a:lnTo>
                    <a:pt x="1687" y="5024"/>
                  </a:lnTo>
                  <a:moveTo>
                    <a:pt x="0" y="3408"/>
                  </a:moveTo>
                  <a:lnTo>
                    <a:pt x="1616" y="5024"/>
                  </a:lnTo>
                  <a:moveTo>
                    <a:pt x="0" y="3479"/>
                  </a:moveTo>
                  <a:lnTo>
                    <a:pt x="1545" y="5024"/>
                  </a:lnTo>
                  <a:moveTo>
                    <a:pt x="0" y="3550"/>
                  </a:moveTo>
                  <a:lnTo>
                    <a:pt x="1474" y="5024"/>
                  </a:lnTo>
                  <a:moveTo>
                    <a:pt x="0" y="3621"/>
                  </a:moveTo>
                  <a:lnTo>
                    <a:pt x="1403" y="5024"/>
                  </a:lnTo>
                  <a:moveTo>
                    <a:pt x="0" y="3692"/>
                  </a:moveTo>
                  <a:lnTo>
                    <a:pt x="1332" y="5024"/>
                  </a:lnTo>
                  <a:moveTo>
                    <a:pt x="0" y="3763"/>
                  </a:moveTo>
                  <a:lnTo>
                    <a:pt x="1261" y="5024"/>
                  </a:lnTo>
                  <a:moveTo>
                    <a:pt x="0" y="3834"/>
                  </a:moveTo>
                  <a:lnTo>
                    <a:pt x="1190" y="5024"/>
                  </a:lnTo>
                  <a:moveTo>
                    <a:pt x="0" y="3905"/>
                  </a:moveTo>
                  <a:lnTo>
                    <a:pt x="1119" y="5024"/>
                  </a:lnTo>
                  <a:moveTo>
                    <a:pt x="0" y="3976"/>
                  </a:moveTo>
                  <a:lnTo>
                    <a:pt x="1048" y="5024"/>
                  </a:lnTo>
                  <a:moveTo>
                    <a:pt x="0" y="4047"/>
                  </a:moveTo>
                  <a:lnTo>
                    <a:pt x="977" y="5024"/>
                  </a:lnTo>
                  <a:moveTo>
                    <a:pt x="0" y="4118"/>
                  </a:moveTo>
                  <a:lnTo>
                    <a:pt x="906" y="5024"/>
                  </a:lnTo>
                  <a:moveTo>
                    <a:pt x="0" y="4189"/>
                  </a:moveTo>
                  <a:lnTo>
                    <a:pt x="835" y="5024"/>
                  </a:lnTo>
                  <a:moveTo>
                    <a:pt x="0" y="4260"/>
                  </a:moveTo>
                  <a:lnTo>
                    <a:pt x="764" y="5024"/>
                  </a:lnTo>
                  <a:moveTo>
                    <a:pt x="0" y="4331"/>
                  </a:moveTo>
                  <a:lnTo>
                    <a:pt x="693" y="5024"/>
                  </a:lnTo>
                  <a:moveTo>
                    <a:pt x="0" y="4402"/>
                  </a:moveTo>
                  <a:lnTo>
                    <a:pt x="622" y="5024"/>
                  </a:lnTo>
                  <a:moveTo>
                    <a:pt x="0" y="4473"/>
                  </a:moveTo>
                  <a:lnTo>
                    <a:pt x="551" y="5024"/>
                  </a:lnTo>
                  <a:moveTo>
                    <a:pt x="0" y="4544"/>
                  </a:moveTo>
                  <a:lnTo>
                    <a:pt x="480" y="5024"/>
                  </a:lnTo>
                  <a:moveTo>
                    <a:pt x="0" y="4615"/>
                  </a:moveTo>
                  <a:lnTo>
                    <a:pt x="409" y="5024"/>
                  </a:lnTo>
                  <a:moveTo>
                    <a:pt x="0" y="4686"/>
                  </a:moveTo>
                  <a:lnTo>
                    <a:pt x="338" y="5024"/>
                  </a:lnTo>
                  <a:moveTo>
                    <a:pt x="0" y="4757"/>
                  </a:moveTo>
                  <a:lnTo>
                    <a:pt x="267" y="5024"/>
                  </a:lnTo>
                  <a:moveTo>
                    <a:pt x="0" y="4828"/>
                  </a:moveTo>
                  <a:lnTo>
                    <a:pt x="196" y="5024"/>
                  </a:lnTo>
                  <a:moveTo>
                    <a:pt x="0" y="4899"/>
                  </a:moveTo>
                  <a:lnTo>
                    <a:pt x="125" y="5024"/>
                  </a:lnTo>
                  <a:moveTo>
                    <a:pt x="0" y="4970"/>
                  </a:moveTo>
                  <a:lnTo>
                    <a:pt x="54" y="5024"/>
                  </a:lnTo>
                </a:path>
              </a:pathLst>
            </a:custGeom>
            <a:noFill/>
            <a:ln w="1270">
              <a:solidFill>
                <a:srgbClr val="F1F1F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endParaRPr lang="en-US" sz="23900"/>
            </a:p>
          </p:txBody>
        </p:sp>
        <p:sp>
          <p:nvSpPr>
            <p:cNvPr id="211" name="Freeform 210">
              <a:extLst>
                <a:ext uri="{FF2B5EF4-FFF2-40B4-BE49-F238E27FC236}">
                  <a16:creationId xmlns:a16="http://schemas.microsoft.com/office/drawing/2014/main" id="{8EA156C2-0054-4342-95CE-DD615F66D7A6}"/>
                </a:ext>
              </a:extLst>
            </p:cNvPr>
            <p:cNvSpPr>
              <a:spLocks/>
            </p:cNvSpPr>
            <p:nvPr/>
          </p:nvSpPr>
          <p:spPr bwMode="auto">
            <a:xfrm>
              <a:off x="4319" y="859"/>
              <a:ext cx="1839" cy="3633"/>
            </a:xfrm>
            <a:custGeom>
              <a:avLst/>
              <a:gdLst>
                <a:gd name="T0" fmla="+- 0 4319 4319"/>
                <a:gd name="T1" fmla="*/ T0 w 1839"/>
                <a:gd name="T2" fmla="+- 0 2696 859"/>
                <a:gd name="T3" fmla="*/ 2696 h 3633"/>
                <a:gd name="T4" fmla="+- 0 4795 4319"/>
                <a:gd name="T5" fmla="*/ T4 w 1839"/>
                <a:gd name="T6" fmla="+- 0 4470 859"/>
                <a:gd name="T7" fmla="*/ 4470 h 3633"/>
                <a:gd name="T8" fmla="+- 0 4965 4319"/>
                <a:gd name="T9" fmla="*/ T8 w 1839"/>
                <a:gd name="T10" fmla="+- 0 4415 859"/>
                <a:gd name="T11" fmla="*/ 4415 h 3633"/>
                <a:gd name="T12" fmla="+- 0 5117 4319"/>
                <a:gd name="T13" fmla="*/ T12 w 1839"/>
                <a:gd name="T14" fmla="+- 0 4350 859"/>
                <a:gd name="T15" fmla="*/ 4350 h 3633"/>
                <a:gd name="T16" fmla="+- 0 5262 4319"/>
                <a:gd name="T17" fmla="*/ T16 w 1839"/>
                <a:gd name="T18" fmla="+- 0 4272 859"/>
                <a:gd name="T19" fmla="*/ 4272 h 3633"/>
                <a:gd name="T20" fmla="+- 0 5400 4319"/>
                <a:gd name="T21" fmla="*/ T20 w 1839"/>
                <a:gd name="T22" fmla="+- 0 4181 859"/>
                <a:gd name="T23" fmla="*/ 4181 h 3633"/>
                <a:gd name="T24" fmla="+- 0 5529 4319"/>
                <a:gd name="T25" fmla="*/ T24 w 1839"/>
                <a:gd name="T26" fmla="+- 0 4079 859"/>
                <a:gd name="T27" fmla="*/ 4079 h 3633"/>
                <a:gd name="T28" fmla="+- 0 5648 4319"/>
                <a:gd name="T29" fmla="*/ T28 w 1839"/>
                <a:gd name="T30" fmla="+- 0 3965 859"/>
                <a:gd name="T31" fmla="*/ 3965 h 3633"/>
                <a:gd name="T32" fmla="+- 0 5756 4319"/>
                <a:gd name="T33" fmla="*/ T32 w 1839"/>
                <a:gd name="T34" fmla="+- 0 3841 859"/>
                <a:gd name="T35" fmla="*/ 3841 h 3633"/>
                <a:gd name="T36" fmla="+- 0 5854 4319"/>
                <a:gd name="T37" fmla="*/ T36 w 1839"/>
                <a:gd name="T38" fmla="+- 0 3707 859"/>
                <a:gd name="T39" fmla="*/ 3707 h 3633"/>
                <a:gd name="T40" fmla="+- 0 5938 4319"/>
                <a:gd name="T41" fmla="*/ T40 w 1839"/>
                <a:gd name="T42" fmla="+- 0 3566 859"/>
                <a:gd name="T43" fmla="*/ 3566 h 3633"/>
                <a:gd name="T44" fmla="+- 0 6010 4319"/>
                <a:gd name="T45" fmla="*/ T44 w 1839"/>
                <a:gd name="T46" fmla="+- 0 3418 859"/>
                <a:gd name="T47" fmla="*/ 3418 h 3633"/>
                <a:gd name="T48" fmla="+- 0 6067 4319"/>
                <a:gd name="T49" fmla="*/ T48 w 1839"/>
                <a:gd name="T50" fmla="+- 0 3263 859"/>
                <a:gd name="T51" fmla="*/ 3263 h 3633"/>
                <a:gd name="T52" fmla="+- 0 6112 4319"/>
                <a:gd name="T53" fmla="*/ T52 w 1839"/>
                <a:gd name="T54" fmla="+- 0 3104 859"/>
                <a:gd name="T55" fmla="*/ 3104 h 3633"/>
                <a:gd name="T56" fmla="+- 0 6141 4319"/>
                <a:gd name="T57" fmla="*/ T56 w 1839"/>
                <a:gd name="T58" fmla="+- 0 2942 859"/>
                <a:gd name="T59" fmla="*/ 2942 h 3633"/>
                <a:gd name="T60" fmla="+- 0 6156 4319"/>
                <a:gd name="T61" fmla="*/ T60 w 1839"/>
                <a:gd name="T62" fmla="+- 0 2779 859"/>
                <a:gd name="T63" fmla="*/ 2779 h 3633"/>
                <a:gd name="T64" fmla="+- 0 6156 4319"/>
                <a:gd name="T65" fmla="*/ T64 w 1839"/>
                <a:gd name="T66" fmla="+- 0 2613 859"/>
                <a:gd name="T67" fmla="*/ 2613 h 3633"/>
                <a:gd name="T68" fmla="+- 0 6141 4319"/>
                <a:gd name="T69" fmla="*/ T68 w 1839"/>
                <a:gd name="T70" fmla="+- 0 2449 859"/>
                <a:gd name="T71" fmla="*/ 2449 h 3633"/>
                <a:gd name="T72" fmla="+- 0 6112 4319"/>
                <a:gd name="T73" fmla="*/ T72 w 1839"/>
                <a:gd name="T74" fmla="+- 0 2287 859"/>
                <a:gd name="T75" fmla="*/ 2287 h 3633"/>
                <a:gd name="T76" fmla="+- 0 6067 4319"/>
                <a:gd name="T77" fmla="*/ T76 w 1839"/>
                <a:gd name="T78" fmla="+- 0 2128 859"/>
                <a:gd name="T79" fmla="*/ 2128 h 3633"/>
                <a:gd name="T80" fmla="+- 0 6010 4319"/>
                <a:gd name="T81" fmla="*/ T80 w 1839"/>
                <a:gd name="T82" fmla="+- 0 1974 859"/>
                <a:gd name="T83" fmla="*/ 1974 h 3633"/>
                <a:gd name="T84" fmla="+- 0 5938 4319"/>
                <a:gd name="T85" fmla="*/ T84 w 1839"/>
                <a:gd name="T86" fmla="+- 0 1826 859"/>
                <a:gd name="T87" fmla="*/ 1826 h 3633"/>
                <a:gd name="T88" fmla="+- 0 5854 4319"/>
                <a:gd name="T89" fmla="*/ T88 w 1839"/>
                <a:gd name="T90" fmla="+- 0 1684 859"/>
                <a:gd name="T91" fmla="*/ 1684 h 3633"/>
                <a:gd name="T92" fmla="+- 0 5756 4319"/>
                <a:gd name="T93" fmla="*/ T92 w 1839"/>
                <a:gd name="T94" fmla="+- 0 1551 859"/>
                <a:gd name="T95" fmla="*/ 1551 h 3633"/>
                <a:gd name="T96" fmla="+- 0 5648 4319"/>
                <a:gd name="T97" fmla="*/ T96 w 1839"/>
                <a:gd name="T98" fmla="+- 0 1427 859"/>
                <a:gd name="T99" fmla="*/ 1427 h 3633"/>
                <a:gd name="T100" fmla="+- 0 5529 4319"/>
                <a:gd name="T101" fmla="*/ T100 w 1839"/>
                <a:gd name="T102" fmla="+- 0 1313 859"/>
                <a:gd name="T103" fmla="*/ 1313 h 3633"/>
                <a:gd name="T104" fmla="+- 0 5400 4319"/>
                <a:gd name="T105" fmla="*/ T104 w 1839"/>
                <a:gd name="T106" fmla="+- 0 1209 859"/>
                <a:gd name="T107" fmla="*/ 1209 h 3633"/>
                <a:gd name="T108" fmla="+- 0 5262 4319"/>
                <a:gd name="T109" fmla="*/ T108 w 1839"/>
                <a:gd name="T110" fmla="+- 0 1119 859"/>
                <a:gd name="T111" fmla="*/ 1119 h 3633"/>
                <a:gd name="T112" fmla="+- 0 5117 4319"/>
                <a:gd name="T113" fmla="*/ T112 w 1839"/>
                <a:gd name="T114" fmla="+- 0 1041 859"/>
                <a:gd name="T115" fmla="*/ 1041 h 3633"/>
                <a:gd name="T116" fmla="+- 0 4965 4319"/>
                <a:gd name="T117" fmla="*/ T116 w 1839"/>
                <a:gd name="T118" fmla="+- 0 976 859"/>
                <a:gd name="T119" fmla="*/ 976 h 3633"/>
                <a:gd name="T120" fmla="+- 0 4808 4319"/>
                <a:gd name="T121" fmla="*/ T120 w 1839"/>
                <a:gd name="T122" fmla="+- 0 925 859"/>
                <a:gd name="T123" fmla="*/ 925 h 3633"/>
                <a:gd name="T124" fmla="+- 0 4647 4319"/>
                <a:gd name="T125" fmla="*/ T124 w 1839"/>
                <a:gd name="T126" fmla="+- 0 889 859"/>
                <a:gd name="T127" fmla="*/ 889 h 3633"/>
                <a:gd name="T128" fmla="+- 0 4484 4319"/>
                <a:gd name="T129" fmla="*/ T128 w 1839"/>
                <a:gd name="T130" fmla="+- 0 867 859"/>
                <a:gd name="T131" fmla="*/ 867 h 3633"/>
                <a:gd name="T132" fmla="+- 0 4319 4319"/>
                <a:gd name="T133" fmla="*/ T132 w 1839"/>
                <a:gd name="T134" fmla="+- 0 859 859"/>
                <a:gd name="T135" fmla="*/ 859 h 36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839" h="3633">
                  <a:moveTo>
                    <a:pt x="0" y="0"/>
                  </a:moveTo>
                  <a:lnTo>
                    <a:pt x="0" y="1837"/>
                  </a:lnTo>
                  <a:lnTo>
                    <a:pt x="382" y="3633"/>
                  </a:lnTo>
                  <a:lnTo>
                    <a:pt x="476" y="3611"/>
                  </a:lnTo>
                  <a:lnTo>
                    <a:pt x="568" y="3583"/>
                  </a:lnTo>
                  <a:lnTo>
                    <a:pt x="646" y="3556"/>
                  </a:lnTo>
                  <a:lnTo>
                    <a:pt x="723" y="3525"/>
                  </a:lnTo>
                  <a:lnTo>
                    <a:pt x="798" y="3491"/>
                  </a:lnTo>
                  <a:lnTo>
                    <a:pt x="871" y="3454"/>
                  </a:lnTo>
                  <a:lnTo>
                    <a:pt x="943" y="3413"/>
                  </a:lnTo>
                  <a:lnTo>
                    <a:pt x="1013" y="3369"/>
                  </a:lnTo>
                  <a:lnTo>
                    <a:pt x="1081" y="3322"/>
                  </a:lnTo>
                  <a:lnTo>
                    <a:pt x="1147" y="3272"/>
                  </a:lnTo>
                  <a:lnTo>
                    <a:pt x="1210" y="3220"/>
                  </a:lnTo>
                  <a:lnTo>
                    <a:pt x="1271" y="3164"/>
                  </a:lnTo>
                  <a:lnTo>
                    <a:pt x="1329" y="3106"/>
                  </a:lnTo>
                  <a:lnTo>
                    <a:pt x="1385" y="3045"/>
                  </a:lnTo>
                  <a:lnTo>
                    <a:pt x="1437" y="2982"/>
                  </a:lnTo>
                  <a:lnTo>
                    <a:pt x="1487" y="2916"/>
                  </a:lnTo>
                  <a:lnTo>
                    <a:pt x="1535" y="2848"/>
                  </a:lnTo>
                  <a:lnTo>
                    <a:pt x="1579" y="2779"/>
                  </a:lnTo>
                  <a:lnTo>
                    <a:pt x="1619" y="2707"/>
                  </a:lnTo>
                  <a:lnTo>
                    <a:pt x="1657" y="2634"/>
                  </a:lnTo>
                  <a:lnTo>
                    <a:pt x="1691" y="2559"/>
                  </a:lnTo>
                  <a:lnTo>
                    <a:pt x="1721" y="2482"/>
                  </a:lnTo>
                  <a:lnTo>
                    <a:pt x="1748" y="2404"/>
                  </a:lnTo>
                  <a:lnTo>
                    <a:pt x="1772" y="2325"/>
                  </a:lnTo>
                  <a:lnTo>
                    <a:pt x="1793" y="2245"/>
                  </a:lnTo>
                  <a:lnTo>
                    <a:pt x="1809" y="2164"/>
                  </a:lnTo>
                  <a:lnTo>
                    <a:pt x="1822" y="2083"/>
                  </a:lnTo>
                  <a:lnTo>
                    <a:pt x="1832" y="2002"/>
                  </a:lnTo>
                  <a:lnTo>
                    <a:pt x="1837" y="1920"/>
                  </a:lnTo>
                  <a:lnTo>
                    <a:pt x="1839" y="1837"/>
                  </a:lnTo>
                  <a:lnTo>
                    <a:pt x="1837" y="1754"/>
                  </a:lnTo>
                  <a:lnTo>
                    <a:pt x="1832" y="1672"/>
                  </a:lnTo>
                  <a:lnTo>
                    <a:pt x="1822" y="1590"/>
                  </a:lnTo>
                  <a:lnTo>
                    <a:pt x="1809" y="1509"/>
                  </a:lnTo>
                  <a:lnTo>
                    <a:pt x="1793" y="1428"/>
                  </a:lnTo>
                  <a:lnTo>
                    <a:pt x="1772" y="1348"/>
                  </a:lnTo>
                  <a:lnTo>
                    <a:pt x="1748" y="1269"/>
                  </a:lnTo>
                  <a:lnTo>
                    <a:pt x="1721" y="1192"/>
                  </a:lnTo>
                  <a:lnTo>
                    <a:pt x="1691" y="1115"/>
                  </a:lnTo>
                  <a:lnTo>
                    <a:pt x="1657" y="1040"/>
                  </a:lnTo>
                  <a:lnTo>
                    <a:pt x="1619" y="967"/>
                  </a:lnTo>
                  <a:lnTo>
                    <a:pt x="1579" y="895"/>
                  </a:lnTo>
                  <a:lnTo>
                    <a:pt x="1535" y="825"/>
                  </a:lnTo>
                  <a:lnTo>
                    <a:pt x="1487" y="757"/>
                  </a:lnTo>
                  <a:lnTo>
                    <a:pt x="1437" y="692"/>
                  </a:lnTo>
                  <a:lnTo>
                    <a:pt x="1385" y="628"/>
                  </a:lnTo>
                  <a:lnTo>
                    <a:pt x="1329" y="568"/>
                  </a:lnTo>
                  <a:lnTo>
                    <a:pt x="1271" y="509"/>
                  </a:lnTo>
                  <a:lnTo>
                    <a:pt x="1210" y="454"/>
                  </a:lnTo>
                  <a:lnTo>
                    <a:pt x="1147" y="401"/>
                  </a:lnTo>
                  <a:lnTo>
                    <a:pt x="1081" y="350"/>
                  </a:lnTo>
                  <a:lnTo>
                    <a:pt x="1013" y="303"/>
                  </a:lnTo>
                  <a:lnTo>
                    <a:pt x="943" y="260"/>
                  </a:lnTo>
                  <a:lnTo>
                    <a:pt x="871" y="219"/>
                  </a:lnTo>
                  <a:lnTo>
                    <a:pt x="798" y="182"/>
                  </a:lnTo>
                  <a:lnTo>
                    <a:pt x="723" y="148"/>
                  </a:lnTo>
                  <a:lnTo>
                    <a:pt x="646" y="117"/>
                  </a:lnTo>
                  <a:lnTo>
                    <a:pt x="568" y="90"/>
                  </a:lnTo>
                  <a:lnTo>
                    <a:pt x="489" y="66"/>
                  </a:lnTo>
                  <a:lnTo>
                    <a:pt x="409" y="46"/>
                  </a:lnTo>
                  <a:lnTo>
                    <a:pt x="328" y="30"/>
                  </a:lnTo>
                  <a:lnTo>
                    <a:pt x="247" y="17"/>
                  </a:lnTo>
                  <a:lnTo>
                    <a:pt x="165" y="8"/>
                  </a:lnTo>
                  <a:lnTo>
                    <a:pt x="83" y="2"/>
                  </a:lnTo>
                  <a:lnTo>
                    <a:pt x="0" y="0"/>
                  </a:lnTo>
                  <a:close/>
                </a:path>
              </a:pathLst>
            </a:custGeom>
            <a:solidFill>
              <a:srgbClr val="5A9AD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gn="ctr"/>
              <a:endParaRPr lang="en-US" sz="23900"/>
            </a:p>
          </p:txBody>
        </p:sp>
        <p:sp>
          <p:nvSpPr>
            <p:cNvPr id="212" name="Freeform 211">
              <a:extLst>
                <a:ext uri="{FF2B5EF4-FFF2-40B4-BE49-F238E27FC236}">
                  <a16:creationId xmlns:a16="http://schemas.microsoft.com/office/drawing/2014/main" id="{3B21E01A-3B97-7949-92B6-DAD190C45413}"/>
                </a:ext>
              </a:extLst>
            </p:cNvPr>
            <p:cNvSpPr>
              <a:spLocks/>
            </p:cNvSpPr>
            <p:nvPr/>
          </p:nvSpPr>
          <p:spPr bwMode="auto">
            <a:xfrm>
              <a:off x="2480" y="2128"/>
              <a:ext cx="2221" cy="2404"/>
            </a:xfrm>
            <a:custGeom>
              <a:avLst/>
              <a:gdLst>
                <a:gd name="T0" fmla="+- 0 2570 2480"/>
                <a:gd name="T1" fmla="*/ T0 w 2221"/>
                <a:gd name="T2" fmla="+- 0 2128 2128"/>
                <a:gd name="T3" fmla="*/ 2128 h 2404"/>
                <a:gd name="T4" fmla="+- 0 2546 2480"/>
                <a:gd name="T5" fmla="*/ T4 w 2221"/>
                <a:gd name="T6" fmla="+- 0 2207 2128"/>
                <a:gd name="T7" fmla="*/ 2207 h 2404"/>
                <a:gd name="T8" fmla="+- 0 2526 2480"/>
                <a:gd name="T9" fmla="*/ T8 w 2221"/>
                <a:gd name="T10" fmla="+- 0 2287 2128"/>
                <a:gd name="T11" fmla="*/ 2287 h 2404"/>
                <a:gd name="T12" fmla="+- 0 2510 2480"/>
                <a:gd name="T13" fmla="*/ T12 w 2221"/>
                <a:gd name="T14" fmla="+- 0 2368 2128"/>
                <a:gd name="T15" fmla="*/ 2368 h 2404"/>
                <a:gd name="T16" fmla="+- 0 2497 2480"/>
                <a:gd name="T17" fmla="*/ T16 w 2221"/>
                <a:gd name="T18" fmla="+- 0 2449 2128"/>
                <a:gd name="T19" fmla="*/ 2449 h 2404"/>
                <a:gd name="T20" fmla="+- 0 2488 2480"/>
                <a:gd name="T21" fmla="*/ T20 w 2221"/>
                <a:gd name="T22" fmla="+- 0 2531 2128"/>
                <a:gd name="T23" fmla="*/ 2531 h 2404"/>
                <a:gd name="T24" fmla="+- 0 2482 2480"/>
                <a:gd name="T25" fmla="*/ T24 w 2221"/>
                <a:gd name="T26" fmla="+- 0 2613 2128"/>
                <a:gd name="T27" fmla="*/ 2613 h 2404"/>
                <a:gd name="T28" fmla="+- 0 2480 2480"/>
                <a:gd name="T29" fmla="*/ T28 w 2221"/>
                <a:gd name="T30" fmla="+- 0 2696 2128"/>
                <a:gd name="T31" fmla="*/ 2696 h 2404"/>
                <a:gd name="T32" fmla="+- 0 2482 2480"/>
                <a:gd name="T33" fmla="*/ T32 w 2221"/>
                <a:gd name="T34" fmla="+- 0 2779 2128"/>
                <a:gd name="T35" fmla="*/ 2779 h 2404"/>
                <a:gd name="T36" fmla="+- 0 2488 2480"/>
                <a:gd name="T37" fmla="*/ T36 w 2221"/>
                <a:gd name="T38" fmla="+- 0 2861 2128"/>
                <a:gd name="T39" fmla="*/ 2861 h 2404"/>
                <a:gd name="T40" fmla="+- 0 2497 2480"/>
                <a:gd name="T41" fmla="*/ T40 w 2221"/>
                <a:gd name="T42" fmla="+- 0 2942 2128"/>
                <a:gd name="T43" fmla="*/ 2942 h 2404"/>
                <a:gd name="T44" fmla="+- 0 2510 2480"/>
                <a:gd name="T45" fmla="*/ T44 w 2221"/>
                <a:gd name="T46" fmla="+- 0 3023 2128"/>
                <a:gd name="T47" fmla="*/ 3023 h 2404"/>
                <a:gd name="T48" fmla="+- 0 2526 2480"/>
                <a:gd name="T49" fmla="*/ T48 w 2221"/>
                <a:gd name="T50" fmla="+- 0 3104 2128"/>
                <a:gd name="T51" fmla="*/ 3104 h 2404"/>
                <a:gd name="T52" fmla="+- 0 2546 2480"/>
                <a:gd name="T53" fmla="*/ T52 w 2221"/>
                <a:gd name="T54" fmla="+- 0 3184 2128"/>
                <a:gd name="T55" fmla="*/ 3184 h 2404"/>
                <a:gd name="T56" fmla="+- 0 2570 2480"/>
                <a:gd name="T57" fmla="*/ T56 w 2221"/>
                <a:gd name="T58" fmla="+- 0 3263 2128"/>
                <a:gd name="T59" fmla="*/ 3263 h 2404"/>
                <a:gd name="T60" fmla="+- 0 2597 2480"/>
                <a:gd name="T61" fmla="*/ T60 w 2221"/>
                <a:gd name="T62" fmla="+- 0 3341 2128"/>
                <a:gd name="T63" fmla="*/ 3341 h 2404"/>
                <a:gd name="T64" fmla="+- 0 2628 2480"/>
                <a:gd name="T65" fmla="*/ T64 w 2221"/>
                <a:gd name="T66" fmla="+- 0 3418 2128"/>
                <a:gd name="T67" fmla="*/ 3418 h 2404"/>
                <a:gd name="T68" fmla="+- 0 2662 2480"/>
                <a:gd name="T69" fmla="*/ T68 w 2221"/>
                <a:gd name="T70" fmla="+- 0 3493 2128"/>
                <a:gd name="T71" fmla="*/ 3493 h 2404"/>
                <a:gd name="T72" fmla="+- 0 2699 2480"/>
                <a:gd name="T73" fmla="*/ T72 w 2221"/>
                <a:gd name="T74" fmla="+- 0 3566 2128"/>
                <a:gd name="T75" fmla="*/ 3566 h 2404"/>
                <a:gd name="T76" fmla="+- 0 2740 2480"/>
                <a:gd name="T77" fmla="*/ T76 w 2221"/>
                <a:gd name="T78" fmla="+- 0 3638 2128"/>
                <a:gd name="T79" fmla="*/ 3638 h 2404"/>
                <a:gd name="T80" fmla="+- 0 2783 2480"/>
                <a:gd name="T81" fmla="*/ T80 w 2221"/>
                <a:gd name="T82" fmla="+- 0 3707 2128"/>
                <a:gd name="T83" fmla="*/ 3707 h 2404"/>
                <a:gd name="T84" fmla="+- 0 2830 2480"/>
                <a:gd name="T85" fmla="*/ T84 w 2221"/>
                <a:gd name="T86" fmla="+- 0 3775 2128"/>
                <a:gd name="T87" fmla="*/ 3775 h 2404"/>
                <a:gd name="T88" fmla="+- 0 2881 2480"/>
                <a:gd name="T89" fmla="*/ T88 w 2221"/>
                <a:gd name="T90" fmla="+- 0 3841 2128"/>
                <a:gd name="T91" fmla="*/ 3841 h 2404"/>
                <a:gd name="T92" fmla="+- 0 2934 2480"/>
                <a:gd name="T93" fmla="*/ T92 w 2221"/>
                <a:gd name="T94" fmla="+- 0 3904 2128"/>
                <a:gd name="T95" fmla="*/ 3904 h 2404"/>
                <a:gd name="T96" fmla="+- 0 2989 2480"/>
                <a:gd name="T97" fmla="*/ T96 w 2221"/>
                <a:gd name="T98" fmla="+- 0 3965 2128"/>
                <a:gd name="T99" fmla="*/ 3965 h 2404"/>
                <a:gd name="T100" fmla="+- 0 3048 2480"/>
                <a:gd name="T101" fmla="*/ T100 w 2221"/>
                <a:gd name="T102" fmla="+- 0 4023 2128"/>
                <a:gd name="T103" fmla="*/ 4023 h 2404"/>
                <a:gd name="T104" fmla="+- 0 3108 2480"/>
                <a:gd name="T105" fmla="*/ T104 w 2221"/>
                <a:gd name="T106" fmla="+- 0 4079 2128"/>
                <a:gd name="T107" fmla="*/ 4079 h 2404"/>
                <a:gd name="T108" fmla="+- 0 3172 2480"/>
                <a:gd name="T109" fmla="*/ T108 w 2221"/>
                <a:gd name="T110" fmla="+- 0 4131 2128"/>
                <a:gd name="T111" fmla="*/ 4131 h 2404"/>
                <a:gd name="T112" fmla="+- 0 3237 2480"/>
                <a:gd name="T113" fmla="*/ T112 w 2221"/>
                <a:gd name="T114" fmla="+- 0 4181 2128"/>
                <a:gd name="T115" fmla="*/ 4181 h 2404"/>
                <a:gd name="T116" fmla="+- 0 3306 2480"/>
                <a:gd name="T117" fmla="*/ T116 w 2221"/>
                <a:gd name="T118" fmla="+- 0 4228 2128"/>
                <a:gd name="T119" fmla="*/ 4228 h 2404"/>
                <a:gd name="T120" fmla="+- 0 3376 2480"/>
                <a:gd name="T121" fmla="*/ T120 w 2221"/>
                <a:gd name="T122" fmla="+- 0 4272 2128"/>
                <a:gd name="T123" fmla="*/ 4272 h 2404"/>
                <a:gd name="T124" fmla="+- 0 3448 2480"/>
                <a:gd name="T125" fmla="*/ T124 w 2221"/>
                <a:gd name="T126" fmla="+- 0 4313 2128"/>
                <a:gd name="T127" fmla="*/ 4313 h 2404"/>
                <a:gd name="T128" fmla="+- 0 3521 2480"/>
                <a:gd name="T129" fmla="*/ T128 w 2221"/>
                <a:gd name="T130" fmla="+- 0 4350 2128"/>
                <a:gd name="T131" fmla="*/ 4350 h 2404"/>
                <a:gd name="T132" fmla="+- 0 3596 2480"/>
                <a:gd name="T133" fmla="*/ T132 w 2221"/>
                <a:gd name="T134" fmla="+- 0 4384 2128"/>
                <a:gd name="T135" fmla="*/ 4384 h 2404"/>
                <a:gd name="T136" fmla="+- 0 3673 2480"/>
                <a:gd name="T137" fmla="*/ T136 w 2221"/>
                <a:gd name="T138" fmla="+- 0 4415 2128"/>
                <a:gd name="T139" fmla="*/ 4415 h 2404"/>
                <a:gd name="T140" fmla="+- 0 3750 2480"/>
                <a:gd name="T141" fmla="*/ T140 w 2221"/>
                <a:gd name="T142" fmla="+- 0 4442 2128"/>
                <a:gd name="T143" fmla="*/ 4442 h 2404"/>
                <a:gd name="T144" fmla="+- 0 3830 2480"/>
                <a:gd name="T145" fmla="*/ T144 w 2221"/>
                <a:gd name="T146" fmla="+- 0 4466 2128"/>
                <a:gd name="T147" fmla="*/ 4466 h 2404"/>
                <a:gd name="T148" fmla="+- 0 3910 2480"/>
                <a:gd name="T149" fmla="*/ T148 w 2221"/>
                <a:gd name="T150" fmla="+- 0 4486 2128"/>
                <a:gd name="T151" fmla="*/ 4486 h 2404"/>
                <a:gd name="T152" fmla="+- 0 3990 2480"/>
                <a:gd name="T153" fmla="*/ T152 w 2221"/>
                <a:gd name="T154" fmla="+- 0 4503 2128"/>
                <a:gd name="T155" fmla="*/ 4503 h 2404"/>
                <a:gd name="T156" fmla="+- 0 4072 2480"/>
                <a:gd name="T157" fmla="*/ T156 w 2221"/>
                <a:gd name="T158" fmla="+- 0 4516 2128"/>
                <a:gd name="T159" fmla="*/ 4516 h 2404"/>
                <a:gd name="T160" fmla="+- 0 4154 2480"/>
                <a:gd name="T161" fmla="*/ T160 w 2221"/>
                <a:gd name="T162" fmla="+- 0 4525 2128"/>
                <a:gd name="T163" fmla="*/ 4525 h 2404"/>
                <a:gd name="T164" fmla="+- 0 4236 2480"/>
                <a:gd name="T165" fmla="*/ T164 w 2221"/>
                <a:gd name="T166" fmla="+- 0 4531 2128"/>
                <a:gd name="T167" fmla="*/ 4531 h 2404"/>
                <a:gd name="T168" fmla="+- 0 4319 2480"/>
                <a:gd name="T169" fmla="*/ T168 w 2221"/>
                <a:gd name="T170" fmla="+- 0 4532 2128"/>
                <a:gd name="T171" fmla="*/ 4532 h 2404"/>
                <a:gd name="T172" fmla="+- 0 4396 2480"/>
                <a:gd name="T173" fmla="*/ T172 w 2221"/>
                <a:gd name="T174" fmla="+- 0 4531 2128"/>
                <a:gd name="T175" fmla="*/ 4531 h 2404"/>
                <a:gd name="T176" fmla="+- 0 4473 2480"/>
                <a:gd name="T177" fmla="*/ T176 w 2221"/>
                <a:gd name="T178" fmla="+- 0 4526 2128"/>
                <a:gd name="T179" fmla="*/ 4526 h 2404"/>
                <a:gd name="T180" fmla="+- 0 4549 2480"/>
                <a:gd name="T181" fmla="*/ T180 w 2221"/>
                <a:gd name="T182" fmla="+- 0 4518 2128"/>
                <a:gd name="T183" fmla="*/ 4518 h 2404"/>
                <a:gd name="T184" fmla="+- 0 4626 2480"/>
                <a:gd name="T185" fmla="*/ T184 w 2221"/>
                <a:gd name="T186" fmla="+- 0 4507 2128"/>
                <a:gd name="T187" fmla="*/ 4507 h 2404"/>
                <a:gd name="T188" fmla="+- 0 4701 2480"/>
                <a:gd name="T189" fmla="*/ T188 w 2221"/>
                <a:gd name="T190" fmla="+- 0 4492 2128"/>
                <a:gd name="T191" fmla="*/ 4492 h 2404"/>
                <a:gd name="T192" fmla="+- 0 4319 2480"/>
                <a:gd name="T193" fmla="*/ T192 w 2221"/>
                <a:gd name="T194" fmla="+- 0 2696 2128"/>
                <a:gd name="T195" fmla="*/ 2696 h 2404"/>
                <a:gd name="T196" fmla="+- 0 2570 2480"/>
                <a:gd name="T197" fmla="*/ T196 w 2221"/>
                <a:gd name="T198" fmla="+- 0 2128 2128"/>
                <a:gd name="T199" fmla="*/ 2128 h 24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2221" h="2404">
                  <a:moveTo>
                    <a:pt x="90" y="0"/>
                  </a:moveTo>
                  <a:lnTo>
                    <a:pt x="66" y="79"/>
                  </a:lnTo>
                  <a:lnTo>
                    <a:pt x="46" y="159"/>
                  </a:lnTo>
                  <a:lnTo>
                    <a:pt x="30" y="240"/>
                  </a:lnTo>
                  <a:lnTo>
                    <a:pt x="17" y="321"/>
                  </a:lnTo>
                  <a:lnTo>
                    <a:pt x="8" y="403"/>
                  </a:lnTo>
                  <a:lnTo>
                    <a:pt x="2" y="485"/>
                  </a:lnTo>
                  <a:lnTo>
                    <a:pt x="0" y="568"/>
                  </a:lnTo>
                  <a:lnTo>
                    <a:pt x="2" y="651"/>
                  </a:lnTo>
                  <a:lnTo>
                    <a:pt x="8" y="733"/>
                  </a:lnTo>
                  <a:lnTo>
                    <a:pt x="17" y="814"/>
                  </a:lnTo>
                  <a:lnTo>
                    <a:pt x="30" y="895"/>
                  </a:lnTo>
                  <a:lnTo>
                    <a:pt x="46" y="976"/>
                  </a:lnTo>
                  <a:lnTo>
                    <a:pt x="66" y="1056"/>
                  </a:lnTo>
                  <a:lnTo>
                    <a:pt x="90" y="1135"/>
                  </a:lnTo>
                  <a:lnTo>
                    <a:pt x="117" y="1213"/>
                  </a:lnTo>
                  <a:lnTo>
                    <a:pt x="148" y="1290"/>
                  </a:lnTo>
                  <a:lnTo>
                    <a:pt x="182" y="1365"/>
                  </a:lnTo>
                  <a:lnTo>
                    <a:pt x="219" y="1438"/>
                  </a:lnTo>
                  <a:lnTo>
                    <a:pt x="260" y="1510"/>
                  </a:lnTo>
                  <a:lnTo>
                    <a:pt x="303" y="1579"/>
                  </a:lnTo>
                  <a:lnTo>
                    <a:pt x="350" y="1647"/>
                  </a:lnTo>
                  <a:lnTo>
                    <a:pt x="401" y="1713"/>
                  </a:lnTo>
                  <a:lnTo>
                    <a:pt x="454" y="1776"/>
                  </a:lnTo>
                  <a:lnTo>
                    <a:pt x="509" y="1837"/>
                  </a:lnTo>
                  <a:lnTo>
                    <a:pt x="568" y="1895"/>
                  </a:lnTo>
                  <a:lnTo>
                    <a:pt x="628" y="1951"/>
                  </a:lnTo>
                  <a:lnTo>
                    <a:pt x="692" y="2003"/>
                  </a:lnTo>
                  <a:lnTo>
                    <a:pt x="757" y="2053"/>
                  </a:lnTo>
                  <a:lnTo>
                    <a:pt x="826" y="2100"/>
                  </a:lnTo>
                  <a:lnTo>
                    <a:pt x="896" y="2144"/>
                  </a:lnTo>
                  <a:lnTo>
                    <a:pt x="968" y="2185"/>
                  </a:lnTo>
                  <a:lnTo>
                    <a:pt x="1041" y="2222"/>
                  </a:lnTo>
                  <a:lnTo>
                    <a:pt x="1116" y="2256"/>
                  </a:lnTo>
                  <a:lnTo>
                    <a:pt x="1193" y="2287"/>
                  </a:lnTo>
                  <a:lnTo>
                    <a:pt x="1270" y="2314"/>
                  </a:lnTo>
                  <a:lnTo>
                    <a:pt x="1350" y="2338"/>
                  </a:lnTo>
                  <a:lnTo>
                    <a:pt x="1430" y="2358"/>
                  </a:lnTo>
                  <a:lnTo>
                    <a:pt x="1510" y="2375"/>
                  </a:lnTo>
                  <a:lnTo>
                    <a:pt x="1592" y="2388"/>
                  </a:lnTo>
                  <a:lnTo>
                    <a:pt x="1674" y="2397"/>
                  </a:lnTo>
                  <a:lnTo>
                    <a:pt x="1756" y="2403"/>
                  </a:lnTo>
                  <a:lnTo>
                    <a:pt x="1839" y="2404"/>
                  </a:lnTo>
                  <a:lnTo>
                    <a:pt x="1916" y="2403"/>
                  </a:lnTo>
                  <a:lnTo>
                    <a:pt x="1993" y="2398"/>
                  </a:lnTo>
                  <a:lnTo>
                    <a:pt x="2069" y="2390"/>
                  </a:lnTo>
                  <a:lnTo>
                    <a:pt x="2146" y="2379"/>
                  </a:lnTo>
                  <a:lnTo>
                    <a:pt x="2221" y="2364"/>
                  </a:lnTo>
                  <a:lnTo>
                    <a:pt x="1839" y="568"/>
                  </a:lnTo>
                  <a:lnTo>
                    <a:pt x="90" y="0"/>
                  </a:lnTo>
                  <a:close/>
                </a:path>
              </a:pathLst>
            </a:custGeom>
            <a:solidFill>
              <a:srgbClr val="EC7C3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gn="ctr"/>
              <a:endParaRPr lang="en-US" sz="23900"/>
            </a:p>
          </p:txBody>
        </p:sp>
        <p:sp>
          <p:nvSpPr>
            <p:cNvPr id="213" name="Freeform 212">
              <a:extLst>
                <a:ext uri="{FF2B5EF4-FFF2-40B4-BE49-F238E27FC236}">
                  <a16:creationId xmlns:a16="http://schemas.microsoft.com/office/drawing/2014/main" id="{20982F9F-69E8-074A-A00B-F3E73A15E8EE}"/>
                </a:ext>
              </a:extLst>
            </p:cNvPr>
            <p:cNvSpPr>
              <a:spLocks/>
            </p:cNvSpPr>
            <p:nvPr/>
          </p:nvSpPr>
          <p:spPr bwMode="auto">
            <a:xfrm>
              <a:off x="2570" y="859"/>
              <a:ext cx="1749" cy="1837"/>
            </a:xfrm>
            <a:custGeom>
              <a:avLst/>
              <a:gdLst>
                <a:gd name="T0" fmla="+- 0 4319 2570"/>
                <a:gd name="T1" fmla="*/ T0 w 1749"/>
                <a:gd name="T2" fmla="+- 0 859 859"/>
                <a:gd name="T3" fmla="*/ 859 h 1837"/>
                <a:gd name="T4" fmla="+- 0 4236 2570"/>
                <a:gd name="T5" fmla="*/ T4 w 1749"/>
                <a:gd name="T6" fmla="+- 0 861 859"/>
                <a:gd name="T7" fmla="*/ 861 h 1837"/>
                <a:gd name="T8" fmla="+- 0 4154 2570"/>
                <a:gd name="T9" fmla="*/ T8 w 1749"/>
                <a:gd name="T10" fmla="+- 0 867 859"/>
                <a:gd name="T11" fmla="*/ 867 h 1837"/>
                <a:gd name="T12" fmla="+- 0 4072 2570"/>
                <a:gd name="T13" fmla="*/ T12 w 1749"/>
                <a:gd name="T14" fmla="+- 0 876 859"/>
                <a:gd name="T15" fmla="*/ 876 h 1837"/>
                <a:gd name="T16" fmla="+- 0 3990 2570"/>
                <a:gd name="T17" fmla="*/ T16 w 1749"/>
                <a:gd name="T18" fmla="+- 0 889 859"/>
                <a:gd name="T19" fmla="*/ 889 h 1837"/>
                <a:gd name="T20" fmla="+- 0 3910 2570"/>
                <a:gd name="T21" fmla="*/ T20 w 1749"/>
                <a:gd name="T22" fmla="+- 0 905 859"/>
                <a:gd name="T23" fmla="*/ 905 h 1837"/>
                <a:gd name="T24" fmla="+- 0 3830 2570"/>
                <a:gd name="T25" fmla="*/ T24 w 1749"/>
                <a:gd name="T26" fmla="+- 0 925 859"/>
                <a:gd name="T27" fmla="*/ 925 h 1837"/>
                <a:gd name="T28" fmla="+- 0 3750 2570"/>
                <a:gd name="T29" fmla="*/ T28 w 1749"/>
                <a:gd name="T30" fmla="+- 0 949 859"/>
                <a:gd name="T31" fmla="*/ 949 h 1837"/>
                <a:gd name="T32" fmla="+- 0 3673 2570"/>
                <a:gd name="T33" fmla="*/ T32 w 1749"/>
                <a:gd name="T34" fmla="+- 0 976 859"/>
                <a:gd name="T35" fmla="*/ 976 h 1837"/>
                <a:gd name="T36" fmla="+- 0 3596 2570"/>
                <a:gd name="T37" fmla="*/ T36 w 1749"/>
                <a:gd name="T38" fmla="+- 0 1007 859"/>
                <a:gd name="T39" fmla="*/ 1007 h 1837"/>
                <a:gd name="T40" fmla="+- 0 3521 2570"/>
                <a:gd name="T41" fmla="*/ T40 w 1749"/>
                <a:gd name="T42" fmla="+- 0 1041 859"/>
                <a:gd name="T43" fmla="*/ 1041 h 1837"/>
                <a:gd name="T44" fmla="+- 0 3448 2570"/>
                <a:gd name="T45" fmla="*/ T44 w 1749"/>
                <a:gd name="T46" fmla="+- 0 1078 859"/>
                <a:gd name="T47" fmla="*/ 1078 h 1837"/>
                <a:gd name="T48" fmla="+- 0 3376 2570"/>
                <a:gd name="T49" fmla="*/ T48 w 1749"/>
                <a:gd name="T50" fmla="+- 0 1119 859"/>
                <a:gd name="T51" fmla="*/ 1119 h 1837"/>
                <a:gd name="T52" fmla="+- 0 3306 2570"/>
                <a:gd name="T53" fmla="*/ T52 w 1749"/>
                <a:gd name="T54" fmla="+- 0 1162 859"/>
                <a:gd name="T55" fmla="*/ 1162 h 1837"/>
                <a:gd name="T56" fmla="+- 0 3237 2570"/>
                <a:gd name="T57" fmla="*/ T56 w 1749"/>
                <a:gd name="T58" fmla="+- 0 1209 859"/>
                <a:gd name="T59" fmla="*/ 1209 h 1837"/>
                <a:gd name="T60" fmla="+- 0 3172 2570"/>
                <a:gd name="T61" fmla="*/ T60 w 1749"/>
                <a:gd name="T62" fmla="+- 0 1260 859"/>
                <a:gd name="T63" fmla="*/ 1260 h 1837"/>
                <a:gd name="T64" fmla="+- 0 3108 2570"/>
                <a:gd name="T65" fmla="*/ T64 w 1749"/>
                <a:gd name="T66" fmla="+- 0 1313 859"/>
                <a:gd name="T67" fmla="*/ 1313 h 1837"/>
                <a:gd name="T68" fmla="+- 0 3048 2570"/>
                <a:gd name="T69" fmla="*/ T68 w 1749"/>
                <a:gd name="T70" fmla="+- 0 1368 859"/>
                <a:gd name="T71" fmla="*/ 1368 h 1837"/>
                <a:gd name="T72" fmla="+- 0 2989 2570"/>
                <a:gd name="T73" fmla="*/ T72 w 1749"/>
                <a:gd name="T74" fmla="+- 0 1427 859"/>
                <a:gd name="T75" fmla="*/ 1427 h 1837"/>
                <a:gd name="T76" fmla="+- 0 2934 2570"/>
                <a:gd name="T77" fmla="*/ T76 w 1749"/>
                <a:gd name="T78" fmla="+- 0 1487 859"/>
                <a:gd name="T79" fmla="*/ 1487 h 1837"/>
                <a:gd name="T80" fmla="+- 0 2881 2570"/>
                <a:gd name="T81" fmla="*/ T80 w 1749"/>
                <a:gd name="T82" fmla="+- 0 1551 859"/>
                <a:gd name="T83" fmla="*/ 1551 h 1837"/>
                <a:gd name="T84" fmla="+- 0 2830 2570"/>
                <a:gd name="T85" fmla="*/ T84 w 1749"/>
                <a:gd name="T86" fmla="+- 0 1616 859"/>
                <a:gd name="T87" fmla="*/ 1616 h 1837"/>
                <a:gd name="T88" fmla="+- 0 2783 2570"/>
                <a:gd name="T89" fmla="*/ T88 w 1749"/>
                <a:gd name="T90" fmla="+- 0 1684 859"/>
                <a:gd name="T91" fmla="*/ 1684 h 1837"/>
                <a:gd name="T92" fmla="+- 0 2740 2570"/>
                <a:gd name="T93" fmla="*/ T92 w 1749"/>
                <a:gd name="T94" fmla="+- 0 1754 859"/>
                <a:gd name="T95" fmla="*/ 1754 h 1837"/>
                <a:gd name="T96" fmla="+- 0 2699 2570"/>
                <a:gd name="T97" fmla="*/ T96 w 1749"/>
                <a:gd name="T98" fmla="+- 0 1826 859"/>
                <a:gd name="T99" fmla="*/ 1826 h 1837"/>
                <a:gd name="T100" fmla="+- 0 2662 2570"/>
                <a:gd name="T101" fmla="*/ T100 w 1749"/>
                <a:gd name="T102" fmla="+- 0 1899 859"/>
                <a:gd name="T103" fmla="*/ 1899 h 1837"/>
                <a:gd name="T104" fmla="+- 0 2628 2570"/>
                <a:gd name="T105" fmla="*/ T104 w 1749"/>
                <a:gd name="T106" fmla="+- 0 1974 859"/>
                <a:gd name="T107" fmla="*/ 1974 h 1837"/>
                <a:gd name="T108" fmla="+- 0 2597 2570"/>
                <a:gd name="T109" fmla="*/ T108 w 1749"/>
                <a:gd name="T110" fmla="+- 0 2051 859"/>
                <a:gd name="T111" fmla="*/ 2051 h 1837"/>
                <a:gd name="T112" fmla="+- 0 2570 2570"/>
                <a:gd name="T113" fmla="*/ T112 w 1749"/>
                <a:gd name="T114" fmla="+- 0 2128 859"/>
                <a:gd name="T115" fmla="*/ 2128 h 1837"/>
                <a:gd name="T116" fmla="+- 0 4319 2570"/>
                <a:gd name="T117" fmla="*/ T116 w 1749"/>
                <a:gd name="T118" fmla="+- 0 2696 859"/>
                <a:gd name="T119" fmla="*/ 2696 h 1837"/>
                <a:gd name="T120" fmla="+- 0 4319 2570"/>
                <a:gd name="T121" fmla="*/ T120 w 1749"/>
                <a:gd name="T122" fmla="+- 0 859 859"/>
                <a:gd name="T123" fmla="*/ 859 h 18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1749" h="1837">
                  <a:moveTo>
                    <a:pt x="1749" y="0"/>
                  </a:moveTo>
                  <a:lnTo>
                    <a:pt x="1666" y="2"/>
                  </a:lnTo>
                  <a:lnTo>
                    <a:pt x="1584" y="8"/>
                  </a:lnTo>
                  <a:lnTo>
                    <a:pt x="1502" y="17"/>
                  </a:lnTo>
                  <a:lnTo>
                    <a:pt x="1420" y="30"/>
                  </a:lnTo>
                  <a:lnTo>
                    <a:pt x="1340" y="46"/>
                  </a:lnTo>
                  <a:lnTo>
                    <a:pt x="1260" y="66"/>
                  </a:lnTo>
                  <a:lnTo>
                    <a:pt x="1180" y="90"/>
                  </a:lnTo>
                  <a:lnTo>
                    <a:pt x="1103" y="117"/>
                  </a:lnTo>
                  <a:lnTo>
                    <a:pt x="1026" y="148"/>
                  </a:lnTo>
                  <a:lnTo>
                    <a:pt x="951" y="182"/>
                  </a:lnTo>
                  <a:lnTo>
                    <a:pt x="878" y="219"/>
                  </a:lnTo>
                  <a:lnTo>
                    <a:pt x="806" y="260"/>
                  </a:lnTo>
                  <a:lnTo>
                    <a:pt x="736" y="303"/>
                  </a:lnTo>
                  <a:lnTo>
                    <a:pt x="667" y="350"/>
                  </a:lnTo>
                  <a:lnTo>
                    <a:pt x="602" y="401"/>
                  </a:lnTo>
                  <a:lnTo>
                    <a:pt x="538" y="454"/>
                  </a:lnTo>
                  <a:lnTo>
                    <a:pt x="478" y="509"/>
                  </a:lnTo>
                  <a:lnTo>
                    <a:pt x="419" y="568"/>
                  </a:lnTo>
                  <a:lnTo>
                    <a:pt x="364" y="628"/>
                  </a:lnTo>
                  <a:lnTo>
                    <a:pt x="311" y="692"/>
                  </a:lnTo>
                  <a:lnTo>
                    <a:pt x="260" y="757"/>
                  </a:lnTo>
                  <a:lnTo>
                    <a:pt x="213" y="825"/>
                  </a:lnTo>
                  <a:lnTo>
                    <a:pt x="170" y="895"/>
                  </a:lnTo>
                  <a:lnTo>
                    <a:pt x="129" y="967"/>
                  </a:lnTo>
                  <a:lnTo>
                    <a:pt x="92" y="1040"/>
                  </a:lnTo>
                  <a:lnTo>
                    <a:pt x="58" y="1115"/>
                  </a:lnTo>
                  <a:lnTo>
                    <a:pt x="27" y="1192"/>
                  </a:lnTo>
                  <a:lnTo>
                    <a:pt x="0" y="1269"/>
                  </a:lnTo>
                  <a:lnTo>
                    <a:pt x="1749" y="1837"/>
                  </a:lnTo>
                  <a:lnTo>
                    <a:pt x="1749" y="0"/>
                  </a:lnTo>
                  <a:close/>
                </a:path>
              </a:pathLst>
            </a:custGeom>
            <a:solidFill>
              <a:srgbClr val="A4A4A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gn="ctr"/>
              <a:endParaRPr lang="en-US" sz="23900"/>
            </a:p>
          </p:txBody>
        </p:sp>
      </p:grpSp>
      <p:sp>
        <p:nvSpPr>
          <p:cNvPr id="523" name="TextBox 522">
            <a:extLst>
              <a:ext uri="{FF2B5EF4-FFF2-40B4-BE49-F238E27FC236}">
                <a16:creationId xmlns:a16="http://schemas.microsoft.com/office/drawing/2014/main" id="{1B6BC287-E702-8743-828E-298F228097F7}"/>
              </a:ext>
            </a:extLst>
          </p:cNvPr>
          <p:cNvSpPr txBox="1"/>
          <p:nvPr/>
        </p:nvSpPr>
        <p:spPr>
          <a:xfrm>
            <a:off x="27177409" y="24253155"/>
            <a:ext cx="697469" cy="400110"/>
          </a:xfrm>
          <a:prstGeom prst="rect">
            <a:avLst/>
          </a:prstGeom>
          <a:noFill/>
        </p:spPr>
        <p:txBody>
          <a:bodyPr wrap="square" rtlCol="0">
            <a:spAutoFit/>
          </a:bodyPr>
          <a:lstStyle/>
          <a:p>
            <a:pPr algn="ctr"/>
            <a:r>
              <a:rPr lang="en-US" sz="2000" dirty="0"/>
              <a:t>20%</a:t>
            </a:r>
          </a:p>
        </p:txBody>
      </p:sp>
      <p:sp>
        <p:nvSpPr>
          <p:cNvPr id="524" name="TextBox 523">
            <a:extLst>
              <a:ext uri="{FF2B5EF4-FFF2-40B4-BE49-F238E27FC236}">
                <a16:creationId xmlns:a16="http://schemas.microsoft.com/office/drawing/2014/main" id="{4BED12A6-6546-A642-8807-87529164E04B}"/>
              </a:ext>
            </a:extLst>
          </p:cNvPr>
          <p:cNvSpPr txBox="1"/>
          <p:nvPr/>
        </p:nvSpPr>
        <p:spPr>
          <a:xfrm>
            <a:off x="29189418" y="26185403"/>
            <a:ext cx="1221161" cy="400110"/>
          </a:xfrm>
          <a:prstGeom prst="rect">
            <a:avLst/>
          </a:prstGeom>
          <a:noFill/>
        </p:spPr>
        <p:txBody>
          <a:bodyPr wrap="square" rtlCol="0">
            <a:spAutoFit/>
          </a:bodyPr>
          <a:lstStyle/>
          <a:p>
            <a:pPr algn="ctr"/>
            <a:r>
              <a:rPr lang="en-US" sz="2000" dirty="0"/>
              <a:t>47%</a:t>
            </a:r>
          </a:p>
        </p:txBody>
      </p:sp>
      <p:sp>
        <p:nvSpPr>
          <p:cNvPr id="525" name="TextBox 524">
            <a:extLst>
              <a:ext uri="{FF2B5EF4-FFF2-40B4-BE49-F238E27FC236}">
                <a16:creationId xmlns:a16="http://schemas.microsoft.com/office/drawing/2014/main" id="{360E4519-75E7-744A-AB43-A779D8EA047E}"/>
              </a:ext>
            </a:extLst>
          </p:cNvPr>
          <p:cNvSpPr txBox="1"/>
          <p:nvPr/>
        </p:nvSpPr>
        <p:spPr>
          <a:xfrm>
            <a:off x="26916383" y="27030813"/>
            <a:ext cx="1027354" cy="400110"/>
          </a:xfrm>
          <a:prstGeom prst="rect">
            <a:avLst/>
          </a:prstGeom>
          <a:noFill/>
        </p:spPr>
        <p:txBody>
          <a:bodyPr wrap="square" rtlCol="0">
            <a:spAutoFit/>
          </a:bodyPr>
          <a:lstStyle/>
          <a:p>
            <a:pPr algn="ctr"/>
            <a:r>
              <a:rPr lang="en-US" sz="2000" dirty="0"/>
              <a:t>33%</a:t>
            </a:r>
          </a:p>
        </p:txBody>
      </p:sp>
      <p:sp>
        <p:nvSpPr>
          <p:cNvPr id="526" name="Rectangle 525">
            <a:extLst>
              <a:ext uri="{FF2B5EF4-FFF2-40B4-BE49-F238E27FC236}">
                <a16:creationId xmlns:a16="http://schemas.microsoft.com/office/drawing/2014/main" id="{F8ED309D-2D88-B44F-A767-698E72809F5B}"/>
              </a:ext>
            </a:extLst>
          </p:cNvPr>
          <p:cNvSpPr/>
          <p:nvPr/>
        </p:nvSpPr>
        <p:spPr>
          <a:xfrm>
            <a:off x="25859124" y="29352181"/>
            <a:ext cx="345201" cy="477342"/>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TextBox 526">
            <a:extLst>
              <a:ext uri="{FF2B5EF4-FFF2-40B4-BE49-F238E27FC236}">
                <a16:creationId xmlns:a16="http://schemas.microsoft.com/office/drawing/2014/main" id="{147206D9-FF58-8844-88B1-BB587F8D6D96}"/>
              </a:ext>
            </a:extLst>
          </p:cNvPr>
          <p:cNvSpPr txBox="1"/>
          <p:nvPr/>
        </p:nvSpPr>
        <p:spPr>
          <a:xfrm>
            <a:off x="25874167" y="29410600"/>
            <a:ext cx="1765847" cy="400110"/>
          </a:xfrm>
          <a:prstGeom prst="rect">
            <a:avLst/>
          </a:prstGeom>
          <a:noFill/>
        </p:spPr>
        <p:txBody>
          <a:bodyPr wrap="square" rtlCol="0">
            <a:spAutoFit/>
          </a:bodyPr>
          <a:lstStyle/>
          <a:p>
            <a:pPr algn="ctr"/>
            <a:r>
              <a:rPr lang="en-US" sz="2000" dirty="0">
                <a:solidFill>
                  <a:schemeClr val="bg1"/>
                </a:solidFill>
              </a:rPr>
              <a:t>1</a:t>
            </a:r>
            <a:r>
              <a:rPr lang="en-US" sz="2000" baseline="30000" dirty="0">
                <a:solidFill>
                  <a:schemeClr val="bg1"/>
                </a:solidFill>
              </a:rPr>
              <a:t>st</a:t>
            </a:r>
            <a:r>
              <a:rPr lang="en-US" sz="2000" dirty="0">
                <a:solidFill>
                  <a:schemeClr val="bg1"/>
                </a:solidFill>
              </a:rPr>
              <a:t> Try</a:t>
            </a:r>
          </a:p>
        </p:txBody>
      </p:sp>
      <p:sp>
        <p:nvSpPr>
          <p:cNvPr id="528" name="Rectangle 527">
            <a:extLst>
              <a:ext uri="{FF2B5EF4-FFF2-40B4-BE49-F238E27FC236}">
                <a16:creationId xmlns:a16="http://schemas.microsoft.com/office/drawing/2014/main" id="{4E8E04C9-E863-494E-BACE-C0607BE17F74}"/>
              </a:ext>
            </a:extLst>
          </p:cNvPr>
          <p:cNvSpPr/>
          <p:nvPr/>
        </p:nvSpPr>
        <p:spPr>
          <a:xfrm>
            <a:off x="27297511" y="29376509"/>
            <a:ext cx="383158" cy="47734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TextBox 528">
            <a:extLst>
              <a:ext uri="{FF2B5EF4-FFF2-40B4-BE49-F238E27FC236}">
                <a16:creationId xmlns:a16="http://schemas.microsoft.com/office/drawing/2014/main" id="{A0ABE2FA-28BD-614E-BF3C-19E809A4F250}"/>
              </a:ext>
            </a:extLst>
          </p:cNvPr>
          <p:cNvSpPr txBox="1"/>
          <p:nvPr/>
        </p:nvSpPr>
        <p:spPr>
          <a:xfrm>
            <a:off x="27552857" y="29409414"/>
            <a:ext cx="1306028" cy="400110"/>
          </a:xfrm>
          <a:prstGeom prst="rect">
            <a:avLst/>
          </a:prstGeom>
          <a:noFill/>
        </p:spPr>
        <p:txBody>
          <a:bodyPr wrap="square" rtlCol="0">
            <a:spAutoFit/>
          </a:bodyPr>
          <a:lstStyle/>
          <a:p>
            <a:pPr algn="ctr"/>
            <a:r>
              <a:rPr lang="en-US" sz="2000" dirty="0">
                <a:solidFill>
                  <a:schemeClr val="bg1"/>
                </a:solidFill>
              </a:rPr>
              <a:t>2</a:t>
            </a:r>
            <a:r>
              <a:rPr lang="en-US" sz="2000" baseline="30000" dirty="0">
                <a:solidFill>
                  <a:schemeClr val="bg1"/>
                </a:solidFill>
              </a:rPr>
              <a:t>nd</a:t>
            </a:r>
            <a:r>
              <a:rPr lang="en-US" sz="2000" dirty="0">
                <a:solidFill>
                  <a:schemeClr val="bg1"/>
                </a:solidFill>
              </a:rPr>
              <a:t> Try</a:t>
            </a:r>
          </a:p>
        </p:txBody>
      </p:sp>
      <p:sp>
        <p:nvSpPr>
          <p:cNvPr id="531" name="Rectangle 530">
            <a:extLst>
              <a:ext uri="{FF2B5EF4-FFF2-40B4-BE49-F238E27FC236}">
                <a16:creationId xmlns:a16="http://schemas.microsoft.com/office/drawing/2014/main" id="{665CD751-4D45-0649-92B1-88D6B459CB99}"/>
              </a:ext>
            </a:extLst>
          </p:cNvPr>
          <p:cNvSpPr/>
          <p:nvPr/>
        </p:nvSpPr>
        <p:spPr>
          <a:xfrm>
            <a:off x="28890946" y="29381719"/>
            <a:ext cx="415825" cy="493045"/>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TextBox 531">
            <a:extLst>
              <a:ext uri="{FF2B5EF4-FFF2-40B4-BE49-F238E27FC236}">
                <a16:creationId xmlns:a16="http://schemas.microsoft.com/office/drawing/2014/main" id="{D79DC25D-B944-7447-8462-F1768C7DBF55}"/>
              </a:ext>
            </a:extLst>
          </p:cNvPr>
          <p:cNvSpPr txBox="1"/>
          <p:nvPr/>
        </p:nvSpPr>
        <p:spPr>
          <a:xfrm>
            <a:off x="29049322" y="29441768"/>
            <a:ext cx="1684487" cy="400110"/>
          </a:xfrm>
          <a:prstGeom prst="rect">
            <a:avLst/>
          </a:prstGeom>
          <a:noFill/>
        </p:spPr>
        <p:txBody>
          <a:bodyPr wrap="square" rtlCol="0">
            <a:spAutoFit/>
          </a:bodyPr>
          <a:lstStyle/>
          <a:p>
            <a:pPr algn="ctr"/>
            <a:r>
              <a:rPr lang="en-US" sz="2000" dirty="0">
                <a:solidFill>
                  <a:schemeClr val="bg1"/>
                </a:solidFill>
              </a:rPr>
              <a:t>3</a:t>
            </a:r>
            <a:r>
              <a:rPr lang="en-US" sz="2000" baseline="30000" dirty="0">
                <a:solidFill>
                  <a:schemeClr val="bg1"/>
                </a:solidFill>
              </a:rPr>
              <a:t>rd</a:t>
            </a:r>
            <a:r>
              <a:rPr lang="en-US" sz="2000" dirty="0">
                <a:solidFill>
                  <a:schemeClr val="bg1"/>
                </a:solidFill>
              </a:rPr>
              <a:t> Try</a:t>
            </a:r>
          </a:p>
        </p:txBody>
      </p:sp>
      <p:sp>
        <p:nvSpPr>
          <p:cNvPr id="533" name="TextBox 532">
            <a:extLst>
              <a:ext uri="{FF2B5EF4-FFF2-40B4-BE49-F238E27FC236}">
                <a16:creationId xmlns:a16="http://schemas.microsoft.com/office/drawing/2014/main" id="{04B304BA-239C-D24A-A3CB-EA59D2468608}"/>
              </a:ext>
            </a:extLst>
          </p:cNvPr>
          <p:cNvSpPr txBox="1"/>
          <p:nvPr/>
        </p:nvSpPr>
        <p:spPr>
          <a:xfrm>
            <a:off x="24612490" y="22613297"/>
            <a:ext cx="7315200" cy="646331"/>
          </a:xfrm>
          <a:prstGeom prst="rect">
            <a:avLst/>
          </a:prstGeom>
          <a:noFill/>
        </p:spPr>
        <p:txBody>
          <a:bodyPr wrap="square" rtlCol="0">
            <a:spAutoFit/>
          </a:bodyPr>
          <a:lstStyle/>
          <a:p>
            <a:pPr algn="ctr"/>
            <a:r>
              <a:rPr lang="en-US" sz="3600" dirty="0">
                <a:solidFill>
                  <a:schemeClr val="bg1"/>
                </a:solidFill>
              </a:rPr>
              <a:t>CHW Return Demonstration</a:t>
            </a:r>
          </a:p>
        </p:txBody>
      </p:sp>
      <p:sp>
        <p:nvSpPr>
          <p:cNvPr id="534" name="TextBox 533">
            <a:extLst>
              <a:ext uri="{FF2B5EF4-FFF2-40B4-BE49-F238E27FC236}">
                <a16:creationId xmlns:a16="http://schemas.microsoft.com/office/drawing/2014/main" id="{A14B8630-BE17-ED4E-BA9A-EFA82FC11238}"/>
              </a:ext>
            </a:extLst>
          </p:cNvPr>
          <p:cNvSpPr txBox="1"/>
          <p:nvPr/>
        </p:nvSpPr>
        <p:spPr>
          <a:xfrm>
            <a:off x="23819961" y="30579452"/>
            <a:ext cx="9660226" cy="830997"/>
          </a:xfrm>
          <a:prstGeom prst="rect">
            <a:avLst/>
          </a:prstGeom>
          <a:solidFill>
            <a:schemeClr val="tx1"/>
          </a:solidFill>
        </p:spPr>
        <p:txBody>
          <a:bodyPr wrap="square" rtlCol="0">
            <a:spAutoFit/>
          </a:bodyPr>
          <a:lstStyle/>
          <a:p>
            <a:pPr algn="ctr"/>
            <a:r>
              <a:rPr lang="en-US" sz="2400" dirty="0">
                <a:solidFill>
                  <a:schemeClr val="bg1"/>
                </a:solidFill>
              </a:rPr>
              <a:t>Visual representation of the percentage of community health workers who performed a correct  return demonstration by attempt</a:t>
            </a:r>
          </a:p>
        </p:txBody>
      </p:sp>
      <p:sp>
        <p:nvSpPr>
          <p:cNvPr id="535" name="TextBox 534">
            <a:extLst>
              <a:ext uri="{FF2B5EF4-FFF2-40B4-BE49-F238E27FC236}">
                <a16:creationId xmlns:a16="http://schemas.microsoft.com/office/drawing/2014/main" id="{B41AF7B6-3C6A-3C42-96C2-BAF634631F44}"/>
              </a:ext>
            </a:extLst>
          </p:cNvPr>
          <p:cNvSpPr txBox="1"/>
          <p:nvPr/>
        </p:nvSpPr>
        <p:spPr>
          <a:xfrm>
            <a:off x="44211240" y="11247120"/>
            <a:ext cx="1790875" cy="1354217"/>
          </a:xfrm>
          <a:prstGeom prst="rect">
            <a:avLst/>
          </a:prstGeom>
          <a:noFill/>
        </p:spPr>
        <p:txBody>
          <a:bodyPr wrap="none" rtlCol="0">
            <a:spAutoFit/>
          </a:bodyPr>
          <a:lstStyle/>
          <a:p>
            <a:r>
              <a:rPr lang="en-US" dirty="0"/>
              <a:t>      </a:t>
            </a:r>
          </a:p>
        </p:txBody>
      </p:sp>
      <p:sp>
        <p:nvSpPr>
          <p:cNvPr id="536" name="TextBox 535">
            <a:extLst>
              <a:ext uri="{FF2B5EF4-FFF2-40B4-BE49-F238E27FC236}">
                <a16:creationId xmlns:a16="http://schemas.microsoft.com/office/drawing/2014/main" id="{4113195A-7CA1-6944-912E-085A64A58657}"/>
              </a:ext>
            </a:extLst>
          </p:cNvPr>
          <p:cNvSpPr txBox="1"/>
          <p:nvPr/>
        </p:nvSpPr>
        <p:spPr>
          <a:xfrm>
            <a:off x="34245167" y="24211879"/>
            <a:ext cx="9068084" cy="7663636"/>
          </a:xfrm>
          <a:prstGeom prst="rect">
            <a:avLst/>
          </a:prstGeom>
          <a:solidFill>
            <a:schemeClr val="tx1"/>
          </a:solidFill>
        </p:spPr>
        <p:txBody>
          <a:bodyPr wrap="square" rtlCol="0">
            <a:spAutoFit/>
          </a:bodyPr>
          <a:lstStyle/>
          <a:p>
            <a:pPr lvl="0"/>
            <a:r>
              <a:rPr lang="en-US" sz="2000" dirty="0">
                <a:solidFill>
                  <a:schemeClr val="bg1"/>
                </a:solidFill>
              </a:rPr>
              <a:t>1) Huang W, Long H, Li J, et al. Delivery of public health services by community health workers (CHWs) in primary health care settings in China: a systematic review (1996–2016). </a:t>
            </a:r>
            <a:r>
              <a:rPr lang="en-US" sz="2000" i="1" dirty="0">
                <a:solidFill>
                  <a:schemeClr val="bg1"/>
                </a:solidFill>
              </a:rPr>
              <a:t>Global Health Research and Policy</a:t>
            </a:r>
            <a:r>
              <a:rPr lang="en-US" sz="2000" dirty="0">
                <a:solidFill>
                  <a:schemeClr val="bg1"/>
                </a:solidFill>
              </a:rPr>
              <a:t>. 2018;3(1). doi:10.1186/s41256-018-0072-0</a:t>
            </a:r>
          </a:p>
          <a:p>
            <a:r>
              <a:rPr lang="en-US" sz="2000" dirty="0">
                <a:solidFill>
                  <a:schemeClr val="bg1"/>
                </a:solidFill>
              </a:rPr>
              <a:t> </a:t>
            </a:r>
          </a:p>
          <a:p>
            <a:pPr lvl="0"/>
            <a:r>
              <a:rPr lang="en-US" sz="2000" dirty="0">
                <a:solidFill>
                  <a:schemeClr val="bg1"/>
                </a:solidFill>
              </a:rPr>
              <a:t>2) </a:t>
            </a:r>
            <a:r>
              <a:rPr lang="en-US" sz="2000" dirty="0" err="1">
                <a:solidFill>
                  <a:schemeClr val="bg1"/>
                </a:solidFill>
              </a:rPr>
              <a:t>Lapidos</a:t>
            </a:r>
            <a:r>
              <a:rPr lang="en-US" sz="2000" dirty="0">
                <a:solidFill>
                  <a:schemeClr val="bg1"/>
                </a:solidFill>
              </a:rPr>
              <a:t> A, </a:t>
            </a:r>
            <a:r>
              <a:rPr lang="en-US" sz="2000" dirty="0" err="1">
                <a:solidFill>
                  <a:schemeClr val="bg1"/>
                </a:solidFill>
              </a:rPr>
              <a:t>Lapedis</a:t>
            </a:r>
            <a:r>
              <a:rPr lang="en-US" sz="2000" dirty="0">
                <a:solidFill>
                  <a:schemeClr val="bg1"/>
                </a:solidFill>
              </a:rPr>
              <a:t> J, Heisler M. Realizing the Value of Community Health Workers — New Opportunities for Sustainable Financing. </a:t>
            </a:r>
            <a:r>
              <a:rPr lang="en-US" sz="2000" i="1" dirty="0">
                <a:solidFill>
                  <a:schemeClr val="bg1"/>
                </a:solidFill>
              </a:rPr>
              <a:t>New England Journal of Medicine</a:t>
            </a:r>
            <a:r>
              <a:rPr lang="en-US" sz="2000" dirty="0">
                <a:solidFill>
                  <a:schemeClr val="bg1"/>
                </a:solidFill>
              </a:rPr>
              <a:t>. 2019;380(21):1990-1992. doi:10.1056/nejmp1815382</a:t>
            </a:r>
          </a:p>
          <a:p>
            <a:r>
              <a:rPr lang="en-US" sz="2000" dirty="0">
                <a:solidFill>
                  <a:schemeClr val="bg1"/>
                </a:solidFill>
              </a:rPr>
              <a:t> </a:t>
            </a:r>
          </a:p>
          <a:p>
            <a:pPr lvl="0"/>
            <a:r>
              <a:rPr lang="en-US" sz="2000" dirty="0">
                <a:solidFill>
                  <a:schemeClr val="bg1"/>
                </a:solidFill>
              </a:rPr>
              <a:t>3) Lehmann U, Sanders D. Community health workers: What do we know about them? The state of the evidence on </a:t>
            </a:r>
            <a:r>
              <a:rPr lang="en-US" sz="2000" dirty="0" err="1">
                <a:solidFill>
                  <a:schemeClr val="bg1"/>
                </a:solidFill>
              </a:rPr>
              <a:t>programmes</a:t>
            </a:r>
            <a:r>
              <a:rPr lang="en-US" sz="2000" dirty="0">
                <a:solidFill>
                  <a:schemeClr val="bg1"/>
                </a:solidFill>
              </a:rPr>
              <a:t>, activities, costs and impact on health outcomes of using community health workers. World Health Organization. https://</a:t>
            </a:r>
            <a:r>
              <a:rPr lang="en-US" sz="2000" dirty="0">
                <a:solidFill>
                  <a:schemeClr val="bg1"/>
                </a:solidFill>
                <a:hlinkClick r:id="rId8">
                  <a:extLst>
                    <a:ext uri="{A12FA001-AC4F-418D-AE19-62706E023703}">
                      <ahyp:hlinkClr xmlns:ahyp="http://schemas.microsoft.com/office/drawing/2018/hyperlinkcolor" val="tx"/>
                    </a:ext>
                  </a:extLst>
                </a:hlinkClick>
              </a:rPr>
              <a:t>www.who.int/hrh/documents/community_health_workers.pdf. </a:t>
            </a:r>
            <a:r>
              <a:rPr lang="en-US" sz="2000" dirty="0">
                <a:solidFill>
                  <a:schemeClr val="bg1"/>
                </a:solidFill>
              </a:rPr>
              <a:t>Published January 2007. Accessed June 6, 2021. </a:t>
            </a:r>
            <a:br>
              <a:rPr lang="en-US" sz="2000" dirty="0">
                <a:solidFill>
                  <a:schemeClr val="bg1"/>
                </a:solidFill>
              </a:rPr>
            </a:br>
            <a:endParaRPr lang="en-US" sz="2000" dirty="0">
              <a:solidFill>
                <a:schemeClr val="bg1"/>
              </a:solidFill>
            </a:endParaRPr>
          </a:p>
          <a:p>
            <a:pPr lvl="0"/>
            <a:r>
              <a:rPr lang="en-US" sz="2000" dirty="0">
                <a:solidFill>
                  <a:schemeClr val="bg1"/>
                </a:solidFill>
              </a:rPr>
              <a:t>4) Delaney PG, Figueroa JA, Eisner ZJ, et al. Designing and implementing a practical prehospital emergency trauma care curriculum for lay first responders in Guatemala. </a:t>
            </a:r>
            <a:r>
              <a:rPr lang="en-US" sz="2000" i="1" dirty="0">
                <a:solidFill>
                  <a:schemeClr val="bg1"/>
                </a:solidFill>
              </a:rPr>
              <a:t>Trauma Surg Acute Care Open</a:t>
            </a:r>
            <a:r>
              <a:rPr lang="en-US" sz="2000" dirty="0">
                <a:solidFill>
                  <a:schemeClr val="bg1"/>
                </a:solidFill>
              </a:rPr>
              <a:t>. 2020;5(1):e000409. Published 2020 Apr 2. doi:10.1136/tsaco-2019- 000409</a:t>
            </a:r>
          </a:p>
          <a:p>
            <a:r>
              <a:rPr lang="en-US" sz="2000" dirty="0">
                <a:solidFill>
                  <a:schemeClr val="bg1"/>
                </a:solidFill>
              </a:rPr>
              <a:t> </a:t>
            </a:r>
          </a:p>
          <a:p>
            <a:pPr lvl="0"/>
            <a:r>
              <a:rPr lang="en-US" sz="2000" dirty="0">
                <a:solidFill>
                  <a:schemeClr val="bg1"/>
                </a:solidFill>
              </a:rPr>
              <a:t>5) </a:t>
            </a:r>
            <a:r>
              <a:rPr lang="en-US" sz="2000" dirty="0" err="1">
                <a:solidFill>
                  <a:schemeClr val="bg1"/>
                </a:solidFill>
              </a:rPr>
              <a:t>Kironji</a:t>
            </a:r>
            <a:r>
              <a:rPr lang="en-US" sz="2000" dirty="0">
                <a:solidFill>
                  <a:schemeClr val="bg1"/>
                </a:solidFill>
              </a:rPr>
              <a:t> AG, Hodkinson P, de Ramirez SS, et al. Identifying barriers for out of hospital emergency care in low and low-middle income countries: a systematic review. </a:t>
            </a:r>
            <a:r>
              <a:rPr lang="en-US" sz="2000" i="1" dirty="0">
                <a:solidFill>
                  <a:schemeClr val="bg1"/>
                </a:solidFill>
              </a:rPr>
              <a:t>BMC Health Serv Res</a:t>
            </a:r>
            <a:r>
              <a:rPr lang="en-US" sz="2000" dirty="0">
                <a:solidFill>
                  <a:schemeClr val="bg1"/>
                </a:solidFill>
              </a:rPr>
              <a:t>. 2018;18(1):291. Published 2018 Apr 19. doi:10.1186/s12913-018-3091-0</a:t>
            </a:r>
          </a:p>
          <a:p>
            <a:pPr lvl="0"/>
            <a:endParaRPr lang="en-US" sz="1400" dirty="0">
              <a:solidFill>
                <a:schemeClr val="bg1"/>
              </a:solidFill>
            </a:endParaRPr>
          </a:p>
        </p:txBody>
      </p:sp>
      <p:sp>
        <p:nvSpPr>
          <p:cNvPr id="538" name="TextBox 537">
            <a:extLst>
              <a:ext uri="{FF2B5EF4-FFF2-40B4-BE49-F238E27FC236}">
                <a16:creationId xmlns:a16="http://schemas.microsoft.com/office/drawing/2014/main" id="{92F289D6-BDF4-2548-B586-CA0CFD573C4B}"/>
              </a:ext>
            </a:extLst>
          </p:cNvPr>
          <p:cNvSpPr txBox="1"/>
          <p:nvPr/>
        </p:nvSpPr>
        <p:spPr>
          <a:xfrm>
            <a:off x="25716241" y="19603814"/>
            <a:ext cx="7570636" cy="400110"/>
          </a:xfrm>
          <a:prstGeom prst="rect">
            <a:avLst/>
          </a:prstGeom>
          <a:noFill/>
        </p:spPr>
        <p:txBody>
          <a:bodyPr wrap="square" rtlCol="0">
            <a:spAutoFit/>
          </a:bodyPr>
          <a:lstStyle/>
          <a:p>
            <a:r>
              <a:rPr lang="en-US" sz="2000" dirty="0">
                <a:solidFill>
                  <a:schemeClr val="bg1"/>
                </a:solidFill>
              </a:rPr>
              <a:t>Average value of BMI, Blood Sugar, Hemoglobin, SPB</a:t>
            </a:r>
          </a:p>
        </p:txBody>
      </p:sp>
    </p:spTree>
    <p:extLst>
      <p:ext uri="{BB962C8B-B14F-4D97-AF65-F5344CB8AC3E}">
        <p14:creationId xmlns:p14="http://schemas.microsoft.com/office/powerpoint/2010/main" val="3247708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37738</TotalTime>
  <Words>1254</Words>
  <Application>Microsoft Macintosh PowerPoint</Application>
  <PresentationFormat>Custom</PresentationFormat>
  <Paragraphs>104</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Calisto MT</vt:lpstr>
      <vt:lpstr>Carlito</vt:lpstr>
      <vt:lpstr>Garamond</vt:lpstr>
      <vt:lpstr>Times New Roman</vt:lpstr>
      <vt:lpstr>Wingdings 2</vt:lpstr>
      <vt:lpstr>Slate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Brown, Rebecca</cp:lastModifiedBy>
  <cp:revision>321</cp:revision>
  <dcterms:created xsi:type="dcterms:W3CDTF">2013-10-19T16:33:22Z</dcterms:created>
  <dcterms:modified xsi:type="dcterms:W3CDTF">2022-03-17T18:26:55Z</dcterms:modified>
</cp:coreProperties>
</file>