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75D9"/>
    <a:srgbClr val="A55CD2"/>
    <a:srgbClr val="953ECA"/>
    <a:srgbClr val="B3A2C7"/>
    <a:srgbClr val="A5A5A5"/>
    <a:srgbClr val="5B9BD5"/>
    <a:srgbClr val="ED7D31"/>
    <a:srgbClr val="65CE1E"/>
    <a:srgbClr val="00C28D"/>
    <a:srgbClr val="00B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471" autoAdjust="0"/>
    <p:restoredTop sz="95226" autoAdjust="0"/>
  </p:normalViewPr>
  <p:slideViewPr>
    <p:cSldViewPr snapToGrid="0" snapToObjects="1">
      <p:cViewPr varScale="1">
        <p:scale>
          <a:sx n="15" d="100"/>
          <a:sy n="15" d="100"/>
        </p:scale>
        <p:origin x="1668" y="120"/>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3/18/2022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3/18/2022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762180" y="5262541"/>
            <a:ext cx="22440303" cy="26526981"/>
          </a:xfrm>
          <a:prstGeom prst="rect">
            <a:avLst/>
          </a:prstGeom>
          <a:solidFill>
            <a:srgbClr val="FFFFFF"/>
          </a:solidFill>
          <a:ln cap="rnd">
            <a:solidFill>
              <a:schemeClr val="tx1"/>
            </a:solidFill>
          </a:ln>
        </p:spPr>
        <p:txBody>
          <a:bodyPr wrap="square" lIns="182880" rIns="182880" rtlCol="0">
            <a:noAutofit/>
          </a:bodyPr>
          <a:lstStyle/>
          <a:p>
            <a:pPr algn="ctr"/>
            <a:endParaRPr lang="en-US" sz="6600" dirty="0">
              <a:latin typeface="Times New Roman"/>
              <a:cs typeface="Times New Roman"/>
            </a:endParaRPr>
          </a:p>
        </p:txBody>
      </p:sp>
      <p:sp>
        <p:nvSpPr>
          <p:cNvPr id="4" name="TextBox 3"/>
          <p:cNvSpPr txBox="1"/>
          <p:nvPr/>
        </p:nvSpPr>
        <p:spPr>
          <a:xfrm>
            <a:off x="838133" y="308241"/>
            <a:ext cx="42534030" cy="3958069"/>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Barriers to Online Learning</a:t>
            </a:r>
          </a:p>
          <a:p>
            <a:pPr algn="ctr"/>
            <a:r>
              <a:rPr lang="en-US" sz="5800" b="1" dirty="0">
                <a:latin typeface="Times New Roman"/>
                <a:cs typeface="Times New Roman"/>
              </a:rPr>
              <a:t>Ashley E. Moffett </a:t>
            </a:r>
            <a:r>
              <a:rPr lang="en-US" sz="4000" dirty="0">
                <a:latin typeface="Times New Roman"/>
                <a:cs typeface="Times New Roman"/>
                <a:hlinkClick r:id="rId3"/>
              </a:rPr>
              <a:t>Ashley.e.moffett.mil@mail.mil</a:t>
            </a:r>
            <a:r>
              <a:rPr lang="en-US" sz="4000" dirty="0">
                <a:latin typeface="Times New Roman"/>
                <a:cs typeface="Times New Roman"/>
              </a:rPr>
              <a:t> (318) 557-0982</a:t>
            </a:r>
          </a:p>
          <a:p>
            <a:pPr algn="ctr"/>
            <a:r>
              <a:rPr lang="en-US" sz="4000" b="1" dirty="0">
                <a:latin typeface="Times New Roman"/>
                <a:cs typeface="Times New Roman"/>
              </a:rPr>
              <a:t>Mentor: Rachel Joseph, PhD. CCRNK</a:t>
            </a:r>
          </a:p>
          <a:p>
            <a:pPr algn="ctr"/>
            <a:endParaRPr lang="en-US" sz="4000" dirty="0">
              <a:latin typeface="Times New Roman"/>
              <a:cs typeface="Times New Roman"/>
            </a:endParaRPr>
          </a:p>
        </p:txBody>
      </p:sp>
      <p:sp>
        <p:nvSpPr>
          <p:cNvPr id="6" name="TextBox 5"/>
          <p:cNvSpPr txBox="1"/>
          <p:nvPr/>
        </p:nvSpPr>
        <p:spPr>
          <a:xfrm>
            <a:off x="742128" y="6503233"/>
            <a:ext cx="9354372" cy="5057155"/>
          </a:xfrm>
          <a:prstGeom prst="rect">
            <a:avLst/>
          </a:prstGeom>
          <a:solidFill>
            <a:schemeClr val="tx1"/>
          </a:solidFill>
          <a:ln>
            <a:solidFill>
              <a:srgbClr val="000000"/>
            </a:solidFill>
          </a:ln>
        </p:spPr>
        <p:txBody>
          <a:bodyPr wrap="square" lIns="131445" tIns="65723" rIns="131445" bIns="65723" rtlCol="0">
            <a:spAutoFit/>
          </a:bodyPr>
          <a:lstStyle/>
          <a:p>
            <a:pPr marL="571500" indent="-571500">
              <a:buFont typeface="Arial" panose="020B0604020202020204" pitchFamily="34" charset="0"/>
              <a:buChar char="•"/>
            </a:pPr>
            <a:endParaRPr lang="en-US" sz="3200" dirty="0">
              <a:solidFill>
                <a:schemeClr val="bg1"/>
              </a:solidFill>
              <a:latin typeface="Times New Roman"/>
              <a:cs typeface="Times New Roman"/>
            </a:endParaRPr>
          </a:p>
          <a:p>
            <a:pPr marL="571500" indent="-571500">
              <a:buFont typeface="Arial" panose="020B0604020202020204" pitchFamily="34" charset="0"/>
              <a:buChar char="•"/>
            </a:pPr>
            <a:r>
              <a:rPr lang="en-US" sz="3200" dirty="0">
                <a:solidFill>
                  <a:schemeClr val="bg1"/>
                </a:solidFill>
                <a:latin typeface="Times New Roman"/>
                <a:cs typeface="Times New Roman"/>
              </a:rPr>
              <a:t>The availability of online learning in the United States has </a:t>
            </a:r>
            <a:r>
              <a:rPr lang="en-US" sz="3200" u="sng" dirty="0">
                <a:solidFill>
                  <a:schemeClr val="bg1"/>
                </a:solidFill>
                <a:latin typeface="Times New Roman"/>
                <a:cs typeface="Times New Roman"/>
              </a:rPr>
              <a:t>increased by 10% </a:t>
            </a:r>
            <a:r>
              <a:rPr lang="en-US" sz="3200" dirty="0">
                <a:solidFill>
                  <a:schemeClr val="bg1"/>
                </a:solidFill>
                <a:latin typeface="Times New Roman"/>
                <a:cs typeface="Times New Roman"/>
              </a:rPr>
              <a:t>over the last decade.</a:t>
            </a:r>
          </a:p>
          <a:p>
            <a:pPr marL="571500" indent="-571500">
              <a:buFont typeface="Arial" panose="020B0604020202020204" pitchFamily="34" charset="0"/>
              <a:buChar char="•"/>
            </a:pPr>
            <a:r>
              <a:rPr lang="en-US" sz="3200" dirty="0">
                <a:solidFill>
                  <a:schemeClr val="bg1"/>
                </a:solidFill>
                <a:latin typeface="Times New Roman"/>
                <a:cs typeface="Times New Roman"/>
              </a:rPr>
              <a:t>The Covid-19 pandemic has strained traditional educational systems world-wide, leading to an increased demand for online learning methods.</a:t>
            </a:r>
          </a:p>
          <a:p>
            <a:pPr marL="571500" indent="-571500">
              <a:buFont typeface="Arial" panose="020B0604020202020204" pitchFamily="34" charset="0"/>
              <a:buChar char="•"/>
            </a:pPr>
            <a:r>
              <a:rPr lang="en-US" sz="3200" dirty="0">
                <a:solidFill>
                  <a:schemeClr val="bg1"/>
                </a:solidFill>
                <a:latin typeface="Times New Roman"/>
                <a:cs typeface="Times New Roman"/>
              </a:rPr>
              <a:t>Despite advantages like flexibility, accessibility, and accommodation provided by online courses, studies have identified barriers to online learning.</a:t>
            </a:r>
          </a:p>
          <a:p>
            <a:endParaRPr lang="en-US" sz="3200" dirty="0">
              <a:latin typeface="Times New Roman"/>
              <a:cs typeface="Times New Roman"/>
            </a:endParaRPr>
          </a:p>
        </p:txBody>
      </p:sp>
      <p:sp>
        <p:nvSpPr>
          <p:cNvPr id="3" name="TextBox 2"/>
          <p:cNvSpPr txBox="1"/>
          <p:nvPr/>
        </p:nvSpPr>
        <p:spPr>
          <a:xfrm>
            <a:off x="742129" y="5217423"/>
            <a:ext cx="9312771"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Times New Roman"/>
                <a:cs typeface="Times New Roman"/>
              </a:rPr>
              <a:t>Abstract</a:t>
            </a:r>
            <a:endParaRPr lang="en-US" sz="6000" dirty="0">
              <a:latin typeface="Times New Roman"/>
              <a:cs typeface="Times New Roman"/>
            </a:endParaRPr>
          </a:p>
        </p:txBody>
      </p:sp>
      <p:sp>
        <p:nvSpPr>
          <p:cNvPr id="12" name="TextBox 11"/>
          <p:cNvSpPr txBox="1"/>
          <p:nvPr/>
        </p:nvSpPr>
        <p:spPr>
          <a:xfrm>
            <a:off x="707616" y="13283045"/>
            <a:ext cx="9347283" cy="7519367"/>
          </a:xfrm>
          <a:prstGeom prst="rect">
            <a:avLst/>
          </a:prstGeom>
          <a:solidFill>
            <a:schemeClr val="tx1"/>
          </a:solidFill>
          <a:ln>
            <a:solidFill>
              <a:srgbClr val="000000"/>
            </a:solidFill>
          </a:ln>
        </p:spPr>
        <p:txBody>
          <a:bodyPr wrap="square" lIns="131445" tIns="65723" rIns="131445" bIns="65723" rtlCol="0">
            <a:spAutoFit/>
          </a:bodyPr>
          <a:lstStyle/>
          <a:p>
            <a:pPr marL="457200" indent="-457200">
              <a:buFont typeface="Arial" panose="020B0604020202020204" pitchFamily="34" charset="0"/>
              <a:buChar char="•"/>
            </a:pPr>
            <a:endParaRPr lang="en-US" sz="3200" dirty="0">
              <a:solidFill>
                <a:schemeClr val="bg1"/>
              </a:solidFill>
              <a:latin typeface="Times New Roman"/>
              <a:cs typeface="Times New Roman"/>
            </a:endParaRPr>
          </a:p>
          <a:p>
            <a:pPr marL="457200" indent="-457200">
              <a:buFont typeface="Arial" panose="020B0604020202020204" pitchFamily="34" charset="0"/>
              <a:buChar char="•"/>
            </a:pPr>
            <a:r>
              <a:rPr lang="en-US" sz="3200" dirty="0">
                <a:solidFill>
                  <a:schemeClr val="bg1"/>
                </a:solidFill>
                <a:latin typeface="Times New Roman"/>
                <a:cs typeface="Times New Roman"/>
              </a:rPr>
              <a:t>Online learning is defined as using electronic technology and media to allocate, support, and advance learning  between students and educators through online content.</a:t>
            </a:r>
          </a:p>
          <a:p>
            <a:pPr marL="457200" indent="-457200">
              <a:buFont typeface="Arial" panose="020B0604020202020204" pitchFamily="34" charset="0"/>
              <a:buChar char="•"/>
            </a:pPr>
            <a:r>
              <a:rPr lang="en-US" sz="3200" dirty="0">
                <a:solidFill>
                  <a:schemeClr val="bg1"/>
                </a:solidFill>
                <a:latin typeface="Times New Roman"/>
                <a:cs typeface="Times New Roman"/>
              </a:rPr>
              <a:t>The Covid-19 pandemic has led to a sudden shift in learning methods – from traditional classroom settings to online delivery. This shift, however, poses unique barriers to learning.</a:t>
            </a:r>
          </a:p>
          <a:p>
            <a:pPr marL="457200" indent="-457200">
              <a:buFont typeface="Arial" panose="020B0604020202020204" pitchFamily="34" charset="0"/>
              <a:buChar char="•"/>
            </a:pPr>
            <a:r>
              <a:rPr lang="en-US" sz="3200" dirty="0">
                <a:solidFill>
                  <a:schemeClr val="bg1"/>
                </a:solidFill>
                <a:latin typeface="Times New Roman"/>
                <a:cs typeface="Times New Roman"/>
              </a:rPr>
              <a:t>Barriers to student online learning include fear of adopting new emerging technologies, reduced real-time instructor-student communication, poor internet connectivity, limited computer literacy/technical skills, and suboptimal student discipline (</a:t>
            </a:r>
            <a:r>
              <a:rPr lang="en-US" sz="3200" b="1" dirty="0">
                <a:solidFill>
                  <a:schemeClr val="bg1"/>
                </a:solidFill>
                <a:latin typeface="Times New Roman"/>
                <a:cs typeface="Times New Roman"/>
              </a:rPr>
              <a:t>Figure 1</a:t>
            </a:r>
            <a:r>
              <a:rPr lang="en-US" sz="3200" dirty="0">
                <a:solidFill>
                  <a:schemeClr val="bg1"/>
                </a:solidFill>
                <a:latin typeface="Times New Roman"/>
                <a:cs typeface="Times New Roman"/>
              </a:rPr>
              <a:t>) .</a:t>
            </a:r>
          </a:p>
          <a:p>
            <a:pPr marL="457200" indent="-457200">
              <a:buFont typeface="Arial" panose="020B0604020202020204" pitchFamily="34" charset="0"/>
              <a:buChar char="•"/>
            </a:pPr>
            <a:endParaRPr lang="en-US" sz="3200" dirty="0">
              <a:solidFill>
                <a:schemeClr val="bg1"/>
              </a:solidFill>
              <a:latin typeface="Times New Roman"/>
              <a:cs typeface="Times New Roman"/>
            </a:endParaRPr>
          </a:p>
        </p:txBody>
      </p:sp>
      <p:sp>
        <p:nvSpPr>
          <p:cNvPr id="11" name="TextBox 10"/>
          <p:cNvSpPr txBox="1"/>
          <p:nvPr/>
        </p:nvSpPr>
        <p:spPr>
          <a:xfrm>
            <a:off x="757946" y="11974805"/>
            <a:ext cx="9312772"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Times New Roman"/>
                <a:cs typeface="Times New Roman"/>
              </a:rPr>
              <a:t>Introduction</a:t>
            </a:r>
            <a:endParaRPr lang="en-US" sz="6000" dirty="0">
              <a:latin typeface="Times New Roman"/>
              <a:cs typeface="Times New Roman"/>
            </a:endParaRPr>
          </a:p>
        </p:txBody>
      </p:sp>
      <p:sp>
        <p:nvSpPr>
          <p:cNvPr id="16" name="TextBox 15"/>
          <p:cNvSpPr txBox="1"/>
          <p:nvPr/>
        </p:nvSpPr>
        <p:spPr>
          <a:xfrm>
            <a:off x="633469" y="22525069"/>
            <a:ext cx="9463031" cy="7204882"/>
          </a:xfrm>
          <a:prstGeom prst="rect">
            <a:avLst/>
          </a:prstGeom>
          <a:solidFill>
            <a:srgbClr val="FFFFFF"/>
          </a:solidFill>
          <a:ln cap="rnd">
            <a:solidFill>
              <a:schemeClr val="tx1"/>
            </a:solidFill>
          </a:ln>
        </p:spPr>
        <p:txBody>
          <a:bodyPr wrap="square" lIns="182880" rIns="182880" rtlCol="0">
            <a:noAutofit/>
          </a:bodyPr>
          <a:lstStyle/>
          <a:p>
            <a:pPr marL="571500" indent="-571500">
              <a:buFont typeface="Arial" panose="020B0604020202020204" pitchFamily="34" charset="0"/>
              <a:buChar char="•"/>
            </a:pPr>
            <a:endParaRPr lang="en-US" sz="3200" dirty="0">
              <a:solidFill>
                <a:schemeClr val="bg1"/>
              </a:solidFill>
              <a:latin typeface="Times New Roman"/>
              <a:cs typeface="Times New Roman"/>
            </a:endParaRPr>
          </a:p>
          <a:p>
            <a:pPr marL="571500" indent="-571500">
              <a:buFont typeface="Arial" panose="020B0604020202020204" pitchFamily="34" charset="0"/>
              <a:buChar char="•"/>
            </a:pPr>
            <a:r>
              <a:rPr lang="en-US" sz="3200" u="sng" dirty="0">
                <a:solidFill>
                  <a:schemeClr val="bg1"/>
                </a:solidFill>
                <a:latin typeface="Times New Roman"/>
                <a:cs typeface="Times New Roman"/>
              </a:rPr>
              <a:t>Databases</a:t>
            </a:r>
            <a:r>
              <a:rPr lang="en-US" sz="3200" dirty="0">
                <a:solidFill>
                  <a:schemeClr val="bg1"/>
                </a:solidFill>
                <a:latin typeface="Times New Roman"/>
                <a:cs typeface="Times New Roman"/>
              </a:rPr>
              <a:t>: MEDLINE, EBSCO, and ProQuest Central</a:t>
            </a:r>
          </a:p>
          <a:p>
            <a:pPr marL="571500" indent="-571500">
              <a:buFont typeface="Arial" panose="020B0604020202020204" pitchFamily="34" charset="0"/>
              <a:buChar char="•"/>
            </a:pPr>
            <a:r>
              <a:rPr lang="en-US" sz="3200" u="sng" dirty="0">
                <a:solidFill>
                  <a:schemeClr val="bg1"/>
                </a:solidFill>
                <a:latin typeface="Times New Roman"/>
                <a:cs typeface="Times New Roman"/>
              </a:rPr>
              <a:t>Keywords</a:t>
            </a:r>
            <a:r>
              <a:rPr lang="en-US" sz="3200" dirty="0">
                <a:solidFill>
                  <a:schemeClr val="bg1"/>
                </a:solidFill>
                <a:latin typeface="Times New Roman"/>
                <a:cs typeface="Times New Roman"/>
              </a:rPr>
              <a:t>: </a:t>
            </a:r>
            <a:r>
              <a:rPr lang="en-US" sz="3200" i="1" dirty="0">
                <a:solidFill>
                  <a:schemeClr val="bg1"/>
                </a:solidFill>
                <a:latin typeface="Times New Roman"/>
                <a:cs typeface="Times New Roman"/>
              </a:rPr>
              <a:t>barriers to online education</a:t>
            </a:r>
            <a:r>
              <a:rPr lang="en-US" sz="3200" dirty="0">
                <a:solidFill>
                  <a:schemeClr val="bg1"/>
                </a:solidFill>
                <a:latin typeface="Times New Roman"/>
                <a:cs typeface="Times New Roman"/>
              </a:rPr>
              <a:t>, </a:t>
            </a:r>
            <a:r>
              <a:rPr lang="en-US" sz="3200" i="1" dirty="0">
                <a:solidFill>
                  <a:schemeClr val="bg1"/>
                </a:solidFill>
                <a:latin typeface="Times New Roman"/>
                <a:cs typeface="Times New Roman"/>
              </a:rPr>
              <a:t>nursing online</a:t>
            </a:r>
            <a:r>
              <a:rPr lang="en-US" sz="3200" dirty="0">
                <a:solidFill>
                  <a:schemeClr val="bg1"/>
                </a:solidFill>
                <a:latin typeface="Times New Roman"/>
                <a:cs typeface="Times New Roman"/>
              </a:rPr>
              <a:t>, and </a:t>
            </a:r>
            <a:r>
              <a:rPr lang="en-US" sz="3200" i="1" dirty="0">
                <a:solidFill>
                  <a:schemeClr val="bg1"/>
                </a:solidFill>
                <a:latin typeface="Times New Roman"/>
                <a:cs typeface="Times New Roman"/>
              </a:rPr>
              <a:t>nurse educator challenges</a:t>
            </a:r>
            <a:r>
              <a:rPr lang="en-US" sz="3200" dirty="0">
                <a:solidFill>
                  <a:schemeClr val="bg1"/>
                </a:solidFill>
                <a:latin typeface="Times New Roman"/>
                <a:cs typeface="Times New Roman"/>
              </a:rPr>
              <a:t>.  </a:t>
            </a:r>
          </a:p>
          <a:p>
            <a:pPr marL="571500" indent="-571500">
              <a:buFont typeface="Arial" panose="020B0604020202020204" pitchFamily="34" charset="0"/>
              <a:buChar char="•"/>
            </a:pPr>
            <a:r>
              <a:rPr lang="en-US" sz="3200" u="sng" dirty="0">
                <a:solidFill>
                  <a:schemeClr val="bg1"/>
                </a:solidFill>
                <a:latin typeface="Times New Roman"/>
                <a:cs typeface="Times New Roman"/>
              </a:rPr>
              <a:t>Inclusion criteria</a:t>
            </a:r>
            <a:r>
              <a:rPr lang="en-US" sz="3200" dirty="0">
                <a:solidFill>
                  <a:schemeClr val="bg1"/>
                </a:solidFill>
                <a:latin typeface="Times New Roman"/>
                <a:cs typeface="Times New Roman"/>
              </a:rPr>
              <a:t>: Nursing educators and online students suffering from mental health disabilities, foreign national students, and various age and race groups throughout the U.S. </a:t>
            </a:r>
          </a:p>
          <a:p>
            <a:pPr marL="571500" indent="-571500">
              <a:buFont typeface="Arial" panose="020B0604020202020204" pitchFamily="34" charset="0"/>
              <a:buChar char="•"/>
            </a:pPr>
            <a:r>
              <a:rPr lang="en-US" sz="3200" u="sng" dirty="0">
                <a:solidFill>
                  <a:schemeClr val="bg1"/>
                </a:solidFill>
                <a:latin typeface="Times New Roman"/>
                <a:cs typeface="Times New Roman"/>
              </a:rPr>
              <a:t>Exclusion criteria</a:t>
            </a:r>
            <a:r>
              <a:rPr lang="en-US" sz="3200" dirty="0">
                <a:solidFill>
                  <a:schemeClr val="bg1"/>
                </a:solidFill>
                <a:latin typeface="Times New Roman"/>
                <a:cs typeface="Times New Roman"/>
              </a:rPr>
              <a:t>: Studies conducted prior to 2015, studies identifying only Covid-19 barriers, and articles that lacked diversified data collection.</a:t>
            </a:r>
          </a:p>
          <a:p>
            <a:pPr marL="571500" indent="-571500">
              <a:buFont typeface="Arial" panose="020B0604020202020204" pitchFamily="34" charset="0"/>
              <a:buChar char="•"/>
            </a:pPr>
            <a:r>
              <a:rPr lang="en-US" sz="3200" u="sng" dirty="0">
                <a:solidFill>
                  <a:schemeClr val="bg1"/>
                </a:solidFill>
                <a:latin typeface="Times New Roman" panose="02020603050405020304" pitchFamily="18" charset="0"/>
                <a:cs typeface="Times New Roman" panose="02020603050405020304" pitchFamily="18" charset="0"/>
              </a:rPr>
              <a:t>Results</a:t>
            </a:r>
            <a:r>
              <a:rPr lang="en-US" sz="3200" dirty="0">
                <a:solidFill>
                  <a:schemeClr val="bg1"/>
                </a:solidFill>
                <a:latin typeface="Times New Roman" panose="02020603050405020304" pitchFamily="18" charset="0"/>
                <a:cs typeface="Times New Roman" panose="02020603050405020304" pitchFamily="18" charset="0"/>
              </a:rPr>
              <a:t>: 15 studies met inclusion criteria for this review.</a:t>
            </a:r>
          </a:p>
          <a:p>
            <a:pPr marL="571500" indent="-571500">
              <a:buFont typeface="Arial" panose="020B0604020202020204" pitchFamily="34" charset="0"/>
              <a:buChar char="•"/>
            </a:pPr>
            <a:endParaRPr lang="en-US" sz="3200" dirty="0">
              <a:solidFill>
                <a:schemeClr val="bg1"/>
              </a:solidFill>
              <a:latin typeface="Times New Roman"/>
              <a:cs typeface="Times New Roman"/>
            </a:endParaRPr>
          </a:p>
        </p:txBody>
      </p:sp>
      <p:sp>
        <p:nvSpPr>
          <p:cNvPr id="20" name="TextBox 19"/>
          <p:cNvSpPr txBox="1"/>
          <p:nvPr/>
        </p:nvSpPr>
        <p:spPr>
          <a:xfrm>
            <a:off x="692583" y="21239259"/>
            <a:ext cx="9312771"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sp>
        <p:nvSpPr>
          <p:cNvPr id="27" name="TextBox 26"/>
          <p:cNvSpPr txBox="1"/>
          <p:nvPr/>
        </p:nvSpPr>
        <p:spPr>
          <a:xfrm>
            <a:off x="33971338" y="6630671"/>
            <a:ext cx="9278259" cy="6215527"/>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marL="571500" indent="-571500">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There is a consensus across all 15 articles that barriers to online learning currently exist, varying from teacher, social, environmental, and curriculum sources </a:t>
            </a:r>
            <a:r>
              <a:rPr lang="en-US" sz="3200" b="1" dirty="0">
                <a:solidFill>
                  <a:schemeClr val="bg1"/>
                </a:solidFill>
                <a:latin typeface="Times New Roman" panose="02020603050405020304" pitchFamily="18" charset="0"/>
                <a:cs typeface="Times New Roman" panose="02020603050405020304" pitchFamily="18" charset="0"/>
              </a:rPr>
              <a:t>(Figure 2</a:t>
            </a:r>
            <a:r>
              <a:rPr lang="en-US" sz="3200" dirty="0">
                <a:solidFill>
                  <a:schemeClr val="bg1"/>
                </a:solidFill>
                <a:latin typeface="Times New Roman" panose="02020603050405020304" pitchFamily="18" charset="0"/>
                <a:cs typeface="Times New Roman" panose="02020603050405020304" pitchFamily="18" charset="0"/>
              </a:rPr>
              <a:t>).</a:t>
            </a:r>
            <a:endParaRPr lang="en-US" sz="3200" b="1"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The most common barrier identified for educators teaching online was lack of confidence using newer technologies, despite having robust experience and proficiency in the field.</a:t>
            </a:r>
          </a:p>
          <a:p>
            <a:pPr marL="571500" indent="-571500">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There is a dire need for academic institutions to invest in their faculty’s online teaching competencies to enhance the learning experience.</a:t>
            </a:r>
          </a:p>
          <a:p>
            <a:pPr algn="just"/>
            <a:endParaRPr lang="en-US" sz="40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41" name="TextBox 40"/>
          <p:cNvSpPr txBox="1"/>
          <p:nvPr/>
        </p:nvSpPr>
        <p:spPr>
          <a:xfrm>
            <a:off x="33963388" y="5262542"/>
            <a:ext cx="9312771"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Times New Roman"/>
                <a:cs typeface="Times New Roman"/>
              </a:rPr>
              <a:t>Evaluation and Analysis </a:t>
            </a:r>
            <a:endParaRPr lang="en-US" sz="6000" dirty="0">
              <a:latin typeface="Times New Roman"/>
              <a:cs typeface="Times New Roman"/>
            </a:endParaRPr>
          </a:p>
        </p:txBody>
      </p:sp>
      <p:sp>
        <p:nvSpPr>
          <p:cNvPr id="68" name="TextBox 67"/>
          <p:cNvSpPr txBox="1"/>
          <p:nvPr/>
        </p:nvSpPr>
        <p:spPr>
          <a:xfrm>
            <a:off x="33947306" y="14634268"/>
            <a:ext cx="9302450" cy="6517492"/>
          </a:xfrm>
          <a:prstGeom prst="rect">
            <a:avLst/>
          </a:prstGeom>
          <a:solidFill>
            <a:srgbClr val="FFFFFF"/>
          </a:solidFill>
          <a:ln cap="rnd">
            <a:solidFill>
              <a:schemeClr val="tx1"/>
            </a:solidFill>
          </a:ln>
        </p:spPr>
        <p:txBody>
          <a:bodyPr wrap="square" lIns="182880" rIns="182880" rtlCol="0">
            <a:noAutofit/>
          </a:bodyPr>
          <a:lstStyle/>
          <a:p>
            <a:pPr marL="342900" indent="-342900">
              <a:buFont typeface="Arial" panose="020B0604020202020204" pitchFamily="34" charset="0"/>
              <a:buChar char="•"/>
            </a:pPr>
            <a:endParaRPr lang="en-US" sz="3200" dirty="0">
              <a:solidFill>
                <a:prstClr val="black"/>
              </a:solidFill>
              <a:latin typeface="Times New Roman"/>
              <a:cs typeface="Times New Roman"/>
            </a:endParaRPr>
          </a:p>
          <a:p>
            <a:pPr marL="342900" indent="-342900">
              <a:buFont typeface="Arial" panose="020B0604020202020204" pitchFamily="34" charset="0"/>
              <a:buChar char="•"/>
            </a:pPr>
            <a:r>
              <a:rPr lang="en-US" sz="3200" dirty="0">
                <a:solidFill>
                  <a:prstClr val="black"/>
                </a:solidFill>
                <a:latin typeface="Times New Roman"/>
                <a:cs typeface="Times New Roman"/>
              </a:rPr>
              <a:t>The effectiveness of higher education in the United States may be at jeopardy due to a large-scale “incompetence” to facilitate learning using online methods. </a:t>
            </a:r>
          </a:p>
          <a:p>
            <a:pPr marL="342900" indent="-342900">
              <a:buFont typeface="Arial" panose="020B0604020202020204" pitchFamily="34" charset="0"/>
              <a:buChar char="•"/>
            </a:pPr>
            <a:r>
              <a:rPr lang="en-US" sz="3200" dirty="0">
                <a:solidFill>
                  <a:prstClr val="black"/>
                </a:solidFill>
                <a:latin typeface="Times New Roman"/>
                <a:cs typeface="Times New Roman"/>
              </a:rPr>
              <a:t>Unforeseeable conditions around the world will demand an increased production of well-prepared professionals who are ready to meet global challenges.</a:t>
            </a:r>
          </a:p>
          <a:p>
            <a:pPr marL="342900" indent="-342900">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Efforts to mitigate existing barriers to online learning should focus on teaching faculty how to effectively use online instructional tools. </a:t>
            </a:r>
          </a:p>
          <a:p>
            <a:pPr marL="342900" indent="-342900">
              <a:buFont typeface="Arial" panose="020B0604020202020204" pitchFamily="34" charset="0"/>
              <a:buChar char="•"/>
            </a:pPr>
            <a:endParaRPr lang="en-US" sz="3200" dirty="0">
              <a:solidFill>
                <a:prstClr val="black"/>
              </a:solidFill>
              <a:latin typeface="Times New Roman"/>
              <a:cs typeface="Times New Roman"/>
            </a:endParaRPr>
          </a:p>
          <a:p>
            <a:pPr marL="342900" indent="-342900">
              <a:buFont typeface="Arial" panose="020B0604020202020204" pitchFamily="34" charset="0"/>
              <a:buChar char="•"/>
            </a:pPr>
            <a:endParaRPr lang="en-US" sz="2400" dirty="0">
              <a:solidFill>
                <a:prstClr val="black"/>
              </a:solidFill>
              <a:latin typeface="Times New Roman"/>
              <a:cs typeface="Times New Roman"/>
            </a:endParaRP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solidFill>
                <a:prstClr val="black"/>
              </a:solidFill>
              <a:latin typeface="Times New Roman"/>
              <a:cs typeface="Times New Roman"/>
            </a:endParaRPr>
          </a:p>
        </p:txBody>
      </p:sp>
      <p:sp>
        <p:nvSpPr>
          <p:cNvPr id="71" name="TextBox 70"/>
          <p:cNvSpPr txBox="1"/>
          <p:nvPr/>
        </p:nvSpPr>
        <p:spPr>
          <a:xfrm>
            <a:off x="33922956" y="13322197"/>
            <a:ext cx="9326641"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Garamond"/>
                <a:cs typeface="Garamond"/>
              </a:rPr>
              <a:t>Implications for Future Research </a:t>
            </a:r>
            <a:endParaRPr lang="en-US" sz="6000" dirty="0">
              <a:latin typeface="Garamond"/>
              <a:cs typeface="Garamond"/>
            </a:endParaRPr>
          </a:p>
        </p:txBody>
      </p:sp>
      <p:sp>
        <p:nvSpPr>
          <p:cNvPr id="73" name="TextBox 72"/>
          <p:cNvSpPr txBox="1"/>
          <p:nvPr/>
        </p:nvSpPr>
        <p:spPr>
          <a:xfrm>
            <a:off x="33854033" y="21632290"/>
            <a:ext cx="9358182"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latin typeface="Times New Roman"/>
                <a:cs typeface="Times New Roman"/>
              </a:rPr>
              <a:t>References</a:t>
            </a:r>
            <a:endParaRPr lang="en-US" sz="6000" dirty="0">
              <a:latin typeface="Times New Roman"/>
              <a:cs typeface="Times New Roman"/>
            </a:endParaRPr>
          </a:p>
        </p:txBody>
      </p:sp>
      <p:sp>
        <p:nvSpPr>
          <p:cNvPr id="70" name="Rectangle 69"/>
          <p:cNvSpPr/>
          <p:nvPr/>
        </p:nvSpPr>
        <p:spPr>
          <a:xfrm>
            <a:off x="34159900" y="6487682"/>
            <a:ext cx="9302449" cy="707886"/>
          </a:xfrm>
          <a:prstGeom prst="rect">
            <a:avLst/>
          </a:prstGeom>
        </p:spPr>
        <p:txBody>
          <a:bodyPr wrap="square">
            <a:spAutoFit/>
          </a:bodyPr>
          <a:lstStyle/>
          <a:p>
            <a:endParaRPr lang="en-US" sz="2000" dirty="0">
              <a:latin typeface="Times New Roman"/>
              <a:cs typeface="Times New Roman"/>
            </a:endParaRPr>
          </a:p>
          <a:p>
            <a:endParaRPr lang="en-US" sz="2000" dirty="0">
              <a:latin typeface="Times New Roman"/>
              <a:cs typeface="Times New Roman"/>
            </a:endParaRPr>
          </a:p>
        </p:txBody>
      </p:sp>
      <p:sp>
        <p:nvSpPr>
          <p:cNvPr id="86" name="TextBox 85"/>
          <p:cNvSpPr txBox="1"/>
          <p:nvPr/>
        </p:nvSpPr>
        <p:spPr>
          <a:xfrm>
            <a:off x="16878446" y="13613834"/>
            <a:ext cx="303933" cy="369332"/>
          </a:xfrm>
          <a:prstGeom prst="rect">
            <a:avLst/>
          </a:prstGeom>
          <a:noFill/>
        </p:spPr>
        <p:txBody>
          <a:bodyPr wrap="square" rtlCol="0">
            <a:spAutoFit/>
          </a:bodyPr>
          <a:lstStyle/>
          <a:p>
            <a:pPr algn="just"/>
            <a:r>
              <a:rPr lang="en-US" sz="1800" b="1" dirty="0">
                <a:latin typeface="Garamond"/>
                <a:cs typeface="Garamond"/>
              </a:rPr>
              <a:t>A</a:t>
            </a:r>
          </a:p>
        </p:txBody>
      </p:sp>
      <p:sp>
        <p:nvSpPr>
          <p:cNvPr id="87" name="TextBox 86"/>
          <p:cNvSpPr txBox="1"/>
          <p:nvPr/>
        </p:nvSpPr>
        <p:spPr>
          <a:xfrm>
            <a:off x="15218277" y="24656230"/>
            <a:ext cx="303933" cy="369332"/>
          </a:xfrm>
          <a:prstGeom prst="rect">
            <a:avLst/>
          </a:prstGeom>
          <a:noFill/>
        </p:spPr>
        <p:txBody>
          <a:bodyPr wrap="square" rtlCol="0">
            <a:spAutoFit/>
          </a:bodyPr>
          <a:lstStyle/>
          <a:p>
            <a:pPr algn="just"/>
            <a:r>
              <a:rPr lang="en-US" sz="1800" b="1" dirty="0">
                <a:latin typeface="Garamond"/>
                <a:cs typeface="Garamond"/>
              </a:rPr>
              <a:t>B</a:t>
            </a:r>
          </a:p>
        </p:txBody>
      </p:sp>
      <p:sp>
        <p:nvSpPr>
          <p:cNvPr id="80" name="TextBox 79"/>
          <p:cNvSpPr txBox="1"/>
          <p:nvPr/>
        </p:nvSpPr>
        <p:spPr>
          <a:xfrm>
            <a:off x="13751281" y="2569198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79" name="TextBox 78"/>
          <p:cNvSpPr txBox="1"/>
          <p:nvPr/>
        </p:nvSpPr>
        <p:spPr>
          <a:xfrm>
            <a:off x="11507173" y="2569198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25" name="Rectangle 24"/>
          <p:cNvSpPr/>
          <p:nvPr/>
        </p:nvSpPr>
        <p:spPr>
          <a:xfrm>
            <a:off x="17866686" y="7258241"/>
            <a:ext cx="858145" cy="369332"/>
          </a:xfrm>
          <a:prstGeom prst="rect">
            <a:avLst/>
          </a:prstGeom>
        </p:spPr>
        <p:txBody>
          <a:bodyPr wrap="square">
            <a:spAutoFit/>
          </a:bodyPr>
          <a:lstStyle/>
          <a:p>
            <a:pPr algn="just"/>
            <a:r>
              <a:rPr lang="en-US" sz="1800" b="1" dirty="0">
                <a:latin typeface="Garamond"/>
                <a:cs typeface="Garamond"/>
              </a:rPr>
              <a:t>B</a:t>
            </a:r>
          </a:p>
        </p:txBody>
      </p:sp>
      <p:sp>
        <p:nvSpPr>
          <p:cNvPr id="75" name="Rectangle 74"/>
          <p:cNvSpPr/>
          <p:nvPr/>
        </p:nvSpPr>
        <p:spPr>
          <a:xfrm>
            <a:off x="26686410" y="23505783"/>
            <a:ext cx="1139204" cy="400110"/>
          </a:xfrm>
          <a:prstGeom prst="rect">
            <a:avLst/>
          </a:prstGeom>
        </p:spPr>
        <p:txBody>
          <a:bodyPr wrap="none">
            <a:spAutoFit/>
          </a:bodyPr>
          <a:lstStyle/>
          <a:p>
            <a:r>
              <a:rPr lang="en-US" sz="2000" b="1" dirty="0">
                <a:latin typeface="Times New Roman"/>
                <a:cs typeface="Times New Roman"/>
              </a:rPr>
              <a:t>MG1655</a:t>
            </a:r>
          </a:p>
        </p:txBody>
      </p:sp>
      <p:sp>
        <p:nvSpPr>
          <p:cNvPr id="36" name="Rectangle 35"/>
          <p:cNvSpPr/>
          <p:nvPr/>
        </p:nvSpPr>
        <p:spPr>
          <a:xfrm rot="16200000">
            <a:off x="10007532" y="26874024"/>
            <a:ext cx="1871639"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Log10 Optical Density at 600nm</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4033" y="22984212"/>
            <a:ext cx="9315450" cy="880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193401" y="23110222"/>
            <a:ext cx="8679446" cy="8884483"/>
          </a:xfrm>
          <a:prstGeom prst="rect">
            <a:avLst/>
          </a:prstGeom>
          <a:noFill/>
        </p:spPr>
        <p:txBody>
          <a:bodyPr wrap="square" rtlCol="0">
            <a:spAutoFit/>
          </a:bodyPr>
          <a:lstStyle/>
          <a:p>
            <a:pPr marL="457200" marR="0" indent="-457200">
              <a:spcBef>
                <a:spcPts val="0"/>
              </a:spcBef>
              <a:spcAft>
                <a:spcPts val="800"/>
              </a:spcAft>
            </a:pP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Alshwiah</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 A.  (2021).  Barriers to online learning: Adjusting to the “new normal” in the time of covid-19.  </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Turkish Online Journal of Distance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eEducation</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224(4), 212-228.</a:t>
            </a:r>
          </a:p>
          <a:p>
            <a:pPr marL="457200" marR="0" indent="-457200">
              <a:spcBef>
                <a:spcPts val="0"/>
              </a:spcBef>
              <a:spcAft>
                <a:spcPts val="80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Anwar, M., Khan, A., &amp; Sultan, K. (2020). The barriers and challenges faced by students in online education during covid-19 pandemic in </a:t>
            </a: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pakistan</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Gomal</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University Journal of Research, 36</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52–62.</a:t>
            </a:r>
          </a:p>
          <a:p>
            <a:pPr marL="457200" marR="0" indent="-457200">
              <a:spcBef>
                <a:spcPts val="0"/>
              </a:spcBef>
              <a:spcAft>
                <a:spcPts val="80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Dost, S., Hossain, A., Shehab, M., </a:t>
            </a: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Abdelwahed</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 &amp; Al-</a:t>
            </a: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Nusair</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 (2020). Perceptions of medical students towards online teaching during the COVID-19 pandemic: A national cross-sectional survey of 2721 UK medical students. </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BMJ open, 10</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 e042378. https://doi.org/10.1136/bmjopen-2020-042378</a:t>
            </a:r>
          </a:p>
          <a:p>
            <a:pPr marL="457200" marR="0" indent="-457200">
              <a:spcBef>
                <a:spcPts val="0"/>
              </a:spcBef>
              <a:spcAft>
                <a:spcPts val="80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Li, W., Gillies, R., He, M., Wu, C., Liu, S., Gong, Z., &amp; Sun, H. (2021). Barriers and facilitators to online medical and nursing education during the COVID-19 pandemic: Perspectives from international students from low- and middle-income countries and their teaching staff. </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Human Resources for Health, 19</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1–14. https://doi.org/10.1186/s12960-021-00609-9</a:t>
            </a:r>
          </a:p>
          <a:p>
            <a:pPr marL="457200" marR="0" indent="-457200">
              <a:spcBef>
                <a:spcPts val="0"/>
              </a:spcBef>
              <a:spcAft>
                <a:spcPts val="80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McManus, D., Dryer, R., &amp; Henning, M. (2017). Barriers to learning online experienced by students with a mental health disability. </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Distance Education, 38</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336–352. https://doi.org/10.1080/01587919.2017.1369348 </a:t>
            </a:r>
          </a:p>
          <a:p>
            <a:pPr marL="457200" marR="0" indent="-457200">
              <a:spcBef>
                <a:spcPts val="0"/>
              </a:spcBef>
              <a:spcAft>
                <a:spcPts val="800"/>
              </a:spcAft>
            </a:pP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O’Doherty</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Dromey</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 Lougheed, J., Hannigan, A., Last, J., &amp; McGrath, D. (2018). Barriers and solutions to online learning in medical education - an integrative review. </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BMC Medical Education, 18</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130. https://doi.org/10.1186/s12909-018-1240-0</a:t>
            </a:r>
          </a:p>
          <a:p>
            <a:pPr marL="457200" marR="0" indent="-457200">
              <a:spcBef>
                <a:spcPts val="0"/>
              </a:spcBef>
              <a:spcAft>
                <a:spcPts val="80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Roman, T. A., </a:t>
            </a: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Callison</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 Myers, R. D., &amp; Berry, A. H. (2020). Facilitating authentic learning experiences in distance education: Embedding research-based practices into an online peer feedback tool.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TechTrends</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Linking Research &amp; Practice to Improve Learning, 64</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591–605. https://doi.org/10.1007/s11528-020-00496-2</a:t>
            </a:r>
          </a:p>
          <a:p>
            <a:pPr marL="457200" marR="0" indent="-457200">
              <a:spcBef>
                <a:spcPts val="0"/>
              </a:spcBef>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Raza, S. A., Khan, K. A., &amp; Rafi, S. M. T. (2020). Online education &amp; MOOCs: Teacher self-disclosure in online </a:t>
            </a: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rducation</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and a mediating role of social presence. </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South Asian Journal of Management Sciences, 14</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142–158. https://doi.org/10.21621/sajms.2020141.08</a:t>
            </a:r>
          </a:p>
        </p:txBody>
      </p:sp>
      <p:sp>
        <p:nvSpPr>
          <p:cNvPr id="13" name="TextBox 12">
            <a:extLst>
              <a:ext uri="{FF2B5EF4-FFF2-40B4-BE49-F238E27FC236}">
                <a16:creationId xmlns:a16="http://schemas.microsoft.com/office/drawing/2014/main" id="{0D68BEC8-701A-404C-83CA-F82CE0406148}"/>
              </a:ext>
            </a:extLst>
          </p:cNvPr>
          <p:cNvSpPr txBox="1"/>
          <p:nvPr/>
        </p:nvSpPr>
        <p:spPr>
          <a:xfrm>
            <a:off x="11916383" y="18584199"/>
            <a:ext cx="20203759" cy="830997"/>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Figure 1. </a:t>
            </a:r>
            <a:r>
              <a:rPr lang="en-US" sz="2400" dirty="0">
                <a:solidFill>
                  <a:schemeClr val="bg1"/>
                </a:solidFill>
                <a:latin typeface="Times New Roman" panose="02020603050405020304" pitchFamily="18" charset="0"/>
                <a:cs typeface="Times New Roman" panose="02020603050405020304" pitchFamily="18" charset="0"/>
              </a:rPr>
              <a:t>Common barriers to online learning. Adapted from (</a:t>
            </a:r>
            <a:r>
              <a:rPr lang="en-US" sz="2400" dirty="0" err="1">
                <a:solidFill>
                  <a:srgbClr val="333333"/>
                </a:solidFill>
                <a:latin typeface="Times New Roman" panose="02020603050405020304" pitchFamily="18" charset="0"/>
                <a:cs typeface="Times New Roman" panose="02020603050405020304" pitchFamily="18" charset="0"/>
              </a:rPr>
              <a:t>O’Doherty</a:t>
            </a:r>
            <a:r>
              <a:rPr lang="en-US" sz="2400" dirty="0">
                <a:solidFill>
                  <a:srgbClr val="333333"/>
                </a:solidFill>
                <a:latin typeface="Times New Roman" panose="02020603050405020304" pitchFamily="18" charset="0"/>
                <a:cs typeface="Times New Roman" panose="02020603050405020304" pitchFamily="18" charset="0"/>
              </a:rPr>
              <a:t>, D., </a:t>
            </a:r>
            <a:r>
              <a:rPr lang="en-US" sz="2400" dirty="0" err="1">
                <a:solidFill>
                  <a:srgbClr val="333333"/>
                </a:solidFill>
                <a:latin typeface="Times New Roman" panose="02020603050405020304" pitchFamily="18" charset="0"/>
                <a:cs typeface="Times New Roman" panose="02020603050405020304" pitchFamily="18" charset="0"/>
              </a:rPr>
              <a:t>Dromey</a:t>
            </a:r>
            <a:r>
              <a:rPr lang="en-US" sz="2400" dirty="0">
                <a:solidFill>
                  <a:srgbClr val="333333"/>
                </a:solidFill>
                <a:latin typeface="Times New Roman" panose="02020603050405020304" pitchFamily="18" charset="0"/>
                <a:cs typeface="Times New Roman" panose="02020603050405020304" pitchFamily="18" charset="0"/>
              </a:rPr>
              <a:t>, M., </a:t>
            </a:r>
            <a:r>
              <a:rPr lang="en-US" sz="2400" dirty="0" err="1">
                <a:solidFill>
                  <a:srgbClr val="333333"/>
                </a:solidFill>
                <a:latin typeface="Times New Roman" panose="02020603050405020304" pitchFamily="18" charset="0"/>
                <a:cs typeface="Times New Roman" panose="02020603050405020304" pitchFamily="18" charset="0"/>
              </a:rPr>
              <a:t>Lougheed</a:t>
            </a:r>
            <a:r>
              <a:rPr lang="en-US" sz="2400" dirty="0">
                <a:solidFill>
                  <a:srgbClr val="333333"/>
                </a:solidFill>
                <a:latin typeface="Times New Roman" panose="02020603050405020304" pitchFamily="18" charset="0"/>
                <a:cs typeface="Times New Roman" panose="02020603050405020304" pitchFamily="18" charset="0"/>
              </a:rPr>
              <a:t>, J., Hannigan, A., Last, J., &amp; McGrath, D. (2018). Barriers and solutions to online learning in medical education - an integrative review. </a:t>
            </a:r>
            <a:r>
              <a:rPr lang="en-US" sz="2400" i="1" dirty="0">
                <a:solidFill>
                  <a:srgbClr val="333333"/>
                </a:solidFill>
                <a:latin typeface="Times New Roman" panose="02020603050405020304" pitchFamily="18" charset="0"/>
                <a:cs typeface="Times New Roman" panose="02020603050405020304" pitchFamily="18" charset="0"/>
              </a:rPr>
              <a:t>BMC Medical Education</a:t>
            </a:r>
            <a:r>
              <a:rPr lang="en-US" sz="2400" dirty="0">
                <a:solidFill>
                  <a:srgbClr val="333333"/>
                </a:solidFill>
                <a:latin typeface="Times New Roman" panose="02020603050405020304" pitchFamily="18" charset="0"/>
                <a:cs typeface="Times New Roman" panose="02020603050405020304" pitchFamily="18" charset="0"/>
              </a:rPr>
              <a:t>, </a:t>
            </a:r>
            <a:r>
              <a:rPr lang="en-US" sz="2400" i="1" dirty="0">
                <a:solidFill>
                  <a:srgbClr val="333333"/>
                </a:solidFill>
                <a:latin typeface="Times New Roman" panose="02020603050405020304" pitchFamily="18" charset="0"/>
                <a:cs typeface="Times New Roman" panose="02020603050405020304" pitchFamily="18" charset="0"/>
              </a:rPr>
              <a:t>18</a:t>
            </a:r>
            <a:r>
              <a:rPr lang="en-US" sz="2400" dirty="0">
                <a:solidFill>
                  <a:srgbClr val="333333"/>
                </a:solidFill>
                <a:latin typeface="Times New Roman" panose="02020603050405020304" pitchFamily="18" charset="0"/>
                <a:cs typeface="Times New Roman" panose="02020603050405020304" pitchFamily="18" charset="0"/>
              </a:rPr>
              <a:t>(1), 130. https://doi.org/10.1186/s12909-018-1240-0).</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8E291BE-3DAD-4745-A274-6BB2974AE2C5}"/>
              </a:ext>
            </a:extLst>
          </p:cNvPr>
          <p:cNvSpPr txBox="1"/>
          <p:nvPr/>
        </p:nvSpPr>
        <p:spPr>
          <a:xfrm>
            <a:off x="12003269" y="30351992"/>
            <a:ext cx="20203759" cy="830997"/>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Figure 2. </a:t>
            </a:r>
            <a:r>
              <a:rPr lang="en-US" sz="2400" dirty="0">
                <a:solidFill>
                  <a:schemeClr val="bg1"/>
                </a:solidFill>
                <a:latin typeface="Times New Roman" panose="02020603050405020304" pitchFamily="18" charset="0"/>
                <a:cs typeface="Times New Roman" panose="02020603050405020304" pitchFamily="18" charset="0"/>
              </a:rPr>
              <a:t>Categorical</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online learning barriers over the last decade (2011-2021). Adapted from (</a:t>
            </a:r>
            <a:r>
              <a:rPr lang="en-US" sz="2400" dirty="0" err="1">
                <a:solidFill>
                  <a:schemeClr val="bg1"/>
                </a:solidFill>
                <a:latin typeface="Times New Roman" panose="02020603050405020304" pitchFamily="18" charset="0"/>
                <a:cs typeface="Times New Roman" panose="02020603050405020304" pitchFamily="18" charset="0"/>
              </a:rPr>
              <a:t>Alshwiah</a:t>
            </a:r>
            <a:r>
              <a:rPr lang="en-US" sz="2400" dirty="0">
                <a:solidFill>
                  <a:schemeClr val="bg1"/>
                </a:solidFill>
                <a:latin typeface="Times New Roman" panose="02020603050405020304" pitchFamily="18" charset="0"/>
                <a:cs typeface="Times New Roman" panose="02020603050405020304" pitchFamily="18" charset="0"/>
              </a:rPr>
              <a:t>, A. A. (2021). Barriers to online learning: Adjusting to the “new normal” in the time of covid-19. </a:t>
            </a:r>
            <a:r>
              <a:rPr lang="en-US" sz="2400" i="1" dirty="0">
                <a:solidFill>
                  <a:schemeClr val="bg1"/>
                </a:solidFill>
                <a:latin typeface="Times New Roman" panose="02020603050405020304" pitchFamily="18" charset="0"/>
                <a:cs typeface="Times New Roman" panose="02020603050405020304" pitchFamily="18" charset="0"/>
              </a:rPr>
              <a:t>Turkish Online Journal of Distance Education</a:t>
            </a:r>
            <a:r>
              <a:rPr lang="en-US" sz="2400" dirty="0">
                <a:solidFill>
                  <a:schemeClr val="bg1"/>
                </a:solidFill>
                <a:latin typeface="Times New Roman" panose="02020603050405020304" pitchFamily="18" charset="0"/>
                <a:cs typeface="Times New Roman" panose="02020603050405020304" pitchFamily="18" charset="0"/>
              </a:rPr>
              <a:t>, </a:t>
            </a:r>
            <a:r>
              <a:rPr lang="en-US" sz="2400" i="1" dirty="0">
                <a:solidFill>
                  <a:schemeClr val="bg1"/>
                </a:solidFill>
                <a:latin typeface="Times New Roman" panose="02020603050405020304" pitchFamily="18" charset="0"/>
                <a:cs typeface="Times New Roman" panose="02020603050405020304" pitchFamily="18" charset="0"/>
              </a:rPr>
              <a:t>22</a:t>
            </a:r>
            <a:r>
              <a:rPr lang="en-US" sz="2400" dirty="0">
                <a:solidFill>
                  <a:schemeClr val="bg1"/>
                </a:solidFill>
                <a:latin typeface="Times New Roman" panose="02020603050405020304" pitchFamily="18" charset="0"/>
                <a:cs typeface="Times New Roman" panose="02020603050405020304" pitchFamily="18" charset="0"/>
              </a:rPr>
              <a:t>(4), 212–228).</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33469" y="30279338"/>
            <a:ext cx="9466810" cy="15101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prstClr val="black"/>
                </a:solidFill>
                <a:latin typeface="Times New Roman" panose="02020603050405020304" pitchFamily="18" charset="0"/>
                <a:cs typeface="Times New Roman" panose="02020603050405020304" pitchFamily="18" charset="0"/>
              </a:rPr>
              <a:t>I am a military service members. This work was prepared as part of my official duties. Title 17 U.S.C. 105 provides that “Copyright protection under this title is not available for any work of the United States Government.” Title 17 U.S.C. 101 defines United States Government work as a work prepared by a military service member or employee of the United States Government as part of that person's official duties. The views expressed in this poster are those of the author and do not necessarily reflect the official policy or position of the Department of the Navy, Department of Defense or the U.S. Government.</a:t>
            </a:r>
          </a:p>
        </p:txBody>
      </p:sp>
      <p:sp>
        <p:nvSpPr>
          <p:cNvPr id="17" name="TextBox 16"/>
          <p:cNvSpPr txBox="1"/>
          <p:nvPr/>
        </p:nvSpPr>
        <p:spPr>
          <a:xfrm>
            <a:off x="16557448" y="17126070"/>
            <a:ext cx="1846385" cy="400110"/>
          </a:xfrm>
          <a:prstGeom prst="rect">
            <a:avLst/>
          </a:prstGeom>
          <a:noFill/>
        </p:spPr>
        <p:txBody>
          <a:bodyPr wrap="square" rtlCol="0">
            <a:spAutoFit/>
          </a:bodyPr>
          <a:lstStyle/>
          <a:p>
            <a:pPr algn="ctr"/>
            <a:endParaRPr lang="en-US" sz="2000" dirty="0">
              <a:solidFill>
                <a:schemeClr val="bg1"/>
              </a:solidFill>
              <a:latin typeface="Arial Black" panose="020B0A04020102020204" pitchFamily="34" charset="0"/>
            </a:endParaRPr>
          </a:p>
        </p:txBody>
      </p:sp>
      <p:grpSp>
        <p:nvGrpSpPr>
          <p:cNvPr id="35" name="Group 34"/>
          <p:cNvGrpSpPr/>
          <p:nvPr/>
        </p:nvGrpSpPr>
        <p:grpSpPr>
          <a:xfrm>
            <a:off x="12119841" y="7824817"/>
            <a:ext cx="10692587" cy="10201340"/>
            <a:chOff x="21067" y="0"/>
            <a:chExt cx="8373870" cy="8158534"/>
          </a:xfrm>
        </p:grpSpPr>
        <p:grpSp>
          <p:nvGrpSpPr>
            <p:cNvPr id="37" name="Group 36"/>
            <p:cNvGrpSpPr/>
            <p:nvPr/>
          </p:nvGrpSpPr>
          <p:grpSpPr>
            <a:xfrm>
              <a:off x="1199602" y="905153"/>
              <a:ext cx="6641431" cy="5880457"/>
              <a:chOff x="408032" y="-22895"/>
              <a:chExt cx="6641431" cy="5880457"/>
            </a:xfrm>
          </p:grpSpPr>
          <p:grpSp>
            <p:nvGrpSpPr>
              <p:cNvPr id="54" name="Group 53"/>
              <p:cNvGrpSpPr/>
              <p:nvPr/>
            </p:nvGrpSpPr>
            <p:grpSpPr>
              <a:xfrm>
                <a:off x="408032" y="-22895"/>
                <a:ext cx="6641431" cy="5880457"/>
                <a:chOff x="408032" y="-22895"/>
                <a:chExt cx="6641431" cy="5880457"/>
              </a:xfrm>
            </p:grpSpPr>
            <p:sp>
              <p:nvSpPr>
                <p:cNvPr id="56" name="Oval 55"/>
                <p:cNvSpPr/>
                <p:nvPr/>
              </p:nvSpPr>
              <p:spPr>
                <a:xfrm>
                  <a:off x="408032" y="-22895"/>
                  <a:ext cx="6641431" cy="5053263"/>
                </a:xfrm>
                <a:prstGeom prst="ellipse">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57" name="Straight Arrow Connector 56"/>
                <p:cNvCxnSpPr/>
                <p:nvPr/>
              </p:nvCxnSpPr>
              <p:spPr>
                <a:xfrm>
                  <a:off x="777922" y="122830"/>
                  <a:ext cx="1623695" cy="1487170"/>
                </a:xfrm>
                <a:prstGeom prst="straightConnector1">
                  <a:avLst/>
                </a:prstGeom>
                <a:noFill/>
                <a:ln w="6350" cap="flat" cmpd="sng" algn="ctr">
                  <a:solidFill>
                    <a:srgbClr val="5B9BD5"/>
                  </a:solidFill>
                  <a:prstDash val="solid"/>
                  <a:miter lim="800000"/>
                  <a:headEnd type="triangle"/>
                  <a:tailEnd type="triangle"/>
                </a:ln>
                <a:effectLst/>
              </p:spPr>
            </p:cxnSp>
            <p:cxnSp>
              <p:nvCxnSpPr>
                <p:cNvPr id="58" name="Straight Arrow Connector 57"/>
                <p:cNvCxnSpPr/>
                <p:nvPr/>
              </p:nvCxnSpPr>
              <p:spPr>
                <a:xfrm flipV="1">
                  <a:off x="4339988" y="245659"/>
                  <a:ext cx="1009015" cy="1405255"/>
                </a:xfrm>
                <a:prstGeom prst="straightConnector1">
                  <a:avLst/>
                </a:prstGeom>
                <a:noFill/>
                <a:ln w="6350" cap="flat" cmpd="sng" algn="ctr">
                  <a:solidFill>
                    <a:srgbClr val="5B9BD5"/>
                  </a:solidFill>
                  <a:prstDash val="solid"/>
                  <a:miter lim="800000"/>
                  <a:headEnd type="triangle"/>
                  <a:tailEnd type="triangle"/>
                </a:ln>
                <a:effectLst/>
              </p:spPr>
            </p:cxnSp>
            <p:cxnSp>
              <p:nvCxnSpPr>
                <p:cNvPr id="59" name="Straight Arrow Connector 58"/>
                <p:cNvCxnSpPr/>
                <p:nvPr/>
              </p:nvCxnSpPr>
              <p:spPr>
                <a:xfrm>
                  <a:off x="5240740" y="3575713"/>
                  <a:ext cx="548640" cy="1474470"/>
                </a:xfrm>
                <a:prstGeom prst="straightConnector1">
                  <a:avLst/>
                </a:prstGeom>
                <a:noFill/>
                <a:ln w="6350" cap="flat" cmpd="sng" algn="ctr">
                  <a:solidFill>
                    <a:srgbClr val="5B9BD5"/>
                  </a:solidFill>
                  <a:prstDash val="solid"/>
                  <a:miter lim="800000"/>
                  <a:headEnd type="triangle"/>
                  <a:tailEnd type="triangle"/>
                </a:ln>
                <a:effectLst/>
              </p:spPr>
            </p:cxnSp>
            <p:cxnSp>
              <p:nvCxnSpPr>
                <p:cNvPr id="60" name="Straight Arrow Connector 59"/>
                <p:cNvCxnSpPr/>
                <p:nvPr/>
              </p:nvCxnSpPr>
              <p:spPr>
                <a:xfrm flipH="1">
                  <a:off x="504967" y="3616656"/>
                  <a:ext cx="1036955" cy="1910080"/>
                </a:xfrm>
                <a:prstGeom prst="straightConnector1">
                  <a:avLst/>
                </a:prstGeom>
                <a:noFill/>
                <a:ln w="6350" cap="flat" cmpd="sng" algn="ctr">
                  <a:solidFill>
                    <a:srgbClr val="5B9BD5"/>
                  </a:solidFill>
                  <a:prstDash val="solid"/>
                  <a:miter lim="800000"/>
                  <a:headEnd type="triangle"/>
                  <a:tailEnd type="triangle"/>
                </a:ln>
                <a:effectLst/>
              </p:spPr>
            </p:cxnSp>
            <p:cxnSp>
              <p:nvCxnSpPr>
                <p:cNvPr id="61" name="Straight Arrow Connector 60"/>
                <p:cNvCxnSpPr>
                  <a:cxnSpLocks/>
                </p:cNvCxnSpPr>
                <p:nvPr/>
              </p:nvCxnSpPr>
              <p:spPr>
                <a:xfrm flipH="1">
                  <a:off x="3256231" y="3643952"/>
                  <a:ext cx="196652" cy="2213610"/>
                </a:xfrm>
                <a:prstGeom prst="straightConnector1">
                  <a:avLst/>
                </a:prstGeom>
                <a:noFill/>
                <a:ln w="6350" cap="flat" cmpd="sng" algn="ctr">
                  <a:solidFill>
                    <a:srgbClr val="5B9BD5"/>
                  </a:solidFill>
                  <a:prstDash val="solid"/>
                  <a:miter lim="800000"/>
                  <a:headEnd type="triangle"/>
                  <a:tailEnd type="triangle"/>
                </a:ln>
                <a:effectLst/>
              </p:spPr>
            </p:cxnSp>
          </p:grpSp>
          <p:sp>
            <p:nvSpPr>
              <p:cNvPr id="55" name="Text Box 2"/>
              <p:cNvSpPr txBox="1">
                <a:spLocks noChangeArrowheads="1"/>
              </p:cNvSpPr>
              <p:nvPr/>
            </p:nvSpPr>
            <p:spPr bwMode="auto">
              <a:xfrm>
                <a:off x="1173707" y="1673858"/>
                <a:ext cx="5177355" cy="1839948"/>
              </a:xfrm>
              <a:prstGeom prst="rect">
                <a:avLst/>
              </a:prstGeom>
              <a:solidFill>
                <a:srgbClr val="ED7D31"/>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800" b="0" i="0" u="none" strike="noStrike" kern="0" cap="none" spc="0" normalizeH="0" baseline="0" noProof="0" dirty="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Barriers to Online Learning</a:t>
                </a:r>
                <a:r>
                  <a:rPr kumimoji="0" lang="en-US" sz="4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grpSp>
        <p:grpSp>
          <p:nvGrpSpPr>
            <p:cNvPr id="38" name="Group 37"/>
            <p:cNvGrpSpPr/>
            <p:nvPr/>
          </p:nvGrpSpPr>
          <p:grpSpPr>
            <a:xfrm>
              <a:off x="300250" y="0"/>
              <a:ext cx="2766695" cy="1371600"/>
              <a:chOff x="-13648" y="-102364"/>
              <a:chExt cx="2766728" cy="1371600"/>
            </a:xfrm>
          </p:grpSpPr>
          <p:sp>
            <p:nvSpPr>
              <p:cNvPr id="52" name="Oval 51"/>
              <p:cNvSpPr/>
              <p:nvPr/>
            </p:nvSpPr>
            <p:spPr>
              <a:xfrm>
                <a:off x="-13648" y="-102364"/>
                <a:ext cx="2766728" cy="1371600"/>
              </a:xfrm>
              <a:prstGeom prst="ellipse">
                <a:avLst/>
              </a:prstGeom>
              <a:solidFill>
                <a:srgbClr val="B375D9"/>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3" name="Text Box 2"/>
              <p:cNvSpPr txBox="1">
                <a:spLocks noChangeArrowheads="1"/>
              </p:cNvSpPr>
              <p:nvPr/>
            </p:nvSpPr>
            <p:spPr bwMode="auto">
              <a:xfrm>
                <a:off x="390948" y="129991"/>
                <a:ext cx="1901361" cy="908312"/>
              </a:xfrm>
              <a:prstGeom prst="rect">
                <a:avLst/>
              </a:prstGeom>
              <a:solidFill>
                <a:srgbClr val="B375D9"/>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3000" b="0" i="0" u="none" strike="noStrike" kern="0" cap="none" spc="0" normalizeH="0" baseline="0" noProof="0" dirty="0">
                    <a:ln>
                      <a:noFill/>
                    </a:ln>
                    <a:solidFill>
                      <a:schemeClr val="bg1"/>
                    </a:solidFill>
                    <a:effectLst/>
                    <a:uLnTx/>
                    <a:uFillTx/>
                    <a:latin typeface="Arial Black" panose="020B0A04020102020204" pitchFamily="34" charset="0"/>
                    <a:ea typeface="Calibri" panose="020F0502020204030204" pitchFamily="34" charset="0"/>
                    <a:cs typeface="Times New Roman" panose="02020603050405020304" pitchFamily="18" charset="0"/>
                  </a:rPr>
                  <a:t>Fear of Change</a:t>
                </a:r>
              </a:p>
              <a:p>
                <a:pPr marL="0" marR="0" lvl="0" indent="0" defTabSz="914400" eaLnBrk="1" fontAlgn="auto" latinLnBrk="0" hangingPunct="1">
                  <a:lnSpc>
                    <a:spcPct val="107000"/>
                  </a:lnSpc>
                  <a:spcBef>
                    <a:spcPts val="0"/>
                  </a:spcBef>
                  <a:spcAft>
                    <a:spcPts val="80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9" name="Group 38"/>
            <p:cNvGrpSpPr/>
            <p:nvPr/>
          </p:nvGrpSpPr>
          <p:grpSpPr>
            <a:xfrm>
              <a:off x="4626591" y="13648"/>
              <a:ext cx="2983831" cy="1587902"/>
              <a:chOff x="0" y="13648"/>
              <a:chExt cx="2983831" cy="1587902"/>
            </a:xfrm>
          </p:grpSpPr>
          <p:sp>
            <p:nvSpPr>
              <p:cNvPr id="50" name="Oval 49"/>
              <p:cNvSpPr/>
              <p:nvPr/>
            </p:nvSpPr>
            <p:spPr>
              <a:xfrm>
                <a:off x="0" y="13648"/>
                <a:ext cx="2983831" cy="1587902"/>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1" name="Text Box 2"/>
              <p:cNvSpPr txBox="1">
                <a:spLocks noChangeArrowheads="1"/>
              </p:cNvSpPr>
              <p:nvPr/>
            </p:nvSpPr>
            <p:spPr bwMode="auto">
              <a:xfrm>
                <a:off x="609306" y="221680"/>
                <a:ext cx="1781651" cy="1171836"/>
              </a:xfrm>
              <a:prstGeom prst="rect">
                <a:avLst/>
              </a:prstGeom>
              <a:solidFill>
                <a:srgbClr val="5B9BD5"/>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3000" b="0" i="0" u="none" strike="noStrike" kern="0" cap="none" spc="0" normalizeH="0" baseline="0" noProof="0" dirty="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Poor Technical Skills</a:t>
                </a:r>
                <a:endParaRPr kumimoji="0" lang="en-US" sz="3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up 39"/>
            <p:cNvGrpSpPr/>
            <p:nvPr/>
          </p:nvGrpSpPr>
          <p:grpSpPr>
            <a:xfrm>
              <a:off x="21067" y="5884394"/>
              <a:ext cx="2656475" cy="1852863"/>
              <a:chOff x="21067" y="-475463"/>
              <a:chExt cx="2656475" cy="1852863"/>
            </a:xfrm>
          </p:grpSpPr>
          <p:sp>
            <p:nvSpPr>
              <p:cNvPr id="48" name="Oval 47"/>
              <p:cNvSpPr/>
              <p:nvPr/>
            </p:nvSpPr>
            <p:spPr>
              <a:xfrm>
                <a:off x="21067" y="-475463"/>
                <a:ext cx="2656475" cy="1852863"/>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9" name="Text Box 2"/>
              <p:cNvSpPr txBox="1">
                <a:spLocks noChangeArrowheads="1"/>
              </p:cNvSpPr>
              <p:nvPr/>
            </p:nvSpPr>
            <p:spPr bwMode="auto">
              <a:xfrm>
                <a:off x="203990" y="-3411"/>
                <a:ext cx="2305929" cy="908757"/>
              </a:xfrm>
              <a:prstGeom prst="rect">
                <a:avLst/>
              </a:prstGeom>
              <a:solidFill>
                <a:srgbClr val="FFC000"/>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Computer Literacy</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2" name="Group 41"/>
            <p:cNvGrpSpPr/>
            <p:nvPr/>
          </p:nvGrpSpPr>
          <p:grpSpPr>
            <a:xfrm>
              <a:off x="2792206" y="6438916"/>
              <a:ext cx="2511188" cy="1719618"/>
              <a:chOff x="-261789" y="-61867"/>
              <a:chExt cx="2935505" cy="1852863"/>
            </a:xfrm>
          </p:grpSpPr>
          <p:sp>
            <p:nvSpPr>
              <p:cNvPr id="46" name="Oval 45"/>
              <p:cNvSpPr/>
              <p:nvPr/>
            </p:nvSpPr>
            <p:spPr>
              <a:xfrm>
                <a:off x="-261789" y="-61867"/>
                <a:ext cx="2935505" cy="1852863"/>
              </a:xfrm>
              <a:prstGeom prst="ellipse">
                <a:avLst/>
              </a:prstGeom>
              <a:solidFill>
                <a:srgbClr val="92D05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Text Box 2"/>
              <p:cNvSpPr txBox="1">
                <a:spLocks noChangeArrowheads="1"/>
              </p:cNvSpPr>
              <p:nvPr/>
            </p:nvSpPr>
            <p:spPr bwMode="auto">
              <a:xfrm>
                <a:off x="120918" y="338859"/>
                <a:ext cx="2170090" cy="1107092"/>
              </a:xfrm>
              <a:prstGeom prst="rect">
                <a:avLst/>
              </a:prstGeom>
              <a:solidFill>
                <a:srgbClr val="92D050"/>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Lack of Institutional Strategies</a:t>
                </a: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3" name="Group 42"/>
            <p:cNvGrpSpPr/>
            <p:nvPr/>
          </p:nvGrpSpPr>
          <p:grpSpPr>
            <a:xfrm>
              <a:off x="5303394" y="5901889"/>
              <a:ext cx="3091543" cy="1999534"/>
              <a:chOff x="-319889" y="-445849"/>
              <a:chExt cx="3870676" cy="2253006"/>
            </a:xfrm>
          </p:grpSpPr>
          <p:sp>
            <p:nvSpPr>
              <p:cNvPr id="44" name="Oval 43"/>
              <p:cNvSpPr/>
              <p:nvPr/>
            </p:nvSpPr>
            <p:spPr>
              <a:xfrm>
                <a:off x="-319889" y="-445849"/>
                <a:ext cx="3870676" cy="2253006"/>
              </a:xfrm>
              <a:prstGeom prst="ellipse">
                <a:avLst/>
              </a:prstGeom>
              <a:solidFill>
                <a:srgbClr val="A5A5A5"/>
              </a:solidFill>
              <a:ln w="12700" cap="flat" cmpd="sng" algn="ctr">
                <a:solidFill>
                  <a:srgbClr val="A5A5A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5" name="Text Box 2"/>
              <p:cNvSpPr txBox="1">
                <a:spLocks noChangeArrowheads="1"/>
              </p:cNvSpPr>
              <p:nvPr/>
            </p:nvSpPr>
            <p:spPr bwMode="auto">
              <a:xfrm>
                <a:off x="169680" y="-48999"/>
                <a:ext cx="2922049" cy="1311959"/>
              </a:xfrm>
              <a:prstGeom prst="rect">
                <a:avLst/>
              </a:prstGeom>
              <a:solidFill>
                <a:srgbClr val="A5A5A5"/>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Black" panose="020B0A04020102020204" pitchFamily="34" charset="0"/>
                    <a:ea typeface="Calibri" panose="020F0502020204030204" pitchFamily="34" charset="0"/>
                    <a:cs typeface="Times New Roman" panose="02020603050405020304" pitchFamily="18" charset="0"/>
                  </a:rPr>
                  <a:t>Lack of Access to Communicate Personably with Teachers</a:t>
                </a: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7" name="Picture 6"/>
          <p:cNvPicPr>
            <a:picLocks noChangeAspect="1"/>
          </p:cNvPicPr>
          <p:nvPr/>
        </p:nvPicPr>
        <p:blipFill>
          <a:blip r:embed="rId5"/>
          <a:stretch>
            <a:fillRect/>
          </a:stretch>
        </p:blipFill>
        <p:spPr>
          <a:xfrm>
            <a:off x="14387953" y="19954147"/>
            <a:ext cx="16016321" cy="10120846"/>
          </a:xfrm>
          <a:prstGeom prst="rect">
            <a:avLst/>
          </a:prstGeom>
        </p:spPr>
      </p:pic>
      <p:pic>
        <p:nvPicPr>
          <p:cNvPr id="62" name="Picture 61"/>
          <p:cNvPicPr/>
          <p:nvPr/>
        </p:nvPicPr>
        <p:blipFill>
          <a:blip r:embed="rId6">
            <a:extLst>
              <a:ext uri="{28A0092B-C50C-407E-A947-70E740481C1C}">
                <a14:useLocalDpi xmlns:a14="http://schemas.microsoft.com/office/drawing/2010/main" val="0"/>
              </a:ext>
            </a:extLst>
          </a:blip>
          <a:stretch>
            <a:fillRect/>
          </a:stretch>
        </p:blipFill>
        <p:spPr>
          <a:xfrm>
            <a:off x="22963043" y="7309358"/>
            <a:ext cx="9792350" cy="8335506"/>
          </a:xfrm>
          <a:prstGeom prst="rect">
            <a:avLst/>
          </a:prstGeom>
        </p:spPr>
      </p:pic>
      <p:sp>
        <p:nvSpPr>
          <p:cNvPr id="8" name="TextBox 7"/>
          <p:cNvSpPr txBox="1"/>
          <p:nvPr/>
        </p:nvSpPr>
        <p:spPr>
          <a:xfrm>
            <a:off x="23933426" y="15299930"/>
            <a:ext cx="8821967"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F</a:t>
            </a:r>
            <a:r>
              <a:rPr lang="en-US" sz="2400" b="1" dirty="0" err="1">
                <a:solidFill>
                  <a:schemeClr val="bg1"/>
                </a:solidFill>
                <a:latin typeface="Times New Roman" panose="02020603050405020304" pitchFamily="18" charset="0"/>
                <a:cs typeface="Times New Roman" panose="02020603050405020304" pitchFamily="18" charset="0"/>
              </a:rPr>
              <a:t>Figure</a:t>
            </a:r>
            <a:r>
              <a:rPr lang="en-US" sz="2400" b="1" dirty="0">
                <a:solidFill>
                  <a:schemeClr val="bg1"/>
                </a:solidFill>
                <a:latin typeface="Times New Roman" panose="02020603050405020304" pitchFamily="18" charset="0"/>
                <a:cs typeface="Times New Roman" panose="02020603050405020304" pitchFamily="18" charset="0"/>
              </a:rPr>
              <a:t> 3.</a:t>
            </a:r>
            <a:r>
              <a:rPr lang="en-US" sz="2400" dirty="0">
                <a:solidFill>
                  <a:schemeClr val="bg1"/>
                </a:solidFill>
              </a:rPr>
              <a:t> </a:t>
            </a:r>
            <a:r>
              <a:rPr lang="en-US" sz="2400" dirty="0">
                <a:solidFill>
                  <a:schemeClr val="bg1"/>
                </a:solidFill>
                <a:latin typeface="Times New Roman" panose="02020603050405020304" pitchFamily="18" charset="0"/>
                <a:cs typeface="Times New Roman" panose="02020603050405020304" pitchFamily="18" charset="0"/>
              </a:rPr>
              <a:t>Adapted from Tony Bates (my-book-in-wordle-2.jpg (1530X842) (tonybates.ca</a:t>
            </a:r>
            <a:r>
              <a:rPr lang="en-US" sz="2400" dirty="0">
                <a:solidFill>
                  <a:schemeClr val="bg1"/>
                </a:solidFill>
              </a:rPr>
              <a:t>).</a:t>
            </a:r>
            <a:endParaRPr lang="en-US" sz="1600" dirty="0"/>
          </a:p>
        </p:txBody>
      </p:sp>
      <p:pic>
        <p:nvPicPr>
          <p:cNvPr id="63" name="Picture 62">
            <a:extLst>
              <a:ext uri="{FF2B5EF4-FFF2-40B4-BE49-F238E27FC236}">
                <a16:creationId xmlns:a16="http://schemas.microsoft.com/office/drawing/2014/main" id="{36B5AC6C-CE3C-4A3C-9AD1-2BDA12CA7F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7544" y="1128877"/>
            <a:ext cx="7641770" cy="2365889"/>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23678</TotalTime>
  <Words>1196</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Calibri</vt:lpstr>
      <vt:lpstr>Calisto MT</vt:lpstr>
      <vt:lpstr>Garamond</vt:lpstr>
      <vt:lpstr>Times New Roman</vt:lpstr>
      <vt:lpstr>Wingdings 2</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Ashley Rollins</cp:lastModifiedBy>
  <cp:revision>359</cp:revision>
  <dcterms:created xsi:type="dcterms:W3CDTF">2013-10-19T16:33:22Z</dcterms:created>
  <dcterms:modified xsi:type="dcterms:W3CDTF">2022-03-19T00:33:56Z</dcterms:modified>
</cp:coreProperties>
</file>