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"/>
  </p:notesMasterIdLst>
  <p:sldIdLst>
    <p:sldId id="256" r:id="rId2"/>
  </p:sldIdLst>
  <p:sldSz cx="43891200" cy="32918400"/>
  <p:notesSz cx="9290050" cy="7004050"/>
  <p:defaultTextStyle>
    <a:defPPr>
      <a:defRPr lang="en-US"/>
    </a:defPPr>
    <a:lvl1pPr marL="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729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4590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1885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29179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364750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4377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510648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583601" algn="l" defTabSz="207295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6128">
          <p15:clr>
            <a:srgbClr val="A4A3A4"/>
          </p15:clr>
        </p15:guide>
        <p15:guide id="3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CE1E"/>
    <a:srgbClr val="00C28D"/>
    <a:srgbClr val="00B4FF"/>
    <a:srgbClr val="008080"/>
    <a:srgbClr val="1270FC"/>
    <a:srgbClr val="FFA200"/>
    <a:srgbClr val="008000"/>
    <a:srgbClr val="FFFFFF"/>
    <a:srgbClr val="0A254E"/>
    <a:srgbClr val="0A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714" autoAdjust="0"/>
  </p:normalViewPr>
  <p:slideViewPr>
    <p:cSldViewPr snapToGrid="0" snapToObjects="1">
      <p:cViewPr>
        <p:scale>
          <a:sx n="36" d="100"/>
          <a:sy n="36" d="100"/>
        </p:scale>
        <p:origin x="-2424" y="-4176"/>
      </p:cViewPr>
      <p:guideLst>
        <p:guide orient="horz" pos="10369"/>
        <p:guide pos="16128"/>
        <p:guide pos="13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2749" y="0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/>
          <a:lstStyle>
            <a:lvl1pPr algn="r">
              <a:defRPr sz="1200"/>
            </a:lvl1pPr>
          </a:lstStyle>
          <a:p>
            <a:fld id="{36263FE2-9438-354A-B60A-5A471281E58B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498850" cy="2625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4" tIns="46552" rIns="93104" bIns="4655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005" y="3326924"/>
            <a:ext cx="7432040" cy="3151823"/>
          </a:xfrm>
          <a:prstGeom prst="rect">
            <a:avLst/>
          </a:prstGeom>
        </p:spPr>
        <p:txBody>
          <a:bodyPr vert="horz" lIns="93104" tIns="46552" rIns="93104" bIns="4655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2226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2749" y="6652226"/>
            <a:ext cx="4025688" cy="350203"/>
          </a:xfrm>
          <a:prstGeom prst="rect">
            <a:avLst/>
          </a:prstGeom>
        </p:spPr>
        <p:txBody>
          <a:bodyPr vert="horz" lIns="93104" tIns="46552" rIns="93104" bIns="46552" rtlCol="0" anchor="b"/>
          <a:lstStyle>
            <a:lvl1pPr algn="r">
              <a:defRPr sz="1200"/>
            </a:lvl1pPr>
          </a:lstStyle>
          <a:p>
            <a:fld id="{FECA9BC3-5A08-5C40-8DE6-1B49CE82633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815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7746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54936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32403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09870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387337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64805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42272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19741" algn="l" defTabSz="4774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95600" y="525463"/>
            <a:ext cx="3498850" cy="26257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A9BC3-5A08-5C40-8DE6-1B49CE82633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98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4496" y="8493799"/>
            <a:ext cx="33984125" cy="8778245"/>
          </a:xfrm>
        </p:spPr>
        <p:txBody>
          <a:bodyPr anchor="b">
            <a:normAutofit/>
          </a:bodyPr>
          <a:lstStyle>
            <a:lvl1pPr algn="ctr">
              <a:defRPr sz="2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4496" y="17272029"/>
            <a:ext cx="33984125" cy="5039362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3566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76" y="2592408"/>
            <a:ext cx="36748848" cy="18404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702" y="21913224"/>
            <a:ext cx="37279176" cy="2608666"/>
          </a:xfrm>
        </p:spPr>
        <p:txBody>
          <a:bodyPr anchor="b">
            <a:normAutofit/>
          </a:bodyPr>
          <a:lstStyle>
            <a:lvl1pPr algn="ctr">
              <a:defRPr sz="134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45842" y="3336050"/>
            <a:ext cx="34970880" cy="1692322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600"/>
            </a:lvl1pPr>
            <a:lvl2pPr marL="2194560" indent="0">
              <a:buNone/>
              <a:defRPr sz="9600"/>
            </a:lvl2pPr>
            <a:lvl3pPr marL="4389120" indent="0">
              <a:buNone/>
              <a:defRPr sz="96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4521894"/>
            <a:ext cx="37273546" cy="3275866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13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2920498"/>
            <a:ext cx="37273546" cy="16964851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16864"/>
            <a:ext cx="37273546" cy="7208765"/>
          </a:xfrm>
        </p:spPr>
        <p:txBody>
          <a:bodyPr anchor="ctr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8372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6363" y="2926080"/>
            <a:ext cx="33489907" cy="14365939"/>
          </a:xfrm>
        </p:spPr>
        <p:txBody>
          <a:bodyPr anchor="ctr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6194323" y="17328161"/>
            <a:ext cx="31508275" cy="2557195"/>
          </a:xfrm>
        </p:spPr>
        <p:txBody>
          <a:bodyPr anchor="t">
            <a:normAutofit/>
          </a:bodyPr>
          <a:lstStyle>
            <a:lvl1pPr marL="0" indent="0" algn="r">
              <a:buNone/>
              <a:defRPr sz="672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1" y="20660894"/>
            <a:ext cx="37273546" cy="71495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11803" y="4194778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38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576123" y="14079576"/>
            <a:ext cx="2194560" cy="2806925"/>
          </a:xfrm>
          <a:prstGeom prst="rect">
            <a:avLst/>
          </a:prstGeom>
        </p:spPr>
        <p:txBody>
          <a:bodyPr vert="horz" lIns="438912" tIns="219456" rIns="438912" bIns="219456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384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0242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1" y="10209329"/>
            <a:ext cx="37273546" cy="12056808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30" y="22322669"/>
            <a:ext cx="37267915" cy="5475091"/>
          </a:xfrm>
        </p:spPr>
        <p:txBody>
          <a:bodyPr anchor="t"/>
          <a:lstStyle>
            <a:lvl1pPr marL="0" indent="0" algn="ctr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27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289661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3289661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0081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15989165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79659" y="9052560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28679659" y="12344400"/>
            <a:ext cx="11883542" cy="15453360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7317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47" y="8765016"/>
            <a:ext cx="12139421" cy="8801078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0302" y="8765016"/>
            <a:ext cx="12139421" cy="8801078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4232" y="8765016"/>
            <a:ext cx="12139421" cy="8801078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328966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3665170" y="9306807"/>
            <a:ext cx="11132525" cy="7694179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3289661" y="21505774"/>
            <a:ext cx="11883542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994037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6364674" y="9307651"/>
            <a:ext cx="11132525" cy="7719187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15989163" y="21505769"/>
            <a:ext cx="11888414" cy="629199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8680111" y="18739709"/>
            <a:ext cx="11883542" cy="2766058"/>
          </a:xfrm>
        </p:spPr>
        <p:txBody>
          <a:bodyPr anchor="b">
            <a:noAutofit/>
          </a:bodyPr>
          <a:lstStyle>
            <a:lvl1pPr marL="0" indent="0" algn="ctr">
              <a:buNone/>
              <a:defRPr sz="9600" b="0">
                <a:solidFill>
                  <a:schemeClr val="tx1"/>
                </a:solidFill>
              </a:defRPr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29072515" y="9285274"/>
            <a:ext cx="11132525" cy="771501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28679659" y="21505759"/>
            <a:ext cx="11883542" cy="6292008"/>
          </a:xfrm>
        </p:spPr>
        <p:txBody>
          <a:bodyPr anchor="t">
            <a:normAutofit/>
          </a:bodyPr>
          <a:lstStyle>
            <a:lvl1pPr marL="0" indent="0" algn="ctr">
              <a:buNone/>
              <a:defRPr sz="672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3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88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339052" y="2926082"/>
            <a:ext cx="8224152" cy="248716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9666" y="2926082"/>
            <a:ext cx="28500739" cy="248716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77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53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3447" y="8453129"/>
            <a:ext cx="34525982" cy="8778302"/>
          </a:xfrm>
        </p:spPr>
        <p:txBody>
          <a:bodyPr anchor="b"/>
          <a:lstStyle>
            <a:lvl1pPr algn="ctr">
              <a:defRPr sz="19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63447" y="17231419"/>
            <a:ext cx="34525982" cy="7233859"/>
          </a:xfrm>
        </p:spPr>
        <p:txBody>
          <a:bodyPr anchor="t"/>
          <a:lstStyle>
            <a:lvl1pPr marL="0" indent="0" algn="ctr">
              <a:buNone/>
              <a:defRPr sz="9600">
                <a:solidFill>
                  <a:schemeClr val="tx1"/>
                </a:solidFill>
              </a:defRPr>
            </a:lvl1pPr>
            <a:lvl2pPr marL="219456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92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9668" y="8315755"/>
            <a:ext cx="18217790" cy="1948200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30414" y="8315762"/>
            <a:ext cx="18232795" cy="194820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31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659" y="8497553"/>
            <a:ext cx="18179630" cy="19742174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3579" y="8497553"/>
            <a:ext cx="18179630" cy="19742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21139" y="8809219"/>
            <a:ext cx="17554838" cy="2615443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1139" y="11424665"/>
            <a:ext cx="17554838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661880" y="8809227"/>
            <a:ext cx="17623190" cy="2615438"/>
          </a:xfrm>
        </p:spPr>
        <p:txBody>
          <a:bodyPr anchor="b">
            <a:noAutofit/>
          </a:bodyPr>
          <a:lstStyle>
            <a:lvl1pPr marL="0" indent="0" algn="ctr">
              <a:buNone/>
              <a:defRPr sz="11520" b="0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661880" y="11424665"/>
            <a:ext cx="17623190" cy="16373102"/>
          </a:xfrm>
        </p:spPr>
        <p:txBody>
          <a:bodyPr anchor="t">
            <a:normAutofit/>
          </a:bodyPr>
          <a:lstStyle>
            <a:lvl1pPr>
              <a:defRPr sz="8640"/>
            </a:lvl1pPr>
            <a:lvl2pPr>
              <a:defRPr sz="7680"/>
            </a:lvl2pPr>
            <a:lvl3pPr>
              <a:defRPr sz="6720"/>
            </a:lvl3pPr>
            <a:lvl4pPr>
              <a:defRPr sz="5760"/>
            </a:lvl4pPr>
            <a:lvl5pPr>
              <a:defRPr sz="576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1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24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706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8" y="2926080"/>
            <a:ext cx="13344802" cy="8745206"/>
          </a:xfrm>
        </p:spPr>
        <p:txBody>
          <a:bodyPr anchor="b">
            <a:normAutofit/>
          </a:bodyPr>
          <a:lstStyle>
            <a:lvl1pPr algn="ctr">
              <a:defRPr sz="115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80283" y="2926080"/>
            <a:ext cx="23082926" cy="2487168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8" y="11671289"/>
            <a:ext cx="13344802" cy="16126469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333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5938" y="2927630"/>
            <a:ext cx="16455101" cy="24986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9666" y="2927631"/>
            <a:ext cx="18838445" cy="8780822"/>
          </a:xfrm>
        </p:spPr>
        <p:txBody>
          <a:bodyPr anchor="b">
            <a:noAutofit/>
          </a:bodyPr>
          <a:lstStyle>
            <a:lvl1pPr algn="ctr">
              <a:defRPr sz="1536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88297" y="3571147"/>
            <a:ext cx="15193800" cy="23581546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7680"/>
            </a:lvl2pPr>
            <a:lvl3pPr marL="4389120" indent="0">
              <a:buNone/>
              <a:defRPr sz="7680"/>
            </a:lvl3pPr>
            <a:lvl4pPr marL="6583680" indent="0">
              <a:buNone/>
              <a:defRPr sz="7680"/>
            </a:lvl4pPr>
            <a:lvl5pPr marL="8778240" indent="0">
              <a:buNone/>
              <a:defRPr sz="7680"/>
            </a:lvl5pPr>
            <a:lvl6pPr marL="10972800" indent="0">
              <a:buNone/>
              <a:defRPr sz="7680"/>
            </a:lvl6pPr>
            <a:lvl7pPr marL="13167360" indent="0">
              <a:buNone/>
              <a:defRPr sz="7680"/>
            </a:lvl7pPr>
            <a:lvl8pPr marL="15361920" indent="0">
              <a:buNone/>
              <a:defRPr sz="7680"/>
            </a:lvl8pPr>
            <a:lvl9pPr marL="17556480" indent="0">
              <a:buNone/>
              <a:defRPr sz="768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9666" y="11708453"/>
            <a:ext cx="18838445" cy="16205443"/>
          </a:xfrm>
        </p:spPr>
        <p:txBody>
          <a:bodyPr anchor="t">
            <a:normAutofit/>
          </a:bodyPr>
          <a:lstStyle>
            <a:lvl1pPr marL="0" indent="0" algn="ctr">
              <a:buNone/>
              <a:defRPr sz="7680"/>
            </a:lvl1pPr>
            <a:lvl2pPr marL="2194560" indent="0">
              <a:buNone/>
              <a:defRPr sz="5760"/>
            </a:lvl2pPr>
            <a:lvl3pPr marL="4389120" indent="0">
              <a:buNone/>
              <a:defRPr sz="4800"/>
            </a:lvl3pPr>
            <a:lvl4pPr marL="6583680" indent="0">
              <a:buNone/>
              <a:defRPr sz="4320"/>
            </a:lvl4pPr>
            <a:lvl5pPr marL="8778240" indent="0">
              <a:buNone/>
              <a:defRPr sz="4320"/>
            </a:lvl5pPr>
            <a:lvl6pPr marL="10972800" indent="0">
              <a:buNone/>
              <a:defRPr sz="4320"/>
            </a:lvl6pPr>
            <a:lvl7pPr marL="13167360" indent="0">
              <a:buNone/>
              <a:defRPr sz="4320"/>
            </a:lvl7pPr>
            <a:lvl8pPr marL="15361920" indent="0">
              <a:buNone/>
              <a:defRPr sz="4320"/>
            </a:lvl8pPr>
            <a:lvl9pPr marL="17556480" indent="0">
              <a:buNone/>
              <a:defRPr sz="43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21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89661" y="2926080"/>
            <a:ext cx="37273546" cy="465816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89661" y="8315762"/>
            <a:ext cx="37273546" cy="1948200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43450" y="2823972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63D97CC-475F-BE49-B579-6BFEF977A37E}" type="datetimeFigureOut">
              <a:rPr lang="en-US" smtClean="0"/>
              <a:t>4/13/2022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9668" y="28239727"/>
            <a:ext cx="24022315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850446" y="28239727"/>
            <a:ext cx="2712763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EC96AFA-303D-8042-85F3-1EA037B235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2495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2194560" rtl="0" eaLnBrk="1" latinLnBrk="0" hangingPunct="1">
        <a:spcBef>
          <a:spcPct val="0"/>
        </a:spcBef>
        <a:buNone/>
        <a:defRPr sz="19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45920" indent="-1468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9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3456000" indent="-12960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864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4924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768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66528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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8035200" indent="-103680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967008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152864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1338720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14909760" indent="-1097280" algn="l" defTabSz="2194560" rtl="0" eaLnBrk="1" latinLnBrk="0" hangingPunct="1">
        <a:spcBef>
          <a:spcPct val="20000"/>
        </a:spcBef>
        <a:spcAft>
          <a:spcPts val="2880"/>
        </a:spcAft>
        <a:buClr>
          <a:schemeClr val="tx2"/>
        </a:buClr>
        <a:buSzPct val="70000"/>
        <a:buFont typeface="Wingdings 2" charset="2"/>
        <a:buChar char=""/>
        <a:defRPr sz="672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1507174" y="5960108"/>
            <a:ext cx="21317566" cy="26033581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</a:p>
          <a:p>
            <a:pPr algn="just"/>
            <a:endParaRPr lang="en-CA" sz="24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      Figure 1: Search Process: Simulation-based Training                     Figure 2</a:t>
            </a:r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  <a:r>
              <a:rPr lang="en-CA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Sample Virtual Simulation Screens</a:t>
            </a:r>
          </a:p>
          <a:p>
            <a:pPr algn="just"/>
            <a:r>
              <a:rPr lang="en-CA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       Compared to Traditional Methods</a:t>
            </a:r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					</a:t>
            </a:r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Retrieved from Elsevier, 2022</a:t>
            </a:r>
          </a:p>
          <a:p>
            <a:pPr algn="just"/>
            <a:r>
              <a:rPr lang="en-CA" sz="2200" dirty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</a:p>
          <a:p>
            <a:pPr algn="just"/>
            <a:r>
              <a:rPr lang="en-CA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					                     </a:t>
            </a:r>
          </a:p>
          <a:p>
            <a:pPr algn="just"/>
            <a:endParaRPr lang="en-CA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     Figure 3: Results Level of Evidence   	                        Figure 4: The NLN Jeffries Simulation Framework</a:t>
            </a:r>
            <a:endParaRPr lang="en-CA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 defTabSz="2220913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</a:t>
            </a:r>
            <a:endParaRPr lang="en-CA" sz="22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18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</a:t>
            </a:r>
            <a:endParaRPr lang="en-CA" sz="2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18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en-CA" sz="18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18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CA" sz="18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</a:t>
            </a:r>
          </a:p>
          <a:p>
            <a:pPr algn="just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      </a:t>
            </a:r>
          </a:p>
          <a:p>
            <a:pPr algn="just"/>
            <a:endParaRPr lang="en-CA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defTabSz="2208213"/>
            <a:r>
              <a:rPr lang="en-CA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                                                                </a:t>
            </a:r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Retrieved from Jeffries (2016) p. 5. </a:t>
            </a:r>
          </a:p>
          <a:p>
            <a:pPr defTabSz="2208213"/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Originally printed in Jeffries, P.R. (Ed.). (2012). </a:t>
            </a:r>
          </a:p>
          <a:p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                                                                                                            Simulation in nursing education: From conceptualization to  					      evaluation. (2nd ed.). New York: National League for</a:t>
            </a:r>
          </a:p>
          <a:p>
            <a:r>
              <a:rPr lang="en-CA" sz="3200" dirty="0">
                <a:solidFill>
                  <a:schemeClr val="bg1"/>
                </a:solidFill>
                <a:latin typeface="Times New Roman"/>
                <a:cs typeface="Times New Roman"/>
              </a:rPr>
              <a:t>					      Nursing, p. 37).</a:t>
            </a:r>
          </a:p>
          <a:p>
            <a:endParaRPr lang="en-CA" sz="32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endParaRPr lang="en-CA" sz="18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     </a:t>
            </a:r>
            <a:endParaRPr lang="en-US" sz="2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129" y="504527"/>
            <a:ext cx="42534030" cy="3773403"/>
          </a:xfrm>
          <a:prstGeom prst="rect">
            <a:avLst/>
          </a:prstGeom>
          <a:ln w="12700" cap="rnd" cmpd="sng">
            <a:solidFill>
              <a:schemeClr val="tx1"/>
            </a:solidFill>
            <a:round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4591" tIns="207295" rIns="414591" bIns="207295" rtlCol="0" anchor="t" anchorCtr="0">
            <a:spAutoFit/>
          </a:bodyPr>
          <a:lstStyle/>
          <a:p>
            <a:pPr algn="ctr"/>
            <a:r>
              <a:rPr lang="en-CA" sz="8000" b="1" dirty="0">
                <a:latin typeface="Times New Roman"/>
                <a:cs typeface="Times New Roman"/>
              </a:rPr>
              <a:t>The efficacy of simulation-based training in nursing </a:t>
            </a:r>
            <a:br>
              <a:rPr lang="en-CA" sz="8000" b="1" dirty="0">
                <a:latin typeface="Times New Roman"/>
                <a:cs typeface="Times New Roman"/>
              </a:rPr>
            </a:br>
            <a:r>
              <a:rPr lang="en-CA" sz="8000" b="1" dirty="0">
                <a:latin typeface="Times New Roman"/>
                <a:cs typeface="Times New Roman"/>
              </a:rPr>
              <a:t>education compared to traditional teaching methods</a:t>
            </a:r>
            <a:endParaRPr lang="en-US" sz="8000" b="1" dirty="0">
              <a:latin typeface="Times New Roman"/>
              <a:cs typeface="Times New Roman"/>
            </a:endParaRPr>
          </a:p>
          <a:p>
            <a:pPr algn="ctr"/>
            <a:r>
              <a:rPr lang="en-US" sz="5800" b="1" dirty="0">
                <a:latin typeface="Times New Roman"/>
                <a:cs typeface="Times New Roman"/>
              </a:rPr>
              <a:t>Nancy Jütte, MSN, RN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2129" y="6271249"/>
            <a:ext cx="10078112" cy="9612248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r>
              <a:rPr lang="en-US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Background: 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experience is an essential component of nursing education.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Substituting simulation for a portion of the required clinical training is acceptable.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Question: Does the use of simulation for a portion of clinical training result in equivalent or better outcomes compared to students having 100% traditional clinical practice training.</a:t>
            </a:r>
          </a:p>
          <a:p>
            <a:pPr marL="528638" lvl="1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assessed the impact of various types of si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mulation-based training on required skills, qualitative behaviors, and communication.</a:t>
            </a:r>
          </a:p>
          <a:p>
            <a:pPr marL="528638" lvl="1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compar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ed conventional education to simulation.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266700" indent="-266700"/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/>
            <a:r>
              <a:rPr lang="en-US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Methods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 terms: “evaluation of the use of simulation in nursing education compared to traditional education” AND “nursing students” AND “clinical”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Databases: ABI/INFORM, OVID, EBSCO, and ProQuest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criteria: </a:t>
            </a:r>
          </a:p>
          <a:p>
            <a:pPr marL="631825" lvl="1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ursing education-related, assessing use of simulation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Exclusion criteria</a:t>
            </a:r>
          </a:p>
          <a:p>
            <a:pPr marL="542925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Non-English articles, non-healthcare related, non-nursing related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final 21 articles, 12 articles assessed the use of simulation compared to traditional education ( Figure 1) </a:t>
            </a:r>
          </a:p>
          <a:p>
            <a:pPr marL="266700" indent="-266700"/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/>
            <a:r>
              <a:rPr lang="en-US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 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simulation for a portion of clinical training results in </a:t>
            </a: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 or better outcomes compared to students having 100% traditional clinical practice training.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 </a:t>
            </a:r>
          </a:p>
          <a:p>
            <a:pPr marL="266700" indent="-266700"/>
            <a:endParaRPr lang="en-US" sz="2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indent="-266700"/>
            <a:r>
              <a:rPr lang="en-US" sz="2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 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 use of simulation for a portion of nursing training compared to 100%  traditional training demonstrated equivalent or better outcomes.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97832" y="4957425"/>
            <a:ext cx="10022409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Abstract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129" y="17971575"/>
            <a:ext cx="10052682" cy="5734263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Clinical practice experience, an essential component of nursing education, is in short supply.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Substituting simulation, acceptable for a portion of clinical training may assist in meeting the clinical practice requirements. 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Research Question: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Does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use of simulation for a portion of clinical training result in equivalent or better outcomes compared to students having 100% traditional clinical training.</a:t>
            </a:r>
          </a:p>
          <a:p>
            <a:pPr marL="62547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assessed the impact of various types of simulation-based training on required nursing skills, qualitative behaviors, and communication. </a:t>
            </a:r>
          </a:p>
          <a:p>
            <a:pPr marL="625475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review assessed nursing education with a portion of simulation compared to conventional education. 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8693" y="16677120"/>
            <a:ext cx="10078111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Introduction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129" y="25572173"/>
            <a:ext cx="10052682" cy="6421515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Literature Review: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Search terms: “evaluation of the use of simulation in nursing education compared to traditional education” AND “nursing students” AND “clinical”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Databases: ABI/INFORM, OVID, EBSCO, and ProQuest</a:t>
            </a: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Inclusion criteria:  </a:t>
            </a:r>
          </a:p>
          <a:p>
            <a:pPr marL="631825" lvl="1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ursing education-related, assessing use of simulation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Exclusion criteria</a:t>
            </a:r>
          </a:p>
          <a:p>
            <a:pPr marL="542925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Non-English articles, non-healthcare related, non-nursing related</a:t>
            </a:r>
          </a:p>
          <a:p>
            <a:pPr marL="542925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Systematic reviews, Integrative reviews, Prospective protocol or study 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the final review 21 articles were included.</a:t>
            </a:r>
          </a:p>
          <a:p>
            <a:pPr marL="266700" indent="-2667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the final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articles, 12 articles assessed the use of simulation compared to traditional education ( Figure 1)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758" y="24246502"/>
            <a:ext cx="10052682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Methods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374340" y="6099522"/>
            <a:ext cx="9921188" cy="10359678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Assessment Process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 data and discussions were assessed for completeness.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Potential bias was identified</a:t>
            </a:r>
          </a:p>
          <a:p>
            <a:endParaRPr lang="en-US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Variables Assessed: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primary outcome variables included were knowledge and performance.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variables included self-efficacy, student perception of the process, and student grades.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the variables measured are congruent with the NLN Jeffries Simulation Framework's identified variables (Jeffries, 2016).</a:t>
            </a:r>
          </a:p>
          <a:p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of the studies evaluated simulation as a substitution for a portion of traditional education.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studies demonstrated equivalent or better outcomes compared to the 100% traditional education.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Using simulation as a substitution for a portion of traditional education does not decrease the student outcomes.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positive results demonstrate substitution of 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portion of 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traditional education with simulation-based education maintains or improves students’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outcomes</a:t>
            </a:r>
            <a:r>
              <a:rPr lang="en-US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(AACN, 2021; Jeffries, 2016).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330341" y="4920656"/>
            <a:ext cx="9919414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Evaluation and Analysis 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3427415" y="18197500"/>
            <a:ext cx="9899295" cy="5199321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Conduct research with a broader scope, comparing clinical education and simulation.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Conduct research with a goal to concretely demonstrate the validity and potential use of simulation as a substitute for a portion of nursing clinical through: </a:t>
            </a:r>
          </a:p>
          <a:p>
            <a:pPr marL="1047750" lvl="1" indent="-514350">
              <a:buFont typeface="+mj-lt"/>
              <a:buAutoNum type="romanL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Utilizing an accepted framework such as the NLN Jeffries Simulation Framework.</a:t>
            </a:r>
          </a:p>
          <a:p>
            <a:pPr marL="1047750" lvl="1" indent="-514350">
              <a:buFont typeface="+mj-lt"/>
              <a:buAutoNum type="romanL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Researching across multiple locations.</a:t>
            </a:r>
          </a:p>
          <a:p>
            <a:pPr marL="1047750" lvl="1" indent="-514350">
              <a:buFont typeface="+mj-lt"/>
              <a:buAutoNum type="romanL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Including a larger volume of control and experimental subjects.</a:t>
            </a:r>
          </a:p>
          <a:p>
            <a:pPr marL="1047750" lvl="1" indent="-514350">
              <a:buFont typeface="+mj-lt"/>
              <a:buAutoNum type="romanLcPeriod"/>
            </a:pPr>
            <a:r>
              <a:rPr lang="en-US" sz="2800" dirty="0">
                <a:solidFill>
                  <a:prstClr val="black"/>
                </a:solidFill>
                <a:latin typeface="Times New Roman"/>
                <a:cs typeface="Times New Roman"/>
              </a:rPr>
              <a:t>Clarifying differences between types of simulation and outcomes.</a:t>
            </a:r>
            <a:endParaRPr lang="en-US" sz="22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3330340" y="16766673"/>
            <a:ext cx="9919415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 for Future Research 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33421366" y="24154169"/>
            <a:ext cx="9911392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References &amp; Acknowledgments</a:t>
            </a:r>
            <a:endParaRPr lang="en-US" sz="6000" dirty="0">
              <a:latin typeface="Times New Roman"/>
              <a:cs typeface="Times New Roman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34159900" y="6746581"/>
            <a:ext cx="9302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>
              <a:latin typeface="Times New Roman"/>
              <a:cs typeface="Times New Roman"/>
            </a:endParaRPr>
          </a:p>
          <a:p>
            <a:endParaRPr lang="en-US" sz="2000" dirty="0">
              <a:latin typeface="Times New Roman"/>
              <a:cs typeface="Times New Roman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6878446" y="13613834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A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18277" y="24656230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3751281" y="2569198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B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11507173" y="25691983"/>
            <a:ext cx="303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b="1" dirty="0">
                <a:solidFill>
                  <a:srgbClr val="FFFFFF"/>
                </a:solidFill>
                <a:latin typeface="Garamond"/>
                <a:cs typeface="Garamond"/>
              </a:rPr>
              <a:t>A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866686" y="7258241"/>
            <a:ext cx="8581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b="1" dirty="0">
                <a:latin typeface="Garamond"/>
                <a:cs typeface="Garamond"/>
              </a:rPr>
              <a:t>B</a:t>
            </a:r>
          </a:p>
        </p:txBody>
      </p:sp>
      <p:sp>
        <p:nvSpPr>
          <p:cNvPr id="75" name="Rectangle 74"/>
          <p:cNvSpPr/>
          <p:nvPr/>
        </p:nvSpPr>
        <p:spPr>
          <a:xfrm>
            <a:off x="26686410" y="23505783"/>
            <a:ext cx="11392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/>
                <a:cs typeface="Times New Roman"/>
              </a:rPr>
              <a:t>MG1655</a:t>
            </a:r>
          </a:p>
        </p:txBody>
      </p:sp>
      <p:pic>
        <p:nvPicPr>
          <p:cNvPr id="33" name="Picture 32" descr="Graphical user interface&#10;&#10;Description automatically generated">
            <a:extLst>
              <a:ext uri="{FF2B5EF4-FFF2-40B4-BE49-F238E27FC236}">
                <a16:creationId xmlns:a16="http://schemas.microsoft.com/office/drawing/2014/main" id="{4D42348D-9DBC-4CBB-8650-2BFC9644B0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85" t="23931" r="47694" b="8148"/>
          <a:stretch/>
        </p:blipFill>
        <p:spPr bwMode="auto">
          <a:xfrm>
            <a:off x="23583580" y="8167938"/>
            <a:ext cx="8275299" cy="7102542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9E2025A-DB43-4067-BD1A-EFD2C86114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9144" y="17945062"/>
            <a:ext cx="10034054" cy="81102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D51F635-FB30-42C9-A7AB-50C61BEAC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829" y="8554162"/>
            <a:ext cx="10374890" cy="6716318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3FF1F944-2B0F-4B22-BB58-EF3B3D3403CB}"/>
              </a:ext>
            </a:extLst>
          </p:cNvPr>
          <p:cNvSpPr txBox="1"/>
          <p:nvPr/>
        </p:nvSpPr>
        <p:spPr>
          <a:xfrm>
            <a:off x="33370815" y="25572173"/>
            <a:ext cx="9911392" cy="6424079"/>
          </a:xfrm>
          <a:prstGeom prst="rect">
            <a:avLst/>
          </a:prstGeom>
          <a:solidFill>
            <a:srgbClr val="FFFFFF"/>
          </a:solidFill>
          <a:ln cap="rnd">
            <a:solidFill>
              <a:schemeClr val="tx1"/>
            </a:solidFill>
          </a:ln>
        </p:spPr>
        <p:txBody>
          <a:bodyPr wrap="square" lIns="182880" rIns="182880" rtlCol="0">
            <a:noAutofit/>
          </a:bodyPr>
          <a:lstStyle/>
          <a:p>
            <a:pPr marL="342900" indent="-342900"/>
            <a:r>
              <a:rPr lang="en-C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Elsevier (2022) Sample virtual simulation screens. Retrieved March 4, 2022, from https://evolve.elsevier.com/education/simulations/shadowhealth/</a:t>
            </a:r>
          </a:p>
          <a:p>
            <a:pPr marL="342900" indent="-342900"/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Jeffries, P. R. (2016). 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NLN Jeffries simulation theory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Wolters Kluwer. Philadelphia.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Jorgensen, B. E., Larsen, M., &amp; Gram, B. (2018). Simulation as an educational tool in acute nursing care: A controlled intervention study. </a:t>
            </a:r>
            <a:r>
              <a:rPr lang="en-CA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Nurse Education in Practice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32, 28-33. https://doi.org/http://dx.doi.org/10.1016/j.nepr.2018.07.001</a:t>
            </a:r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Luchini, C., Veronese, N., Nottegar, A., Shin, J. I., Gentile, G., </a:t>
            </a:r>
            <a:r>
              <a:rPr lang="en-CA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Granziol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U.,  Soysal, P., Alexinschi, O., Smith, L., &amp; Solmi, M. (2021). Assessing the quality of studies in meta‐research: Review/guidelines on the most important quality assessment</a:t>
            </a:r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tools. </a:t>
            </a:r>
            <a:r>
              <a:rPr lang="en-CA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Pharmaceutical Statistics: The Journal of the Pharmaceutical Industry, 20(1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185-195. https://doi.org/10.1002/pst.2068</a:t>
            </a:r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Sarasnick, J. A., Pyo, K. A., &amp; Draper, J. (2017). Using simulation and case studies combined to improve student knowledge: A retrospective study</a:t>
            </a:r>
            <a:r>
              <a:rPr lang="en-CA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Nursing Education Perspectives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38(3), 126-130. https://doi.org/http://dx.doi.org/10.1097/01.NEP.0000000000000139</a:t>
            </a:r>
          </a:p>
          <a:p>
            <a:pPr marL="342900" indent="-342900">
              <a:spcAft>
                <a:spcPts val="300"/>
              </a:spcAft>
            </a:pP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Soccio, D. A. (2017). Effectiveness of mental health simulation in replacing traditional clinical hours in baccalaureate nursing education</a:t>
            </a:r>
            <a:r>
              <a:rPr lang="en-CA" sz="20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Journal of Psychosocial Nursing and Mental Health Services, </a:t>
            </a:r>
            <a:r>
              <a:rPr lang="en-CA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55(11), 36-43. https://doi.org/10.3928/02793695-20170905-03</a:t>
            </a:r>
          </a:p>
          <a:p>
            <a:pPr marL="342900" indent="-342900"/>
            <a:r>
              <a:rPr lang="en-CA" sz="20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Full list of references will be available.</a:t>
            </a:r>
            <a:endParaRPr lang="en-CA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n-CA" sz="26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Acknowledgment: </a:t>
            </a:r>
            <a:r>
              <a:rPr lang="en-CA" sz="2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Dr. Rachel Joseph, </a:t>
            </a:r>
            <a:r>
              <a:rPr lang="en-CA" sz="26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Ph.D. CCRN-K, Mentor</a:t>
            </a:r>
          </a:p>
          <a:p>
            <a:pPr>
              <a:lnSpc>
                <a:spcPct val="150000"/>
              </a:lnSpc>
            </a:pPr>
            <a:endParaRPr lang="en-CA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917C067-273A-47C7-A0AF-065E6EEB2280}"/>
              </a:ext>
            </a:extLst>
          </p:cNvPr>
          <p:cNvSpPr txBox="1"/>
          <p:nvPr/>
        </p:nvSpPr>
        <p:spPr>
          <a:xfrm>
            <a:off x="11507174" y="4920656"/>
            <a:ext cx="21317566" cy="871393"/>
          </a:xfrm>
          <a:prstGeom prst="rect">
            <a:avLst/>
          </a:prstGeom>
          <a:solidFill>
            <a:srgbClr val="0A254E"/>
          </a:solidFill>
          <a:ln>
            <a:solidFill>
              <a:schemeClr val="tx1"/>
            </a:solidFill>
          </a:ln>
        </p:spPr>
        <p:txBody>
          <a:bodyPr wrap="square" lIns="131445" tIns="65723" rIns="131445" bIns="65723" rtlCol="0">
            <a:spAutoFit/>
          </a:bodyPr>
          <a:lstStyle/>
          <a:p>
            <a:pPr algn="ctr"/>
            <a:r>
              <a:rPr lang="en-US" sz="4800" dirty="0">
                <a:latin typeface="Times New Roman"/>
                <a:cs typeface="Times New Roman"/>
              </a:rPr>
              <a:t>Methodology</a:t>
            </a:r>
            <a:endParaRPr lang="en-US" sz="6000" dirty="0">
              <a:latin typeface="Times New Roman"/>
              <a:cs typeface="Times New Roman"/>
            </a:endParaRP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78F2A794-0EF5-4B9E-9734-D4ED97F9D5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40912"/>
              </p:ext>
            </p:extLst>
          </p:nvPr>
        </p:nvGraphicFramePr>
        <p:xfrm>
          <a:off x="12232697" y="17871168"/>
          <a:ext cx="8760152" cy="6615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0038">
                  <a:extLst>
                    <a:ext uri="{9D8B030D-6E8A-4147-A177-3AD203B41FA5}">
                      <a16:colId xmlns:a16="http://schemas.microsoft.com/office/drawing/2014/main" val="1465608607"/>
                    </a:ext>
                  </a:extLst>
                </a:gridCol>
                <a:gridCol w="1213505">
                  <a:extLst>
                    <a:ext uri="{9D8B030D-6E8A-4147-A177-3AD203B41FA5}">
                      <a16:colId xmlns:a16="http://schemas.microsoft.com/office/drawing/2014/main" val="162323401"/>
                    </a:ext>
                  </a:extLst>
                </a:gridCol>
                <a:gridCol w="1432560">
                  <a:extLst>
                    <a:ext uri="{9D8B030D-6E8A-4147-A177-3AD203B41FA5}">
                      <a16:colId xmlns:a16="http://schemas.microsoft.com/office/drawing/2014/main" val="715741523"/>
                    </a:ext>
                  </a:extLst>
                </a:gridCol>
                <a:gridCol w="3924049">
                  <a:extLst>
                    <a:ext uri="{9D8B030D-6E8A-4147-A177-3AD203B41FA5}">
                      <a16:colId xmlns:a16="http://schemas.microsoft.com/office/drawing/2014/main" val="3498183440"/>
                    </a:ext>
                  </a:extLst>
                </a:gridCol>
              </a:tblGrid>
              <a:tr h="131242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 of Design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LOE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Authors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689212"/>
                  </a:ext>
                </a:extLst>
              </a:tr>
              <a:tr h="131242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Chen et al., 2018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Jorgensen et al 2018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Tseng et al., 2021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Sarasnick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2017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Soccio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2017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591894"/>
                  </a:ext>
                </a:extLst>
              </a:tr>
              <a:tr h="1312424"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Quantitative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8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Blanié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2020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Du et al., 2021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Lee et al., 2019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Topbaş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2019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Turrise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2020</a:t>
                      </a:r>
                    </a:p>
                    <a:p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Vardar et al., 2020</a:t>
                      </a:r>
                    </a:p>
                    <a:p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Vural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Doğru</a:t>
                      </a:r>
                      <a:r>
                        <a:rPr lang="en-US" sz="28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et al., 2020</a:t>
                      </a:r>
                      <a:endParaRPr lang="en-US" sz="28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748997"/>
                  </a:ext>
                </a:extLst>
              </a:tr>
            </a:tbl>
          </a:graphicData>
        </a:graphic>
      </p:graphicFrame>
      <p:pic>
        <p:nvPicPr>
          <p:cNvPr id="31" name="Picture 30">
            <a:extLst>
              <a:ext uri="{FF2B5EF4-FFF2-40B4-BE49-F238E27FC236}">
                <a16:creationId xmlns:a16="http://schemas.microsoft.com/office/drawing/2014/main" id="{2C69E384-0D6B-4B1B-93A8-615868B6E5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851" y="1496345"/>
            <a:ext cx="4840224" cy="137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7086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37034</TotalTime>
  <Words>1224</Words>
  <Application>Microsoft Office PowerPoint</Application>
  <PresentationFormat>Custom</PresentationFormat>
  <Paragraphs>181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Calisto MT</vt:lpstr>
      <vt:lpstr>Garamond</vt:lpstr>
      <vt:lpstr>Times New Roman</vt:lpstr>
      <vt:lpstr>Wingdings 2</vt:lpstr>
      <vt:lpstr>Slate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Ryan Montalvo</dc:creator>
  <cp:lastModifiedBy>Jütte, Nancy Francine</cp:lastModifiedBy>
  <cp:revision>332</cp:revision>
  <cp:lastPrinted>2022-04-13T15:08:42Z</cp:lastPrinted>
  <dcterms:created xsi:type="dcterms:W3CDTF">2013-10-19T16:33:22Z</dcterms:created>
  <dcterms:modified xsi:type="dcterms:W3CDTF">2022-04-13T16:11:40Z</dcterms:modified>
</cp:coreProperties>
</file>