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3"/>
  </p:notesMasterIdLst>
  <p:sldIdLst>
    <p:sldId id="256" r:id="rId2"/>
  </p:sldIdLst>
  <p:sldSz cx="43891200" cy="32918400"/>
  <p:notesSz cx="9144000" cy="6858000"/>
  <p:defaultTex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9">
          <p15:clr>
            <a:srgbClr val="A4A3A4"/>
          </p15:clr>
        </p15:guide>
        <p15:guide id="2" pos="16128">
          <p15:clr>
            <a:srgbClr val="A4A3A4"/>
          </p15:clr>
        </p15:guide>
        <p15:guide id="3"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254E"/>
    <a:srgbClr val="1270FC"/>
    <a:srgbClr val="65CE1E"/>
    <a:srgbClr val="00C28D"/>
    <a:srgbClr val="00B4FF"/>
    <a:srgbClr val="008080"/>
    <a:srgbClr val="FFA200"/>
    <a:srgbClr val="008000"/>
    <a:srgbClr val="FFFFFF"/>
    <a:srgbClr val="0A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16" autoAdjust="0"/>
    <p:restoredTop sz="94362" autoAdjust="0"/>
  </p:normalViewPr>
  <p:slideViewPr>
    <p:cSldViewPr snapToGrid="0" snapToObjects="1">
      <p:cViewPr varScale="1">
        <p:scale>
          <a:sx n="20" d="100"/>
          <a:sy n="20" d="100"/>
        </p:scale>
        <p:origin x="1458" y="60"/>
      </p:cViewPr>
      <p:guideLst>
        <p:guide orient="horz" pos="10369"/>
        <p:guide pos="16128"/>
        <p:guide pos="1382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rebekahbetar:Documents:Fabich:Growth%20Curves%20Rocking%20and%20Rolling:Publication-Growth%20Curv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MG1655 µ on 0.02% Lactose</a:t>
            </a:r>
            <a:endParaRPr lang="en-US" baseline="0" dirty="0"/>
          </a:p>
        </c:rich>
      </c:tx>
      <c:overlay val="0"/>
    </c:title>
    <c:autoTitleDeleted val="0"/>
    <c:plotArea>
      <c:layout/>
      <c:barChart>
        <c:barDir val="col"/>
        <c:grouping val="clustered"/>
        <c:varyColors val="0"/>
        <c:dLbls>
          <c:showLegendKey val="0"/>
          <c:showVal val="0"/>
          <c:showCatName val="0"/>
          <c:showSerName val="0"/>
          <c:showPercent val="0"/>
          <c:showBubbleSize val="0"/>
        </c:dLbls>
        <c:gapWidth val="150"/>
        <c:axId val="2102178064"/>
        <c:axId val="2102151680"/>
      </c:barChart>
      <c:catAx>
        <c:axId val="2102178064"/>
        <c:scaling>
          <c:orientation val="minMax"/>
        </c:scaling>
        <c:delete val="1"/>
        <c:axPos val="b"/>
        <c:title>
          <c:tx>
            <c:rich>
              <a:bodyPr/>
              <a:lstStyle/>
              <a:p>
                <a:pPr>
                  <a:defRPr/>
                </a:pPr>
                <a:r>
                  <a:rPr lang="en-US" dirty="0"/>
                  <a:t>MG1655</a:t>
                </a:r>
                <a:r>
                  <a:rPr lang="en-US" baseline="0" dirty="0"/>
                  <a:t>                                 MG1655∆</a:t>
                </a:r>
                <a:r>
                  <a:rPr lang="en-US" i="1" baseline="0" dirty="0"/>
                  <a:t>qseC</a:t>
                </a:r>
                <a:endParaRPr lang="en-US" i="1" dirty="0"/>
              </a:p>
            </c:rich>
          </c:tx>
          <c:layout>
            <c:manualLayout>
              <c:xMode val="edge"/>
              <c:yMode val="edge"/>
              <c:x val="0.22462529667505099"/>
              <c:y val="0.88977695985336502"/>
            </c:manualLayout>
          </c:layout>
          <c:overlay val="0"/>
        </c:title>
        <c:majorTickMark val="out"/>
        <c:minorTickMark val="none"/>
        <c:tickLblPos val="nextTo"/>
        <c:crossAx val="2102151680"/>
        <c:crosses val="autoZero"/>
        <c:auto val="0"/>
        <c:lblAlgn val="ctr"/>
        <c:lblOffset val="100"/>
        <c:noMultiLvlLbl val="0"/>
      </c:catAx>
      <c:valAx>
        <c:axId val="2102151680"/>
        <c:scaling>
          <c:orientation val="minMax"/>
        </c:scaling>
        <c:delete val="0"/>
        <c:axPos val="l"/>
        <c:majorGridlines/>
        <c:numFmt formatCode="General" sourceLinked="1"/>
        <c:majorTickMark val="out"/>
        <c:minorTickMark val="none"/>
        <c:tickLblPos val="nextTo"/>
        <c:crossAx val="2102178064"/>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B1B2BA-95E1-4A47-BDBA-55DA9A25C04D}"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1C198291-5475-4118-B93D-E03FBAEF8C28}">
      <dgm:prSet custT="1"/>
      <dgm:spPr/>
      <dgm:t>
        <a:bodyPr/>
        <a:lstStyle/>
        <a:p>
          <a:r>
            <a:rPr lang="en-US" sz="6000" b="1" dirty="0"/>
            <a:t>Debriefing Best Practices </a:t>
          </a:r>
          <a:r>
            <a:rPr lang="en-US" sz="4000" b="1" dirty="0"/>
            <a:t>(INACSL, 2021</a:t>
          </a:r>
          <a:r>
            <a:rPr lang="en-US" sz="5000" b="1" dirty="0"/>
            <a:t>)</a:t>
          </a:r>
          <a:endParaRPr lang="en-US" sz="5000" dirty="0"/>
        </a:p>
      </dgm:t>
    </dgm:pt>
    <dgm:pt modelId="{CAA94940-AB7D-4ECA-87E3-F0F5A5C76A5A}" type="parTrans" cxnId="{E113E914-5BDA-4B12-AE99-C61FDA0E03EE}">
      <dgm:prSet/>
      <dgm:spPr/>
      <dgm:t>
        <a:bodyPr/>
        <a:lstStyle/>
        <a:p>
          <a:endParaRPr lang="en-US"/>
        </a:p>
      </dgm:t>
    </dgm:pt>
    <dgm:pt modelId="{34F39878-171D-4CBC-AF4C-E073AF36FA35}" type="sibTrans" cxnId="{E113E914-5BDA-4B12-AE99-C61FDA0E03EE}">
      <dgm:prSet/>
      <dgm:spPr/>
      <dgm:t>
        <a:bodyPr/>
        <a:lstStyle/>
        <a:p>
          <a:endParaRPr lang="en-US"/>
        </a:p>
      </dgm:t>
    </dgm:pt>
    <dgm:pt modelId="{F670768D-5F39-4862-B20C-F648509145D6}">
      <dgm:prSet custT="1"/>
      <dgm:spPr/>
      <dgm:t>
        <a:bodyPr/>
        <a:lstStyle/>
        <a:p>
          <a:r>
            <a:rPr lang="en-US" sz="7000" b="0" dirty="0">
              <a:solidFill>
                <a:schemeClr val="bg1"/>
              </a:solidFill>
            </a:rPr>
            <a:t>Conducted in an appropriate and structured manner</a:t>
          </a:r>
        </a:p>
      </dgm:t>
    </dgm:pt>
    <dgm:pt modelId="{4F9D5021-4176-4255-BE74-8EBC56E8075A}" type="parTrans" cxnId="{1955ACF1-8939-472C-976D-1255FC4CEDB0}">
      <dgm:prSet/>
      <dgm:spPr/>
      <dgm:t>
        <a:bodyPr/>
        <a:lstStyle/>
        <a:p>
          <a:endParaRPr lang="en-US"/>
        </a:p>
      </dgm:t>
    </dgm:pt>
    <dgm:pt modelId="{8AA3E159-CC73-4917-8BC6-770F85A40907}" type="sibTrans" cxnId="{1955ACF1-8939-472C-976D-1255FC4CEDB0}">
      <dgm:prSet/>
      <dgm:spPr/>
      <dgm:t>
        <a:bodyPr/>
        <a:lstStyle/>
        <a:p>
          <a:endParaRPr lang="en-US"/>
        </a:p>
      </dgm:t>
    </dgm:pt>
    <dgm:pt modelId="{456A96F6-9783-4B4C-B230-C7EE611A2647}">
      <dgm:prSet custT="1"/>
      <dgm:spPr/>
      <dgm:t>
        <a:bodyPr/>
        <a:lstStyle/>
        <a:p>
          <a:r>
            <a:rPr lang="en-US" sz="7000" b="0" dirty="0">
              <a:solidFill>
                <a:schemeClr val="bg1"/>
              </a:solidFill>
            </a:rPr>
            <a:t>Debriefer has been trained and is competent in debriefing process</a:t>
          </a:r>
          <a:endParaRPr lang="en-US" sz="7000" dirty="0"/>
        </a:p>
      </dgm:t>
    </dgm:pt>
    <dgm:pt modelId="{35CE0E73-2EAB-4874-95CF-F799ABB3CC26}" type="parTrans" cxnId="{EF02EFE0-1B9E-4C49-860A-3948F69B089E}">
      <dgm:prSet/>
      <dgm:spPr/>
      <dgm:t>
        <a:bodyPr/>
        <a:lstStyle/>
        <a:p>
          <a:endParaRPr lang="en-US"/>
        </a:p>
      </dgm:t>
    </dgm:pt>
    <dgm:pt modelId="{C9E24F6B-E470-4CD6-8FFD-292000801192}" type="sibTrans" cxnId="{EF02EFE0-1B9E-4C49-860A-3948F69B089E}">
      <dgm:prSet/>
      <dgm:spPr/>
      <dgm:t>
        <a:bodyPr/>
        <a:lstStyle/>
        <a:p>
          <a:endParaRPr lang="en-US"/>
        </a:p>
      </dgm:t>
    </dgm:pt>
    <dgm:pt modelId="{52804645-6D03-414B-8120-F70D6E98C3AF}">
      <dgm:prSet custT="1"/>
      <dgm:spPr/>
      <dgm:t>
        <a:bodyPr/>
        <a:lstStyle/>
        <a:p>
          <a:r>
            <a:rPr lang="en-US" sz="7000" dirty="0">
              <a:solidFill>
                <a:schemeClr val="bg1"/>
              </a:solidFill>
            </a:rPr>
            <a:t>Debriefing session promotes self-reflection and systems analysis</a:t>
          </a:r>
        </a:p>
      </dgm:t>
    </dgm:pt>
    <dgm:pt modelId="{F343AFC7-1542-41AC-887B-FF508FA259D3}" type="parTrans" cxnId="{A513B01E-4F57-42DA-B689-4D285491FC93}">
      <dgm:prSet/>
      <dgm:spPr/>
      <dgm:t>
        <a:bodyPr/>
        <a:lstStyle/>
        <a:p>
          <a:endParaRPr lang="en-US"/>
        </a:p>
      </dgm:t>
    </dgm:pt>
    <dgm:pt modelId="{8BFB09C5-E810-4BD1-A6C1-065B13A99DD2}" type="sibTrans" cxnId="{A513B01E-4F57-42DA-B689-4D285491FC93}">
      <dgm:prSet/>
      <dgm:spPr/>
      <dgm:t>
        <a:bodyPr/>
        <a:lstStyle/>
        <a:p>
          <a:endParaRPr lang="en-US"/>
        </a:p>
      </dgm:t>
    </dgm:pt>
    <dgm:pt modelId="{85489B16-F34A-4537-814B-5194A50C0950}">
      <dgm:prSet custT="1"/>
      <dgm:spPr/>
      <dgm:t>
        <a:bodyPr/>
        <a:lstStyle/>
        <a:p>
          <a:r>
            <a:rPr lang="en-US" sz="7000" dirty="0">
              <a:solidFill>
                <a:schemeClr val="bg1"/>
              </a:solidFill>
            </a:rPr>
            <a:t>Planned and structured in accordance with a theoretical framework</a:t>
          </a:r>
        </a:p>
      </dgm:t>
    </dgm:pt>
    <dgm:pt modelId="{8B80D3A2-F3CD-480F-8D39-688430AF5E52}" type="parTrans" cxnId="{149A1463-92E9-475E-BD88-173B8C7774E7}">
      <dgm:prSet/>
      <dgm:spPr/>
      <dgm:t>
        <a:bodyPr/>
        <a:lstStyle/>
        <a:p>
          <a:endParaRPr lang="en-US"/>
        </a:p>
      </dgm:t>
    </dgm:pt>
    <dgm:pt modelId="{C0FC7AD9-A915-460F-8D27-7718F19F1341}" type="sibTrans" cxnId="{149A1463-92E9-475E-BD88-173B8C7774E7}">
      <dgm:prSet/>
      <dgm:spPr/>
      <dgm:t>
        <a:bodyPr/>
        <a:lstStyle/>
        <a:p>
          <a:endParaRPr lang="en-US"/>
        </a:p>
      </dgm:t>
    </dgm:pt>
    <dgm:pt modelId="{928DEEFF-C08D-4A8B-BD1E-050C8E4768AE}" type="pres">
      <dgm:prSet presAssocID="{07B1B2BA-95E1-4A47-BDBA-55DA9A25C04D}" presName="diagram" presStyleCnt="0">
        <dgm:presLayoutVars>
          <dgm:chMax val="1"/>
          <dgm:dir/>
          <dgm:animLvl val="ctr"/>
          <dgm:resizeHandles val="exact"/>
        </dgm:presLayoutVars>
      </dgm:prSet>
      <dgm:spPr/>
    </dgm:pt>
    <dgm:pt modelId="{1D4156F0-2049-464C-B09A-568435C1081F}" type="pres">
      <dgm:prSet presAssocID="{07B1B2BA-95E1-4A47-BDBA-55DA9A25C04D}" presName="matrix" presStyleCnt="0"/>
      <dgm:spPr/>
    </dgm:pt>
    <dgm:pt modelId="{88CB871B-8BF3-46CB-A3E9-086BA5375143}" type="pres">
      <dgm:prSet presAssocID="{07B1B2BA-95E1-4A47-BDBA-55DA9A25C04D}" presName="tile1" presStyleLbl="node1" presStyleIdx="0" presStyleCnt="4" custLinFactNeighborX="0"/>
      <dgm:spPr/>
    </dgm:pt>
    <dgm:pt modelId="{B3B073F6-017E-4C50-8BE9-72975B3B1601}" type="pres">
      <dgm:prSet presAssocID="{07B1B2BA-95E1-4A47-BDBA-55DA9A25C04D}" presName="tile1text" presStyleLbl="node1" presStyleIdx="0" presStyleCnt="4">
        <dgm:presLayoutVars>
          <dgm:chMax val="0"/>
          <dgm:chPref val="0"/>
          <dgm:bulletEnabled val="1"/>
        </dgm:presLayoutVars>
      </dgm:prSet>
      <dgm:spPr/>
    </dgm:pt>
    <dgm:pt modelId="{A33DAFC6-2AFD-4FFC-8E89-C5E3EDB6D2CB}" type="pres">
      <dgm:prSet presAssocID="{07B1B2BA-95E1-4A47-BDBA-55DA9A25C04D}" presName="tile2" presStyleLbl="node1" presStyleIdx="1" presStyleCnt="4"/>
      <dgm:spPr/>
    </dgm:pt>
    <dgm:pt modelId="{B87DAB16-074B-4575-9D76-673EFAED8BE3}" type="pres">
      <dgm:prSet presAssocID="{07B1B2BA-95E1-4A47-BDBA-55DA9A25C04D}" presName="tile2text" presStyleLbl="node1" presStyleIdx="1" presStyleCnt="4">
        <dgm:presLayoutVars>
          <dgm:chMax val="0"/>
          <dgm:chPref val="0"/>
          <dgm:bulletEnabled val="1"/>
        </dgm:presLayoutVars>
      </dgm:prSet>
      <dgm:spPr/>
    </dgm:pt>
    <dgm:pt modelId="{0FC165B9-7798-48DF-97E5-B6CEC7EDCD17}" type="pres">
      <dgm:prSet presAssocID="{07B1B2BA-95E1-4A47-BDBA-55DA9A25C04D}" presName="tile3" presStyleLbl="node1" presStyleIdx="2" presStyleCnt="4"/>
      <dgm:spPr/>
    </dgm:pt>
    <dgm:pt modelId="{0530CDD4-04E5-47F8-AC02-590F37A49F3E}" type="pres">
      <dgm:prSet presAssocID="{07B1B2BA-95E1-4A47-BDBA-55DA9A25C04D}" presName="tile3text" presStyleLbl="node1" presStyleIdx="2" presStyleCnt="4">
        <dgm:presLayoutVars>
          <dgm:chMax val="0"/>
          <dgm:chPref val="0"/>
          <dgm:bulletEnabled val="1"/>
        </dgm:presLayoutVars>
      </dgm:prSet>
      <dgm:spPr/>
    </dgm:pt>
    <dgm:pt modelId="{8FA63A32-CA7E-49A2-BF9C-5665CF11792E}" type="pres">
      <dgm:prSet presAssocID="{07B1B2BA-95E1-4A47-BDBA-55DA9A25C04D}" presName="tile4" presStyleLbl="node1" presStyleIdx="3" presStyleCnt="4"/>
      <dgm:spPr/>
    </dgm:pt>
    <dgm:pt modelId="{C2CFFA49-4DA2-475D-8FB4-AC11F52DC029}" type="pres">
      <dgm:prSet presAssocID="{07B1B2BA-95E1-4A47-BDBA-55DA9A25C04D}" presName="tile4text" presStyleLbl="node1" presStyleIdx="3" presStyleCnt="4">
        <dgm:presLayoutVars>
          <dgm:chMax val="0"/>
          <dgm:chPref val="0"/>
          <dgm:bulletEnabled val="1"/>
        </dgm:presLayoutVars>
      </dgm:prSet>
      <dgm:spPr/>
    </dgm:pt>
    <dgm:pt modelId="{BFF6166B-7B0F-4BB8-99F6-B3F1B56BF1E6}" type="pres">
      <dgm:prSet presAssocID="{07B1B2BA-95E1-4A47-BDBA-55DA9A25C04D}" presName="centerTile" presStyleLbl="fgShp" presStyleIdx="0" presStyleCnt="1">
        <dgm:presLayoutVars>
          <dgm:chMax val="0"/>
          <dgm:chPref val="0"/>
        </dgm:presLayoutVars>
      </dgm:prSet>
      <dgm:spPr/>
    </dgm:pt>
  </dgm:ptLst>
  <dgm:cxnLst>
    <dgm:cxn modelId="{E113E914-5BDA-4B12-AE99-C61FDA0E03EE}" srcId="{07B1B2BA-95E1-4A47-BDBA-55DA9A25C04D}" destId="{1C198291-5475-4118-B93D-E03FBAEF8C28}" srcOrd="0" destOrd="0" parTransId="{CAA94940-AB7D-4ECA-87E3-F0F5A5C76A5A}" sibTransId="{34F39878-171D-4CBC-AF4C-E073AF36FA35}"/>
    <dgm:cxn modelId="{9B6BD515-D63D-4270-A942-65EEB8C9F4AC}" type="presOf" srcId="{07B1B2BA-95E1-4A47-BDBA-55DA9A25C04D}" destId="{928DEEFF-C08D-4A8B-BD1E-050C8E4768AE}" srcOrd="0" destOrd="0" presId="urn:microsoft.com/office/officeart/2005/8/layout/matrix1"/>
    <dgm:cxn modelId="{A513B01E-4F57-42DA-B689-4D285491FC93}" srcId="{1C198291-5475-4118-B93D-E03FBAEF8C28}" destId="{52804645-6D03-414B-8120-F70D6E98C3AF}" srcOrd="2" destOrd="0" parTransId="{F343AFC7-1542-41AC-887B-FF508FA259D3}" sibTransId="{8BFB09C5-E810-4BD1-A6C1-065B13A99DD2}"/>
    <dgm:cxn modelId="{711EF71F-2B80-4BB6-91B1-94BBFCBE0D0C}" type="presOf" srcId="{85489B16-F34A-4537-814B-5194A50C0950}" destId="{8FA63A32-CA7E-49A2-BF9C-5665CF11792E}" srcOrd="0" destOrd="0" presId="urn:microsoft.com/office/officeart/2005/8/layout/matrix1"/>
    <dgm:cxn modelId="{870CD52C-B785-4A57-A14D-9F27A085F4B4}" type="presOf" srcId="{52804645-6D03-414B-8120-F70D6E98C3AF}" destId="{0530CDD4-04E5-47F8-AC02-590F37A49F3E}" srcOrd="1" destOrd="0" presId="urn:microsoft.com/office/officeart/2005/8/layout/matrix1"/>
    <dgm:cxn modelId="{76E4802F-6E7E-4979-8B1D-B7BB595F316C}" type="presOf" srcId="{1C198291-5475-4118-B93D-E03FBAEF8C28}" destId="{BFF6166B-7B0F-4BB8-99F6-B3F1B56BF1E6}" srcOrd="0" destOrd="0" presId="urn:microsoft.com/office/officeart/2005/8/layout/matrix1"/>
    <dgm:cxn modelId="{9BEAC230-4852-4B0E-8FF0-E5D2E0ADF6CC}" type="presOf" srcId="{F670768D-5F39-4862-B20C-F648509145D6}" destId="{88CB871B-8BF3-46CB-A3E9-086BA5375143}" srcOrd="0" destOrd="0" presId="urn:microsoft.com/office/officeart/2005/8/layout/matrix1"/>
    <dgm:cxn modelId="{FB41B042-5E64-4B4F-8827-70407E0A8111}" type="presOf" srcId="{F670768D-5F39-4862-B20C-F648509145D6}" destId="{B3B073F6-017E-4C50-8BE9-72975B3B1601}" srcOrd="1" destOrd="0" presId="urn:microsoft.com/office/officeart/2005/8/layout/matrix1"/>
    <dgm:cxn modelId="{149A1463-92E9-475E-BD88-173B8C7774E7}" srcId="{1C198291-5475-4118-B93D-E03FBAEF8C28}" destId="{85489B16-F34A-4537-814B-5194A50C0950}" srcOrd="3" destOrd="0" parTransId="{8B80D3A2-F3CD-480F-8D39-688430AF5E52}" sibTransId="{C0FC7AD9-A915-460F-8D27-7718F19F1341}"/>
    <dgm:cxn modelId="{6A23A64B-0E5C-4D9F-AB8E-93738B243EDF}" type="presOf" srcId="{456A96F6-9783-4B4C-B230-C7EE611A2647}" destId="{B87DAB16-074B-4575-9D76-673EFAED8BE3}" srcOrd="1" destOrd="0" presId="urn:microsoft.com/office/officeart/2005/8/layout/matrix1"/>
    <dgm:cxn modelId="{B5E35F5A-05A0-4499-BBEE-CF29B1ABBE60}" type="presOf" srcId="{456A96F6-9783-4B4C-B230-C7EE611A2647}" destId="{A33DAFC6-2AFD-4FFC-8E89-C5E3EDB6D2CB}" srcOrd="0" destOrd="0" presId="urn:microsoft.com/office/officeart/2005/8/layout/matrix1"/>
    <dgm:cxn modelId="{0DC14AAB-FC02-4E39-9244-6C7353D2E827}" type="presOf" srcId="{85489B16-F34A-4537-814B-5194A50C0950}" destId="{C2CFFA49-4DA2-475D-8FB4-AC11F52DC029}" srcOrd="1" destOrd="0" presId="urn:microsoft.com/office/officeart/2005/8/layout/matrix1"/>
    <dgm:cxn modelId="{7F6321CD-E854-4E15-B779-620493D82020}" type="presOf" srcId="{52804645-6D03-414B-8120-F70D6E98C3AF}" destId="{0FC165B9-7798-48DF-97E5-B6CEC7EDCD17}" srcOrd="0" destOrd="0" presId="urn:microsoft.com/office/officeart/2005/8/layout/matrix1"/>
    <dgm:cxn modelId="{EF02EFE0-1B9E-4C49-860A-3948F69B089E}" srcId="{1C198291-5475-4118-B93D-E03FBAEF8C28}" destId="{456A96F6-9783-4B4C-B230-C7EE611A2647}" srcOrd="1" destOrd="0" parTransId="{35CE0E73-2EAB-4874-95CF-F799ABB3CC26}" sibTransId="{C9E24F6B-E470-4CD6-8FFD-292000801192}"/>
    <dgm:cxn modelId="{1955ACF1-8939-472C-976D-1255FC4CEDB0}" srcId="{1C198291-5475-4118-B93D-E03FBAEF8C28}" destId="{F670768D-5F39-4862-B20C-F648509145D6}" srcOrd="0" destOrd="0" parTransId="{4F9D5021-4176-4255-BE74-8EBC56E8075A}" sibTransId="{8AA3E159-CC73-4917-8BC6-770F85A40907}"/>
    <dgm:cxn modelId="{BE3CFB34-8A2F-4C3A-8B26-C0088FE5198A}" type="presParOf" srcId="{928DEEFF-C08D-4A8B-BD1E-050C8E4768AE}" destId="{1D4156F0-2049-464C-B09A-568435C1081F}" srcOrd="0" destOrd="0" presId="urn:microsoft.com/office/officeart/2005/8/layout/matrix1"/>
    <dgm:cxn modelId="{956E3D5B-0849-4A5C-9F60-59FDB2016515}" type="presParOf" srcId="{1D4156F0-2049-464C-B09A-568435C1081F}" destId="{88CB871B-8BF3-46CB-A3E9-086BA5375143}" srcOrd="0" destOrd="0" presId="urn:microsoft.com/office/officeart/2005/8/layout/matrix1"/>
    <dgm:cxn modelId="{8586B800-28BA-4B8C-B6DF-61E3887AE68E}" type="presParOf" srcId="{1D4156F0-2049-464C-B09A-568435C1081F}" destId="{B3B073F6-017E-4C50-8BE9-72975B3B1601}" srcOrd="1" destOrd="0" presId="urn:microsoft.com/office/officeart/2005/8/layout/matrix1"/>
    <dgm:cxn modelId="{5B38FF7F-AA25-4D5E-B8E3-DB90303076FC}" type="presParOf" srcId="{1D4156F0-2049-464C-B09A-568435C1081F}" destId="{A33DAFC6-2AFD-4FFC-8E89-C5E3EDB6D2CB}" srcOrd="2" destOrd="0" presId="urn:microsoft.com/office/officeart/2005/8/layout/matrix1"/>
    <dgm:cxn modelId="{ED11EDE1-E31D-41F6-B622-BCE7D38028B2}" type="presParOf" srcId="{1D4156F0-2049-464C-B09A-568435C1081F}" destId="{B87DAB16-074B-4575-9D76-673EFAED8BE3}" srcOrd="3" destOrd="0" presId="urn:microsoft.com/office/officeart/2005/8/layout/matrix1"/>
    <dgm:cxn modelId="{43D60AF3-4C18-4800-A722-718A1B6F6730}" type="presParOf" srcId="{1D4156F0-2049-464C-B09A-568435C1081F}" destId="{0FC165B9-7798-48DF-97E5-B6CEC7EDCD17}" srcOrd="4" destOrd="0" presId="urn:microsoft.com/office/officeart/2005/8/layout/matrix1"/>
    <dgm:cxn modelId="{2CFD393A-4926-4479-BB35-AFC3F6BA8448}" type="presParOf" srcId="{1D4156F0-2049-464C-B09A-568435C1081F}" destId="{0530CDD4-04E5-47F8-AC02-590F37A49F3E}" srcOrd="5" destOrd="0" presId="urn:microsoft.com/office/officeart/2005/8/layout/matrix1"/>
    <dgm:cxn modelId="{F79394F6-16D3-4B5A-A997-6AD185FB5741}" type="presParOf" srcId="{1D4156F0-2049-464C-B09A-568435C1081F}" destId="{8FA63A32-CA7E-49A2-BF9C-5665CF11792E}" srcOrd="6" destOrd="0" presId="urn:microsoft.com/office/officeart/2005/8/layout/matrix1"/>
    <dgm:cxn modelId="{5325925E-3DBF-4028-9895-E5B0E2346E2B}" type="presParOf" srcId="{1D4156F0-2049-464C-B09A-568435C1081F}" destId="{C2CFFA49-4DA2-475D-8FB4-AC11F52DC029}" srcOrd="7" destOrd="0" presId="urn:microsoft.com/office/officeart/2005/8/layout/matrix1"/>
    <dgm:cxn modelId="{8903E40E-D092-40BB-9CF0-1701D5D7ECF5}" type="presParOf" srcId="{928DEEFF-C08D-4A8B-BD1E-050C8E4768AE}" destId="{BFF6166B-7B0F-4BB8-99F6-B3F1B56BF1E6}" srcOrd="1" destOrd="0" presId="urn:microsoft.com/office/officeart/2005/8/layout/matrix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CB871B-8BF3-46CB-A3E9-086BA5375143}">
      <dsp:nvSpPr>
        <dsp:cNvPr id="0" name=""/>
        <dsp:cNvSpPr/>
      </dsp:nvSpPr>
      <dsp:spPr>
        <a:xfrm rot="16200000">
          <a:off x="1003348" y="-1003348"/>
          <a:ext cx="6896671" cy="8903368"/>
        </a:xfrm>
        <a:prstGeom prst="round1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840" tIns="497840" rIns="497840" bIns="497840" numCol="1" spcCol="1270" anchor="ctr" anchorCtr="0">
          <a:noAutofit/>
        </a:bodyPr>
        <a:lstStyle/>
        <a:p>
          <a:pPr marL="0" lvl="0" indent="0" algn="ctr" defTabSz="3111500">
            <a:lnSpc>
              <a:spcPct val="90000"/>
            </a:lnSpc>
            <a:spcBef>
              <a:spcPct val="0"/>
            </a:spcBef>
            <a:spcAft>
              <a:spcPct val="35000"/>
            </a:spcAft>
            <a:buNone/>
          </a:pPr>
          <a:r>
            <a:rPr lang="en-US" sz="7000" b="0" kern="1200" dirty="0">
              <a:solidFill>
                <a:schemeClr val="bg1"/>
              </a:solidFill>
            </a:rPr>
            <a:t>Conducted in an appropriate and structured manner</a:t>
          </a:r>
        </a:p>
      </dsp:txBody>
      <dsp:txXfrm rot="5400000">
        <a:off x="0" y="0"/>
        <a:ext cx="8903368" cy="5172503"/>
      </dsp:txXfrm>
    </dsp:sp>
    <dsp:sp modelId="{A33DAFC6-2AFD-4FFC-8E89-C5E3EDB6D2CB}">
      <dsp:nvSpPr>
        <dsp:cNvPr id="0" name=""/>
        <dsp:cNvSpPr/>
      </dsp:nvSpPr>
      <dsp:spPr>
        <a:xfrm>
          <a:off x="8903368" y="0"/>
          <a:ext cx="8903368" cy="6896671"/>
        </a:xfrm>
        <a:prstGeom prst="round1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840" tIns="497840" rIns="497840" bIns="497840" numCol="1" spcCol="1270" anchor="ctr" anchorCtr="0">
          <a:noAutofit/>
        </a:bodyPr>
        <a:lstStyle/>
        <a:p>
          <a:pPr marL="0" lvl="0" indent="0" algn="ctr" defTabSz="3111500">
            <a:lnSpc>
              <a:spcPct val="90000"/>
            </a:lnSpc>
            <a:spcBef>
              <a:spcPct val="0"/>
            </a:spcBef>
            <a:spcAft>
              <a:spcPct val="35000"/>
            </a:spcAft>
            <a:buNone/>
          </a:pPr>
          <a:r>
            <a:rPr lang="en-US" sz="7000" b="0" kern="1200" dirty="0">
              <a:solidFill>
                <a:schemeClr val="bg1"/>
              </a:solidFill>
            </a:rPr>
            <a:t>Debriefer has been trained and is competent in debriefing process</a:t>
          </a:r>
          <a:endParaRPr lang="en-US" sz="7000" kern="1200" dirty="0"/>
        </a:p>
      </dsp:txBody>
      <dsp:txXfrm>
        <a:off x="8903368" y="0"/>
        <a:ext cx="8903368" cy="5172503"/>
      </dsp:txXfrm>
    </dsp:sp>
    <dsp:sp modelId="{0FC165B9-7798-48DF-97E5-B6CEC7EDCD17}">
      <dsp:nvSpPr>
        <dsp:cNvPr id="0" name=""/>
        <dsp:cNvSpPr/>
      </dsp:nvSpPr>
      <dsp:spPr>
        <a:xfrm rot="10800000">
          <a:off x="0" y="6896671"/>
          <a:ext cx="8903368" cy="6896671"/>
        </a:xfrm>
        <a:prstGeom prst="round1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840" tIns="497840" rIns="497840" bIns="497840" numCol="1" spcCol="1270" anchor="ctr" anchorCtr="0">
          <a:noAutofit/>
        </a:bodyPr>
        <a:lstStyle/>
        <a:p>
          <a:pPr marL="0" lvl="0" indent="0" algn="ctr" defTabSz="3111500">
            <a:lnSpc>
              <a:spcPct val="90000"/>
            </a:lnSpc>
            <a:spcBef>
              <a:spcPct val="0"/>
            </a:spcBef>
            <a:spcAft>
              <a:spcPct val="35000"/>
            </a:spcAft>
            <a:buNone/>
          </a:pPr>
          <a:r>
            <a:rPr lang="en-US" sz="7000" kern="1200" dirty="0">
              <a:solidFill>
                <a:schemeClr val="bg1"/>
              </a:solidFill>
            </a:rPr>
            <a:t>Debriefing session promotes self-reflection and systems analysis</a:t>
          </a:r>
        </a:p>
      </dsp:txBody>
      <dsp:txXfrm rot="10800000">
        <a:off x="0" y="8620839"/>
        <a:ext cx="8903368" cy="5172503"/>
      </dsp:txXfrm>
    </dsp:sp>
    <dsp:sp modelId="{8FA63A32-CA7E-49A2-BF9C-5665CF11792E}">
      <dsp:nvSpPr>
        <dsp:cNvPr id="0" name=""/>
        <dsp:cNvSpPr/>
      </dsp:nvSpPr>
      <dsp:spPr>
        <a:xfrm rot="5400000">
          <a:off x="9906717" y="5893323"/>
          <a:ext cx="6896671" cy="8903368"/>
        </a:xfrm>
        <a:prstGeom prst="round1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840" tIns="497840" rIns="497840" bIns="497840" numCol="1" spcCol="1270" anchor="ctr" anchorCtr="0">
          <a:noAutofit/>
        </a:bodyPr>
        <a:lstStyle/>
        <a:p>
          <a:pPr marL="0" lvl="0" indent="0" algn="ctr" defTabSz="3111500">
            <a:lnSpc>
              <a:spcPct val="90000"/>
            </a:lnSpc>
            <a:spcBef>
              <a:spcPct val="0"/>
            </a:spcBef>
            <a:spcAft>
              <a:spcPct val="35000"/>
            </a:spcAft>
            <a:buNone/>
          </a:pPr>
          <a:r>
            <a:rPr lang="en-US" sz="7000" kern="1200" dirty="0">
              <a:solidFill>
                <a:schemeClr val="bg1"/>
              </a:solidFill>
            </a:rPr>
            <a:t>Planned and structured in accordance with a theoretical framework</a:t>
          </a:r>
        </a:p>
      </dsp:txBody>
      <dsp:txXfrm rot="-5400000">
        <a:off x="8903368" y="8620838"/>
        <a:ext cx="8903368" cy="5172503"/>
      </dsp:txXfrm>
    </dsp:sp>
    <dsp:sp modelId="{BFF6166B-7B0F-4BB8-99F6-B3F1B56BF1E6}">
      <dsp:nvSpPr>
        <dsp:cNvPr id="0" name=""/>
        <dsp:cNvSpPr/>
      </dsp:nvSpPr>
      <dsp:spPr>
        <a:xfrm>
          <a:off x="6232357" y="5172503"/>
          <a:ext cx="5342021" cy="3448335"/>
        </a:xfrm>
        <a:prstGeom prst="roundRect">
          <a:avLst/>
        </a:prstGeom>
        <a:solidFill>
          <a:schemeClr val="accent1">
            <a:tint val="6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6000" b="1" kern="1200" dirty="0"/>
            <a:t>Debriefing Best Practices </a:t>
          </a:r>
          <a:r>
            <a:rPr lang="en-US" sz="4000" b="1" kern="1200" dirty="0"/>
            <a:t>(INACSL, 2021</a:t>
          </a:r>
          <a:r>
            <a:rPr lang="en-US" sz="5000" b="1" kern="1200" dirty="0"/>
            <a:t>)</a:t>
          </a:r>
          <a:endParaRPr lang="en-US" sz="5000" kern="1200" dirty="0"/>
        </a:p>
      </dsp:txBody>
      <dsp:txXfrm>
        <a:off x="6400691" y="5340837"/>
        <a:ext cx="5005353" cy="3111667"/>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36263FE2-9438-354A-B60A-5A471281E58B}" type="datetimeFigureOut">
              <a:rPr lang="en-US" smtClean="0"/>
              <a:t>3/15/2022</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FECA9BC3-5A08-5C40-8DE6-1B49CE826337}" type="slidenum">
              <a:rPr lang="en-US" smtClean="0"/>
              <a:t>‹#›</a:t>
            </a:fld>
            <a:endParaRPr lang="en-US"/>
          </a:p>
        </p:txBody>
      </p:sp>
    </p:spTree>
    <p:extLst>
      <p:ext uri="{BB962C8B-B14F-4D97-AF65-F5344CB8AC3E}">
        <p14:creationId xmlns:p14="http://schemas.microsoft.com/office/powerpoint/2010/main" val="3278815488"/>
      </p:ext>
    </p:extLst>
  </p:cSld>
  <p:clrMap bg1="lt1" tx1="dk1" bg2="lt2" tx2="dk2" accent1="accent1" accent2="accent2" accent3="accent3" accent4="accent4" accent5="accent5" accent6="accent6" hlink="hlink" folHlink="folHlink"/>
  <p:notesStyle>
    <a:lvl1pPr marL="0" algn="l" defTabSz="477467" rtl="0" eaLnBrk="1" latinLnBrk="0" hangingPunct="1">
      <a:defRPr sz="1300" kern="1200">
        <a:solidFill>
          <a:schemeClr val="tx1"/>
        </a:solidFill>
        <a:latin typeface="+mn-lt"/>
        <a:ea typeface="+mn-ea"/>
        <a:cs typeface="+mn-cs"/>
      </a:defRPr>
    </a:lvl1pPr>
    <a:lvl2pPr marL="477467" algn="l" defTabSz="477467" rtl="0" eaLnBrk="1" latinLnBrk="0" hangingPunct="1">
      <a:defRPr sz="1300" kern="1200">
        <a:solidFill>
          <a:schemeClr val="tx1"/>
        </a:solidFill>
        <a:latin typeface="+mn-lt"/>
        <a:ea typeface="+mn-ea"/>
        <a:cs typeface="+mn-cs"/>
      </a:defRPr>
    </a:lvl2pPr>
    <a:lvl3pPr marL="954936" algn="l" defTabSz="477467" rtl="0" eaLnBrk="1" latinLnBrk="0" hangingPunct="1">
      <a:defRPr sz="1300" kern="1200">
        <a:solidFill>
          <a:schemeClr val="tx1"/>
        </a:solidFill>
        <a:latin typeface="+mn-lt"/>
        <a:ea typeface="+mn-ea"/>
        <a:cs typeface="+mn-cs"/>
      </a:defRPr>
    </a:lvl3pPr>
    <a:lvl4pPr marL="1432403" algn="l" defTabSz="477467" rtl="0" eaLnBrk="1" latinLnBrk="0" hangingPunct="1">
      <a:defRPr sz="1300" kern="1200">
        <a:solidFill>
          <a:schemeClr val="tx1"/>
        </a:solidFill>
        <a:latin typeface="+mn-lt"/>
        <a:ea typeface="+mn-ea"/>
        <a:cs typeface="+mn-cs"/>
      </a:defRPr>
    </a:lvl4pPr>
    <a:lvl5pPr marL="1909870" algn="l" defTabSz="477467" rtl="0" eaLnBrk="1" latinLnBrk="0" hangingPunct="1">
      <a:defRPr sz="1300" kern="1200">
        <a:solidFill>
          <a:schemeClr val="tx1"/>
        </a:solidFill>
        <a:latin typeface="+mn-lt"/>
        <a:ea typeface="+mn-ea"/>
        <a:cs typeface="+mn-cs"/>
      </a:defRPr>
    </a:lvl5pPr>
    <a:lvl6pPr marL="2387337" algn="l" defTabSz="477467" rtl="0" eaLnBrk="1" latinLnBrk="0" hangingPunct="1">
      <a:defRPr sz="1300" kern="1200">
        <a:solidFill>
          <a:schemeClr val="tx1"/>
        </a:solidFill>
        <a:latin typeface="+mn-lt"/>
        <a:ea typeface="+mn-ea"/>
        <a:cs typeface="+mn-cs"/>
      </a:defRPr>
    </a:lvl6pPr>
    <a:lvl7pPr marL="2864805" algn="l" defTabSz="477467" rtl="0" eaLnBrk="1" latinLnBrk="0" hangingPunct="1">
      <a:defRPr sz="1300" kern="1200">
        <a:solidFill>
          <a:schemeClr val="tx1"/>
        </a:solidFill>
        <a:latin typeface="+mn-lt"/>
        <a:ea typeface="+mn-ea"/>
        <a:cs typeface="+mn-cs"/>
      </a:defRPr>
    </a:lvl7pPr>
    <a:lvl8pPr marL="3342272" algn="l" defTabSz="477467" rtl="0" eaLnBrk="1" latinLnBrk="0" hangingPunct="1">
      <a:defRPr sz="1300" kern="1200">
        <a:solidFill>
          <a:schemeClr val="tx1"/>
        </a:solidFill>
        <a:latin typeface="+mn-lt"/>
        <a:ea typeface="+mn-ea"/>
        <a:cs typeface="+mn-cs"/>
      </a:defRPr>
    </a:lvl8pPr>
    <a:lvl9pPr marL="3819741" algn="l" defTabSz="47746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CA9BC3-5A08-5C40-8DE6-1B49CE826337}" type="slidenum">
              <a:rPr lang="en-US" smtClean="0"/>
              <a:t>1</a:t>
            </a:fld>
            <a:endParaRPr lang="en-US"/>
          </a:p>
        </p:txBody>
      </p:sp>
    </p:spTree>
    <p:extLst>
      <p:ext uri="{BB962C8B-B14F-4D97-AF65-F5344CB8AC3E}">
        <p14:creationId xmlns:p14="http://schemas.microsoft.com/office/powerpoint/2010/main" val="2332982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34496" y="8493799"/>
            <a:ext cx="33984125" cy="8778245"/>
          </a:xfrm>
        </p:spPr>
        <p:txBody>
          <a:bodyPr anchor="b">
            <a:normAutofit/>
          </a:bodyPr>
          <a:lstStyle>
            <a:lvl1pPr algn="ctr">
              <a:defRPr sz="25920"/>
            </a:lvl1pPr>
          </a:lstStyle>
          <a:p>
            <a:r>
              <a:rPr lang="en-US"/>
              <a:t>Click to edit Master title style</a:t>
            </a:r>
            <a:endParaRPr lang="en-US" dirty="0"/>
          </a:p>
        </p:txBody>
      </p:sp>
      <p:sp>
        <p:nvSpPr>
          <p:cNvPr id="3" name="Subtitle 2"/>
          <p:cNvSpPr>
            <a:spLocks noGrp="1"/>
          </p:cNvSpPr>
          <p:nvPr>
            <p:ph type="subTitle" idx="1"/>
          </p:nvPr>
        </p:nvSpPr>
        <p:spPr>
          <a:xfrm>
            <a:off x="4934496" y="17272029"/>
            <a:ext cx="33984125" cy="5039362"/>
          </a:xfrm>
        </p:spPr>
        <p:txBody>
          <a:bodyPr anchor="t"/>
          <a:lstStyle>
            <a:lvl1pPr marL="0" indent="0" algn="ctr">
              <a:buNone/>
              <a:defRPr>
                <a:solidFill>
                  <a:schemeClr val="tx1"/>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62335667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1176" y="2592408"/>
            <a:ext cx="36748848" cy="18404995"/>
          </a:xfrm>
          <a:prstGeom prst="rect">
            <a:avLst/>
          </a:prstGeom>
        </p:spPr>
      </p:pic>
      <p:sp>
        <p:nvSpPr>
          <p:cNvPr id="2" name="Title 1"/>
          <p:cNvSpPr>
            <a:spLocks noGrp="1"/>
          </p:cNvSpPr>
          <p:nvPr>
            <p:ph type="title"/>
          </p:nvPr>
        </p:nvSpPr>
        <p:spPr>
          <a:xfrm>
            <a:off x="3289702" y="21913224"/>
            <a:ext cx="37279176" cy="2608666"/>
          </a:xfrm>
        </p:spPr>
        <p:txBody>
          <a:bodyPr anchor="b">
            <a:normAutofit/>
          </a:bodyPr>
          <a:lstStyle>
            <a:lvl1pPr algn="ctr">
              <a:defRPr sz="13440"/>
            </a:lvl1pPr>
          </a:lstStyle>
          <a:p>
            <a:r>
              <a:rPr lang="en-US"/>
              <a:t>Click to edit Master title style</a:t>
            </a:r>
            <a:endParaRPr lang="en-US" dirty="0"/>
          </a:p>
        </p:txBody>
      </p:sp>
      <p:sp>
        <p:nvSpPr>
          <p:cNvPr id="3" name="Picture Placeholder 2"/>
          <p:cNvSpPr>
            <a:spLocks noGrp="1" noChangeAspect="1"/>
          </p:cNvSpPr>
          <p:nvPr>
            <p:ph type="pic" idx="1"/>
          </p:nvPr>
        </p:nvSpPr>
        <p:spPr>
          <a:xfrm>
            <a:off x="4445842" y="3336050"/>
            <a:ext cx="34970880" cy="16923221"/>
          </a:xfrm>
          <a:effectLst>
            <a:outerShdw blurRad="38100" dist="25400" dir="4440000">
              <a:srgbClr val="000000">
                <a:alpha val="36000"/>
              </a:srgbClr>
            </a:outerShdw>
          </a:effectLst>
        </p:spPr>
        <p:txBody>
          <a:bodyPr anchor="t">
            <a:normAutofit/>
          </a:bodyPr>
          <a:lstStyle>
            <a:lvl1pPr marL="0" indent="0" algn="ctr">
              <a:buNone/>
              <a:defRPr sz="9600"/>
            </a:lvl1pPr>
            <a:lvl2pPr marL="2194560" indent="0">
              <a:buNone/>
              <a:defRPr sz="9600"/>
            </a:lvl2pPr>
            <a:lvl3pPr marL="4389120" indent="0">
              <a:buNone/>
              <a:defRPr sz="96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289661" y="24521894"/>
            <a:ext cx="37273546" cy="3275866"/>
          </a:xfrm>
        </p:spPr>
        <p:txBody>
          <a:bodyPr anchor="t"/>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624113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3289661" y="2920498"/>
            <a:ext cx="37273546" cy="16964851"/>
          </a:xfrm>
        </p:spPr>
        <p:txBody>
          <a:bodyPr anchor="ctr"/>
          <a:lstStyle>
            <a:lvl1pPr>
              <a:defRPr sz="15360"/>
            </a:lvl1pPr>
          </a:lstStyle>
          <a:p>
            <a:r>
              <a:rPr lang="en-US"/>
              <a:t>Click to edit Master title style</a:t>
            </a:r>
            <a:endParaRPr lang="en-US" dirty="0"/>
          </a:p>
        </p:txBody>
      </p:sp>
      <p:sp>
        <p:nvSpPr>
          <p:cNvPr id="4" name="Text Placeholder 3"/>
          <p:cNvSpPr>
            <a:spLocks noGrp="1"/>
          </p:cNvSpPr>
          <p:nvPr>
            <p:ph type="body" sz="half" idx="2"/>
          </p:nvPr>
        </p:nvSpPr>
        <p:spPr>
          <a:xfrm>
            <a:off x="3289661" y="20616864"/>
            <a:ext cx="37273546" cy="7208765"/>
          </a:xfrm>
        </p:spPr>
        <p:txBody>
          <a:bodyPr anchor="ctr"/>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131837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6363" y="2926080"/>
            <a:ext cx="33489907" cy="14365939"/>
          </a:xfrm>
        </p:spPr>
        <p:txBody>
          <a:bodyPr anchor="ctr"/>
          <a:lstStyle>
            <a:lvl1pPr>
              <a:defRPr sz="15360"/>
            </a:lvl1pPr>
          </a:lstStyle>
          <a:p>
            <a:r>
              <a:rPr lang="en-US"/>
              <a:t>Click to edit Master title style</a:t>
            </a:r>
            <a:endParaRPr lang="en-US" dirty="0"/>
          </a:p>
        </p:txBody>
      </p:sp>
      <p:sp>
        <p:nvSpPr>
          <p:cNvPr id="12" name="Text Placeholder 3"/>
          <p:cNvSpPr>
            <a:spLocks noGrp="1"/>
          </p:cNvSpPr>
          <p:nvPr>
            <p:ph type="body" sz="half" idx="13"/>
          </p:nvPr>
        </p:nvSpPr>
        <p:spPr>
          <a:xfrm>
            <a:off x="6194323" y="17328161"/>
            <a:ext cx="31508275" cy="2557195"/>
          </a:xfrm>
        </p:spPr>
        <p:txBody>
          <a:bodyPr anchor="t">
            <a:normAutofit/>
          </a:bodyPr>
          <a:lstStyle>
            <a:lvl1pPr marL="0" indent="0" algn="r">
              <a:buNone/>
              <a:defRPr sz="672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4" name="Text Placeholder 3"/>
          <p:cNvSpPr>
            <a:spLocks noGrp="1"/>
          </p:cNvSpPr>
          <p:nvPr>
            <p:ph type="body" sz="half" idx="2"/>
          </p:nvPr>
        </p:nvSpPr>
        <p:spPr>
          <a:xfrm>
            <a:off x="3289661" y="20660894"/>
            <a:ext cx="37273546" cy="7149581"/>
          </a:xfrm>
        </p:spPr>
        <p:txBody>
          <a:bodyPr anchor="ctr">
            <a:normAutofit/>
          </a:bodyPr>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
        <p:nvSpPr>
          <p:cNvPr id="11" name="TextBox 10"/>
          <p:cNvSpPr txBox="1"/>
          <p:nvPr/>
        </p:nvSpPr>
        <p:spPr>
          <a:xfrm>
            <a:off x="3011803" y="4194778"/>
            <a:ext cx="2194560" cy="2806925"/>
          </a:xfrm>
          <a:prstGeom prst="rect">
            <a:avLst/>
          </a:prstGeom>
        </p:spPr>
        <p:txBody>
          <a:bodyPr vert="horz" lIns="438912" tIns="219456" rIns="438912" bIns="21945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38400" dirty="0">
                <a:solidFill>
                  <a:schemeClr val="tx1"/>
                </a:solidFill>
                <a:effectLst/>
              </a:rPr>
              <a:t>“</a:t>
            </a:r>
          </a:p>
        </p:txBody>
      </p:sp>
      <p:sp>
        <p:nvSpPr>
          <p:cNvPr id="13" name="TextBox 12"/>
          <p:cNvSpPr txBox="1"/>
          <p:nvPr/>
        </p:nvSpPr>
        <p:spPr>
          <a:xfrm>
            <a:off x="37576123" y="14079576"/>
            <a:ext cx="2194560" cy="2806925"/>
          </a:xfrm>
          <a:prstGeom prst="rect">
            <a:avLst/>
          </a:prstGeom>
        </p:spPr>
        <p:txBody>
          <a:bodyPr vert="horz" lIns="438912" tIns="219456" rIns="438912" bIns="21945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38400" dirty="0">
                <a:solidFill>
                  <a:schemeClr val="tx1"/>
                </a:solidFill>
                <a:effectLst/>
              </a:rPr>
              <a:t>”</a:t>
            </a:r>
          </a:p>
        </p:txBody>
      </p:sp>
    </p:spTree>
    <p:extLst>
      <p:ext uri="{BB962C8B-B14F-4D97-AF65-F5344CB8AC3E}">
        <p14:creationId xmlns:p14="http://schemas.microsoft.com/office/powerpoint/2010/main" val="2960242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3289661" y="10209329"/>
            <a:ext cx="37273546" cy="12056808"/>
          </a:xfrm>
        </p:spPr>
        <p:txBody>
          <a:bodyPr anchor="b"/>
          <a:lstStyle>
            <a:lvl1pPr>
              <a:defRPr sz="15360"/>
            </a:lvl1pPr>
          </a:lstStyle>
          <a:p>
            <a:r>
              <a:rPr lang="en-US"/>
              <a:t>Click to edit Master title style</a:t>
            </a:r>
            <a:endParaRPr lang="en-US" dirty="0"/>
          </a:p>
        </p:txBody>
      </p:sp>
      <p:sp>
        <p:nvSpPr>
          <p:cNvPr id="4" name="Text Placeholder 3"/>
          <p:cNvSpPr>
            <a:spLocks noGrp="1"/>
          </p:cNvSpPr>
          <p:nvPr>
            <p:ph type="body" sz="half" idx="2"/>
          </p:nvPr>
        </p:nvSpPr>
        <p:spPr>
          <a:xfrm>
            <a:off x="3289630" y="22322669"/>
            <a:ext cx="37267915" cy="5475091"/>
          </a:xfrm>
        </p:spPr>
        <p:txBody>
          <a:bodyPr anchor="t"/>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4073127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3289661" y="2926080"/>
            <a:ext cx="37273546" cy="4658160"/>
          </a:xfrm>
        </p:spPr>
        <p:txBody>
          <a:bodyPr/>
          <a:lstStyle/>
          <a:p>
            <a:r>
              <a:rPr lang="en-US"/>
              <a:t>Click to edit Master title style</a:t>
            </a:r>
            <a:endParaRPr lang="en-US" dirty="0"/>
          </a:p>
        </p:txBody>
      </p:sp>
      <p:sp>
        <p:nvSpPr>
          <p:cNvPr id="7" name="Text Placeholder 2"/>
          <p:cNvSpPr>
            <a:spLocks noGrp="1"/>
          </p:cNvSpPr>
          <p:nvPr>
            <p:ph type="body" idx="1"/>
          </p:nvPr>
        </p:nvSpPr>
        <p:spPr>
          <a:xfrm>
            <a:off x="3289661" y="9052560"/>
            <a:ext cx="11883542" cy="2766058"/>
          </a:xfrm>
        </p:spPr>
        <p:txBody>
          <a:bodyPr anchor="b">
            <a:noAutofit/>
          </a:bodyPr>
          <a:lstStyle>
            <a:lvl1pPr marL="0" indent="0" algn="ctr">
              <a:buNone/>
              <a:defRPr sz="1152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8" name="Text Placeholder 3"/>
          <p:cNvSpPr>
            <a:spLocks noGrp="1"/>
          </p:cNvSpPr>
          <p:nvPr>
            <p:ph type="body" sz="half" idx="15"/>
          </p:nvPr>
        </p:nvSpPr>
        <p:spPr>
          <a:xfrm>
            <a:off x="3289661" y="12344400"/>
            <a:ext cx="11883542" cy="15453360"/>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9" name="Text Placeholder 4"/>
          <p:cNvSpPr>
            <a:spLocks noGrp="1"/>
          </p:cNvSpPr>
          <p:nvPr>
            <p:ph type="body" sz="quarter" idx="3"/>
          </p:nvPr>
        </p:nvSpPr>
        <p:spPr>
          <a:xfrm>
            <a:off x="16008159" y="9052560"/>
            <a:ext cx="11883542" cy="2766058"/>
          </a:xfrm>
        </p:spPr>
        <p:txBody>
          <a:bodyPr anchor="b">
            <a:noAutofit/>
          </a:bodyPr>
          <a:lstStyle>
            <a:lvl1pPr marL="0" indent="0" algn="ctr">
              <a:buNone/>
              <a:defRPr sz="1152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10" name="Text Placeholder 3"/>
          <p:cNvSpPr>
            <a:spLocks noGrp="1"/>
          </p:cNvSpPr>
          <p:nvPr>
            <p:ph type="body" sz="half" idx="16"/>
          </p:nvPr>
        </p:nvSpPr>
        <p:spPr>
          <a:xfrm>
            <a:off x="15989165" y="12344400"/>
            <a:ext cx="11883542" cy="15453360"/>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11" name="Text Placeholder 4"/>
          <p:cNvSpPr>
            <a:spLocks noGrp="1"/>
          </p:cNvSpPr>
          <p:nvPr>
            <p:ph type="body" sz="quarter" idx="13"/>
          </p:nvPr>
        </p:nvSpPr>
        <p:spPr>
          <a:xfrm>
            <a:off x="28679659" y="9052560"/>
            <a:ext cx="11883542" cy="2766058"/>
          </a:xfrm>
        </p:spPr>
        <p:txBody>
          <a:bodyPr anchor="b">
            <a:noAutofit/>
          </a:bodyPr>
          <a:lstStyle>
            <a:lvl1pPr marL="0" indent="0" algn="ctr">
              <a:buNone/>
              <a:defRPr sz="1152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12" name="Text Placeholder 3"/>
          <p:cNvSpPr>
            <a:spLocks noGrp="1"/>
          </p:cNvSpPr>
          <p:nvPr>
            <p:ph type="body" sz="half" idx="17"/>
          </p:nvPr>
        </p:nvSpPr>
        <p:spPr>
          <a:xfrm>
            <a:off x="28679659" y="12344400"/>
            <a:ext cx="11883542" cy="15453360"/>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3" name="Date Placeholder 2"/>
          <p:cNvSpPr>
            <a:spLocks noGrp="1"/>
          </p:cNvSpPr>
          <p:nvPr>
            <p:ph type="dt" sz="half" idx="10"/>
          </p:nvPr>
        </p:nvSpPr>
        <p:spPr/>
        <p:txBody>
          <a:bodyPr/>
          <a:lstStyle/>
          <a:p>
            <a:fld id="{163D97CC-475F-BE49-B579-6BFEF977A37E}" type="datetimeFigureOut">
              <a:rPr lang="en-US" smtClean="0"/>
              <a:t>3/15/2022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563731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4347" y="8765016"/>
            <a:ext cx="12139421" cy="880107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10302" y="8765016"/>
            <a:ext cx="12139421" cy="880107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24232" y="8765016"/>
            <a:ext cx="12139421" cy="8801078"/>
          </a:xfrm>
          <a:prstGeom prst="rect">
            <a:avLst/>
          </a:prstGeom>
        </p:spPr>
      </p:pic>
      <p:sp>
        <p:nvSpPr>
          <p:cNvPr id="30" name="Title 1"/>
          <p:cNvSpPr>
            <a:spLocks noGrp="1"/>
          </p:cNvSpPr>
          <p:nvPr>
            <p:ph type="title"/>
          </p:nvPr>
        </p:nvSpPr>
        <p:spPr>
          <a:xfrm>
            <a:off x="3289661" y="2926080"/>
            <a:ext cx="37273546" cy="465816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3289661" y="18739709"/>
            <a:ext cx="11883542" cy="2766058"/>
          </a:xfrm>
        </p:spPr>
        <p:txBody>
          <a:bodyPr anchor="b">
            <a:noAutofit/>
          </a:bodyPr>
          <a:lstStyle>
            <a:lvl1pPr marL="0" indent="0" algn="ctr">
              <a:buNone/>
              <a:defRPr sz="960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20" name="Picture Placeholder 2"/>
          <p:cNvSpPr>
            <a:spLocks noGrp="1" noChangeAspect="1"/>
          </p:cNvSpPr>
          <p:nvPr>
            <p:ph type="pic" idx="15"/>
          </p:nvPr>
        </p:nvSpPr>
        <p:spPr>
          <a:xfrm>
            <a:off x="3665170" y="9306807"/>
            <a:ext cx="11132525" cy="7694179"/>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a:t>Click icon to add picture</a:t>
            </a:r>
            <a:endParaRPr lang="en-US" dirty="0"/>
          </a:p>
        </p:txBody>
      </p:sp>
      <p:sp>
        <p:nvSpPr>
          <p:cNvPr id="21" name="Text Placeholder 3"/>
          <p:cNvSpPr>
            <a:spLocks noGrp="1"/>
          </p:cNvSpPr>
          <p:nvPr>
            <p:ph type="body" sz="half" idx="18"/>
          </p:nvPr>
        </p:nvSpPr>
        <p:spPr>
          <a:xfrm>
            <a:off x="3289661" y="21505774"/>
            <a:ext cx="11883542" cy="6291998"/>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22" name="Text Placeholder 4"/>
          <p:cNvSpPr>
            <a:spLocks noGrp="1"/>
          </p:cNvSpPr>
          <p:nvPr>
            <p:ph type="body" sz="quarter" idx="3"/>
          </p:nvPr>
        </p:nvSpPr>
        <p:spPr>
          <a:xfrm>
            <a:off x="15994037" y="18739709"/>
            <a:ext cx="11883542" cy="2766058"/>
          </a:xfrm>
        </p:spPr>
        <p:txBody>
          <a:bodyPr anchor="b">
            <a:noAutofit/>
          </a:bodyPr>
          <a:lstStyle>
            <a:lvl1pPr marL="0" indent="0" algn="ctr">
              <a:buNone/>
              <a:defRPr sz="960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23" name="Picture Placeholder 2"/>
          <p:cNvSpPr>
            <a:spLocks noGrp="1" noChangeAspect="1"/>
          </p:cNvSpPr>
          <p:nvPr>
            <p:ph type="pic" idx="21"/>
          </p:nvPr>
        </p:nvSpPr>
        <p:spPr>
          <a:xfrm>
            <a:off x="16364674" y="9307651"/>
            <a:ext cx="11132525" cy="7719187"/>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a:t>Click icon to add picture</a:t>
            </a:r>
            <a:endParaRPr lang="en-US" dirty="0"/>
          </a:p>
        </p:txBody>
      </p:sp>
      <p:sp>
        <p:nvSpPr>
          <p:cNvPr id="24" name="Text Placeholder 3"/>
          <p:cNvSpPr>
            <a:spLocks noGrp="1"/>
          </p:cNvSpPr>
          <p:nvPr>
            <p:ph type="body" sz="half" idx="19"/>
          </p:nvPr>
        </p:nvSpPr>
        <p:spPr>
          <a:xfrm>
            <a:off x="15989163" y="21505769"/>
            <a:ext cx="11888414" cy="6291998"/>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25" name="Text Placeholder 4"/>
          <p:cNvSpPr>
            <a:spLocks noGrp="1"/>
          </p:cNvSpPr>
          <p:nvPr>
            <p:ph type="body" sz="quarter" idx="13"/>
          </p:nvPr>
        </p:nvSpPr>
        <p:spPr>
          <a:xfrm>
            <a:off x="28680111" y="18739709"/>
            <a:ext cx="11883542" cy="2766058"/>
          </a:xfrm>
        </p:spPr>
        <p:txBody>
          <a:bodyPr anchor="b">
            <a:noAutofit/>
          </a:bodyPr>
          <a:lstStyle>
            <a:lvl1pPr marL="0" indent="0" algn="ctr">
              <a:buNone/>
              <a:defRPr sz="960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26" name="Picture Placeholder 2"/>
          <p:cNvSpPr>
            <a:spLocks noGrp="1" noChangeAspect="1"/>
          </p:cNvSpPr>
          <p:nvPr>
            <p:ph type="pic" idx="22"/>
          </p:nvPr>
        </p:nvSpPr>
        <p:spPr>
          <a:xfrm>
            <a:off x="29072515" y="9285274"/>
            <a:ext cx="11132525" cy="7715011"/>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a:t>Click icon to add picture</a:t>
            </a:r>
            <a:endParaRPr lang="en-US" dirty="0"/>
          </a:p>
        </p:txBody>
      </p:sp>
      <p:sp>
        <p:nvSpPr>
          <p:cNvPr id="27" name="Text Placeholder 3"/>
          <p:cNvSpPr>
            <a:spLocks noGrp="1"/>
          </p:cNvSpPr>
          <p:nvPr>
            <p:ph type="body" sz="half" idx="20"/>
          </p:nvPr>
        </p:nvSpPr>
        <p:spPr>
          <a:xfrm>
            <a:off x="28679659" y="21505759"/>
            <a:ext cx="11883542" cy="6292008"/>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3" name="Date Placeholder 2"/>
          <p:cNvSpPr>
            <a:spLocks noGrp="1"/>
          </p:cNvSpPr>
          <p:nvPr>
            <p:ph type="dt" sz="half" idx="10"/>
          </p:nvPr>
        </p:nvSpPr>
        <p:spPr/>
        <p:txBody>
          <a:bodyPr/>
          <a:lstStyle/>
          <a:p>
            <a:fld id="{163D97CC-475F-BE49-B579-6BFEF977A37E}" type="datetimeFigureOut">
              <a:rPr lang="en-US" smtClean="0"/>
              <a:t>3/15/2022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337930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383887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339052" y="2926082"/>
            <a:ext cx="8224152" cy="2487168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3289666" y="2926082"/>
            <a:ext cx="28500739" cy="248716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70127722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667538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63447" y="8453129"/>
            <a:ext cx="34525982" cy="8778302"/>
          </a:xfrm>
        </p:spPr>
        <p:txBody>
          <a:bodyPr anchor="b"/>
          <a:lstStyle>
            <a:lvl1pPr algn="ctr">
              <a:defRPr sz="19200" b="0" cap="none"/>
            </a:lvl1pPr>
          </a:lstStyle>
          <a:p>
            <a:r>
              <a:rPr lang="en-US"/>
              <a:t>Click to edit Master title style</a:t>
            </a:r>
            <a:endParaRPr lang="en-US" dirty="0"/>
          </a:p>
        </p:txBody>
      </p:sp>
      <p:sp>
        <p:nvSpPr>
          <p:cNvPr id="3" name="Text Placeholder 2"/>
          <p:cNvSpPr>
            <a:spLocks noGrp="1"/>
          </p:cNvSpPr>
          <p:nvPr>
            <p:ph type="body" idx="1"/>
          </p:nvPr>
        </p:nvSpPr>
        <p:spPr>
          <a:xfrm>
            <a:off x="4663447" y="17231419"/>
            <a:ext cx="34525982" cy="7233859"/>
          </a:xfrm>
        </p:spPr>
        <p:txBody>
          <a:bodyPr anchor="t"/>
          <a:lstStyle>
            <a:lvl1pPr marL="0" indent="0" algn="ctr">
              <a:buNone/>
              <a:defRPr sz="9600">
                <a:solidFill>
                  <a:schemeClr val="tx1"/>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3D97CC-475F-BE49-B579-6BFEF977A37E}" type="datetimeFigureOut">
              <a:rPr lang="en-US" smtClean="0"/>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46892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289668" y="8315755"/>
            <a:ext cx="18217790" cy="194820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330414" y="8315762"/>
            <a:ext cx="18232795" cy="194820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3D97CC-475F-BE49-B579-6BFEF977A37E}" type="datetimeFigureOut">
              <a:rPr lang="en-US" smtClean="0"/>
              <a:t>3/15/2022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10031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9659" y="8497553"/>
            <a:ext cx="18179630" cy="19742174"/>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83579" y="8497553"/>
            <a:ext cx="18179630" cy="19742174"/>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621139" y="8809219"/>
            <a:ext cx="17554838" cy="2615443"/>
          </a:xfrm>
        </p:spPr>
        <p:txBody>
          <a:bodyPr anchor="b">
            <a:noAutofit/>
          </a:bodyPr>
          <a:lstStyle>
            <a:lvl1pPr marL="0" indent="0" algn="ctr">
              <a:buNone/>
              <a:defRPr sz="11520" b="0"/>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621139" y="11424665"/>
            <a:ext cx="17554838" cy="16373102"/>
          </a:xfrm>
        </p:spPr>
        <p:txBody>
          <a:bodyPr anchor="t">
            <a:normAutofit/>
          </a:bodyPr>
          <a:lstStyle>
            <a:lvl1pPr>
              <a:defRPr sz="8640"/>
            </a:lvl1pPr>
            <a:lvl2pPr>
              <a:defRPr sz="7680"/>
            </a:lvl2pPr>
            <a:lvl3pPr>
              <a:defRPr sz="6720"/>
            </a:lvl3pPr>
            <a:lvl4pPr>
              <a:defRPr sz="5760"/>
            </a:lvl4pPr>
            <a:lvl5pPr>
              <a:defRPr sz="576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661880" y="8809227"/>
            <a:ext cx="17623190" cy="2615438"/>
          </a:xfrm>
        </p:spPr>
        <p:txBody>
          <a:bodyPr anchor="b">
            <a:noAutofit/>
          </a:bodyPr>
          <a:lstStyle>
            <a:lvl1pPr marL="0" indent="0" algn="ctr">
              <a:buNone/>
              <a:defRPr sz="11520" b="0"/>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661880" y="11424665"/>
            <a:ext cx="17623190" cy="16373102"/>
          </a:xfrm>
        </p:spPr>
        <p:txBody>
          <a:bodyPr anchor="t">
            <a:normAutofit/>
          </a:bodyPr>
          <a:lstStyle>
            <a:lvl1pPr>
              <a:defRPr sz="8640"/>
            </a:lvl1pPr>
            <a:lvl2pPr>
              <a:defRPr sz="7680"/>
            </a:lvl2pPr>
            <a:lvl3pPr>
              <a:defRPr sz="6720"/>
            </a:lvl3pPr>
            <a:lvl4pPr>
              <a:defRPr sz="5760"/>
            </a:lvl4pPr>
            <a:lvl5pPr>
              <a:defRPr sz="576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3D97CC-475F-BE49-B579-6BFEF977A37E}" type="datetimeFigureOut">
              <a:rPr lang="en-US" smtClean="0"/>
              <a:t>3/15/2022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53281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63D97CC-475F-BE49-B579-6BFEF977A37E}" type="datetimeFigureOut">
              <a:rPr lang="en-US" smtClean="0"/>
              <a:t>3/15/2022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346824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D97CC-475F-BE49-B579-6BFEF977A37E}" type="datetimeFigureOut">
              <a:rPr lang="en-US" smtClean="0"/>
              <a:t>3/15/2022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57077068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89668" y="2926080"/>
            <a:ext cx="13344802" cy="8745206"/>
          </a:xfrm>
        </p:spPr>
        <p:txBody>
          <a:bodyPr anchor="b">
            <a:normAutofit/>
          </a:bodyPr>
          <a:lstStyle>
            <a:lvl1pPr algn="ctr">
              <a:defRPr sz="11520" b="0"/>
            </a:lvl1pPr>
          </a:lstStyle>
          <a:p>
            <a:r>
              <a:rPr lang="en-US"/>
              <a:t>Click to edit Master title style</a:t>
            </a:r>
            <a:endParaRPr lang="en-US" dirty="0"/>
          </a:p>
        </p:txBody>
      </p:sp>
      <p:sp>
        <p:nvSpPr>
          <p:cNvPr id="3" name="Content Placeholder 2"/>
          <p:cNvSpPr>
            <a:spLocks noGrp="1"/>
          </p:cNvSpPr>
          <p:nvPr>
            <p:ph idx="1"/>
          </p:nvPr>
        </p:nvSpPr>
        <p:spPr>
          <a:xfrm>
            <a:off x="17480283" y="2926080"/>
            <a:ext cx="23082926" cy="2487168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289668" y="11671289"/>
            <a:ext cx="13344802" cy="16126469"/>
          </a:xfrm>
        </p:spPr>
        <p:txBody>
          <a:bodyPr anchor="t">
            <a:normAutofit/>
          </a:bodyPr>
          <a:lstStyle>
            <a:lvl1pPr marL="0" indent="0" algn="ctr">
              <a:buNone/>
              <a:defRPr sz="768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6615333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55938" y="2927630"/>
            <a:ext cx="16455101" cy="24986266"/>
          </a:xfrm>
          <a:prstGeom prst="rect">
            <a:avLst/>
          </a:prstGeom>
        </p:spPr>
      </p:pic>
      <p:sp>
        <p:nvSpPr>
          <p:cNvPr id="2" name="Title 1"/>
          <p:cNvSpPr>
            <a:spLocks noGrp="1"/>
          </p:cNvSpPr>
          <p:nvPr>
            <p:ph type="title"/>
          </p:nvPr>
        </p:nvSpPr>
        <p:spPr>
          <a:xfrm>
            <a:off x="3289666" y="2927631"/>
            <a:ext cx="18838445" cy="8780822"/>
          </a:xfrm>
        </p:spPr>
        <p:txBody>
          <a:bodyPr anchor="b">
            <a:noAutofit/>
          </a:bodyPr>
          <a:lstStyle>
            <a:lvl1pPr algn="ctr">
              <a:defRPr sz="1536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88297" y="3571147"/>
            <a:ext cx="15193800" cy="23581546"/>
          </a:xfr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a:t>Click icon to add picture</a:t>
            </a:r>
            <a:endParaRPr lang="en-US" dirty="0"/>
          </a:p>
        </p:txBody>
      </p:sp>
      <p:sp>
        <p:nvSpPr>
          <p:cNvPr id="4" name="Text Placeholder 3"/>
          <p:cNvSpPr>
            <a:spLocks noGrp="1"/>
          </p:cNvSpPr>
          <p:nvPr>
            <p:ph type="body" sz="half" idx="2"/>
          </p:nvPr>
        </p:nvSpPr>
        <p:spPr>
          <a:xfrm>
            <a:off x="3289666" y="11708453"/>
            <a:ext cx="18838445" cy="16205443"/>
          </a:xfrm>
        </p:spPr>
        <p:txBody>
          <a:bodyPr anchor="t">
            <a:normAutofit/>
          </a:bodyPr>
          <a:lstStyle>
            <a:lvl1pPr marL="0" indent="0" algn="ctr">
              <a:buNone/>
              <a:defRPr sz="768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975210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89661" y="2926080"/>
            <a:ext cx="37273546" cy="465816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289661" y="8315762"/>
            <a:ext cx="37273546" cy="19482005"/>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643450" y="28239727"/>
            <a:ext cx="9875520" cy="1752600"/>
          </a:xfrm>
          <a:prstGeom prst="rect">
            <a:avLst/>
          </a:prstGeom>
        </p:spPr>
        <p:txBody>
          <a:bodyPr vert="horz" lIns="91440" tIns="45720" rIns="91440" bIns="45720" rtlCol="0" anchor="ctr"/>
          <a:lstStyle>
            <a:lvl1pPr algn="r">
              <a:defRPr sz="4800">
                <a:solidFill>
                  <a:schemeClr val="tx1">
                    <a:lumMod val="95000"/>
                  </a:schemeClr>
                </a:solidFill>
                <a:effectLst>
                  <a:outerShdw blurRad="50800" dist="38100" dir="2700000" algn="tl" rotWithShape="0">
                    <a:schemeClr val="bg1">
                      <a:alpha val="43000"/>
                    </a:schemeClr>
                  </a:outerShdw>
                </a:effectLst>
              </a:defRPr>
            </a:lvl1pPr>
          </a:lstStyle>
          <a:p>
            <a:fld id="{163D97CC-475F-BE49-B579-6BFEF977A37E}" type="datetimeFigureOut">
              <a:rPr lang="en-US" smtClean="0"/>
              <a:t>3/15/2022</a:t>
            </a:fld>
            <a:endParaRPr lang="en-US"/>
          </a:p>
        </p:txBody>
      </p:sp>
      <p:sp>
        <p:nvSpPr>
          <p:cNvPr id="5" name="Footer Placeholder 4"/>
          <p:cNvSpPr>
            <a:spLocks noGrp="1"/>
          </p:cNvSpPr>
          <p:nvPr>
            <p:ph type="ftr" sz="quarter" idx="3"/>
          </p:nvPr>
        </p:nvSpPr>
        <p:spPr>
          <a:xfrm>
            <a:off x="3289668" y="28239727"/>
            <a:ext cx="24022315" cy="1752600"/>
          </a:xfrm>
          <a:prstGeom prst="rect">
            <a:avLst/>
          </a:prstGeom>
        </p:spPr>
        <p:txBody>
          <a:bodyPr vert="horz" lIns="91440" tIns="45720" rIns="91440" bIns="45720" rtlCol="0" anchor="ctr"/>
          <a:lstStyle>
            <a:lvl1pPr algn="l">
              <a:defRPr sz="48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37850446" y="28239727"/>
            <a:ext cx="2712763" cy="1752600"/>
          </a:xfrm>
          <a:prstGeom prst="rect">
            <a:avLst/>
          </a:prstGeom>
        </p:spPr>
        <p:txBody>
          <a:bodyPr vert="horz" lIns="91440" tIns="45720" rIns="91440" bIns="45720" rtlCol="0" anchor="ctr"/>
          <a:lstStyle>
            <a:lvl1pPr algn="r">
              <a:defRPr sz="4800">
                <a:solidFill>
                  <a:schemeClr val="tx1">
                    <a:lumMod val="95000"/>
                  </a:schemeClr>
                </a:solidFill>
                <a:effectLst>
                  <a:outerShdw blurRad="50800" dist="38100" dir="2700000" algn="tl" rotWithShape="0">
                    <a:schemeClr val="bg1">
                      <a:alpha val="43000"/>
                    </a:schemeClr>
                  </a:outerShdw>
                </a:effectLst>
              </a:defRPr>
            </a:lvl1pPr>
          </a:lstStyle>
          <a:p>
            <a:fld id="{BEC96AFA-303D-8042-85F3-1EA037B235F2}" type="slidenum">
              <a:rPr lang="en-US" smtClean="0"/>
              <a:t>‹#›</a:t>
            </a:fld>
            <a:endParaRPr lang="en-US"/>
          </a:p>
        </p:txBody>
      </p:sp>
    </p:spTree>
    <p:extLst>
      <p:ext uri="{BB962C8B-B14F-4D97-AF65-F5344CB8AC3E}">
        <p14:creationId xmlns:p14="http://schemas.microsoft.com/office/powerpoint/2010/main" val="736249571"/>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Lst>
  <p:txStyles>
    <p:titleStyle>
      <a:lvl1pPr algn="ctr" defTabSz="2194560" rtl="0" eaLnBrk="1" latinLnBrk="0" hangingPunct="1">
        <a:spcBef>
          <a:spcPct val="0"/>
        </a:spcBef>
        <a:buNone/>
        <a:defRPr sz="19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645920" indent="-1468800" algn="l" defTabSz="2194560" rtl="0" eaLnBrk="1" latinLnBrk="0" hangingPunct="1">
        <a:spcBef>
          <a:spcPct val="20000"/>
        </a:spcBef>
        <a:spcAft>
          <a:spcPts val="2880"/>
        </a:spcAft>
        <a:buClr>
          <a:schemeClr val="tx2"/>
        </a:buClr>
        <a:buSzPct val="70000"/>
        <a:buFont typeface="Wingdings 2" charset="2"/>
        <a:buChar char=""/>
        <a:defRPr sz="9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3456000" indent="-1296000" algn="l" defTabSz="2194560" rtl="0" eaLnBrk="1" latinLnBrk="0" hangingPunct="1">
        <a:spcBef>
          <a:spcPct val="20000"/>
        </a:spcBef>
        <a:spcAft>
          <a:spcPts val="2880"/>
        </a:spcAft>
        <a:buClr>
          <a:schemeClr val="tx2"/>
        </a:buClr>
        <a:buSzPct val="70000"/>
        <a:buFont typeface="Wingdings 2" charset="2"/>
        <a:buChar char=""/>
        <a:defRPr sz="864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4924800" indent="-1036800" algn="l" defTabSz="2194560" rtl="0" eaLnBrk="1" latinLnBrk="0" hangingPunct="1">
        <a:spcBef>
          <a:spcPct val="20000"/>
        </a:spcBef>
        <a:spcAft>
          <a:spcPts val="2880"/>
        </a:spcAft>
        <a:buClr>
          <a:schemeClr val="tx2"/>
        </a:buClr>
        <a:buSzPct val="70000"/>
        <a:buFont typeface="Wingdings 2" charset="2"/>
        <a:buChar char=""/>
        <a:defRPr sz="768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6652800" indent="-103680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8035200" indent="-103680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967008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152864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1338720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1490976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2194560" rtl="0" eaLnBrk="1" latinLnBrk="0" hangingPunct="1">
        <a:defRPr sz="8640" kern="1200">
          <a:solidFill>
            <a:schemeClr val="tx1"/>
          </a:solidFill>
          <a:latin typeface="+mn-lt"/>
          <a:ea typeface="+mn-ea"/>
          <a:cs typeface="+mn-cs"/>
        </a:defRPr>
      </a:lvl1pPr>
      <a:lvl2pPr marL="2194560" algn="l" defTabSz="2194560" rtl="0" eaLnBrk="1" latinLnBrk="0" hangingPunct="1">
        <a:defRPr sz="8640" kern="1200">
          <a:solidFill>
            <a:schemeClr val="tx1"/>
          </a:solidFill>
          <a:latin typeface="+mn-lt"/>
          <a:ea typeface="+mn-ea"/>
          <a:cs typeface="+mn-cs"/>
        </a:defRPr>
      </a:lvl2pPr>
      <a:lvl3pPr marL="4389120" algn="l" defTabSz="2194560" rtl="0" eaLnBrk="1" latinLnBrk="0" hangingPunct="1">
        <a:defRPr sz="8640" kern="1200">
          <a:solidFill>
            <a:schemeClr val="tx1"/>
          </a:solidFill>
          <a:latin typeface="+mn-lt"/>
          <a:ea typeface="+mn-ea"/>
          <a:cs typeface="+mn-cs"/>
        </a:defRPr>
      </a:lvl3pPr>
      <a:lvl4pPr marL="6583680" algn="l" defTabSz="2194560" rtl="0" eaLnBrk="1" latinLnBrk="0" hangingPunct="1">
        <a:defRPr sz="8640" kern="1200">
          <a:solidFill>
            <a:schemeClr val="tx1"/>
          </a:solidFill>
          <a:latin typeface="+mn-lt"/>
          <a:ea typeface="+mn-ea"/>
          <a:cs typeface="+mn-cs"/>
        </a:defRPr>
      </a:lvl4pPr>
      <a:lvl5pPr marL="8778240" algn="l" defTabSz="2194560" rtl="0" eaLnBrk="1" latinLnBrk="0" hangingPunct="1">
        <a:defRPr sz="8640" kern="1200">
          <a:solidFill>
            <a:schemeClr val="tx1"/>
          </a:solidFill>
          <a:latin typeface="+mn-lt"/>
          <a:ea typeface="+mn-ea"/>
          <a:cs typeface="+mn-cs"/>
        </a:defRPr>
      </a:lvl5pPr>
      <a:lvl6pPr marL="10972800" algn="l" defTabSz="2194560" rtl="0" eaLnBrk="1" latinLnBrk="0" hangingPunct="1">
        <a:defRPr sz="8640" kern="1200">
          <a:solidFill>
            <a:schemeClr val="tx1"/>
          </a:solidFill>
          <a:latin typeface="+mn-lt"/>
          <a:ea typeface="+mn-ea"/>
          <a:cs typeface="+mn-cs"/>
        </a:defRPr>
      </a:lvl6pPr>
      <a:lvl7pPr marL="13167360" algn="l" defTabSz="2194560" rtl="0" eaLnBrk="1" latinLnBrk="0" hangingPunct="1">
        <a:defRPr sz="8640" kern="1200">
          <a:solidFill>
            <a:schemeClr val="tx1"/>
          </a:solidFill>
          <a:latin typeface="+mn-lt"/>
          <a:ea typeface="+mn-ea"/>
          <a:cs typeface="+mn-cs"/>
        </a:defRPr>
      </a:lvl7pPr>
      <a:lvl8pPr marL="15361920" algn="l" defTabSz="2194560" rtl="0" eaLnBrk="1" latinLnBrk="0" hangingPunct="1">
        <a:defRPr sz="8640" kern="1200">
          <a:solidFill>
            <a:schemeClr val="tx1"/>
          </a:solidFill>
          <a:latin typeface="+mn-lt"/>
          <a:ea typeface="+mn-ea"/>
          <a:cs typeface="+mn-cs"/>
        </a:defRPr>
      </a:lvl8pPr>
      <a:lvl9pPr marL="17556480" algn="l" defTabSz="2194560" rtl="0" eaLnBrk="1" latinLnBrk="0" hangingPunct="1">
        <a:defRPr sz="864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chart" Target="../charts/chart1.xml"/><Relationship Id="rId13" Type="http://schemas.openxmlformats.org/officeDocument/2006/relationships/diagramData" Target="../diagrams/data1.xml"/><Relationship Id="rId3" Type="http://schemas.openxmlformats.org/officeDocument/2006/relationships/hyperlink" Target="https://10.0.3.248/j.nepr.2019.102687" TargetMode="External"/><Relationship Id="rId7" Type="http://schemas.openxmlformats.org/officeDocument/2006/relationships/image" Target="../media/image6.jpg"/><Relationship Id="rId12" Type="http://schemas.openxmlformats.org/officeDocument/2006/relationships/hyperlink" Target="https://creativecommons.org/licenses/by/2.0/?ref=openverse" TargetMode="External"/><Relationship Id="rId17" Type="http://schemas.microsoft.com/office/2007/relationships/diagramDrawing" Target="../diagrams/drawing1.xml"/><Relationship Id="rId2" Type="http://schemas.openxmlformats.org/officeDocument/2006/relationships/notesSlide" Target="../notesSlides/notesSlide1.xml"/><Relationship Id="rId16" Type="http://schemas.openxmlformats.org/officeDocument/2006/relationships/diagramColors" Target="../diagrams/colors1.xml"/><Relationship Id="rId1" Type="http://schemas.openxmlformats.org/officeDocument/2006/relationships/slideLayout" Target="../slideLayouts/slideLayout1.xml"/><Relationship Id="rId6" Type="http://schemas.openxmlformats.org/officeDocument/2006/relationships/hyperlink" Target="https://doi.org/10.1016/j.ecns.2016.09.008" TargetMode="External"/><Relationship Id="rId11" Type="http://schemas.openxmlformats.org/officeDocument/2006/relationships/hyperlink" Target="https://www.flickr.com/photos/39582141@N06" TargetMode="External"/><Relationship Id="rId5" Type="http://schemas.openxmlformats.org/officeDocument/2006/relationships/hyperlink" Target="https://10.0.4.153/1046878120945743" TargetMode="External"/><Relationship Id="rId15" Type="http://schemas.openxmlformats.org/officeDocument/2006/relationships/diagramQuickStyle" Target="../diagrams/quickStyle1.xml"/><Relationship Id="rId10" Type="http://schemas.openxmlformats.org/officeDocument/2006/relationships/hyperlink" Target="https://www.flickr.com/photos/39582141@N06/6382971901" TargetMode="External"/><Relationship Id="rId4" Type="http://schemas.openxmlformats.org/officeDocument/2006/relationships/hyperlink" Target="https://doi.org/10.1191/1478088706qp063oa" TargetMode="External"/><Relationship Id="rId9" Type="http://schemas.openxmlformats.org/officeDocument/2006/relationships/image" Target="../media/image7.jpeg"/><Relationship Id="rId1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TextBox 519"/>
          <p:cNvSpPr txBox="1"/>
          <p:nvPr/>
        </p:nvSpPr>
        <p:spPr>
          <a:xfrm>
            <a:off x="31772950" y="25426726"/>
            <a:ext cx="11170301" cy="3518272"/>
          </a:xfrm>
          <a:prstGeom prst="rect">
            <a:avLst/>
          </a:prstGeom>
          <a:solidFill>
            <a:schemeClr val="tx1"/>
          </a:solidFill>
          <a:ln>
            <a:solidFill>
              <a:schemeClr val="bg1"/>
            </a:solidFill>
          </a:ln>
        </p:spPr>
        <p:txBody>
          <a:bodyPr wrap="square" lIns="131445" tIns="65723" rIns="131445" bIns="65723" rtlCol="0">
            <a:spAutoFit/>
          </a:bodyPr>
          <a:lstStyle/>
          <a:p>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Alhaj Ali, A., Miller, E.,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Ballman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Bakas</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 Geis, G., &amp; Ying, J. (2020). The impact of debriefing modalities on nurse practitioner students’ knowledge and leadership skills in managing fatal dysrhythmias: A pilot study.</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Nurse Education in Practice, 42</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102687. </a:t>
            </a:r>
            <a:r>
              <a:rPr lang="en-US" sz="20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https://10.1016/j.nepr.2019.102687</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Braun, V., Clarke, V. (2006) Using thematic analysis in psychology, Qualitative Research in Psychology, 3:2, 77-101, DOI: </a:t>
            </a:r>
            <a:r>
              <a:rPr lang="en-US" sz="2000" u="sng"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hlinkClick r:id="rId4"/>
              </a:rPr>
              <a:t>10.1191/1478088706qp063oa</a:t>
            </a:r>
            <a:endParaRPr lang="en-US" sz="2000" u="sng"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2000" dirty="0">
                <a:solidFill>
                  <a:srgbClr val="53565A"/>
                </a:solidFill>
                <a:effectLst/>
                <a:latin typeface="Times New Roman" panose="02020603050405020304" pitchFamily="18" charset="0"/>
                <a:ea typeface="Times New Roman" panose="02020603050405020304" pitchFamily="18" charset="0"/>
                <a:cs typeface="Times New Roman" panose="02020603050405020304" pitchFamily="18" charset="0"/>
              </a:rPr>
              <a:t>Díaz, D. A., Gonzalez, L., Anderson, M., MacKenna, V., Hoyt, E., &amp; Hill, P. P. (2020). Implications of subject matter expertise as a requirement for debriefing: A randomized control trial.</a:t>
            </a:r>
            <a:r>
              <a:rPr lang="en-US" sz="2000" i="1" dirty="0">
                <a:solidFill>
                  <a:srgbClr val="53565A"/>
                </a:solidFill>
                <a:effectLst/>
                <a:latin typeface="Times New Roman" panose="02020603050405020304" pitchFamily="18" charset="0"/>
                <a:ea typeface="Times New Roman" panose="02020603050405020304" pitchFamily="18" charset="0"/>
                <a:cs typeface="Times New Roman" panose="02020603050405020304" pitchFamily="18" charset="0"/>
              </a:rPr>
              <a:t> Simulation &amp;amp; Gaming, 51</a:t>
            </a:r>
            <a:r>
              <a:rPr lang="en-US" sz="2000" dirty="0">
                <a:solidFill>
                  <a:srgbClr val="53565A"/>
                </a:solidFill>
                <a:effectLst/>
                <a:latin typeface="Times New Roman" panose="02020603050405020304" pitchFamily="18" charset="0"/>
                <a:ea typeface="Times New Roman" panose="02020603050405020304" pitchFamily="18" charset="0"/>
                <a:cs typeface="Times New Roman" panose="02020603050405020304" pitchFamily="18" charset="0"/>
              </a:rPr>
              <a:t>(6), 770-784. </a:t>
            </a:r>
            <a:r>
              <a:rPr lang="en-US" sz="2000" dirty="0">
                <a:solidFill>
                  <a:srgbClr val="53565A"/>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https://10.1177/1046878120945743</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INACSL Standards of Best Practice: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SimulationSM</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Debriefing. (2021). </a:t>
            </a:r>
            <a:r>
              <a:rPr lang="en-US" sz="20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Clinical </a:t>
            </a:r>
            <a:endPar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20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Simulation in Nursing</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12</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S21–S5. </a:t>
            </a:r>
            <a:r>
              <a:rPr lang="en-US" sz="2000" u="sng"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https://doi.org/10.1016/j.ecns.2016.09.008</a:t>
            </a:r>
            <a:endParaRPr lang="en-US" sz="4000" dirty="0">
              <a:solidFill>
                <a:schemeClr val="bg1"/>
              </a:solidFill>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782544" y="530223"/>
            <a:ext cx="42469186" cy="3840025"/>
          </a:xfrm>
          <a:prstGeom prst="rect">
            <a:avLst/>
          </a:prstGeom>
          <a:ln w="12700" cap="rnd" cmpd="sng">
            <a:solidFill>
              <a:schemeClr val="bg1"/>
            </a:solidFill>
            <a:round/>
          </a:ln>
          <a:effectLst/>
        </p:spPr>
        <p:style>
          <a:lnRef idx="2">
            <a:schemeClr val="dk1"/>
          </a:lnRef>
          <a:fillRef idx="1">
            <a:schemeClr val="lt1"/>
          </a:fillRef>
          <a:effectRef idx="0">
            <a:schemeClr val="dk1"/>
          </a:effectRef>
          <a:fontRef idx="minor">
            <a:schemeClr val="dk1"/>
          </a:fontRef>
        </p:style>
        <p:txBody>
          <a:bodyPr wrap="square" lIns="414591" tIns="207295" rIns="414591" bIns="207295" rtlCol="0" anchor="t" anchorCtr="0">
            <a:spAutoFit/>
          </a:bodyPr>
          <a:lstStyle/>
          <a:p>
            <a:pPr marL="457200" marR="647700" algn="ctr">
              <a:lnSpc>
                <a:spcPct val="200000"/>
              </a:lnSpc>
              <a:spcBef>
                <a:spcPts val="0"/>
              </a:spcBef>
              <a:spcAft>
                <a:spcPts val="0"/>
              </a:spcAft>
              <a:tabLst>
                <a:tab pos="6686550" algn="l"/>
              </a:tabLst>
            </a:pPr>
            <a:r>
              <a:rPr lang="en-US" sz="6200" b="1" dirty="0">
                <a:effectLst/>
                <a:latin typeface="Times New Roman" panose="02020603050405020304" pitchFamily="18" charset="0"/>
                <a:ea typeface="Times New Roman" panose="02020603050405020304" pitchFamily="18" charset="0"/>
                <a:cs typeface="Times New Roman" panose="02020603050405020304" pitchFamily="18" charset="0"/>
              </a:rPr>
              <a:t>Faculty Experiences of Simulation Debriefing Practices in Nurse Practitioner Education</a:t>
            </a:r>
          </a:p>
          <a:p>
            <a:pPr marL="457200" marR="647700" algn="ctr">
              <a:lnSpc>
                <a:spcPct val="200000"/>
              </a:lnSpc>
              <a:spcBef>
                <a:spcPts val="0"/>
              </a:spcBef>
              <a:spcAft>
                <a:spcPts val="0"/>
              </a:spcAft>
              <a:tabLst>
                <a:tab pos="6686550" algn="l"/>
              </a:tabLst>
            </a:pPr>
            <a:r>
              <a:rPr lang="en-US" sz="5800" dirty="0">
                <a:latin typeface="Times New Roman" panose="02020603050405020304" pitchFamily="18" charset="0"/>
                <a:cs typeface="Times New Roman" panose="02020603050405020304" pitchFamily="18" charset="0"/>
              </a:rPr>
              <a:t>Jodi B. Duncan</a:t>
            </a:r>
          </a:p>
        </p:txBody>
      </p:sp>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27197" y="1424158"/>
            <a:ext cx="4840224" cy="1377696"/>
          </a:xfrm>
          <a:prstGeom prst="rect">
            <a:avLst/>
          </a:prstGeom>
        </p:spPr>
      </p:pic>
      <p:sp>
        <p:nvSpPr>
          <p:cNvPr id="310" name="TextBox 309"/>
          <p:cNvSpPr txBox="1"/>
          <p:nvPr/>
        </p:nvSpPr>
        <p:spPr>
          <a:xfrm>
            <a:off x="828407" y="4805944"/>
            <a:ext cx="11233746" cy="871393"/>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a:latin typeface="Times New Roman" panose="02020603050405020304" pitchFamily="18" charset="0"/>
                <a:cs typeface="Times New Roman" panose="02020603050405020304" pitchFamily="18" charset="0"/>
              </a:rPr>
              <a:t>Abstract</a:t>
            </a:r>
            <a:endParaRPr lang="en-US" sz="6000" dirty="0">
              <a:latin typeface="Times New Roman" panose="02020603050405020304" pitchFamily="18" charset="0"/>
              <a:cs typeface="Times New Roman" panose="02020603050405020304" pitchFamily="18" charset="0"/>
            </a:endParaRPr>
          </a:p>
        </p:txBody>
      </p:sp>
      <p:sp>
        <p:nvSpPr>
          <p:cNvPr id="313" name="TextBox 312"/>
          <p:cNvSpPr txBox="1"/>
          <p:nvPr/>
        </p:nvSpPr>
        <p:spPr>
          <a:xfrm>
            <a:off x="782544" y="22051771"/>
            <a:ext cx="11265025" cy="886431"/>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a:latin typeface="Times New Roman" panose="02020603050405020304" pitchFamily="18" charset="0"/>
                <a:cs typeface="Times New Roman" panose="02020603050405020304" pitchFamily="18" charset="0"/>
              </a:rPr>
              <a:t>Purpose </a:t>
            </a:r>
            <a:endParaRPr lang="en-US" sz="6000" dirty="0">
              <a:latin typeface="Times New Roman" panose="02020603050405020304" pitchFamily="18" charset="0"/>
              <a:cs typeface="Times New Roman" panose="02020603050405020304" pitchFamily="18" charset="0"/>
            </a:endParaRPr>
          </a:p>
        </p:txBody>
      </p:sp>
      <p:grpSp>
        <p:nvGrpSpPr>
          <p:cNvPr id="320" name="Group 319"/>
          <p:cNvGrpSpPr/>
          <p:nvPr/>
        </p:nvGrpSpPr>
        <p:grpSpPr>
          <a:xfrm>
            <a:off x="31715244" y="15633533"/>
            <a:ext cx="11228007" cy="8237121"/>
            <a:chOff x="32176846" y="17413476"/>
            <a:chExt cx="11275954" cy="7668965"/>
          </a:xfrm>
        </p:grpSpPr>
        <p:sp>
          <p:nvSpPr>
            <p:cNvPr id="321" name="TextBox 320"/>
            <p:cNvSpPr txBox="1"/>
            <p:nvPr/>
          </p:nvSpPr>
          <p:spPr>
            <a:xfrm>
              <a:off x="32234798" y="18307366"/>
              <a:ext cx="11218002" cy="6775075"/>
            </a:xfrm>
            <a:prstGeom prst="rect">
              <a:avLst/>
            </a:prstGeom>
            <a:solidFill>
              <a:srgbClr val="FFFFFF"/>
            </a:solidFill>
            <a:ln cap="rnd">
              <a:solidFill>
                <a:schemeClr val="bg1"/>
              </a:solidFill>
            </a:ln>
          </p:spPr>
          <p:txBody>
            <a:bodyPr wrap="square" lIns="182880" rIns="182880" rtlCol="0">
              <a:noAutofit/>
            </a:bodyPr>
            <a:lstStyle/>
            <a:p>
              <a:pPr algn="just"/>
              <a:endParaRPr lang="en-US" sz="2000" dirty="0">
                <a:solidFill>
                  <a:schemeClr val="bg1"/>
                </a:solidFill>
                <a:latin typeface="Times New Roman" panose="02020603050405020304" pitchFamily="18" charset="0"/>
                <a:cs typeface="Times New Roman" panose="02020603050405020304" pitchFamily="18" charset="0"/>
              </a:endParaRPr>
            </a:p>
            <a:p>
              <a:pPr marL="685800" indent="-685800">
                <a:lnSpc>
                  <a:spcPct val="140000"/>
                </a:lnSpc>
                <a:buFont typeface="Arial" panose="020B0604020202020204" pitchFamily="34" charset="0"/>
                <a:buChar char="•"/>
              </a:pPr>
              <a:r>
                <a:rPr lang="en-US" sz="4000" b="1" dirty="0">
                  <a:solidFill>
                    <a:prstClr val="black"/>
                  </a:solidFill>
                  <a:latin typeface="Times New Roman" panose="02020603050405020304" pitchFamily="18" charset="0"/>
                  <a:cs typeface="Times New Roman" panose="02020603050405020304" pitchFamily="18" charset="0"/>
                </a:rPr>
                <a:t>Learning/patient outcomes of nurse practitioner students participating in simulation education</a:t>
              </a:r>
            </a:p>
            <a:p>
              <a:pPr marL="685800" indent="-685800">
                <a:lnSpc>
                  <a:spcPct val="140000"/>
                </a:lnSpc>
                <a:buFont typeface="Arial" panose="020B0604020202020204" pitchFamily="34" charset="0"/>
                <a:buChar char="•"/>
              </a:pPr>
              <a:endParaRPr lang="en-US" sz="4000" b="1" dirty="0">
                <a:solidFill>
                  <a:prstClr val="black"/>
                </a:solidFill>
                <a:latin typeface="Times New Roman" panose="02020603050405020304" pitchFamily="18" charset="0"/>
                <a:cs typeface="Times New Roman" panose="02020603050405020304" pitchFamily="18" charset="0"/>
              </a:endParaRPr>
            </a:p>
            <a:p>
              <a:pPr marL="685800" indent="-685800">
                <a:lnSpc>
                  <a:spcPct val="140000"/>
                </a:lnSpc>
                <a:buFont typeface="Arial" panose="020B0604020202020204" pitchFamily="34" charset="0"/>
                <a:buChar char="•"/>
              </a:pPr>
              <a:r>
                <a:rPr lang="en-US" sz="4000" b="1" dirty="0">
                  <a:solidFill>
                    <a:prstClr val="black"/>
                  </a:solidFill>
                  <a:latin typeface="Times New Roman" panose="02020603050405020304" pitchFamily="18" charset="0"/>
                  <a:cs typeface="Times New Roman" panose="02020603050405020304" pitchFamily="18" charset="0"/>
                </a:rPr>
                <a:t>Determination of appropriate amount of clinical hours substitution for nurse practitioner programs</a:t>
              </a:r>
            </a:p>
            <a:p>
              <a:pPr marL="914400" indent="-914400">
                <a:lnSpc>
                  <a:spcPct val="140000"/>
                </a:lnSpc>
                <a:buAutoNum type="arabicPeriod"/>
              </a:pPr>
              <a:endParaRPr lang="en-US" sz="5000" b="1" dirty="0">
                <a:solidFill>
                  <a:prstClr val="black"/>
                </a:solidFill>
                <a:latin typeface="Times New Roman" panose="02020603050405020304" pitchFamily="18" charset="0"/>
                <a:cs typeface="Times New Roman" panose="02020603050405020304" pitchFamily="18" charset="0"/>
              </a:endParaRPr>
            </a:p>
            <a:p>
              <a:pPr marL="914400" indent="-914400">
                <a:lnSpc>
                  <a:spcPct val="140000"/>
                </a:lnSpc>
                <a:buAutoNum type="arabicPeriod"/>
              </a:pPr>
              <a:endParaRPr lang="en-US" sz="5000" dirty="0">
                <a:solidFill>
                  <a:prstClr val="black"/>
                </a:solidFill>
                <a:latin typeface="Times New Roman" panose="02020603050405020304" pitchFamily="18" charset="0"/>
                <a:cs typeface="Times New Roman" panose="02020603050405020304" pitchFamily="18" charset="0"/>
              </a:endParaRPr>
            </a:p>
          </p:txBody>
        </p:sp>
        <p:sp>
          <p:nvSpPr>
            <p:cNvPr id="322" name="TextBox 321"/>
            <p:cNvSpPr txBox="1"/>
            <p:nvPr/>
          </p:nvSpPr>
          <p:spPr>
            <a:xfrm>
              <a:off x="32176846" y="17413476"/>
              <a:ext cx="11198486" cy="811288"/>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a:latin typeface="Times New Roman" panose="02020603050405020304" pitchFamily="18" charset="0"/>
                  <a:cs typeface="Times New Roman" panose="02020603050405020304" pitchFamily="18" charset="0"/>
                </a:rPr>
                <a:t>Future Work</a:t>
              </a:r>
              <a:endParaRPr lang="en-US" sz="6000" dirty="0">
                <a:latin typeface="Times New Roman" panose="02020603050405020304" pitchFamily="18" charset="0"/>
                <a:cs typeface="Times New Roman" panose="02020603050405020304" pitchFamily="18" charset="0"/>
              </a:endParaRPr>
            </a:p>
          </p:txBody>
        </p:sp>
      </p:grpSp>
      <p:sp>
        <p:nvSpPr>
          <p:cNvPr id="323" name="TextBox 322"/>
          <p:cNvSpPr txBox="1"/>
          <p:nvPr/>
        </p:nvSpPr>
        <p:spPr>
          <a:xfrm>
            <a:off x="31772950" y="24281854"/>
            <a:ext cx="11170301" cy="871393"/>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a:latin typeface="Times New Roman" panose="02020603050405020304" pitchFamily="18" charset="0"/>
                <a:cs typeface="Times New Roman" panose="02020603050405020304" pitchFamily="18" charset="0"/>
              </a:rPr>
              <a:t>References and/or Acknowledgments</a:t>
            </a:r>
            <a:endParaRPr lang="en-US" sz="6000" dirty="0">
              <a:latin typeface="Times New Roman" panose="02020603050405020304" pitchFamily="18" charset="0"/>
              <a:cs typeface="Times New Roman" panose="02020603050405020304" pitchFamily="18" charset="0"/>
            </a:endParaRPr>
          </a:p>
        </p:txBody>
      </p:sp>
      <p:grpSp>
        <p:nvGrpSpPr>
          <p:cNvPr id="324" name="Group 323"/>
          <p:cNvGrpSpPr/>
          <p:nvPr/>
        </p:nvGrpSpPr>
        <p:grpSpPr>
          <a:xfrm>
            <a:off x="31560965" y="4805944"/>
            <a:ext cx="11382286" cy="10428054"/>
            <a:chOff x="32485263" y="3934553"/>
            <a:chExt cx="10849211" cy="9537081"/>
          </a:xfrm>
        </p:grpSpPr>
        <p:sp>
          <p:nvSpPr>
            <p:cNvPr id="325" name="TextBox 324"/>
            <p:cNvSpPr txBox="1"/>
            <p:nvPr/>
          </p:nvSpPr>
          <p:spPr>
            <a:xfrm>
              <a:off x="32540267" y="4734929"/>
              <a:ext cx="10794207" cy="8736705"/>
            </a:xfrm>
            <a:prstGeom prst="rect">
              <a:avLst/>
            </a:prstGeom>
            <a:solidFill>
              <a:srgbClr val="FFFFFF"/>
            </a:solidFill>
            <a:ln cap="rnd">
              <a:solidFill>
                <a:schemeClr val="bg1"/>
              </a:solidFill>
            </a:ln>
          </p:spPr>
          <p:txBody>
            <a:bodyPr wrap="square" lIns="182880" rIns="182880" rtlCol="0">
              <a:noAutofit/>
            </a:bodyPr>
            <a:lstStyle/>
            <a:p>
              <a:pPr algn="just"/>
              <a:endParaRPr lang="en-US" sz="1800" dirty="0">
                <a:latin typeface="Times New Roman" panose="02020603050405020304" pitchFamily="18" charset="0"/>
                <a:cs typeface="Times New Roman" panose="02020603050405020304" pitchFamily="18" charset="0"/>
              </a:endParaRPr>
            </a:p>
            <a:p>
              <a:r>
                <a:rPr lang="en-US" sz="4000" b="1" u="sng"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Design:</a:t>
              </a:r>
              <a:r>
                <a:rPr lang="en-US" sz="4000" u="sng"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qualitative, phenomenological </a:t>
              </a:r>
            </a:p>
            <a:p>
              <a:endPar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r>
                <a:rPr lang="en-US" sz="4000" b="1" u="sng" dirty="0">
                  <a:solidFill>
                    <a:schemeClr val="bg1"/>
                  </a:solidFill>
                  <a:latin typeface="Times New Roman" panose="02020603050405020304" pitchFamily="18" charset="0"/>
                  <a:cs typeface="Times New Roman" panose="02020603050405020304" pitchFamily="18" charset="0"/>
                </a:rPr>
                <a:t>Sample</a:t>
              </a:r>
              <a:r>
                <a:rPr lang="en-US" sz="4000" b="1" dirty="0">
                  <a:solidFill>
                    <a:schemeClr val="bg1"/>
                  </a:solidFill>
                  <a:latin typeface="Times New Roman" panose="02020603050405020304" pitchFamily="18" charset="0"/>
                  <a:cs typeface="Times New Roman" panose="02020603050405020304" pitchFamily="18" charset="0"/>
                </a:rPr>
                <a:t>: Convenience sample of NP Faculty in the United States</a:t>
              </a:r>
            </a:p>
            <a:p>
              <a:endPar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4000" b="1" u="sng" dirty="0">
                  <a:solidFill>
                    <a:schemeClr val="bg1"/>
                  </a:solidFill>
                  <a:latin typeface="Times New Roman" panose="02020603050405020304" pitchFamily="18" charset="0"/>
                  <a:cs typeface="Times New Roman" panose="02020603050405020304" pitchFamily="18" charset="0"/>
                </a:rPr>
                <a:t>Data Collection:</a:t>
              </a:r>
              <a:r>
                <a:rPr lang="en-US" sz="4000" b="1" dirty="0">
                  <a:solidFill>
                    <a:schemeClr val="bg1"/>
                  </a:solidFill>
                  <a:latin typeface="Times New Roman" panose="02020603050405020304" pitchFamily="18" charset="0"/>
                  <a:cs typeface="Times New Roman" panose="02020603050405020304" pitchFamily="18" charset="0"/>
                </a:rPr>
                <a:t> semi-structured interviews</a:t>
              </a:r>
            </a:p>
            <a:p>
              <a:endParaRPr lang="en-US" sz="4000" dirty="0">
                <a:solidFill>
                  <a:schemeClr val="bg1"/>
                </a:solidFill>
                <a:latin typeface="Times New Roman" panose="02020603050405020304" pitchFamily="18" charset="0"/>
                <a:cs typeface="Times New Roman" panose="02020603050405020304" pitchFamily="18" charset="0"/>
              </a:endParaRPr>
            </a:p>
            <a:p>
              <a:r>
                <a:rPr lang="en-US" sz="4000" b="1" u="sng"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Data Analysis: </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Braun’s and Clarke’s six phases of data analysis will be used for thematic analysis</a:t>
              </a:r>
            </a:p>
            <a:p>
              <a:endPar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r>
                <a:rPr lang="en-US" sz="4000" b="1" u="sng"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Dissemination:</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Dissertation, journal publication, presentations</a:t>
              </a:r>
            </a:p>
            <a:p>
              <a:endParaRPr lang="en-US" sz="4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US" sz="5000" dirty="0">
                <a:solidFill>
                  <a:schemeClr val="bg1"/>
                </a:solidFill>
                <a:latin typeface="Times New Roman" panose="02020603050405020304" pitchFamily="18" charset="0"/>
                <a:cs typeface="Times New Roman" panose="02020603050405020304" pitchFamily="18" charset="0"/>
              </a:endParaRPr>
            </a:p>
          </p:txBody>
        </p:sp>
        <p:sp>
          <p:nvSpPr>
            <p:cNvPr id="326" name="TextBox 325"/>
            <p:cNvSpPr txBox="1"/>
            <p:nvPr/>
          </p:nvSpPr>
          <p:spPr>
            <a:xfrm>
              <a:off x="32485263" y="3934553"/>
              <a:ext cx="10843607" cy="965829"/>
            </a:xfrm>
            <a:prstGeom prst="rect">
              <a:avLst/>
            </a:prstGeom>
            <a:solidFill>
              <a:srgbClr val="0A254E"/>
            </a:solidFill>
            <a:ln>
              <a:solidFill>
                <a:schemeClr val="bg1"/>
              </a:solidFill>
            </a:ln>
          </p:spPr>
          <p:txBody>
            <a:bodyPr wrap="square" lIns="131445" tIns="65723" rIns="131445" bIns="65723" rtlCol="0">
              <a:spAutoFit/>
            </a:bodyPr>
            <a:lstStyle/>
            <a:p>
              <a:pPr algn="ctr"/>
              <a:r>
                <a:rPr lang="en-US" sz="6000" dirty="0">
                  <a:latin typeface="Times New Roman" panose="02020603050405020304" pitchFamily="18" charset="0"/>
                  <a:cs typeface="Times New Roman" panose="02020603050405020304" pitchFamily="18" charset="0"/>
                </a:rPr>
                <a:t>Methods</a:t>
              </a:r>
            </a:p>
          </p:txBody>
        </p:sp>
      </p:grpSp>
      <p:graphicFrame>
        <p:nvGraphicFramePr>
          <p:cNvPr id="351" name="Chart 350"/>
          <p:cNvGraphicFramePr>
            <a:graphicFrameLocks/>
          </p:cNvGraphicFramePr>
          <p:nvPr>
            <p:extLst>
              <p:ext uri="{D42A27DB-BD31-4B8C-83A1-F6EECF244321}">
                <p14:modId xmlns:p14="http://schemas.microsoft.com/office/powerpoint/2010/main" val="346722739"/>
              </p:ext>
            </p:extLst>
          </p:nvPr>
        </p:nvGraphicFramePr>
        <p:xfrm>
          <a:off x="15831554" y="26467749"/>
          <a:ext cx="3609589" cy="2703863"/>
        </p:xfrm>
        <a:graphic>
          <a:graphicData uri="http://schemas.openxmlformats.org/drawingml/2006/chart">
            <c:chart xmlns:c="http://schemas.openxmlformats.org/drawingml/2006/chart" xmlns:r="http://schemas.openxmlformats.org/officeDocument/2006/relationships" r:id="rId8"/>
          </a:graphicData>
        </a:graphic>
      </p:graphicFrame>
      <p:pic>
        <p:nvPicPr>
          <p:cNvPr id="1026" name="Picture 2" descr="Medical Simulation">
            <a:extLst>
              <a:ext uri="{FF2B5EF4-FFF2-40B4-BE49-F238E27FC236}">
                <a16:creationId xmlns:a16="http://schemas.microsoft.com/office/drawing/2014/main" id="{BE8CF58B-73F5-44F3-87EB-AF7CFF23CD4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485643" y="19983843"/>
            <a:ext cx="7459578" cy="701501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B7CBEC9-7481-4573-B837-B8EC6A3256A1}"/>
              </a:ext>
            </a:extLst>
          </p:cNvPr>
          <p:cNvSpPr txBox="1"/>
          <p:nvPr/>
        </p:nvSpPr>
        <p:spPr>
          <a:xfrm>
            <a:off x="23489912" y="27247359"/>
            <a:ext cx="7455309" cy="400110"/>
          </a:xfrm>
          <a:prstGeom prst="rect">
            <a:avLst/>
          </a:prstGeom>
          <a:noFill/>
        </p:spPr>
        <p:txBody>
          <a:bodyPr wrap="square" rtlCol="0">
            <a:spAutoFit/>
          </a:bodyPr>
          <a:lstStyle/>
          <a:p>
            <a:r>
              <a:rPr lang="en-US" sz="2000" b="0" i="0" dirty="0">
                <a:solidFill>
                  <a:srgbClr val="30272E"/>
                </a:solidFill>
                <a:effectLst/>
                <a:latin typeface="Times New Roman" panose="02020603050405020304" pitchFamily="18" charset="0"/>
                <a:cs typeface="Times New Roman" panose="02020603050405020304" pitchFamily="18" charset="0"/>
              </a:rPr>
              <a:t>"</a:t>
            </a:r>
            <a:r>
              <a:rPr lang="en-US" sz="2000" b="0" i="0" u="none" strike="noStrike" dirty="0">
                <a:effectLst/>
                <a:latin typeface="Times New Roman" panose="02020603050405020304" pitchFamily="18" charset="0"/>
                <a:cs typeface="Times New Roman" panose="02020603050405020304" pitchFamily="18" charset="0"/>
                <a:hlinkClick r:id="rId10"/>
              </a:rPr>
              <a:t>Medical Simulation</a:t>
            </a:r>
            <a:r>
              <a:rPr lang="en-US" sz="2000" b="0" i="0" dirty="0">
                <a:solidFill>
                  <a:srgbClr val="30272E"/>
                </a:solidFill>
                <a:effectLst/>
                <a:latin typeface="Times New Roman" panose="02020603050405020304" pitchFamily="18" charset="0"/>
                <a:cs typeface="Times New Roman" panose="02020603050405020304" pitchFamily="18" charset="0"/>
              </a:rPr>
              <a:t>" by </a:t>
            </a:r>
            <a:r>
              <a:rPr lang="en-US" sz="2000" b="0" i="0" u="none" strike="noStrike" dirty="0">
                <a:solidFill>
                  <a:srgbClr val="30272E"/>
                </a:solidFill>
                <a:effectLst/>
                <a:latin typeface="Times New Roman" panose="02020603050405020304" pitchFamily="18" charset="0"/>
                <a:cs typeface="Times New Roman" panose="02020603050405020304" pitchFamily="18" charset="0"/>
                <a:hlinkClick r:id="rId11"/>
              </a:rPr>
              <a:t>Army Medicine</a:t>
            </a:r>
            <a:r>
              <a:rPr lang="en-US" sz="2000" b="0" i="0" dirty="0">
                <a:solidFill>
                  <a:srgbClr val="30272E"/>
                </a:solidFill>
                <a:effectLst/>
                <a:latin typeface="Times New Roman" panose="02020603050405020304" pitchFamily="18" charset="0"/>
                <a:cs typeface="Times New Roman" panose="02020603050405020304" pitchFamily="18" charset="0"/>
              </a:rPr>
              <a:t> is marked with </a:t>
            </a:r>
            <a:r>
              <a:rPr lang="en-US" sz="2000" b="0" i="0" u="none" strike="noStrike" cap="all" dirty="0">
                <a:effectLst/>
                <a:latin typeface="Times New Roman" panose="02020603050405020304" pitchFamily="18" charset="0"/>
                <a:cs typeface="Times New Roman" panose="02020603050405020304" pitchFamily="18" charset="0"/>
                <a:hlinkClick r:id="rId12"/>
              </a:rPr>
              <a:t>CC BY 2.0</a:t>
            </a:r>
            <a:r>
              <a:rPr lang="en-US" sz="2000" b="0" i="0" dirty="0">
                <a:solidFill>
                  <a:srgbClr val="30272E"/>
                </a:solidFill>
                <a:effectLst/>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0118750-5396-4BCB-9C8C-9B6466294EDF}"/>
              </a:ext>
            </a:extLst>
          </p:cNvPr>
          <p:cNvSpPr txBox="1"/>
          <p:nvPr/>
        </p:nvSpPr>
        <p:spPr>
          <a:xfrm>
            <a:off x="782544" y="23108379"/>
            <a:ext cx="11265025" cy="482920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indent="228600">
              <a:lnSpc>
                <a:spcPct val="200000"/>
              </a:lnSpc>
              <a:spcBef>
                <a:spcPts val="0"/>
              </a:spcBef>
              <a:spcAft>
                <a:spcPts val="800"/>
              </a:spcAft>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The proposed study aims to describe nurse practitioner faculty simulation education debriefing practices and experiences in using various debriefing methods after simulation events. </a:t>
            </a:r>
          </a:p>
        </p:txBody>
      </p:sp>
      <p:sp>
        <p:nvSpPr>
          <p:cNvPr id="7" name="Rectangle 6">
            <a:extLst>
              <a:ext uri="{FF2B5EF4-FFF2-40B4-BE49-F238E27FC236}">
                <a16:creationId xmlns:a16="http://schemas.microsoft.com/office/drawing/2014/main" id="{314A40C8-EA6D-4504-9CFA-7A9350113785}"/>
              </a:ext>
            </a:extLst>
          </p:cNvPr>
          <p:cNvSpPr/>
          <p:nvPr/>
        </p:nvSpPr>
        <p:spPr>
          <a:xfrm>
            <a:off x="843693" y="5671684"/>
            <a:ext cx="11218460" cy="1579903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a:lnSpc>
                <a:spcPct val="200000"/>
              </a:lnSpc>
              <a:spcBef>
                <a:spcPts val="0"/>
              </a:spcBef>
              <a:spcAft>
                <a:spcPts val="0"/>
              </a:spcAft>
            </a:pPr>
            <a:r>
              <a:rPr lang="en-US" sz="3000" b="1" dirty="0">
                <a:effectLst/>
                <a:latin typeface="Times New Roman" panose="02020603050405020304" pitchFamily="18" charset="0"/>
                <a:ea typeface="Times New Roman" panose="02020603050405020304" pitchFamily="18" charset="0"/>
                <a:cs typeface="Times New Roman" panose="02020603050405020304" pitchFamily="18" charset="0"/>
              </a:rPr>
              <a:t>The International Nursing Association for Clinical Simulation and Learning has recommended that a debriefing session be held after each simulation event. Though INACSL recommendations for debriefing include using an evidenced-based structured format, no particular technique has been recommended for use. Debriefing is considered the pinnacle of the simulation experience and the transfer of learning occurs during this time. Though research into debriefing has been conducted at the undergraduate nursing level, little is known about the debriefing practices in nurse practitioner programs. Up to 98% of NP programs use simulation, but hours cannot be substituted for clinical time, as they can be in undergraduate nursing programs. More research is needed in NP simulation so that future considerations can be made regarding the substitution of clinical hours by simulation. This can alleviate clinical placement shortages and ensure high quality NP preparation.</a:t>
            </a:r>
          </a:p>
          <a:p>
            <a:pPr marL="0" marR="0" indent="457200">
              <a:lnSpc>
                <a:spcPct val="200000"/>
              </a:lnSpc>
              <a:spcBef>
                <a:spcPts val="0"/>
              </a:spcBef>
              <a:spcAft>
                <a:spcPts val="0"/>
              </a:spcAft>
            </a:pPr>
            <a:r>
              <a:rPr lang="en-US" sz="3000" b="1" i="1" dirty="0">
                <a:effectLst/>
                <a:latin typeface="Times New Roman" panose="02020603050405020304" pitchFamily="18" charset="0"/>
                <a:ea typeface="Times New Roman" panose="02020603050405020304" pitchFamily="18" charset="0"/>
                <a:cs typeface="Times New Roman" panose="02020603050405020304" pitchFamily="18" charset="0"/>
              </a:rPr>
              <a:t>Keywords</a:t>
            </a:r>
            <a:r>
              <a:rPr lang="en-US" sz="3000" b="1" dirty="0">
                <a:effectLst/>
                <a:latin typeface="Times New Roman" panose="02020603050405020304" pitchFamily="18" charset="0"/>
                <a:ea typeface="Times New Roman" panose="02020603050405020304" pitchFamily="18" charset="0"/>
                <a:cs typeface="Times New Roman" panose="02020603050405020304" pitchFamily="18" charset="0"/>
              </a:rPr>
              <a:t>: nursing simulation, debriefing</a:t>
            </a:r>
          </a:p>
        </p:txBody>
      </p:sp>
      <p:graphicFrame>
        <p:nvGraphicFramePr>
          <p:cNvPr id="9" name="Diagram 8">
            <a:extLst>
              <a:ext uri="{FF2B5EF4-FFF2-40B4-BE49-F238E27FC236}">
                <a16:creationId xmlns:a16="http://schemas.microsoft.com/office/drawing/2014/main" id="{9DC7DD62-D6E6-43C4-9517-A9A3381CF47F}"/>
              </a:ext>
            </a:extLst>
          </p:cNvPr>
          <p:cNvGraphicFramePr/>
          <p:nvPr>
            <p:extLst>
              <p:ext uri="{D42A27DB-BD31-4B8C-83A1-F6EECF244321}">
                <p14:modId xmlns:p14="http://schemas.microsoft.com/office/powerpoint/2010/main" val="3104484149"/>
              </p:ext>
            </p:extLst>
          </p:nvPr>
        </p:nvGraphicFramePr>
        <p:xfrm>
          <a:off x="13138484" y="5003983"/>
          <a:ext cx="17806737" cy="1379334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5" name="Table 16">
            <a:extLst>
              <a:ext uri="{FF2B5EF4-FFF2-40B4-BE49-F238E27FC236}">
                <a16:creationId xmlns:a16="http://schemas.microsoft.com/office/drawing/2014/main" id="{F58473D4-8286-4206-B171-12CB589EADD5}"/>
              </a:ext>
            </a:extLst>
          </p:cNvPr>
          <p:cNvGraphicFramePr>
            <a:graphicFrameLocks noGrp="1"/>
          </p:cNvGraphicFramePr>
          <p:nvPr>
            <p:extLst>
              <p:ext uri="{D42A27DB-BD31-4B8C-83A1-F6EECF244321}">
                <p14:modId xmlns:p14="http://schemas.microsoft.com/office/powerpoint/2010/main" val="1726484682"/>
              </p:ext>
            </p:extLst>
          </p:nvPr>
        </p:nvGraphicFramePr>
        <p:xfrm>
          <a:off x="12753474" y="21222863"/>
          <a:ext cx="10299031" cy="10489771"/>
        </p:xfrm>
        <a:graphic>
          <a:graphicData uri="http://schemas.openxmlformats.org/drawingml/2006/table">
            <a:tbl>
              <a:tblPr firstRow="1" bandRow="1">
                <a:tableStyleId>{5C22544A-7EE6-4342-B048-85BDC9FD1C3A}</a:tableStyleId>
              </a:tblPr>
              <a:tblGrid>
                <a:gridCol w="10299031">
                  <a:extLst>
                    <a:ext uri="{9D8B030D-6E8A-4147-A177-3AD203B41FA5}">
                      <a16:colId xmlns:a16="http://schemas.microsoft.com/office/drawing/2014/main" val="2321117023"/>
                    </a:ext>
                  </a:extLst>
                </a:gridCol>
              </a:tblGrid>
              <a:tr h="10489771">
                <a:tc>
                  <a:txBody>
                    <a:bodyPr/>
                    <a:lstStyle/>
                    <a:p>
                      <a:pPr marL="742950" lvl="0" indent="-742950">
                        <a:buFont typeface="+mj-lt"/>
                        <a:buAutoNum type="arabicPeriod"/>
                      </a:pPr>
                      <a:endParaRPr lang="en-US" sz="4000" b="1" kern="1200" dirty="0">
                        <a:solidFill>
                          <a:schemeClr val="lt1"/>
                        </a:solidFill>
                        <a:effectLst/>
                        <a:latin typeface="+mn-lt"/>
                        <a:ea typeface="+mn-ea"/>
                        <a:cs typeface="+mn-cs"/>
                      </a:endParaRPr>
                    </a:p>
                    <a:p>
                      <a:pPr marL="742950" lvl="0" indent="-742950">
                        <a:buFont typeface="+mj-lt"/>
                        <a:buAutoNum type="arabicPeriod"/>
                      </a:pPr>
                      <a:r>
                        <a:rPr lang="en-US" sz="4000" b="1" kern="1200" dirty="0">
                          <a:solidFill>
                            <a:schemeClr val="lt1"/>
                          </a:solidFill>
                          <a:effectLst/>
                          <a:latin typeface="+mn-lt"/>
                          <a:ea typeface="+mn-ea"/>
                          <a:cs typeface="+mn-cs"/>
                        </a:rPr>
                        <a:t>What debriefing practices are used in nurse practitioner simulation education, and why?</a:t>
                      </a:r>
                    </a:p>
                    <a:p>
                      <a:pPr marL="742950" lvl="0" indent="-742950">
                        <a:buFont typeface="+mj-lt"/>
                        <a:buAutoNum type="arabicPeriod"/>
                      </a:pPr>
                      <a:endParaRPr lang="en-US" sz="4000" b="1" kern="1200" dirty="0">
                        <a:solidFill>
                          <a:schemeClr val="lt1"/>
                        </a:solidFill>
                        <a:effectLst/>
                        <a:latin typeface="+mn-lt"/>
                        <a:ea typeface="+mn-ea"/>
                        <a:cs typeface="+mn-cs"/>
                      </a:endParaRPr>
                    </a:p>
                    <a:p>
                      <a:pPr marL="742950" lvl="0" indent="-742950">
                        <a:buFont typeface="+mj-lt"/>
                        <a:buAutoNum type="arabicPeriod"/>
                      </a:pPr>
                      <a:r>
                        <a:rPr lang="en-US" sz="4000" b="1" kern="1200" dirty="0">
                          <a:solidFill>
                            <a:schemeClr val="lt1"/>
                          </a:solidFill>
                          <a:effectLst/>
                          <a:latin typeface="+mn-lt"/>
                          <a:ea typeface="+mn-ea"/>
                          <a:cs typeface="+mn-cs"/>
                        </a:rPr>
                        <a:t>What training did the faculty receive to conduct debriefing sessions?</a:t>
                      </a:r>
                    </a:p>
                    <a:p>
                      <a:pPr marL="742950" lvl="0" indent="-742950">
                        <a:buFont typeface="+mj-lt"/>
                        <a:buAutoNum type="arabicPeriod"/>
                      </a:pPr>
                      <a:endParaRPr lang="en-US" sz="4000" b="1" kern="1200" dirty="0">
                        <a:solidFill>
                          <a:schemeClr val="lt1"/>
                        </a:solidFill>
                        <a:effectLst/>
                        <a:latin typeface="+mn-lt"/>
                        <a:ea typeface="+mn-ea"/>
                        <a:cs typeface="+mn-cs"/>
                      </a:endParaRPr>
                    </a:p>
                    <a:p>
                      <a:pPr marL="742950" lvl="0" indent="-742950">
                        <a:buFont typeface="+mj-lt"/>
                        <a:buAutoNum type="arabicPeriod"/>
                      </a:pPr>
                      <a:r>
                        <a:rPr lang="en-US" sz="4000" b="1" kern="1200" dirty="0">
                          <a:solidFill>
                            <a:schemeClr val="lt1"/>
                          </a:solidFill>
                          <a:effectLst/>
                          <a:latin typeface="+mn-lt"/>
                          <a:ea typeface="+mn-ea"/>
                          <a:cs typeface="+mn-cs"/>
                        </a:rPr>
                        <a:t>How do faculty facilitators describe a high-quality debriefing session?</a:t>
                      </a:r>
                    </a:p>
                    <a:p>
                      <a:pPr marL="742950" lvl="0" indent="-742950">
                        <a:buFont typeface="+mj-lt"/>
                        <a:buAutoNum type="arabicPeriod"/>
                      </a:pPr>
                      <a:endParaRPr lang="en-US" sz="4000" b="1" kern="1200" dirty="0">
                        <a:solidFill>
                          <a:schemeClr val="lt1"/>
                        </a:solidFill>
                        <a:effectLst/>
                        <a:latin typeface="+mn-lt"/>
                        <a:ea typeface="+mn-ea"/>
                        <a:cs typeface="+mn-cs"/>
                      </a:endParaRPr>
                    </a:p>
                    <a:p>
                      <a:pPr marL="742950" lvl="0" indent="-742950">
                        <a:buFont typeface="+mj-lt"/>
                        <a:buAutoNum type="arabicPeriod"/>
                      </a:pPr>
                      <a:r>
                        <a:rPr lang="en-US" sz="4000" b="1" kern="1200" dirty="0">
                          <a:solidFill>
                            <a:schemeClr val="lt1"/>
                          </a:solidFill>
                          <a:effectLst/>
                          <a:latin typeface="+mn-lt"/>
                          <a:ea typeface="+mn-ea"/>
                          <a:cs typeface="+mn-cs"/>
                        </a:rPr>
                        <a:t>What are the facilitators and barriers of conducting debriefing sessions?</a:t>
                      </a:r>
                    </a:p>
                    <a:p>
                      <a:pPr marL="742950" lvl="0" indent="-742950">
                        <a:buFont typeface="+mj-lt"/>
                        <a:buAutoNum type="arabicPeriod"/>
                      </a:pPr>
                      <a:endParaRPr lang="en-US" sz="4000" b="1" kern="1200" dirty="0">
                        <a:solidFill>
                          <a:schemeClr val="lt1"/>
                        </a:solidFill>
                        <a:effectLst/>
                        <a:latin typeface="+mn-lt"/>
                        <a:ea typeface="+mn-ea"/>
                        <a:cs typeface="+mn-cs"/>
                      </a:endParaRPr>
                    </a:p>
                    <a:p>
                      <a:pPr marL="742950" lvl="0" indent="-742950">
                        <a:buFont typeface="+mj-lt"/>
                        <a:buAutoNum type="arabicPeriod"/>
                      </a:pPr>
                      <a:r>
                        <a:rPr lang="en-US" sz="4000" b="1" kern="1200" dirty="0">
                          <a:solidFill>
                            <a:schemeClr val="lt1"/>
                          </a:solidFill>
                          <a:effectLst/>
                          <a:latin typeface="+mn-lt"/>
                          <a:ea typeface="+mn-ea"/>
                          <a:cs typeface="+mn-cs"/>
                        </a:rPr>
                        <a:t>How do debriefing facilitators address psychological safety?</a:t>
                      </a:r>
                    </a:p>
                  </a:txBody>
                  <a:tcPr/>
                </a:tc>
                <a:extLst>
                  <a:ext uri="{0D108BD9-81ED-4DB2-BD59-A6C34878D82A}">
                    <a16:rowId xmlns:a16="http://schemas.microsoft.com/office/drawing/2014/main" val="844037070"/>
                  </a:ext>
                </a:extLst>
              </a:tr>
            </a:tbl>
          </a:graphicData>
        </a:graphic>
      </p:graphicFrame>
      <p:sp>
        <p:nvSpPr>
          <p:cNvPr id="17" name="TextBox 16">
            <a:extLst>
              <a:ext uri="{FF2B5EF4-FFF2-40B4-BE49-F238E27FC236}">
                <a16:creationId xmlns:a16="http://schemas.microsoft.com/office/drawing/2014/main" id="{F2C10EB6-E02B-48B4-8582-245A45AE229A}"/>
              </a:ext>
            </a:extLst>
          </p:cNvPr>
          <p:cNvSpPr txBox="1"/>
          <p:nvPr/>
        </p:nvSpPr>
        <p:spPr>
          <a:xfrm flipH="1">
            <a:off x="12753471" y="20118809"/>
            <a:ext cx="10299033" cy="830997"/>
          </a:xfrm>
          <a:prstGeom prst="rect">
            <a:avLst/>
          </a:prstGeom>
          <a:solidFill>
            <a:schemeClr val="tx1"/>
          </a:solidFill>
          <a:ln>
            <a:solidFill>
              <a:srgbClr val="0A254E"/>
            </a:solidFill>
          </a:ln>
        </p:spPr>
        <p:txBody>
          <a:bodyPr wrap="square" rtlCol="0">
            <a:spAutoFit/>
          </a:bodyPr>
          <a:lstStyle/>
          <a:p>
            <a:pPr algn="ctr"/>
            <a:r>
              <a:rPr lang="en-US" sz="4800" dirty="0">
                <a:solidFill>
                  <a:schemeClr val="bg1"/>
                </a:solidFill>
                <a:latin typeface="Times New Roman" panose="02020603050405020304" pitchFamily="18" charset="0"/>
                <a:cs typeface="Times New Roman" panose="02020603050405020304" pitchFamily="18" charset="0"/>
              </a:rPr>
              <a:t>Research Questions</a:t>
            </a:r>
          </a:p>
        </p:txBody>
      </p:sp>
    </p:spTree>
    <p:extLst>
      <p:ext uri="{BB962C8B-B14F-4D97-AF65-F5344CB8AC3E}">
        <p14:creationId xmlns:p14="http://schemas.microsoft.com/office/powerpoint/2010/main" val="32477086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TM04033929[[fn=Slate]]</Template>
  <TotalTime>24343</TotalTime>
  <Words>593</Words>
  <Application>Microsoft Office PowerPoint</Application>
  <PresentationFormat>Custom</PresentationFormat>
  <Paragraphs>49</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Calisto MT</vt:lpstr>
      <vt:lpstr>Times New Roman</vt:lpstr>
      <vt:lpstr>Wingdings 2</vt:lpstr>
      <vt:lpstr>Slate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Montalvo</dc:creator>
  <cp:lastModifiedBy>Jodi Duncan</cp:lastModifiedBy>
  <cp:revision>332</cp:revision>
  <dcterms:created xsi:type="dcterms:W3CDTF">2013-10-19T16:33:22Z</dcterms:created>
  <dcterms:modified xsi:type="dcterms:W3CDTF">2022-03-15T19:38:23Z</dcterms:modified>
</cp:coreProperties>
</file>