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8"/>
  </p:notesMasterIdLst>
  <p:sldIdLst>
    <p:sldId id="258" r:id="rId5"/>
    <p:sldId id="267" r:id="rId6"/>
    <p:sldId id="272" r:id="rId7"/>
    <p:sldId id="273" r:id="rId8"/>
    <p:sldId id="274" r:id="rId9"/>
    <p:sldId id="280" r:id="rId10"/>
    <p:sldId id="275" r:id="rId11"/>
    <p:sldId id="259" r:id="rId12"/>
    <p:sldId id="268" r:id="rId13"/>
    <p:sldId id="276" r:id="rId14"/>
    <p:sldId id="261" r:id="rId15"/>
    <p:sldId id="262" r:id="rId16"/>
    <p:sldId id="264" r:id="rId17"/>
    <p:sldId id="285" r:id="rId18"/>
    <p:sldId id="265" r:id="rId19"/>
    <p:sldId id="277" r:id="rId20"/>
    <p:sldId id="284" r:id="rId21"/>
    <p:sldId id="278" r:id="rId22"/>
    <p:sldId id="286" r:id="rId23"/>
    <p:sldId id="283" r:id="rId24"/>
    <p:sldId id="279" r:id="rId25"/>
    <p:sldId id="282" r:id="rId26"/>
    <p:sldId id="281"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093810-C502-4633-AD14-F6539997E898}" v="179" dt="2022-03-15T23:58:08.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0"/>
    <p:restoredTop sz="94677"/>
  </p:normalViewPr>
  <p:slideViewPr>
    <p:cSldViewPr snapToGrid="0" snapToObjects="1">
      <p:cViewPr varScale="1">
        <p:scale>
          <a:sx n="142" d="100"/>
          <a:sy n="142" d="100"/>
        </p:scale>
        <p:origin x="738" y="10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yn Helms" userId="a991752c-0c8f-4a82-996c-6782df9f7c22" providerId="ADAL" clId="{8C093810-C502-4633-AD14-F6539997E898}"/>
    <pc:docChg chg="undo custSel addSld delSld modSld sldOrd">
      <pc:chgData name="Kathryn Helms" userId="a991752c-0c8f-4a82-996c-6782df9f7c22" providerId="ADAL" clId="{8C093810-C502-4633-AD14-F6539997E898}" dt="2022-03-16T00:01:11.083" v="5753" actId="313"/>
      <pc:docMkLst>
        <pc:docMk/>
      </pc:docMkLst>
      <pc:sldChg chg="del">
        <pc:chgData name="Kathryn Helms" userId="a991752c-0c8f-4a82-996c-6782df9f7c22" providerId="ADAL" clId="{8C093810-C502-4633-AD14-F6539997E898}" dt="2022-03-15T23:05:20.009" v="1779" actId="2696"/>
        <pc:sldMkLst>
          <pc:docMk/>
          <pc:sldMk cId="2910443229" sldId="257"/>
        </pc:sldMkLst>
      </pc:sldChg>
      <pc:sldChg chg="modSp mod">
        <pc:chgData name="Kathryn Helms" userId="a991752c-0c8f-4a82-996c-6782df9f7c22" providerId="ADAL" clId="{8C093810-C502-4633-AD14-F6539997E898}" dt="2022-03-15T22:19:56.789" v="89" actId="1076"/>
        <pc:sldMkLst>
          <pc:docMk/>
          <pc:sldMk cId="4232403522" sldId="258"/>
        </pc:sldMkLst>
        <pc:spChg chg="mod">
          <ac:chgData name="Kathryn Helms" userId="a991752c-0c8f-4a82-996c-6782df9f7c22" providerId="ADAL" clId="{8C093810-C502-4633-AD14-F6539997E898}" dt="2022-03-15T22:19:56.789" v="89" actId="1076"/>
          <ac:spMkLst>
            <pc:docMk/>
            <pc:sldMk cId="4232403522" sldId="258"/>
            <ac:spMk id="2" creationId="{00000000-0000-0000-0000-000000000000}"/>
          </ac:spMkLst>
        </pc:spChg>
        <pc:spChg chg="mod">
          <ac:chgData name="Kathryn Helms" userId="a991752c-0c8f-4a82-996c-6782df9f7c22" providerId="ADAL" clId="{8C093810-C502-4633-AD14-F6539997E898}" dt="2022-03-15T22:19:33.444" v="78" actId="20577"/>
          <ac:spMkLst>
            <pc:docMk/>
            <pc:sldMk cId="4232403522" sldId="258"/>
            <ac:spMk id="3" creationId="{00000000-0000-0000-0000-000000000000}"/>
          </ac:spMkLst>
        </pc:spChg>
      </pc:sldChg>
      <pc:sldChg chg="addSp modSp mod ord">
        <pc:chgData name="Kathryn Helms" userId="a991752c-0c8f-4a82-996c-6782df9f7c22" providerId="ADAL" clId="{8C093810-C502-4633-AD14-F6539997E898}" dt="2022-03-15T23:19:24.067" v="2956" actId="20577"/>
        <pc:sldMkLst>
          <pc:docMk/>
          <pc:sldMk cId="2243043176" sldId="259"/>
        </pc:sldMkLst>
        <pc:spChg chg="mod">
          <ac:chgData name="Kathryn Helms" userId="a991752c-0c8f-4a82-996c-6782df9f7c22" providerId="ADAL" clId="{8C093810-C502-4633-AD14-F6539997E898}" dt="2022-03-15T23:06:38.029" v="1843" actId="20577"/>
          <ac:spMkLst>
            <pc:docMk/>
            <pc:sldMk cId="2243043176" sldId="259"/>
            <ac:spMk id="2" creationId="{0AB9BEC1-AEC9-48EB-A62E-779C03F1F6B4}"/>
          </ac:spMkLst>
        </pc:spChg>
        <pc:spChg chg="mod">
          <ac:chgData name="Kathryn Helms" userId="a991752c-0c8f-4a82-996c-6782df9f7c22" providerId="ADAL" clId="{8C093810-C502-4633-AD14-F6539997E898}" dt="2022-03-15T23:19:24.067" v="2956" actId="20577"/>
          <ac:spMkLst>
            <pc:docMk/>
            <pc:sldMk cId="2243043176" sldId="259"/>
            <ac:spMk id="3" creationId="{F048CCBD-E5A1-40F4-98CE-9D236C16C594}"/>
          </ac:spMkLst>
        </pc:spChg>
        <pc:spChg chg="add mod">
          <ac:chgData name="Kathryn Helms" userId="a991752c-0c8f-4a82-996c-6782df9f7c22" providerId="ADAL" clId="{8C093810-C502-4633-AD14-F6539997E898}" dt="2022-03-15T23:19:07.607" v="2925" actId="1076"/>
          <ac:spMkLst>
            <pc:docMk/>
            <pc:sldMk cId="2243043176" sldId="259"/>
            <ac:spMk id="4" creationId="{A303B59C-C61A-42A2-AA07-8AE51572522C}"/>
          </ac:spMkLst>
        </pc:spChg>
      </pc:sldChg>
      <pc:sldChg chg="modSp mod modNotesTx">
        <pc:chgData name="Kathryn Helms" userId="a991752c-0c8f-4a82-996c-6782df9f7c22" providerId="ADAL" clId="{8C093810-C502-4633-AD14-F6539997E898}" dt="2022-03-15T23:41:53.392" v="4325" actId="1035"/>
        <pc:sldMkLst>
          <pc:docMk/>
          <pc:sldMk cId="3429732215" sldId="261"/>
        </pc:sldMkLst>
        <pc:spChg chg="mod">
          <ac:chgData name="Kathryn Helms" userId="a991752c-0c8f-4a82-996c-6782df9f7c22" providerId="ADAL" clId="{8C093810-C502-4633-AD14-F6539997E898}" dt="2022-03-15T23:29:42.786" v="3441" actId="20577"/>
          <ac:spMkLst>
            <pc:docMk/>
            <pc:sldMk cId="3429732215" sldId="261"/>
            <ac:spMk id="2" creationId="{EE6B9A55-82E0-4E0A-9DF1-BE3D615B5A2D}"/>
          </ac:spMkLst>
        </pc:spChg>
        <pc:spChg chg="mod">
          <ac:chgData name="Kathryn Helms" userId="a991752c-0c8f-4a82-996c-6782df9f7c22" providerId="ADAL" clId="{8C093810-C502-4633-AD14-F6539997E898}" dt="2022-03-15T23:41:53.392" v="4325" actId="1035"/>
          <ac:spMkLst>
            <pc:docMk/>
            <pc:sldMk cId="3429732215" sldId="261"/>
            <ac:spMk id="3" creationId="{B16C3956-4744-4C05-B0C8-402101D030EE}"/>
          </ac:spMkLst>
        </pc:spChg>
      </pc:sldChg>
      <pc:sldChg chg="addSp modSp mod">
        <pc:chgData name="Kathryn Helms" userId="a991752c-0c8f-4a82-996c-6782df9f7c22" providerId="ADAL" clId="{8C093810-C502-4633-AD14-F6539997E898}" dt="2022-03-15T23:10:05.564" v="2229" actId="1038"/>
        <pc:sldMkLst>
          <pc:docMk/>
          <pc:sldMk cId="284243105" sldId="262"/>
        </pc:sldMkLst>
        <pc:spChg chg="mod">
          <ac:chgData name="Kathryn Helms" userId="a991752c-0c8f-4a82-996c-6782df9f7c22" providerId="ADAL" clId="{8C093810-C502-4633-AD14-F6539997E898}" dt="2022-03-15T23:09:19.226" v="2175" actId="20577"/>
          <ac:spMkLst>
            <pc:docMk/>
            <pc:sldMk cId="284243105" sldId="262"/>
            <ac:spMk id="3" creationId="{9BF779C0-A8A1-4E55-BB94-8E5DAEB813B8}"/>
          </ac:spMkLst>
        </pc:spChg>
        <pc:spChg chg="add mod">
          <ac:chgData name="Kathryn Helms" userId="a991752c-0c8f-4a82-996c-6782df9f7c22" providerId="ADAL" clId="{8C093810-C502-4633-AD14-F6539997E898}" dt="2022-03-15T23:10:05.564" v="2229" actId="1038"/>
          <ac:spMkLst>
            <pc:docMk/>
            <pc:sldMk cId="284243105" sldId="262"/>
            <ac:spMk id="4" creationId="{19606CB7-DEDF-4568-B282-656148F8DB14}"/>
          </ac:spMkLst>
        </pc:spChg>
      </pc:sldChg>
      <pc:sldChg chg="modSp mod ord">
        <pc:chgData name="Kathryn Helms" userId="a991752c-0c8f-4a82-996c-6782df9f7c22" providerId="ADAL" clId="{8C093810-C502-4633-AD14-F6539997E898}" dt="2022-03-15T23:32:05.540" v="3661" actId="404"/>
        <pc:sldMkLst>
          <pc:docMk/>
          <pc:sldMk cId="1387963603" sldId="264"/>
        </pc:sldMkLst>
        <pc:spChg chg="mod">
          <ac:chgData name="Kathryn Helms" userId="a991752c-0c8f-4a82-996c-6782df9f7c22" providerId="ADAL" clId="{8C093810-C502-4633-AD14-F6539997E898}" dt="2022-03-15T23:32:05.540" v="3661" actId="404"/>
          <ac:spMkLst>
            <pc:docMk/>
            <pc:sldMk cId="1387963603" sldId="264"/>
            <ac:spMk id="3" creationId="{9494EE0C-1BDD-45D3-8328-EF9392507A72}"/>
          </ac:spMkLst>
        </pc:spChg>
      </pc:sldChg>
      <pc:sldChg chg="addSp delSp modSp mod">
        <pc:chgData name="Kathryn Helms" userId="a991752c-0c8f-4a82-996c-6782df9f7c22" providerId="ADAL" clId="{8C093810-C502-4633-AD14-F6539997E898}" dt="2022-03-15T23:36:50.343" v="4018" actId="113"/>
        <pc:sldMkLst>
          <pc:docMk/>
          <pc:sldMk cId="542973782" sldId="265"/>
        </pc:sldMkLst>
        <pc:spChg chg="mod">
          <ac:chgData name="Kathryn Helms" userId="a991752c-0c8f-4a82-996c-6782df9f7c22" providerId="ADAL" clId="{8C093810-C502-4633-AD14-F6539997E898}" dt="2022-03-15T23:15:34.056" v="2746" actId="20577"/>
          <ac:spMkLst>
            <pc:docMk/>
            <pc:sldMk cId="542973782" sldId="265"/>
            <ac:spMk id="2" creationId="{8C77C0EF-5055-4C1F-B82F-8DAF5E133C11}"/>
          </ac:spMkLst>
        </pc:spChg>
        <pc:spChg chg="mod">
          <ac:chgData name="Kathryn Helms" userId="a991752c-0c8f-4a82-996c-6782df9f7c22" providerId="ADAL" clId="{8C093810-C502-4633-AD14-F6539997E898}" dt="2022-03-15T23:36:50.343" v="4018" actId="113"/>
          <ac:spMkLst>
            <pc:docMk/>
            <pc:sldMk cId="542973782" sldId="265"/>
            <ac:spMk id="3" creationId="{3B1108AD-B4B1-400C-B460-45B3E15BA405}"/>
          </ac:spMkLst>
        </pc:spChg>
        <pc:spChg chg="add del mod">
          <ac:chgData name="Kathryn Helms" userId="a991752c-0c8f-4a82-996c-6782df9f7c22" providerId="ADAL" clId="{8C093810-C502-4633-AD14-F6539997E898}" dt="2022-03-15T23:31:16.443" v="3644" actId="21"/>
          <ac:spMkLst>
            <pc:docMk/>
            <pc:sldMk cId="542973782" sldId="265"/>
            <ac:spMk id="4" creationId="{61D42C0F-C32C-4753-B12E-7E3460898920}"/>
          </ac:spMkLst>
        </pc:spChg>
      </pc:sldChg>
      <pc:sldChg chg="addSp modSp mod ord">
        <pc:chgData name="Kathryn Helms" userId="a991752c-0c8f-4a82-996c-6782df9f7c22" providerId="ADAL" clId="{8C093810-C502-4633-AD14-F6539997E898}" dt="2022-03-15T23:28:45.837" v="3412" actId="1076"/>
        <pc:sldMkLst>
          <pc:docMk/>
          <pc:sldMk cId="3979298467" sldId="267"/>
        </pc:sldMkLst>
        <pc:spChg chg="mod">
          <ac:chgData name="Kathryn Helms" userId="a991752c-0c8f-4a82-996c-6782df9f7c22" providerId="ADAL" clId="{8C093810-C502-4633-AD14-F6539997E898}" dt="2022-03-15T22:27:18.623" v="445" actId="2711"/>
          <ac:spMkLst>
            <pc:docMk/>
            <pc:sldMk cId="3979298467" sldId="267"/>
            <ac:spMk id="2" creationId="{3B23A7A8-3AE9-4F43-A562-317FAA719606}"/>
          </ac:spMkLst>
        </pc:spChg>
        <pc:spChg chg="mod">
          <ac:chgData name="Kathryn Helms" userId="a991752c-0c8f-4a82-996c-6782df9f7c22" providerId="ADAL" clId="{8C093810-C502-4633-AD14-F6539997E898}" dt="2022-03-15T23:28:33.333" v="3406" actId="20577"/>
          <ac:spMkLst>
            <pc:docMk/>
            <pc:sldMk cId="3979298467" sldId="267"/>
            <ac:spMk id="3" creationId="{A77B5541-29EC-431E-9689-6D0F8CE92187}"/>
          </ac:spMkLst>
        </pc:spChg>
        <pc:spChg chg="add mod">
          <ac:chgData name="Kathryn Helms" userId="a991752c-0c8f-4a82-996c-6782df9f7c22" providerId="ADAL" clId="{8C093810-C502-4633-AD14-F6539997E898}" dt="2022-03-15T23:28:45.837" v="3412" actId="1076"/>
          <ac:spMkLst>
            <pc:docMk/>
            <pc:sldMk cId="3979298467" sldId="267"/>
            <ac:spMk id="5" creationId="{AD23C68B-B293-475B-95A6-9EF6E9AB4837}"/>
          </ac:spMkLst>
        </pc:spChg>
      </pc:sldChg>
      <pc:sldChg chg="addSp modSp mod ord modNotesTx">
        <pc:chgData name="Kathryn Helms" userId="a991752c-0c8f-4a82-996c-6782df9f7c22" providerId="ADAL" clId="{8C093810-C502-4633-AD14-F6539997E898}" dt="2022-03-15T23:05:16.349" v="1778" actId="313"/>
        <pc:sldMkLst>
          <pc:docMk/>
          <pc:sldMk cId="713073935" sldId="268"/>
        </pc:sldMkLst>
        <pc:spChg chg="mod">
          <ac:chgData name="Kathryn Helms" userId="a991752c-0c8f-4a82-996c-6782df9f7c22" providerId="ADAL" clId="{8C093810-C502-4633-AD14-F6539997E898}" dt="2022-03-15T23:04:03.396" v="1758" actId="20577"/>
          <ac:spMkLst>
            <pc:docMk/>
            <pc:sldMk cId="713073935" sldId="268"/>
            <ac:spMk id="3" creationId="{B0CA66CA-C80F-4772-97BC-18D8AED28920}"/>
          </ac:spMkLst>
        </pc:spChg>
        <pc:spChg chg="add mod">
          <ac:chgData name="Kathryn Helms" userId="a991752c-0c8f-4a82-996c-6782df9f7c22" providerId="ADAL" clId="{8C093810-C502-4633-AD14-F6539997E898}" dt="2022-03-15T23:04:16.425" v="1767" actId="1038"/>
          <ac:spMkLst>
            <pc:docMk/>
            <pc:sldMk cId="713073935" sldId="268"/>
            <ac:spMk id="5" creationId="{BEFC62AA-6357-4F3D-88D6-C4B6B54DFD24}"/>
          </ac:spMkLst>
        </pc:spChg>
      </pc:sldChg>
      <pc:sldChg chg="del">
        <pc:chgData name="Kathryn Helms" userId="a991752c-0c8f-4a82-996c-6782df9f7c22" providerId="ADAL" clId="{8C093810-C502-4633-AD14-F6539997E898}" dt="2022-03-15T23:21:50.828" v="2957" actId="2696"/>
        <pc:sldMkLst>
          <pc:docMk/>
          <pc:sldMk cId="534294198" sldId="269"/>
        </pc:sldMkLst>
      </pc:sldChg>
      <pc:sldChg chg="addSp delSp modSp new del mod">
        <pc:chgData name="Kathryn Helms" userId="a991752c-0c8f-4a82-996c-6782df9f7c22" providerId="ADAL" clId="{8C093810-C502-4633-AD14-F6539997E898}" dt="2022-03-15T22:36:05.204" v="915" actId="2696"/>
        <pc:sldMkLst>
          <pc:docMk/>
          <pc:sldMk cId="4045497038" sldId="270"/>
        </pc:sldMkLst>
        <pc:spChg chg="del mod">
          <ac:chgData name="Kathryn Helms" userId="a991752c-0c8f-4a82-996c-6782df9f7c22" providerId="ADAL" clId="{8C093810-C502-4633-AD14-F6539997E898}" dt="2022-03-15T22:29:05.197" v="496" actId="21"/>
          <ac:spMkLst>
            <pc:docMk/>
            <pc:sldMk cId="4045497038" sldId="270"/>
            <ac:spMk id="2" creationId="{EF9D7716-5A56-40C2-A179-670DBF839627}"/>
          </ac:spMkLst>
        </pc:spChg>
        <pc:spChg chg="del mod">
          <ac:chgData name="Kathryn Helms" userId="a991752c-0c8f-4a82-996c-6782df9f7c22" providerId="ADAL" clId="{8C093810-C502-4633-AD14-F6539997E898}" dt="2022-03-15T22:30:03.669" v="508" actId="1957"/>
          <ac:spMkLst>
            <pc:docMk/>
            <pc:sldMk cId="4045497038" sldId="270"/>
            <ac:spMk id="3" creationId="{2EB14568-9CA2-4C8F-89B9-23DFACB22150}"/>
          </ac:spMkLst>
        </pc:spChg>
        <pc:graphicFrameChg chg="add mod">
          <ac:chgData name="Kathryn Helms" userId="a991752c-0c8f-4a82-996c-6782df9f7c22" providerId="ADAL" clId="{8C093810-C502-4633-AD14-F6539997E898}" dt="2022-03-15T22:34:21.162" v="683" actId="1076"/>
          <ac:graphicFrameMkLst>
            <pc:docMk/>
            <pc:sldMk cId="4045497038" sldId="270"/>
            <ac:graphicFrameMk id="6" creationId="{4D44524A-49F5-4235-AB5A-E52C34A91433}"/>
          </ac:graphicFrameMkLst>
        </pc:graphicFrameChg>
        <pc:graphicFrameChg chg="add del mod">
          <ac:chgData name="Kathryn Helms" userId="a991752c-0c8f-4a82-996c-6782df9f7c22" providerId="ADAL" clId="{8C093810-C502-4633-AD14-F6539997E898}" dt="2022-03-15T22:34:15.931" v="682" actId="21"/>
          <ac:graphicFrameMkLst>
            <pc:docMk/>
            <pc:sldMk cId="4045497038" sldId="270"/>
            <ac:graphicFrameMk id="7" creationId="{FF39C8FA-0AAE-4657-99F9-D418E305A7A9}"/>
          </ac:graphicFrameMkLst>
        </pc:graphicFrameChg>
      </pc:sldChg>
      <pc:sldChg chg="addSp delSp modSp new del">
        <pc:chgData name="Kathryn Helms" userId="a991752c-0c8f-4a82-996c-6782df9f7c22" providerId="ADAL" clId="{8C093810-C502-4633-AD14-F6539997E898}" dt="2022-03-15T22:38:02.754" v="1177" actId="2696"/>
        <pc:sldMkLst>
          <pc:docMk/>
          <pc:sldMk cId="1597127615" sldId="271"/>
        </pc:sldMkLst>
        <pc:spChg chg="del">
          <ac:chgData name="Kathryn Helms" userId="a991752c-0c8f-4a82-996c-6782df9f7c22" providerId="ADAL" clId="{8C093810-C502-4633-AD14-F6539997E898}" dt="2022-03-15T22:34:05.768" v="681"/>
          <ac:spMkLst>
            <pc:docMk/>
            <pc:sldMk cId="1597127615" sldId="271"/>
            <ac:spMk id="3" creationId="{922455B3-FEB1-4A72-9350-A5A357F6D092}"/>
          </ac:spMkLst>
        </pc:spChg>
        <pc:graphicFrameChg chg="add mod">
          <ac:chgData name="Kathryn Helms" userId="a991752c-0c8f-4a82-996c-6782df9f7c22" providerId="ADAL" clId="{8C093810-C502-4633-AD14-F6539997E898}" dt="2022-03-15T22:34:05.768" v="681"/>
          <ac:graphicFrameMkLst>
            <pc:docMk/>
            <pc:sldMk cId="1597127615" sldId="271"/>
            <ac:graphicFrameMk id="4" creationId="{BACEA6C8-DCD3-42C7-A1B7-7D62473E1403}"/>
          </ac:graphicFrameMkLst>
        </pc:graphicFrameChg>
      </pc:sldChg>
      <pc:sldChg chg="addSp delSp modSp new mod">
        <pc:chgData name="Kathryn Helms" userId="a991752c-0c8f-4a82-996c-6782df9f7c22" providerId="ADAL" clId="{8C093810-C502-4633-AD14-F6539997E898}" dt="2022-03-15T23:29:01.599" v="3414" actId="14100"/>
        <pc:sldMkLst>
          <pc:docMk/>
          <pc:sldMk cId="1467377132" sldId="272"/>
        </pc:sldMkLst>
        <pc:spChg chg="mod">
          <ac:chgData name="Kathryn Helms" userId="a991752c-0c8f-4a82-996c-6782df9f7c22" providerId="ADAL" clId="{8C093810-C502-4633-AD14-F6539997E898}" dt="2022-03-15T22:34:48.073" v="748" actId="20577"/>
          <ac:spMkLst>
            <pc:docMk/>
            <pc:sldMk cId="1467377132" sldId="272"/>
            <ac:spMk id="2" creationId="{AD6A47BD-2EB9-449F-B2BE-BDCE217DC477}"/>
          </ac:spMkLst>
        </pc:spChg>
        <pc:spChg chg="del">
          <ac:chgData name="Kathryn Helms" userId="a991752c-0c8f-4a82-996c-6782df9f7c22" providerId="ADAL" clId="{8C093810-C502-4633-AD14-F6539997E898}" dt="2022-03-15T22:34:55.877" v="749"/>
          <ac:spMkLst>
            <pc:docMk/>
            <pc:sldMk cId="1467377132" sldId="272"/>
            <ac:spMk id="3" creationId="{9EC833B3-ABFA-4B69-88D0-E1AB3414D220}"/>
          </ac:spMkLst>
        </pc:spChg>
        <pc:spChg chg="mod">
          <ac:chgData name="Kathryn Helms" userId="a991752c-0c8f-4a82-996c-6782df9f7c22" providerId="ADAL" clId="{8C093810-C502-4633-AD14-F6539997E898}" dt="2022-03-15T23:10:58.085" v="2240" actId="113"/>
          <ac:spMkLst>
            <pc:docMk/>
            <pc:sldMk cId="1467377132" sldId="272"/>
            <ac:spMk id="4" creationId="{7458D398-69B2-44EE-A4B7-C13AB86EBFDC}"/>
          </ac:spMkLst>
        </pc:spChg>
        <pc:graphicFrameChg chg="add mod">
          <ac:chgData name="Kathryn Helms" userId="a991752c-0c8f-4a82-996c-6782df9f7c22" providerId="ADAL" clId="{8C093810-C502-4633-AD14-F6539997E898}" dt="2022-03-15T23:29:01.599" v="3414" actId="14100"/>
          <ac:graphicFrameMkLst>
            <pc:docMk/>
            <pc:sldMk cId="1467377132" sldId="272"/>
            <ac:graphicFrameMk id="5" creationId="{C98CCB22-66A0-4444-898A-67F82936CEE6}"/>
          </ac:graphicFrameMkLst>
        </pc:graphicFrameChg>
      </pc:sldChg>
      <pc:sldChg chg="modSp new del mod">
        <pc:chgData name="Kathryn Helms" userId="a991752c-0c8f-4a82-996c-6782df9f7c22" providerId="ADAL" clId="{8C093810-C502-4633-AD14-F6539997E898}" dt="2022-03-15T22:34:37.454" v="704" actId="2696"/>
        <pc:sldMkLst>
          <pc:docMk/>
          <pc:sldMk cId="3253502555" sldId="272"/>
        </pc:sldMkLst>
        <pc:spChg chg="mod">
          <ac:chgData name="Kathryn Helms" userId="a991752c-0c8f-4a82-996c-6782df9f7c22" providerId="ADAL" clId="{8C093810-C502-4633-AD14-F6539997E898}" dt="2022-03-15T22:34:34.103" v="703" actId="20577"/>
          <ac:spMkLst>
            <pc:docMk/>
            <pc:sldMk cId="3253502555" sldId="272"/>
            <ac:spMk id="2" creationId="{5BBFDEFE-5C44-4BD5-9D1E-92CF5FE9D349}"/>
          </ac:spMkLst>
        </pc:spChg>
      </pc:sldChg>
      <pc:sldChg chg="addSp delSp modSp new mod">
        <pc:chgData name="Kathryn Helms" userId="a991752c-0c8f-4a82-996c-6782df9f7c22" providerId="ADAL" clId="{8C093810-C502-4633-AD14-F6539997E898}" dt="2022-03-15T23:11:02.905" v="2242" actId="113"/>
        <pc:sldMkLst>
          <pc:docMk/>
          <pc:sldMk cId="1792123250" sldId="273"/>
        </pc:sldMkLst>
        <pc:spChg chg="mod">
          <ac:chgData name="Kathryn Helms" userId="a991752c-0c8f-4a82-996c-6782df9f7c22" providerId="ADAL" clId="{8C093810-C502-4633-AD14-F6539997E898}" dt="2022-03-15T22:37:08.139" v="994" actId="14100"/>
          <ac:spMkLst>
            <pc:docMk/>
            <pc:sldMk cId="1792123250" sldId="273"/>
            <ac:spMk id="2" creationId="{56A1D9C2-DC69-40B5-B072-78F89BAD40A2}"/>
          </ac:spMkLst>
        </pc:spChg>
        <pc:spChg chg="del">
          <ac:chgData name="Kathryn Helms" userId="a991752c-0c8f-4a82-996c-6782df9f7c22" providerId="ADAL" clId="{8C093810-C502-4633-AD14-F6539997E898}" dt="2022-03-15T22:36:11.195" v="916"/>
          <ac:spMkLst>
            <pc:docMk/>
            <pc:sldMk cId="1792123250" sldId="273"/>
            <ac:spMk id="3" creationId="{EB11BFBD-A528-4358-A5AD-10D226BE314C}"/>
          </ac:spMkLst>
        </pc:spChg>
        <pc:spChg chg="mod">
          <ac:chgData name="Kathryn Helms" userId="a991752c-0c8f-4a82-996c-6782df9f7c22" providerId="ADAL" clId="{8C093810-C502-4633-AD14-F6539997E898}" dt="2022-03-15T23:11:02.905" v="2242" actId="113"/>
          <ac:spMkLst>
            <pc:docMk/>
            <pc:sldMk cId="1792123250" sldId="273"/>
            <ac:spMk id="4" creationId="{1E281A51-2105-412A-B2D0-013F78201B7E}"/>
          </ac:spMkLst>
        </pc:spChg>
        <pc:graphicFrameChg chg="add mod">
          <ac:chgData name="Kathryn Helms" userId="a991752c-0c8f-4a82-996c-6782df9f7c22" providerId="ADAL" clId="{8C093810-C502-4633-AD14-F6539997E898}" dt="2022-03-15T22:36:54.746" v="991" actId="1076"/>
          <ac:graphicFrameMkLst>
            <pc:docMk/>
            <pc:sldMk cId="1792123250" sldId="273"/>
            <ac:graphicFrameMk id="7" creationId="{A47EAD25-6427-4A10-94FF-CCC79CCF3B3C}"/>
          </ac:graphicFrameMkLst>
        </pc:graphicFrameChg>
      </pc:sldChg>
      <pc:sldChg chg="addSp modSp new mod">
        <pc:chgData name="Kathryn Helms" userId="a991752c-0c8f-4a82-996c-6782df9f7c22" providerId="ADAL" clId="{8C093810-C502-4633-AD14-F6539997E898}" dt="2022-03-15T23:11:07.081" v="2243" actId="207"/>
        <pc:sldMkLst>
          <pc:docMk/>
          <pc:sldMk cId="722151590" sldId="274"/>
        </pc:sldMkLst>
        <pc:spChg chg="mod">
          <ac:chgData name="Kathryn Helms" userId="a991752c-0c8f-4a82-996c-6782df9f7c22" providerId="ADAL" clId="{8C093810-C502-4633-AD14-F6539997E898}" dt="2022-03-15T22:38:32.524" v="1204" actId="20577"/>
          <ac:spMkLst>
            <pc:docMk/>
            <pc:sldMk cId="722151590" sldId="274"/>
            <ac:spMk id="2" creationId="{772C8E77-D2B3-40C9-BE9C-1C87CA26999F}"/>
          </ac:spMkLst>
        </pc:spChg>
        <pc:spChg chg="mod">
          <ac:chgData name="Kathryn Helms" userId="a991752c-0c8f-4a82-996c-6782df9f7c22" providerId="ADAL" clId="{8C093810-C502-4633-AD14-F6539997E898}" dt="2022-03-15T23:11:07.081" v="2243" actId="207"/>
          <ac:spMkLst>
            <pc:docMk/>
            <pc:sldMk cId="722151590" sldId="274"/>
            <ac:spMk id="3" creationId="{9FC38A84-3E69-4479-ACBD-D963B51A42E0}"/>
          </ac:spMkLst>
        </pc:spChg>
        <pc:spChg chg="add mod">
          <ac:chgData name="Kathryn Helms" userId="a991752c-0c8f-4a82-996c-6782df9f7c22" providerId="ADAL" clId="{8C093810-C502-4633-AD14-F6539997E898}" dt="2022-03-15T22:41:46.041" v="1379" actId="1035"/>
          <ac:spMkLst>
            <pc:docMk/>
            <pc:sldMk cId="722151590" sldId="274"/>
            <ac:spMk id="7" creationId="{A52EE893-2582-46DC-A006-43F519AABE49}"/>
          </ac:spMkLst>
        </pc:spChg>
        <pc:picChg chg="add mod">
          <ac:chgData name="Kathryn Helms" userId="a991752c-0c8f-4a82-996c-6782df9f7c22" providerId="ADAL" clId="{8C093810-C502-4633-AD14-F6539997E898}" dt="2022-03-15T22:43:38.970" v="1426" actId="1076"/>
          <ac:picMkLst>
            <pc:docMk/>
            <pc:sldMk cId="722151590" sldId="274"/>
            <ac:picMk id="5" creationId="{09C52A4D-45A2-4FAF-ABA8-CFC1E16209FF}"/>
          </ac:picMkLst>
        </pc:picChg>
        <pc:picChg chg="add mod">
          <ac:chgData name="Kathryn Helms" userId="a991752c-0c8f-4a82-996c-6782df9f7c22" providerId="ADAL" clId="{8C093810-C502-4633-AD14-F6539997E898}" dt="2022-03-15T22:43:13.012" v="1402" actId="1076"/>
          <ac:picMkLst>
            <pc:docMk/>
            <pc:sldMk cId="722151590" sldId="274"/>
            <ac:picMk id="9" creationId="{B267088C-0DA9-4B0A-945F-9FC153E25704}"/>
          </ac:picMkLst>
        </pc:picChg>
        <pc:picChg chg="add mod">
          <ac:chgData name="Kathryn Helms" userId="a991752c-0c8f-4a82-996c-6782df9f7c22" providerId="ADAL" clId="{8C093810-C502-4633-AD14-F6539997E898}" dt="2022-03-15T22:43:48.973" v="1428" actId="1076"/>
          <ac:picMkLst>
            <pc:docMk/>
            <pc:sldMk cId="722151590" sldId="274"/>
            <ac:picMk id="10" creationId="{F7EE2C35-932E-4E0F-99AC-A2474F17A49B}"/>
          </ac:picMkLst>
        </pc:picChg>
        <pc:picChg chg="add mod">
          <ac:chgData name="Kathryn Helms" userId="a991752c-0c8f-4a82-996c-6782df9f7c22" providerId="ADAL" clId="{8C093810-C502-4633-AD14-F6539997E898}" dt="2022-03-15T22:43:50.654" v="1429" actId="1076"/>
          <ac:picMkLst>
            <pc:docMk/>
            <pc:sldMk cId="722151590" sldId="274"/>
            <ac:picMk id="11" creationId="{21C3D264-FBA1-41CC-B36D-623205DEB3FC}"/>
          </ac:picMkLst>
        </pc:picChg>
      </pc:sldChg>
      <pc:sldChg chg="new del">
        <pc:chgData name="Kathryn Helms" userId="a991752c-0c8f-4a82-996c-6782df9f7c22" providerId="ADAL" clId="{8C093810-C502-4633-AD14-F6539997E898}" dt="2022-03-15T22:38:24.166" v="1181" actId="2696"/>
        <pc:sldMkLst>
          <pc:docMk/>
          <pc:sldMk cId="3927915129" sldId="274"/>
        </pc:sldMkLst>
      </pc:sldChg>
      <pc:sldChg chg="addSp modSp new mod modNotesTx">
        <pc:chgData name="Kathryn Helms" userId="a991752c-0c8f-4a82-996c-6782df9f7c22" providerId="ADAL" clId="{8C093810-C502-4633-AD14-F6539997E898}" dt="2022-03-15T23:41:40.050" v="4298" actId="1076"/>
        <pc:sldMkLst>
          <pc:docMk/>
          <pc:sldMk cId="497047835" sldId="275"/>
        </pc:sldMkLst>
        <pc:spChg chg="mod">
          <ac:chgData name="Kathryn Helms" userId="a991752c-0c8f-4a82-996c-6782df9f7c22" providerId="ADAL" clId="{8C093810-C502-4633-AD14-F6539997E898}" dt="2022-03-15T22:44:24.554" v="1468" actId="20577"/>
          <ac:spMkLst>
            <pc:docMk/>
            <pc:sldMk cId="497047835" sldId="275"/>
            <ac:spMk id="2" creationId="{5B0E5D62-B7F9-41BE-8132-62F163AA14BC}"/>
          </ac:spMkLst>
        </pc:spChg>
        <pc:spChg chg="mod">
          <ac:chgData name="Kathryn Helms" userId="a991752c-0c8f-4a82-996c-6782df9f7c22" providerId="ADAL" clId="{8C093810-C502-4633-AD14-F6539997E898}" dt="2022-03-15T23:41:22.487" v="4292" actId="403"/>
          <ac:spMkLst>
            <pc:docMk/>
            <pc:sldMk cId="497047835" sldId="275"/>
            <ac:spMk id="3" creationId="{F4389CE5-639A-4C2D-9A8F-BF55E9A6FCCB}"/>
          </ac:spMkLst>
        </pc:spChg>
        <pc:spChg chg="add mod">
          <ac:chgData name="Kathryn Helms" userId="a991752c-0c8f-4a82-996c-6782df9f7c22" providerId="ADAL" clId="{8C093810-C502-4633-AD14-F6539997E898}" dt="2022-03-15T23:41:40.050" v="4298" actId="1076"/>
          <ac:spMkLst>
            <pc:docMk/>
            <pc:sldMk cId="497047835" sldId="275"/>
            <ac:spMk id="5" creationId="{25D78D75-AC7B-447D-921C-623EC3C395B2}"/>
          </ac:spMkLst>
        </pc:spChg>
      </pc:sldChg>
      <pc:sldChg chg="addSp modSp new mod">
        <pc:chgData name="Kathryn Helms" userId="a991752c-0c8f-4a82-996c-6782df9f7c22" providerId="ADAL" clId="{8C093810-C502-4633-AD14-F6539997E898}" dt="2022-03-15T23:59:19.636" v="5363" actId="20577"/>
        <pc:sldMkLst>
          <pc:docMk/>
          <pc:sldMk cId="2158226205" sldId="276"/>
        </pc:sldMkLst>
        <pc:spChg chg="mod">
          <ac:chgData name="Kathryn Helms" userId="a991752c-0c8f-4a82-996c-6782df9f7c22" providerId="ADAL" clId="{8C093810-C502-4633-AD14-F6539997E898}" dt="2022-03-15T23:11:46.321" v="2284" actId="20577"/>
          <ac:spMkLst>
            <pc:docMk/>
            <pc:sldMk cId="2158226205" sldId="276"/>
            <ac:spMk id="2" creationId="{B8202A1A-4248-4C52-8765-7B806C4230FC}"/>
          </ac:spMkLst>
        </pc:spChg>
        <pc:spChg chg="mod">
          <ac:chgData name="Kathryn Helms" userId="a991752c-0c8f-4a82-996c-6782df9f7c22" providerId="ADAL" clId="{8C093810-C502-4633-AD14-F6539997E898}" dt="2022-03-15T23:59:19.636" v="5363" actId="20577"/>
          <ac:spMkLst>
            <pc:docMk/>
            <pc:sldMk cId="2158226205" sldId="276"/>
            <ac:spMk id="3" creationId="{1416942E-4ED8-4572-A95F-FC57F05C56CC}"/>
          </ac:spMkLst>
        </pc:spChg>
        <pc:spChg chg="add mod">
          <ac:chgData name="Kathryn Helms" userId="a991752c-0c8f-4a82-996c-6782df9f7c22" providerId="ADAL" clId="{8C093810-C502-4633-AD14-F6539997E898}" dt="2022-03-15T23:29:30.971" v="3429" actId="1035"/>
          <ac:spMkLst>
            <pc:docMk/>
            <pc:sldMk cId="2158226205" sldId="276"/>
            <ac:spMk id="4" creationId="{CBFF4FFA-B9EF-412A-B622-E8B20FDE856C}"/>
          </ac:spMkLst>
        </pc:spChg>
      </pc:sldChg>
      <pc:sldChg chg="addSp modSp new mod">
        <pc:chgData name="Kathryn Helms" userId="a991752c-0c8f-4a82-996c-6782df9f7c22" providerId="ADAL" clId="{8C093810-C502-4633-AD14-F6539997E898}" dt="2022-03-15T23:42:10.743" v="4329" actId="113"/>
        <pc:sldMkLst>
          <pc:docMk/>
          <pc:sldMk cId="1063541017" sldId="277"/>
        </pc:sldMkLst>
        <pc:spChg chg="mod">
          <ac:chgData name="Kathryn Helms" userId="a991752c-0c8f-4a82-996c-6782df9f7c22" providerId="ADAL" clId="{8C093810-C502-4633-AD14-F6539997E898}" dt="2022-03-15T23:22:09.814" v="2986" actId="313"/>
          <ac:spMkLst>
            <pc:docMk/>
            <pc:sldMk cId="1063541017" sldId="277"/>
            <ac:spMk id="2" creationId="{66C1A503-34AD-4435-8242-5134A90659B7}"/>
          </ac:spMkLst>
        </pc:spChg>
        <pc:spChg chg="mod">
          <ac:chgData name="Kathryn Helms" userId="a991752c-0c8f-4a82-996c-6782df9f7c22" providerId="ADAL" clId="{8C093810-C502-4633-AD14-F6539997E898}" dt="2022-03-15T23:42:10.743" v="4329" actId="113"/>
          <ac:spMkLst>
            <pc:docMk/>
            <pc:sldMk cId="1063541017" sldId="277"/>
            <ac:spMk id="3" creationId="{019E4450-F2A7-4380-BA17-78E61D8D8C9B}"/>
          </ac:spMkLst>
        </pc:spChg>
        <pc:spChg chg="add mod">
          <ac:chgData name="Kathryn Helms" userId="a991752c-0c8f-4a82-996c-6782df9f7c22" providerId="ADAL" clId="{8C093810-C502-4633-AD14-F6539997E898}" dt="2022-03-15T23:27:42.877" v="3316" actId="1036"/>
          <ac:spMkLst>
            <pc:docMk/>
            <pc:sldMk cId="1063541017" sldId="277"/>
            <ac:spMk id="5" creationId="{BAC29ADE-206F-4236-A666-2FA41F2CBB25}"/>
          </ac:spMkLst>
        </pc:spChg>
      </pc:sldChg>
      <pc:sldChg chg="modSp new mod">
        <pc:chgData name="Kathryn Helms" userId="a991752c-0c8f-4a82-996c-6782df9f7c22" providerId="ADAL" clId="{8C093810-C502-4633-AD14-F6539997E898}" dt="2022-03-15T23:45:37.535" v="4435" actId="1036"/>
        <pc:sldMkLst>
          <pc:docMk/>
          <pc:sldMk cId="2948426272" sldId="278"/>
        </pc:sldMkLst>
        <pc:spChg chg="mod">
          <ac:chgData name="Kathryn Helms" userId="a991752c-0c8f-4a82-996c-6782df9f7c22" providerId="ADAL" clId="{8C093810-C502-4633-AD14-F6539997E898}" dt="2022-03-15T23:30:00.992" v="3478" actId="20577"/>
          <ac:spMkLst>
            <pc:docMk/>
            <pc:sldMk cId="2948426272" sldId="278"/>
            <ac:spMk id="2" creationId="{83F0E7C3-34B4-4E8E-9888-6BCAEA8C9A85}"/>
          </ac:spMkLst>
        </pc:spChg>
        <pc:spChg chg="mod">
          <ac:chgData name="Kathryn Helms" userId="a991752c-0c8f-4a82-996c-6782df9f7c22" providerId="ADAL" clId="{8C093810-C502-4633-AD14-F6539997E898}" dt="2022-03-15T23:45:37.535" v="4435" actId="1036"/>
          <ac:spMkLst>
            <pc:docMk/>
            <pc:sldMk cId="2948426272" sldId="278"/>
            <ac:spMk id="3" creationId="{34481C9F-16D3-4DCF-9A30-28883B86D3BB}"/>
          </ac:spMkLst>
        </pc:spChg>
      </pc:sldChg>
      <pc:sldChg chg="modSp new mod">
        <pc:chgData name="Kathryn Helms" userId="a991752c-0c8f-4a82-996c-6782df9f7c22" providerId="ADAL" clId="{8C093810-C502-4633-AD14-F6539997E898}" dt="2022-03-15T23:44:32.043" v="4364" actId="948"/>
        <pc:sldMkLst>
          <pc:docMk/>
          <pc:sldMk cId="1974032386" sldId="279"/>
        </pc:sldMkLst>
        <pc:spChg chg="mod">
          <ac:chgData name="Kathryn Helms" userId="a991752c-0c8f-4a82-996c-6782df9f7c22" providerId="ADAL" clId="{8C093810-C502-4633-AD14-F6539997E898}" dt="2022-03-15T23:37:23.173" v="4037" actId="20577"/>
          <ac:spMkLst>
            <pc:docMk/>
            <pc:sldMk cId="1974032386" sldId="279"/>
            <ac:spMk id="2" creationId="{BC3BC675-256C-45C9-886D-976E03943620}"/>
          </ac:spMkLst>
        </pc:spChg>
        <pc:spChg chg="mod">
          <ac:chgData name="Kathryn Helms" userId="a991752c-0c8f-4a82-996c-6782df9f7c22" providerId="ADAL" clId="{8C093810-C502-4633-AD14-F6539997E898}" dt="2022-03-15T23:44:32.043" v="4364" actId="948"/>
          <ac:spMkLst>
            <pc:docMk/>
            <pc:sldMk cId="1974032386" sldId="279"/>
            <ac:spMk id="3" creationId="{01956DA3-8F68-4FAE-9DF1-867A532D363A}"/>
          </ac:spMkLst>
        </pc:spChg>
      </pc:sldChg>
      <pc:sldChg chg="addSp modSp new mod">
        <pc:chgData name="Kathryn Helms" userId="a991752c-0c8f-4a82-996c-6782df9f7c22" providerId="ADAL" clId="{8C093810-C502-4633-AD14-F6539997E898}" dt="2022-03-15T23:41:06.602" v="4288" actId="1038"/>
        <pc:sldMkLst>
          <pc:docMk/>
          <pc:sldMk cId="3529251549" sldId="280"/>
        </pc:sldMkLst>
        <pc:spChg chg="mod">
          <ac:chgData name="Kathryn Helms" userId="a991752c-0c8f-4a82-996c-6782df9f7c22" providerId="ADAL" clId="{8C093810-C502-4633-AD14-F6539997E898}" dt="2022-03-15T23:40:04.671" v="4231" actId="313"/>
          <ac:spMkLst>
            <pc:docMk/>
            <pc:sldMk cId="3529251549" sldId="280"/>
            <ac:spMk id="2" creationId="{6CF1A742-AB99-4115-9BFB-5F7495C5A62E}"/>
          </ac:spMkLst>
        </pc:spChg>
        <pc:spChg chg="mod">
          <ac:chgData name="Kathryn Helms" userId="a991752c-0c8f-4a82-996c-6782df9f7c22" providerId="ADAL" clId="{8C093810-C502-4633-AD14-F6539997E898}" dt="2022-03-15T23:40:29.087" v="4253" actId="20577"/>
          <ac:spMkLst>
            <pc:docMk/>
            <pc:sldMk cId="3529251549" sldId="280"/>
            <ac:spMk id="3" creationId="{B039DC3E-5081-4CE5-AD75-DBB5F1B5E385}"/>
          </ac:spMkLst>
        </pc:spChg>
        <pc:spChg chg="add mod">
          <ac:chgData name="Kathryn Helms" userId="a991752c-0c8f-4a82-996c-6782df9f7c22" providerId="ADAL" clId="{8C093810-C502-4633-AD14-F6539997E898}" dt="2022-03-15T23:41:06.602" v="4288" actId="1038"/>
          <ac:spMkLst>
            <pc:docMk/>
            <pc:sldMk cId="3529251549" sldId="280"/>
            <ac:spMk id="4" creationId="{506718E1-ABEF-4206-BF23-F0CE6ABCE874}"/>
          </ac:spMkLst>
        </pc:spChg>
      </pc:sldChg>
      <pc:sldChg chg="modSp new mod">
        <pc:chgData name="Kathryn Helms" userId="a991752c-0c8f-4a82-996c-6782df9f7c22" providerId="ADAL" clId="{8C093810-C502-4633-AD14-F6539997E898}" dt="2022-03-15T23:45:31.133" v="4428" actId="20577"/>
        <pc:sldMkLst>
          <pc:docMk/>
          <pc:sldMk cId="2971837854" sldId="281"/>
        </pc:sldMkLst>
        <pc:spChg chg="mod">
          <ac:chgData name="Kathryn Helms" userId="a991752c-0c8f-4a82-996c-6782df9f7c22" providerId="ADAL" clId="{8C093810-C502-4633-AD14-F6539997E898}" dt="2022-03-15T23:45:31.133" v="4428" actId="20577"/>
          <ac:spMkLst>
            <pc:docMk/>
            <pc:sldMk cId="2971837854" sldId="281"/>
            <ac:spMk id="2" creationId="{5D2E675E-559D-47B2-85CD-E1B05053C561}"/>
          </ac:spMkLst>
        </pc:spChg>
        <pc:spChg chg="mod">
          <ac:chgData name="Kathryn Helms" userId="a991752c-0c8f-4a82-996c-6782df9f7c22" providerId="ADAL" clId="{8C093810-C502-4633-AD14-F6539997E898}" dt="2022-03-15T23:45:15.915" v="4398" actId="20577"/>
          <ac:spMkLst>
            <pc:docMk/>
            <pc:sldMk cId="2971837854" sldId="281"/>
            <ac:spMk id="3" creationId="{08A3A0AF-CFD1-442C-BBE1-10F291BE4B38}"/>
          </ac:spMkLst>
        </pc:spChg>
      </pc:sldChg>
      <pc:sldChg chg="modSp new mod">
        <pc:chgData name="Kathryn Helms" userId="a991752c-0c8f-4a82-996c-6782df9f7c22" providerId="ADAL" clId="{8C093810-C502-4633-AD14-F6539997E898}" dt="2022-03-15T23:45:24.525" v="4402" actId="255"/>
        <pc:sldMkLst>
          <pc:docMk/>
          <pc:sldMk cId="1839116219" sldId="282"/>
        </pc:sldMkLst>
        <pc:spChg chg="mod">
          <ac:chgData name="Kathryn Helms" userId="a991752c-0c8f-4a82-996c-6782df9f7c22" providerId="ADAL" clId="{8C093810-C502-4633-AD14-F6539997E898}" dt="2022-03-15T23:44:54.126" v="4392" actId="20577"/>
          <ac:spMkLst>
            <pc:docMk/>
            <pc:sldMk cId="1839116219" sldId="282"/>
            <ac:spMk id="2" creationId="{FED0418C-881C-4E7E-8FE4-110FDE470A1E}"/>
          </ac:spMkLst>
        </pc:spChg>
        <pc:spChg chg="mod">
          <ac:chgData name="Kathryn Helms" userId="a991752c-0c8f-4a82-996c-6782df9f7c22" providerId="ADAL" clId="{8C093810-C502-4633-AD14-F6539997E898}" dt="2022-03-15T23:45:24.525" v="4402" actId="255"/>
          <ac:spMkLst>
            <pc:docMk/>
            <pc:sldMk cId="1839116219" sldId="282"/>
            <ac:spMk id="3" creationId="{4589F113-B38F-44C6-B238-EBE4AB5B78CC}"/>
          </ac:spMkLst>
        </pc:spChg>
      </pc:sldChg>
      <pc:sldChg chg="modSp new mod">
        <pc:chgData name="Kathryn Helms" userId="a991752c-0c8f-4a82-996c-6782df9f7c22" providerId="ADAL" clId="{8C093810-C502-4633-AD14-F6539997E898}" dt="2022-03-16T00:01:11.083" v="5753" actId="313"/>
        <pc:sldMkLst>
          <pc:docMk/>
          <pc:sldMk cId="2061687292" sldId="283"/>
        </pc:sldMkLst>
        <pc:spChg chg="mod">
          <ac:chgData name="Kathryn Helms" userId="a991752c-0c8f-4a82-996c-6782df9f7c22" providerId="ADAL" clId="{8C093810-C502-4633-AD14-F6539997E898}" dt="2022-03-16T00:01:11.083" v="5753" actId="313"/>
          <ac:spMkLst>
            <pc:docMk/>
            <pc:sldMk cId="2061687292" sldId="283"/>
            <ac:spMk id="2" creationId="{1C386CC1-F1BF-44EA-8007-6020C82DC74E}"/>
          </ac:spMkLst>
        </pc:spChg>
        <pc:spChg chg="mod">
          <ac:chgData name="Kathryn Helms" userId="a991752c-0c8f-4a82-996c-6782df9f7c22" providerId="ADAL" clId="{8C093810-C502-4633-AD14-F6539997E898}" dt="2022-03-16T00:01:07.866" v="5752" actId="27636"/>
          <ac:spMkLst>
            <pc:docMk/>
            <pc:sldMk cId="2061687292" sldId="283"/>
            <ac:spMk id="3" creationId="{B0332D45-3B29-46F0-85D7-5DDAB25B59D2}"/>
          </ac:spMkLst>
        </pc:spChg>
      </pc:sldChg>
      <pc:sldChg chg="modSp new mod ord">
        <pc:chgData name="Kathryn Helms" userId="a991752c-0c8f-4a82-996c-6782df9f7c22" providerId="ADAL" clId="{8C093810-C502-4633-AD14-F6539997E898}" dt="2022-03-15T23:56:39.248" v="4922" actId="113"/>
        <pc:sldMkLst>
          <pc:docMk/>
          <pc:sldMk cId="167302882" sldId="284"/>
        </pc:sldMkLst>
        <pc:spChg chg="mod">
          <ac:chgData name="Kathryn Helms" userId="a991752c-0c8f-4a82-996c-6782df9f7c22" providerId="ADAL" clId="{8C093810-C502-4633-AD14-F6539997E898}" dt="2022-03-15T23:52:07.853" v="4481" actId="20577"/>
          <ac:spMkLst>
            <pc:docMk/>
            <pc:sldMk cId="167302882" sldId="284"/>
            <ac:spMk id="2" creationId="{94580240-58A6-4B1B-9221-ACDB03E09C31}"/>
          </ac:spMkLst>
        </pc:spChg>
        <pc:spChg chg="mod">
          <ac:chgData name="Kathryn Helms" userId="a991752c-0c8f-4a82-996c-6782df9f7c22" providerId="ADAL" clId="{8C093810-C502-4633-AD14-F6539997E898}" dt="2022-03-15T23:56:39.248" v="4922" actId="113"/>
          <ac:spMkLst>
            <pc:docMk/>
            <pc:sldMk cId="167302882" sldId="284"/>
            <ac:spMk id="3" creationId="{35178D5D-B429-457D-8D09-4B502F208A9A}"/>
          </ac:spMkLst>
        </pc:spChg>
      </pc:sldChg>
      <pc:sldChg chg="delSp modSp new mod">
        <pc:chgData name="Kathryn Helms" userId="a991752c-0c8f-4a82-996c-6782df9f7c22" providerId="ADAL" clId="{8C093810-C502-4633-AD14-F6539997E898}" dt="2022-03-15T23:53:28.656" v="4670" actId="403"/>
        <pc:sldMkLst>
          <pc:docMk/>
          <pc:sldMk cId="1018374394" sldId="285"/>
        </pc:sldMkLst>
        <pc:spChg chg="del">
          <ac:chgData name="Kathryn Helms" userId="a991752c-0c8f-4a82-996c-6782df9f7c22" providerId="ADAL" clId="{8C093810-C502-4633-AD14-F6539997E898}" dt="2022-03-15T23:52:52.067" v="4617" actId="21"/>
          <ac:spMkLst>
            <pc:docMk/>
            <pc:sldMk cId="1018374394" sldId="285"/>
            <ac:spMk id="2" creationId="{047B7373-24C0-4F7B-83B0-618E6F0A3B86}"/>
          </ac:spMkLst>
        </pc:spChg>
        <pc:spChg chg="mod">
          <ac:chgData name="Kathryn Helms" userId="a991752c-0c8f-4a82-996c-6782df9f7c22" providerId="ADAL" clId="{8C093810-C502-4633-AD14-F6539997E898}" dt="2022-03-15T23:53:28.656" v="4670" actId="403"/>
          <ac:spMkLst>
            <pc:docMk/>
            <pc:sldMk cId="1018374394" sldId="285"/>
            <ac:spMk id="3" creationId="{E492CDA4-091E-49EA-AAE0-E48EA9601C5B}"/>
          </ac:spMkLst>
        </pc:spChg>
      </pc:sldChg>
      <pc:sldChg chg="addSp modSp new mod">
        <pc:chgData name="Kathryn Helms" userId="a991752c-0c8f-4a82-996c-6782df9f7c22" providerId="ADAL" clId="{8C093810-C502-4633-AD14-F6539997E898}" dt="2022-03-15T23:58:35.152" v="5248" actId="1036"/>
        <pc:sldMkLst>
          <pc:docMk/>
          <pc:sldMk cId="1624525613" sldId="286"/>
        </pc:sldMkLst>
        <pc:spChg chg="mod">
          <ac:chgData name="Kathryn Helms" userId="a991752c-0c8f-4a82-996c-6782df9f7c22" providerId="ADAL" clId="{8C093810-C502-4633-AD14-F6539997E898}" dt="2022-03-15T23:56:45.250" v="4933" actId="20577"/>
          <ac:spMkLst>
            <pc:docMk/>
            <pc:sldMk cId="1624525613" sldId="286"/>
            <ac:spMk id="2" creationId="{CACD231D-5280-47AF-88C6-4D0C650ABD4E}"/>
          </ac:spMkLst>
        </pc:spChg>
        <pc:spChg chg="mod">
          <ac:chgData name="Kathryn Helms" userId="a991752c-0c8f-4a82-996c-6782df9f7c22" providerId="ADAL" clId="{8C093810-C502-4633-AD14-F6539997E898}" dt="2022-03-15T23:58:02.601" v="5172" actId="20577"/>
          <ac:spMkLst>
            <pc:docMk/>
            <pc:sldMk cId="1624525613" sldId="286"/>
            <ac:spMk id="3" creationId="{2AE1A018-7914-4262-83DC-2BE06863D8C9}"/>
          </ac:spMkLst>
        </pc:spChg>
        <pc:spChg chg="add mod">
          <ac:chgData name="Kathryn Helms" userId="a991752c-0c8f-4a82-996c-6782df9f7c22" providerId="ADAL" clId="{8C093810-C502-4633-AD14-F6539997E898}" dt="2022-03-15T23:58:35.152" v="5248" actId="1036"/>
          <ac:spMkLst>
            <pc:docMk/>
            <pc:sldMk cId="1624525613" sldId="286"/>
            <ac:spMk id="4" creationId="{984D7ED0-1BEA-4C43-8BB7-119B155D257B}"/>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D9E-4CEC-B657-74B61F1C760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D9E-4CEC-B657-74B61F1C760A}"/>
              </c:ext>
            </c:extLst>
          </c:dPt>
          <c:dLbls>
            <c:dLbl>
              <c:idx val="0"/>
              <c:layout>
                <c:manualLayout>
                  <c:x val="-0.14690688322915121"/>
                  <c:y val="-5.0534239814971744E-2"/>
                </c:manualLayout>
              </c:layout>
              <c:tx>
                <c:rich>
                  <a:bodyPr/>
                  <a:lstStyle/>
                  <a:p>
                    <a:fld id="{B961D643-564A-4764-9751-17800883D11A}" type="PERCENTAGE">
                      <a:rPr lang="en-US" sz="1600"/>
                      <a:pPr/>
                      <a:t>[PERCENTAGE]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D9E-4CEC-B657-74B61F1C760A}"/>
                </c:ext>
              </c:extLst>
            </c:dLbl>
            <c:dLbl>
              <c:idx val="1"/>
              <c:layout>
                <c:manualLayout>
                  <c:x val="0.14775848615771114"/>
                  <c:y val="5.7456007896113076E-2"/>
                </c:manualLayout>
              </c:layout>
              <c:tx>
                <c:rich>
                  <a:bodyPr/>
                  <a:lstStyle/>
                  <a:p>
                    <a:fld id="{54CEC829-9D3B-4982-BB77-1569B15E25A1}" type="PERCENTAGE">
                      <a:rPr lang="en-US" sz="1600"/>
                      <a:pPr/>
                      <a:t>[PERCENTAGE]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D9E-4CEC-B657-74B61F1C760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With</c:v>
                </c:pt>
                <c:pt idx="1">
                  <c:v>Without</c:v>
                </c:pt>
              </c:strCache>
            </c:strRef>
          </c:cat>
          <c:val>
            <c:numRef>
              <c:f>Sheet1!$B$2:$B$3</c:f>
              <c:numCache>
                <c:formatCode>General</c:formatCode>
                <c:ptCount val="2"/>
                <c:pt idx="0">
                  <c:v>56</c:v>
                </c:pt>
                <c:pt idx="1">
                  <c:v>44</c:v>
                </c:pt>
              </c:numCache>
            </c:numRef>
          </c:val>
          <c:extLst>
            <c:ext xmlns:c16="http://schemas.microsoft.com/office/drawing/2014/chart" uri="{C3380CC4-5D6E-409C-BE32-E72D297353CC}">
              <c16:uniqueId val="{00000004-9D9E-4CEC-B657-74B61F1C760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3431152807526055"/>
          <c:y val="0.85344280701177166"/>
          <c:w val="0.31376943849478894"/>
          <c:h val="6.494546022848200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D4C-46D3-8E40-3442683DD3F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D4C-46D3-8E40-3442683DD3F5}"/>
              </c:ext>
            </c:extLst>
          </c:dPt>
          <c:dLbls>
            <c:dLbl>
              <c:idx val="0"/>
              <c:layout>
                <c:manualLayout>
                  <c:x val="-2.0109335713208717E-2"/>
                  <c:y val="-0.216877809337919"/>
                </c:manualLayout>
              </c:layout>
              <c:tx>
                <c:rich>
                  <a:bodyPr/>
                  <a:lstStyle/>
                  <a:p>
                    <a:fld id="{B961D643-564A-4764-9751-17800883D11A}" type="PERCENTAGE">
                      <a:rPr lang="en-US" sz="1600"/>
                      <a:pPr/>
                      <a:t>[PERCENTAGE]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D4C-46D3-8E40-3442683DD3F5}"/>
                </c:ext>
              </c:extLst>
            </c:dLbl>
            <c:dLbl>
              <c:idx val="1"/>
              <c:layout>
                <c:manualLayout>
                  <c:x val="4.6837903590596183E-2"/>
                  <c:y val="0.11401285114513715"/>
                </c:manualLayout>
              </c:layout>
              <c:tx>
                <c:rich>
                  <a:bodyPr/>
                  <a:lstStyle/>
                  <a:p>
                    <a:fld id="{54CEC829-9D3B-4982-BB77-1569B15E25A1}" type="PERCENTAGE">
                      <a:rPr lang="en-US" sz="1600"/>
                      <a:pPr/>
                      <a:t>[PERCENTAGE]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D4C-46D3-8E40-3442683DD3F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With</c:v>
                </c:pt>
                <c:pt idx="1">
                  <c:v>Without</c:v>
                </c:pt>
              </c:strCache>
            </c:strRef>
          </c:cat>
          <c:val>
            <c:numRef>
              <c:f>Sheet1!$B$2:$B$3</c:f>
              <c:numCache>
                <c:formatCode>General</c:formatCode>
                <c:ptCount val="2"/>
                <c:pt idx="0">
                  <c:v>92</c:v>
                </c:pt>
                <c:pt idx="1">
                  <c:v>8</c:v>
                </c:pt>
              </c:numCache>
            </c:numRef>
          </c:val>
          <c:extLst>
            <c:ext xmlns:c16="http://schemas.microsoft.com/office/drawing/2014/chart" uri="{C3380CC4-5D6E-409C-BE32-E72D297353CC}">
              <c16:uniqueId val="{00000004-9D4C-46D3-8E40-3442683DD3F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2B7FF-FEFA-4562-A382-83144D3A75DE}" type="datetimeFigureOut">
              <a:rPr lang="en-US" smtClean="0"/>
              <a:t>3/21/2022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747BE-11A8-4A4C-BE9B-B927FBB19C4A}" type="slidenum">
              <a:rPr lang="en-US" smtClean="0"/>
              <a:t>‹#›</a:t>
            </a:fld>
            <a:endParaRPr lang="en-US"/>
          </a:p>
        </p:txBody>
      </p:sp>
    </p:spTree>
    <p:extLst>
      <p:ext uri="{BB962C8B-B14F-4D97-AF65-F5344CB8AC3E}">
        <p14:creationId xmlns:p14="http://schemas.microsoft.com/office/powerpoint/2010/main" val="2990265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0747BE-11A8-4A4C-BE9B-B927FBB19C4A}" type="slidenum">
              <a:rPr lang="en-US" smtClean="0"/>
              <a:t>5</a:t>
            </a:fld>
            <a:endParaRPr lang="en-US"/>
          </a:p>
        </p:txBody>
      </p:sp>
    </p:spTree>
    <p:extLst>
      <p:ext uri="{BB962C8B-B14F-4D97-AF65-F5344CB8AC3E}">
        <p14:creationId xmlns:p14="http://schemas.microsoft.com/office/powerpoint/2010/main" val="32915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3500" marR="250190">
              <a:lnSpc>
                <a:spcPct val="200000"/>
              </a:lnSpc>
              <a:spcBef>
                <a:spcPts val="5"/>
              </a:spcBef>
              <a:spcAft>
                <a:spcPts val="0"/>
              </a:spcAft>
            </a:pPr>
            <a:r>
              <a:rPr lang="en-US" sz="1800" dirty="0">
                <a:effectLst/>
                <a:latin typeface="Times New Roman" panose="02020603050405020304" pitchFamily="18" charset="0"/>
                <a:ea typeface="Times New Roman" panose="02020603050405020304" pitchFamily="18" charset="0"/>
              </a:rPr>
              <a:t>Los Angeles MEU</a:t>
            </a:r>
          </a:p>
          <a:p>
            <a:pPr marL="63500" marR="250190">
              <a:lnSpc>
                <a:spcPct val="200000"/>
              </a:lnSpc>
              <a:spcBef>
                <a:spcPts val="5"/>
              </a:spcBef>
              <a:spcAft>
                <a:spcPts val="0"/>
              </a:spcAft>
            </a:pPr>
            <a:r>
              <a:rPr lang="en-US" sz="1800" dirty="0">
                <a:effectLst/>
                <a:latin typeface="Times New Roman" panose="02020603050405020304" pitchFamily="18" charset="0"/>
                <a:ea typeface="Times New Roman" panose="02020603050405020304" pitchFamily="18" charset="0"/>
              </a:rPr>
              <a:t>Tucson, AZ Mental Health Support Team</a:t>
            </a:r>
          </a:p>
          <a:p>
            <a:pPr marL="63500" marR="250190">
              <a:lnSpc>
                <a:spcPct val="200000"/>
              </a:lnSpc>
              <a:spcBef>
                <a:spcPts val="5"/>
              </a:spcBef>
              <a:spcAft>
                <a:spcPts val="0"/>
              </a:spcAft>
            </a:pPr>
            <a:r>
              <a:rPr lang="en-US" sz="1800" dirty="0">
                <a:effectLst/>
                <a:latin typeface="Times New Roman" panose="02020603050405020304" pitchFamily="18" charset="0"/>
                <a:ea typeface="Times New Roman" panose="02020603050405020304" pitchFamily="18" charset="0"/>
              </a:rPr>
              <a:t>Houston &amp; Harris, TX CORE and Crisis Call Diversion</a:t>
            </a:r>
          </a:p>
          <a:p>
            <a:pPr marL="63500" marR="250190">
              <a:lnSpc>
                <a:spcPct val="200000"/>
              </a:lnSpc>
              <a:spcBef>
                <a:spcPts val="5"/>
              </a:spcBef>
              <a:spcAft>
                <a:spcPts val="0"/>
              </a:spcAft>
            </a:pPr>
            <a:r>
              <a:rPr lang="en-US" sz="1800" dirty="0">
                <a:effectLst/>
                <a:latin typeface="Times New Roman" panose="02020603050405020304" pitchFamily="18" charset="0"/>
                <a:ea typeface="Times New Roman" panose="02020603050405020304" pitchFamily="18" charset="0"/>
              </a:rPr>
              <a:t>Miami-Dade, FL co-responder unit</a:t>
            </a:r>
          </a:p>
          <a:p>
            <a:pPr marL="63500" marR="250190">
              <a:lnSpc>
                <a:spcPct val="200000"/>
              </a:lnSpc>
              <a:spcBef>
                <a:spcPts val="5"/>
              </a:spcBef>
              <a:spcAft>
                <a:spcPts val="0"/>
              </a:spcAft>
            </a:pPr>
            <a:r>
              <a:rPr lang="en-US" sz="1800" dirty="0">
                <a:effectLst/>
                <a:latin typeface="Times New Roman" panose="02020603050405020304" pitchFamily="18" charset="0"/>
                <a:ea typeface="Times New Roman" panose="02020603050405020304" pitchFamily="18" charset="0"/>
              </a:rPr>
              <a:t>Wichita, KS Integrated Care Team</a:t>
            </a:r>
          </a:p>
          <a:p>
            <a:pPr marL="63500" marR="250190">
              <a:lnSpc>
                <a:spcPct val="200000"/>
              </a:lnSpc>
              <a:spcBef>
                <a:spcPts val="5"/>
              </a:spcBef>
              <a:spcAft>
                <a:spcPts val="0"/>
              </a:spcAft>
            </a:pPr>
            <a:r>
              <a:rPr lang="en-US" sz="1800" dirty="0">
                <a:effectLst/>
                <a:latin typeface="Times New Roman" panose="02020603050405020304" pitchFamily="18" charset="0"/>
                <a:ea typeface="Times New Roman" panose="02020603050405020304" pitchFamily="18" charset="0"/>
              </a:rPr>
              <a:t>Portland, MN Master’s level embedded internship</a:t>
            </a:r>
          </a:p>
          <a:p>
            <a:endParaRPr lang="en-US" dirty="0"/>
          </a:p>
        </p:txBody>
      </p:sp>
      <p:sp>
        <p:nvSpPr>
          <p:cNvPr id="4" name="Slide Number Placeholder 3"/>
          <p:cNvSpPr>
            <a:spLocks noGrp="1"/>
          </p:cNvSpPr>
          <p:nvPr>
            <p:ph type="sldNum" sz="quarter" idx="5"/>
          </p:nvPr>
        </p:nvSpPr>
        <p:spPr/>
        <p:txBody>
          <a:bodyPr/>
          <a:lstStyle/>
          <a:p>
            <a:fld id="{810747BE-11A8-4A4C-BE9B-B927FBB19C4A}" type="slidenum">
              <a:rPr lang="en-US" smtClean="0"/>
              <a:t>7</a:t>
            </a:fld>
            <a:endParaRPr lang="en-US"/>
          </a:p>
        </p:txBody>
      </p:sp>
    </p:spTree>
    <p:extLst>
      <p:ext uri="{BB962C8B-B14F-4D97-AF65-F5344CB8AC3E}">
        <p14:creationId xmlns:p14="http://schemas.microsoft.com/office/powerpoint/2010/main" val="3781793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CIT- </a:t>
            </a:r>
            <a:r>
              <a:rPr lang="en-US" sz="1800" dirty="0">
                <a:effectLst/>
                <a:latin typeface="Times New Roman" panose="02020603050405020304" pitchFamily="18" charset="0"/>
                <a:ea typeface="Times New Roman" panose="02020603050405020304" pitchFamily="18" charset="0"/>
              </a:rPr>
              <a:t>training provided to officer son job, not at the academy. 40 h of instruction involving signs/symptoms, risk assessment/intervention, developmental disabilities, child/adolescent MI, substance use </a:t>
            </a:r>
            <a:r>
              <a:rPr lang="en-US" sz="1800" dirty="0" err="1">
                <a:effectLst/>
                <a:latin typeface="Times New Roman" panose="02020603050405020304" pitchFamily="18" charset="0"/>
                <a:ea typeface="Times New Roman" panose="02020603050405020304" pitchFamily="18" charset="0"/>
              </a:rPr>
              <a:t>direcords</a:t>
            </a:r>
            <a:r>
              <a:rPr lang="en-US" sz="1800" dirty="0">
                <a:effectLst/>
                <a:latin typeface="Times New Roman" panose="02020603050405020304" pitchFamily="18" charset="0"/>
                <a:ea typeface="Times New Roman" panose="02020603050405020304" pitchFamily="18" charset="0"/>
              </a:rPr>
              <a:t>, etc. Goals to increase knowledge and improve attitudes as well as decrease frequency of unfavorable </a:t>
            </a:r>
            <a:r>
              <a:rPr lang="en-US" sz="1800" dirty="0" err="1">
                <a:effectLst/>
                <a:latin typeface="Times New Roman" panose="02020603050405020304" pitchFamily="18" charset="0"/>
                <a:ea typeface="Times New Roman" panose="02020603050405020304" pitchFamily="18" charset="0"/>
              </a:rPr>
              <a:t>beahvioral</a:t>
            </a:r>
            <a:r>
              <a:rPr lang="en-US" sz="1800" dirty="0">
                <a:effectLst/>
                <a:latin typeface="Times New Roman" panose="02020603050405020304" pitchFamily="18" charset="0"/>
                <a:ea typeface="Times New Roman" panose="02020603050405020304" pitchFamily="18" charset="0"/>
              </a:rPr>
              <a:t> responses </a:t>
            </a:r>
            <a:endParaRPr lang="en-US" dirty="0"/>
          </a:p>
          <a:p>
            <a:r>
              <a:rPr lang="en-US" sz="1800" dirty="0">
                <a:effectLst/>
                <a:latin typeface="Times New Roman" panose="02020603050405020304" pitchFamily="18" charset="0"/>
                <a:ea typeface="Times New Roman" panose="02020603050405020304" pitchFamily="18" charset="0"/>
              </a:rPr>
              <a:t>Community Oriented—have officers assigned to the same patrol area consistently and assigning school-resource officers. Create health partnerships and engage specific problem-solving strategies. </a:t>
            </a:r>
            <a:endParaRPr lang="en-US" dirty="0"/>
          </a:p>
        </p:txBody>
      </p:sp>
      <p:sp>
        <p:nvSpPr>
          <p:cNvPr id="4" name="Slide Number Placeholder 3"/>
          <p:cNvSpPr>
            <a:spLocks noGrp="1"/>
          </p:cNvSpPr>
          <p:nvPr>
            <p:ph type="sldNum" sz="quarter" idx="5"/>
          </p:nvPr>
        </p:nvSpPr>
        <p:spPr/>
        <p:txBody>
          <a:bodyPr/>
          <a:lstStyle/>
          <a:p>
            <a:fld id="{810747BE-11A8-4A4C-BE9B-B927FBB19C4A}" type="slidenum">
              <a:rPr lang="en-US" smtClean="0"/>
              <a:t>9</a:t>
            </a:fld>
            <a:endParaRPr lang="en-US"/>
          </a:p>
        </p:txBody>
      </p:sp>
    </p:spTree>
    <p:extLst>
      <p:ext uri="{BB962C8B-B14F-4D97-AF65-F5344CB8AC3E}">
        <p14:creationId xmlns:p14="http://schemas.microsoft.com/office/powerpoint/2010/main" val="1773557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Andrea as the Behavioral Health Coordinator, 2/8/22 </a:t>
            </a:r>
          </a:p>
        </p:txBody>
      </p:sp>
      <p:sp>
        <p:nvSpPr>
          <p:cNvPr id="4" name="Slide Number Placeholder 3"/>
          <p:cNvSpPr>
            <a:spLocks noGrp="1"/>
          </p:cNvSpPr>
          <p:nvPr>
            <p:ph type="sldNum" sz="quarter" idx="5"/>
          </p:nvPr>
        </p:nvSpPr>
        <p:spPr/>
        <p:txBody>
          <a:bodyPr/>
          <a:lstStyle/>
          <a:p>
            <a:fld id="{810747BE-11A8-4A4C-BE9B-B927FBB19C4A}" type="slidenum">
              <a:rPr lang="en-US" smtClean="0"/>
              <a:t>11</a:t>
            </a:fld>
            <a:endParaRPr lang="en-US"/>
          </a:p>
        </p:txBody>
      </p:sp>
    </p:spTree>
    <p:extLst>
      <p:ext uri="{BB962C8B-B14F-4D97-AF65-F5344CB8AC3E}">
        <p14:creationId xmlns:p14="http://schemas.microsoft.com/office/powerpoint/2010/main" val="2358833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3/21/2022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bja.ojp.gov/sites/g/files/xyckuh186/files/media/document/lawenforcement-mentalhealthlearningsites_losangeles.pdf" TargetMode="External"/><Relationship Id="rId2" Type="http://schemas.openxmlformats.org/officeDocument/2006/relationships/hyperlink" Target="https://doi.org/10.1186/s40352-018-0079-0" TargetMode="External"/><Relationship Id="rId1" Type="http://schemas.openxmlformats.org/officeDocument/2006/relationships/slideLayout" Target="../slideLayouts/slideLayout2.xml"/><Relationship Id="rId4" Type="http://schemas.openxmlformats.org/officeDocument/2006/relationships/hyperlink" Target="https://csgjusticecenter.org/projects/law-enforcement-mental-health-learning-site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doi.org/10.1080/15564886.2018.1514340" TargetMode="External"/><Relationship Id="rId2" Type="http://schemas.openxmlformats.org/officeDocument/2006/relationships/hyperlink" Target="https://csgjusticecenter.org/projects/law-enforcement-mental-health-learning-sites/" TargetMode="External"/><Relationship Id="rId1" Type="http://schemas.openxmlformats.org/officeDocument/2006/relationships/slideLayout" Target="../slideLayouts/slideLayout2.xml"/><Relationship Id="rId5" Type="http://schemas.openxmlformats.org/officeDocument/2006/relationships/hyperlink" Target="https://namivirginia.org/wp-content/uploads/sites/127/2016/03/MIandCriminalJusticeSystem-1.pdf" TargetMode="External"/><Relationship Id="rId4" Type="http://schemas.openxmlformats.org/officeDocument/2006/relationships/hyperlink" Target="https://csgjusticecenter.org/publications/developing-and-implementing-your-co-responder-progra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vcoy.virginia.gov/documents/collection/026%20Juvenille%20offending2.pdf" TargetMode="External"/><Relationship Id="rId2" Type="http://schemas.openxmlformats.org/officeDocument/2006/relationships/hyperlink" Target="https://doi.org/10.1007/s11896-021-09441-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97195"/>
            <a:ext cx="7772400" cy="1102519"/>
          </a:xfrm>
        </p:spPr>
        <p:txBody>
          <a:bodyPr>
            <a:noAutofit/>
          </a:bodyPr>
          <a:lstStyle/>
          <a:p>
            <a:r>
              <a:rPr lang="en-US" sz="4800" dirty="0">
                <a:latin typeface="+mn-lt"/>
              </a:rPr>
              <a:t>The Necessity of Co-Response Teams</a:t>
            </a:r>
          </a:p>
        </p:txBody>
      </p:sp>
      <p:sp>
        <p:nvSpPr>
          <p:cNvPr id="3" name="Subtitle 2"/>
          <p:cNvSpPr>
            <a:spLocks noGrp="1"/>
          </p:cNvSpPr>
          <p:nvPr>
            <p:ph type="subTitle" idx="1"/>
          </p:nvPr>
        </p:nvSpPr>
        <p:spPr/>
        <p:txBody>
          <a:bodyPr/>
          <a:lstStyle/>
          <a:p>
            <a:r>
              <a:rPr lang="en-US" dirty="0"/>
              <a:t>K. Marissa Helms</a:t>
            </a:r>
          </a:p>
        </p:txBody>
      </p:sp>
    </p:spTree>
    <p:extLst>
      <p:ext uri="{BB962C8B-B14F-4D97-AF65-F5344CB8AC3E}">
        <p14:creationId xmlns:p14="http://schemas.microsoft.com/office/powerpoint/2010/main" val="423240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2A1A-4248-4C52-8765-7B806C4230FC}"/>
              </a:ext>
            </a:extLst>
          </p:cNvPr>
          <p:cNvSpPr>
            <a:spLocks noGrp="1"/>
          </p:cNvSpPr>
          <p:nvPr>
            <p:ph type="title"/>
          </p:nvPr>
        </p:nvSpPr>
        <p:spPr/>
        <p:txBody>
          <a:bodyPr/>
          <a:lstStyle/>
          <a:p>
            <a:r>
              <a:rPr lang="en-US" dirty="0"/>
              <a:t>Dispatch Calls for Mental Health</a:t>
            </a:r>
          </a:p>
        </p:txBody>
      </p:sp>
      <p:sp>
        <p:nvSpPr>
          <p:cNvPr id="3" name="Content Placeholder 2">
            <a:extLst>
              <a:ext uri="{FF2B5EF4-FFF2-40B4-BE49-F238E27FC236}">
                <a16:creationId xmlns:a16="http://schemas.microsoft.com/office/drawing/2014/main" id="{1416942E-4ED8-4572-A95F-FC57F05C56CC}"/>
              </a:ext>
            </a:extLst>
          </p:cNvPr>
          <p:cNvSpPr>
            <a:spLocks noGrp="1"/>
          </p:cNvSpPr>
          <p:nvPr>
            <p:ph idx="1"/>
          </p:nvPr>
        </p:nvSpPr>
        <p:spPr/>
        <p:txBody>
          <a:bodyPr/>
          <a:lstStyle/>
          <a:p>
            <a:pPr marL="0" indent="0" algn="ctr">
              <a:buNone/>
            </a:pPr>
            <a:endParaRPr lang="en-US" sz="2000" dirty="0"/>
          </a:p>
          <a:p>
            <a:pPr marL="0" indent="0" algn="ctr">
              <a:buNone/>
            </a:pPr>
            <a:r>
              <a:rPr lang="en-US" dirty="0"/>
              <a:t>Police departments across the country report that anywhere from </a:t>
            </a:r>
            <a:r>
              <a:rPr lang="en-US" b="1" dirty="0">
                <a:solidFill>
                  <a:schemeClr val="accent6">
                    <a:lumMod val="40000"/>
                    <a:lumOff val="60000"/>
                  </a:schemeClr>
                </a:solidFill>
              </a:rPr>
              <a:t>5-30% </a:t>
            </a:r>
            <a:r>
              <a:rPr lang="en-US" dirty="0"/>
              <a:t>of calls received to dispatch involve people with mental illness (PMIs) depending on location</a:t>
            </a:r>
          </a:p>
        </p:txBody>
      </p:sp>
      <p:sp>
        <p:nvSpPr>
          <p:cNvPr id="4" name="TextBox 3">
            <a:extLst>
              <a:ext uri="{FF2B5EF4-FFF2-40B4-BE49-F238E27FC236}">
                <a16:creationId xmlns:a16="http://schemas.microsoft.com/office/drawing/2014/main" id="{CBFF4FFA-B9EF-412A-B622-E8B20FDE856C}"/>
              </a:ext>
            </a:extLst>
          </p:cNvPr>
          <p:cNvSpPr txBox="1"/>
          <p:nvPr/>
        </p:nvSpPr>
        <p:spPr>
          <a:xfrm>
            <a:off x="6255143" y="4815205"/>
            <a:ext cx="4086478" cy="276999"/>
          </a:xfrm>
          <a:prstGeom prst="rect">
            <a:avLst/>
          </a:prstGeom>
          <a:noFill/>
        </p:spPr>
        <p:txBody>
          <a:bodyPr wrap="square" rtlCol="0">
            <a:spAutoFit/>
          </a:bodyPr>
          <a:lstStyle/>
          <a:p>
            <a:r>
              <a:rPr lang="en-US" sz="1200" dirty="0"/>
              <a:t>(Morabito et al, 2018; Shapiro et al, 2015)</a:t>
            </a:r>
          </a:p>
        </p:txBody>
      </p:sp>
    </p:spTree>
    <p:extLst>
      <p:ext uri="{BB962C8B-B14F-4D97-AF65-F5344CB8AC3E}">
        <p14:creationId xmlns:p14="http://schemas.microsoft.com/office/powerpoint/2010/main" val="2158226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B9A55-82E0-4E0A-9DF1-BE3D615B5A2D}"/>
              </a:ext>
            </a:extLst>
          </p:cNvPr>
          <p:cNvSpPr>
            <a:spLocks noGrp="1"/>
          </p:cNvSpPr>
          <p:nvPr>
            <p:ph type="title"/>
          </p:nvPr>
        </p:nvSpPr>
        <p:spPr/>
        <p:txBody>
          <a:bodyPr/>
          <a:lstStyle/>
          <a:p>
            <a:r>
              <a:rPr lang="en-US" dirty="0"/>
              <a:t>Portland, Maine PD Stats</a:t>
            </a:r>
          </a:p>
        </p:txBody>
      </p:sp>
      <p:sp>
        <p:nvSpPr>
          <p:cNvPr id="3" name="Content Placeholder 2">
            <a:extLst>
              <a:ext uri="{FF2B5EF4-FFF2-40B4-BE49-F238E27FC236}">
                <a16:creationId xmlns:a16="http://schemas.microsoft.com/office/drawing/2014/main" id="{B16C3956-4744-4C05-B0C8-402101D030EE}"/>
              </a:ext>
            </a:extLst>
          </p:cNvPr>
          <p:cNvSpPr>
            <a:spLocks noGrp="1"/>
          </p:cNvSpPr>
          <p:nvPr>
            <p:ph idx="1"/>
          </p:nvPr>
        </p:nvSpPr>
        <p:spPr>
          <a:xfrm>
            <a:off x="457200" y="1265528"/>
            <a:ext cx="8229600" cy="3394472"/>
          </a:xfrm>
        </p:spPr>
        <p:txBody>
          <a:bodyPr>
            <a:noAutofit/>
          </a:bodyPr>
          <a:lstStyle/>
          <a:p>
            <a:r>
              <a:rPr lang="en-US" sz="2500" dirty="0"/>
              <a:t>768 calls within 7 months, of which 300 were unique</a:t>
            </a:r>
          </a:p>
          <a:p>
            <a:pPr marL="0" indent="0">
              <a:buNone/>
            </a:pPr>
            <a:endParaRPr lang="en-US" sz="1600" dirty="0"/>
          </a:p>
          <a:p>
            <a:r>
              <a:rPr lang="en-US" sz="2500" dirty="0"/>
              <a:t>39-40% were able to remove officers from the scene</a:t>
            </a:r>
          </a:p>
          <a:p>
            <a:pPr lvl="1"/>
            <a:r>
              <a:rPr lang="en-US" sz="2500" dirty="0"/>
              <a:t>Saved 30-40 minutes per call (roughly 38 hours total)</a:t>
            </a:r>
          </a:p>
          <a:p>
            <a:pPr marL="457200" lvl="1" indent="0">
              <a:buNone/>
            </a:pPr>
            <a:endParaRPr lang="en-US" sz="1600" dirty="0"/>
          </a:p>
          <a:p>
            <a:r>
              <a:rPr lang="en-US" sz="2500" dirty="0"/>
              <a:t>Overall decrease in hospitalizations, arrest rates, and officer time used</a:t>
            </a:r>
          </a:p>
        </p:txBody>
      </p:sp>
    </p:spTree>
    <p:extLst>
      <p:ext uri="{BB962C8B-B14F-4D97-AF65-F5344CB8AC3E}">
        <p14:creationId xmlns:p14="http://schemas.microsoft.com/office/powerpoint/2010/main" val="3429732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ADE4-8395-4280-8158-C440282B1C82}"/>
              </a:ext>
            </a:extLst>
          </p:cNvPr>
          <p:cNvSpPr>
            <a:spLocks noGrp="1"/>
          </p:cNvSpPr>
          <p:nvPr>
            <p:ph type="title"/>
          </p:nvPr>
        </p:nvSpPr>
        <p:spPr/>
        <p:txBody>
          <a:bodyPr/>
          <a:lstStyle/>
          <a:p>
            <a:r>
              <a:rPr lang="en-US" dirty="0"/>
              <a:t>LAPD</a:t>
            </a:r>
          </a:p>
        </p:txBody>
      </p:sp>
      <p:sp>
        <p:nvSpPr>
          <p:cNvPr id="3" name="Content Placeholder 2">
            <a:extLst>
              <a:ext uri="{FF2B5EF4-FFF2-40B4-BE49-F238E27FC236}">
                <a16:creationId xmlns:a16="http://schemas.microsoft.com/office/drawing/2014/main" id="{9BF779C0-A8A1-4E55-BB94-8E5DAEB813B8}"/>
              </a:ext>
            </a:extLst>
          </p:cNvPr>
          <p:cNvSpPr>
            <a:spLocks noGrp="1"/>
          </p:cNvSpPr>
          <p:nvPr>
            <p:ph idx="1"/>
          </p:nvPr>
        </p:nvSpPr>
        <p:spPr/>
        <p:txBody>
          <a:bodyPr>
            <a:normAutofit fontScale="70000" lnSpcReduction="20000"/>
          </a:bodyPr>
          <a:lstStyle/>
          <a:p>
            <a:r>
              <a:rPr lang="en-US" dirty="0"/>
              <a:t>One of the oldest Co-Response Teams and Learning sites in the nation</a:t>
            </a:r>
          </a:p>
          <a:p>
            <a:r>
              <a:rPr lang="en-US" dirty="0"/>
              <a:t>Award winning</a:t>
            </a:r>
          </a:p>
          <a:p>
            <a:r>
              <a:rPr lang="en-US" dirty="0"/>
              <a:t>Uses:</a:t>
            </a:r>
          </a:p>
          <a:p>
            <a:pPr lvl="1"/>
            <a:r>
              <a:rPr lang="en-US" dirty="0"/>
              <a:t>Systemwide mental assessment response team (SMART)</a:t>
            </a:r>
          </a:p>
          <a:p>
            <a:pPr lvl="1"/>
            <a:r>
              <a:rPr lang="en-US" dirty="0"/>
              <a:t>Case assessment management program (CAMP)</a:t>
            </a:r>
          </a:p>
          <a:p>
            <a:pPr lvl="1"/>
            <a:r>
              <a:rPr lang="en-US" dirty="0"/>
              <a:t>Triage desk</a:t>
            </a:r>
          </a:p>
          <a:p>
            <a:pPr lvl="1"/>
            <a:r>
              <a:rPr lang="en-US" dirty="0"/>
              <a:t>40-hour mental health intervention training</a:t>
            </a:r>
          </a:p>
          <a:p>
            <a:pPr lvl="1"/>
            <a:r>
              <a:rPr lang="en-US" dirty="0"/>
              <a:t>Senior lead officers for resource referral and departmental communications</a:t>
            </a:r>
          </a:p>
        </p:txBody>
      </p:sp>
      <p:sp>
        <p:nvSpPr>
          <p:cNvPr id="4" name="TextBox 3">
            <a:extLst>
              <a:ext uri="{FF2B5EF4-FFF2-40B4-BE49-F238E27FC236}">
                <a16:creationId xmlns:a16="http://schemas.microsoft.com/office/drawing/2014/main" id="{19606CB7-DEDF-4568-B282-656148F8DB14}"/>
              </a:ext>
            </a:extLst>
          </p:cNvPr>
          <p:cNvSpPr txBox="1"/>
          <p:nvPr/>
        </p:nvSpPr>
        <p:spPr>
          <a:xfrm>
            <a:off x="6667838" y="4827420"/>
            <a:ext cx="3689968" cy="276999"/>
          </a:xfrm>
          <a:prstGeom prst="rect">
            <a:avLst/>
          </a:prstGeom>
          <a:noFill/>
        </p:spPr>
        <p:txBody>
          <a:bodyPr wrap="square" rtlCol="0">
            <a:spAutoFit/>
          </a:bodyPr>
          <a:lstStyle/>
          <a:p>
            <a:r>
              <a:rPr lang="en-US" sz="1200" dirty="0"/>
              <a:t> (Bureau of Justice Assistance, n.d.)</a:t>
            </a:r>
          </a:p>
        </p:txBody>
      </p:sp>
    </p:spTree>
    <p:extLst>
      <p:ext uri="{BB962C8B-B14F-4D97-AF65-F5344CB8AC3E}">
        <p14:creationId xmlns:p14="http://schemas.microsoft.com/office/powerpoint/2010/main" val="284243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1DB55-B074-45F4-9EFE-54173E014BAC}"/>
              </a:ext>
            </a:extLst>
          </p:cNvPr>
          <p:cNvSpPr>
            <a:spLocks noGrp="1"/>
          </p:cNvSpPr>
          <p:nvPr>
            <p:ph type="title"/>
          </p:nvPr>
        </p:nvSpPr>
        <p:spPr/>
        <p:txBody>
          <a:bodyPr/>
          <a:lstStyle/>
          <a:p>
            <a:r>
              <a:rPr lang="en-US" dirty="0"/>
              <a:t>Costs</a:t>
            </a:r>
          </a:p>
        </p:txBody>
      </p:sp>
      <p:sp>
        <p:nvSpPr>
          <p:cNvPr id="3" name="Content Placeholder 2">
            <a:extLst>
              <a:ext uri="{FF2B5EF4-FFF2-40B4-BE49-F238E27FC236}">
                <a16:creationId xmlns:a16="http://schemas.microsoft.com/office/drawing/2014/main" id="{9494EE0C-1BDD-45D3-8328-EF9392507A72}"/>
              </a:ext>
            </a:extLst>
          </p:cNvPr>
          <p:cNvSpPr>
            <a:spLocks noGrp="1"/>
          </p:cNvSpPr>
          <p:nvPr>
            <p:ph idx="1"/>
          </p:nvPr>
        </p:nvSpPr>
        <p:spPr/>
        <p:txBody>
          <a:bodyPr/>
          <a:lstStyle/>
          <a:p>
            <a:r>
              <a:rPr lang="en-US" sz="2400" dirty="0">
                <a:effectLst/>
                <a:ea typeface="Times New Roman" panose="02020603050405020304" pitchFamily="18" charset="0"/>
              </a:rPr>
              <a:t>Average cost per crisis response was </a:t>
            </a:r>
            <a:r>
              <a:rPr lang="en-US" sz="2800" b="1" dirty="0">
                <a:solidFill>
                  <a:schemeClr val="accent6">
                    <a:lumMod val="40000"/>
                    <a:lumOff val="60000"/>
                  </a:schemeClr>
                </a:solidFill>
                <a:effectLst/>
                <a:ea typeface="Times New Roman" panose="02020603050405020304" pitchFamily="18" charset="0"/>
              </a:rPr>
              <a:t>23% lower </a:t>
            </a:r>
            <a:r>
              <a:rPr lang="en-US" sz="2400" dirty="0">
                <a:effectLst/>
                <a:ea typeface="Times New Roman" panose="02020603050405020304" pitchFamily="18" charset="0"/>
              </a:rPr>
              <a:t>with the introduction of triage program in 3 studies (</a:t>
            </a:r>
            <a:r>
              <a:rPr lang="en-US" sz="2400" dirty="0" err="1">
                <a:effectLst/>
                <a:ea typeface="Times New Roman" panose="02020603050405020304" pitchFamily="18" charset="0"/>
              </a:rPr>
              <a:t>Puntis</a:t>
            </a:r>
            <a:r>
              <a:rPr lang="en-US" sz="2400" dirty="0">
                <a:effectLst/>
                <a:ea typeface="Times New Roman" panose="02020603050405020304" pitchFamily="18" charset="0"/>
              </a:rPr>
              <a:t> et al, 2018).</a:t>
            </a:r>
          </a:p>
          <a:p>
            <a:pPr marL="0" indent="0">
              <a:buNone/>
            </a:pPr>
            <a:endParaRPr lang="en-US" sz="1800" dirty="0">
              <a:effectLst/>
              <a:ea typeface="Times New Roman" panose="02020603050405020304" pitchFamily="18" charset="0"/>
            </a:endParaRPr>
          </a:p>
          <a:p>
            <a:r>
              <a:rPr lang="en-US" sz="2400" dirty="0">
                <a:effectLst/>
                <a:ea typeface="Times New Roman" panose="02020603050405020304" pitchFamily="18" charset="0"/>
              </a:rPr>
              <a:t>Boulder Early Diversion Get Engaged in Colorado diverted 829 people and saved the county approximately                 </a:t>
            </a:r>
            <a:r>
              <a:rPr lang="en-US" sz="2800" b="1" dirty="0">
                <a:solidFill>
                  <a:schemeClr val="accent6">
                    <a:lumMod val="40000"/>
                    <a:lumOff val="60000"/>
                  </a:schemeClr>
                </a:solidFill>
                <a:effectLst/>
                <a:ea typeface="Times New Roman" panose="02020603050405020304" pitchFamily="18" charset="0"/>
              </a:rPr>
              <a:t>$3 million </a:t>
            </a:r>
            <a:r>
              <a:rPr lang="en-US" sz="2400" dirty="0">
                <a:effectLst/>
                <a:ea typeface="Times New Roman" panose="02020603050405020304" pitchFamily="18" charset="0"/>
              </a:rPr>
              <a:t>annually by reducing incarcerations and hospitalizations (Fabius, 2021).</a:t>
            </a:r>
          </a:p>
          <a:p>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387963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92CDA4-091E-49EA-AAE0-E48EA9601C5B}"/>
              </a:ext>
            </a:extLst>
          </p:cNvPr>
          <p:cNvSpPr>
            <a:spLocks noGrp="1"/>
          </p:cNvSpPr>
          <p:nvPr>
            <p:ph idx="1"/>
          </p:nvPr>
        </p:nvSpPr>
        <p:spPr>
          <a:xfrm>
            <a:off x="457200" y="331773"/>
            <a:ext cx="8229600" cy="4262850"/>
          </a:xfrm>
        </p:spPr>
        <p:txBody>
          <a:bodyPr/>
          <a:lstStyle/>
          <a:p>
            <a:pPr marL="0" indent="0" algn="ctr">
              <a:buNone/>
            </a:pPr>
            <a:endParaRPr lang="en-US" sz="4000" dirty="0"/>
          </a:p>
          <a:p>
            <a:pPr marL="0" indent="0" algn="ctr">
              <a:buNone/>
            </a:pPr>
            <a:r>
              <a:rPr lang="en-US" sz="4000" dirty="0"/>
              <a:t>For cities using CRTs, each of the goals established have been met with varying, yet significant, statistics.</a:t>
            </a:r>
          </a:p>
        </p:txBody>
      </p:sp>
    </p:spTree>
    <p:extLst>
      <p:ext uri="{BB962C8B-B14F-4D97-AF65-F5344CB8AC3E}">
        <p14:creationId xmlns:p14="http://schemas.microsoft.com/office/powerpoint/2010/main" val="1018374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7C0EF-5055-4C1F-B82F-8DAF5E133C11}"/>
              </a:ext>
            </a:extLst>
          </p:cNvPr>
          <p:cNvSpPr>
            <a:spLocks noGrp="1"/>
          </p:cNvSpPr>
          <p:nvPr>
            <p:ph type="title"/>
          </p:nvPr>
        </p:nvSpPr>
        <p:spPr/>
        <p:txBody>
          <a:bodyPr/>
          <a:lstStyle/>
          <a:p>
            <a:r>
              <a:rPr lang="en-US" dirty="0"/>
              <a:t>Arrest Rates</a:t>
            </a:r>
          </a:p>
        </p:txBody>
      </p:sp>
      <p:sp>
        <p:nvSpPr>
          <p:cNvPr id="3" name="Content Placeholder 2">
            <a:extLst>
              <a:ext uri="{FF2B5EF4-FFF2-40B4-BE49-F238E27FC236}">
                <a16:creationId xmlns:a16="http://schemas.microsoft.com/office/drawing/2014/main" id="{3B1108AD-B4B1-400C-B460-45B3E15BA405}"/>
              </a:ext>
            </a:extLst>
          </p:cNvPr>
          <p:cNvSpPr>
            <a:spLocks noGrp="1"/>
          </p:cNvSpPr>
          <p:nvPr>
            <p:ph idx="1"/>
          </p:nvPr>
        </p:nvSpPr>
        <p:spPr/>
        <p:txBody>
          <a:bodyPr>
            <a:normAutofit fontScale="92500" lnSpcReduction="10000"/>
          </a:bodyPr>
          <a:lstStyle/>
          <a:p>
            <a:r>
              <a:rPr lang="en-US" sz="2800" dirty="0"/>
              <a:t>Studies show that police departments without CRTs result in an arrest rate of </a:t>
            </a:r>
            <a:r>
              <a:rPr lang="en-US" sz="2800" b="1" dirty="0">
                <a:solidFill>
                  <a:schemeClr val="accent6">
                    <a:lumMod val="40000"/>
                    <a:lumOff val="60000"/>
                  </a:schemeClr>
                </a:solidFill>
              </a:rPr>
              <a:t>13.3% </a:t>
            </a:r>
            <a:r>
              <a:rPr lang="en-US" sz="2800" dirty="0"/>
              <a:t>while </a:t>
            </a:r>
            <a:r>
              <a:rPr lang="en-US" sz="2800" b="1" dirty="0">
                <a:solidFill>
                  <a:schemeClr val="accent6">
                    <a:lumMod val="40000"/>
                    <a:lumOff val="60000"/>
                  </a:schemeClr>
                </a:solidFill>
              </a:rPr>
              <a:t>1.4% </a:t>
            </a:r>
            <a:r>
              <a:rPr lang="en-US" sz="2800" dirty="0"/>
              <a:t>of CRTs calls end in arrest (</a:t>
            </a:r>
            <a:r>
              <a:rPr lang="en-US" sz="2800" dirty="0" err="1"/>
              <a:t>Puntis</a:t>
            </a:r>
            <a:r>
              <a:rPr lang="en-US" sz="2800" dirty="0"/>
              <a:t> et al, 2018).</a:t>
            </a:r>
            <a:endParaRPr lang="en-US" sz="2400" dirty="0"/>
          </a:p>
          <a:p>
            <a:r>
              <a:rPr lang="en-US" sz="2800" dirty="0"/>
              <a:t>Maine’s CRT ended in a </a:t>
            </a:r>
            <a:r>
              <a:rPr lang="en-US" sz="2800" b="1" dirty="0">
                <a:solidFill>
                  <a:schemeClr val="accent6">
                    <a:lumMod val="40000"/>
                    <a:lumOff val="60000"/>
                  </a:schemeClr>
                </a:solidFill>
              </a:rPr>
              <a:t>0.4% </a:t>
            </a:r>
            <a:r>
              <a:rPr lang="en-US" sz="2800" dirty="0"/>
              <a:t>arrest rate.</a:t>
            </a:r>
          </a:p>
          <a:p>
            <a:r>
              <a:rPr lang="en-US" sz="2800" dirty="0"/>
              <a:t>Boston’s Police Department had an arrest rate of </a:t>
            </a:r>
            <a:r>
              <a:rPr lang="en-US" sz="2800" b="1" dirty="0">
                <a:solidFill>
                  <a:schemeClr val="accent6">
                    <a:lumMod val="40000"/>
                    <a:lumOff val="60000"/>
                  </a:schemeClr>
                </a:solidFill>
              </a:rPr>
              <a:t>0.009%</a:t>
            </a:r>
            <a:r>
              <a:rPr lang="en-US" sz="2800" dirty="0"/>
              <a:t> (Fabius, 2021).</a:t>
            </a:r>
          </a:p>
          <a:p>
            <a:r>
              <a:rPr lang="en-US" sz="2800" dirty="0"/>
              <a:t>Knoxville, TN saw a </a:t>
            </a:r>
            <a:r>
              <a:rPr lang="en-US" sz="2800" b="1" dirty="0">
                <a:solidFill>
                  <a:schemeClr val="accent6">
                    <a:lumMod val="40000"/>
                    <a:lumOff val="60000"/>
                  </a:schemeClr>
                </a:solidFill>
              </a:rPr>
              <a:t>70.1% decrease </a:t>
            </a:r>
            <a:r>
              <a:rPr lang="en-US" sz="2800" dirty="0"/>
              <a:t>in arrests (Shapiro et al, 2015).</a:t>
            </a:r>
          </a:p>
          <a:p>
            <a:endParaRPr lang="en-US" sz="2800" dirty="0"/>
          </a:p>
        </p:txBody>
      </p:sp>
    </p:spTree>
    <p:extLst>
      <p:ext uri="{BB962C8B-B14F-4D97-AF65-F5344CB8AC3E}">
        <p14:creationId xmlns:p14="http://schemas.microsoft.com/office/powerpoint/2010/main" val="542973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1A503-34AD-4435-8242-5134A90659B7}"/>
              </a:ext>
            </a:extLst>
          </p:cNvPr>
          <p:cNvSpPr>
            <a:spLocks noGrp="1"/>
          </p:cNvSpPr>
          <p:nvPr>
            <p:ph type="title"/>
          </p:nvPr>
        </p:nvSpPr>
        <p:spPr/>
        <p:txBody>
          <a:bodyPr/>
          <a:lstStyle/>
          <a:p>
            <a:r>
              <a:rPr lang="en-US" dirty="0"/>
              <a:t>Hospitalization Rates</a:t>
            </a:r>
          </a:p>
        </p:txBody>
      </p:sp>
      <p:sp>
        <p:nvSpPr>
          <p:cNvPr id="3" name="Content Placeholder 2">
            <a:extLst>
              <a:ext uri="{FF2B5EF4-FFF2-40B4-BE49-F238E27FC236}">
                <a16:creationId xmlns:a16="http://schemas.microsoft.com/office/drawing/2014/main" id="{019E4450-F2A7-4380-BA17-78E61D8D8C9B}"/>
              </a:ext>
            </a:extLst>
          </p:cNvPr>
          <p:cNvSpPr>
            <a:spLocks noGrp="1"/>
          </p:cNvSpPr>
          <p:nvPr>
            <p:ph idx="1"/>
          </p:nvPr>
        </p:nvSpPr>
        <p:spPr/>
        <p:txBody>
          <a:bodyPr/>
          <a:lstStyle/>
          <a:p>
            <a:r>
              <a:rPr lang="en-US" b="1" dirty="0">
                <a:solidFill>
                  <a:schemeClr val="accent6">
                    <a:lumMod val="40000"/>
                    <a:lumOff val="60000"/>
                  </a:schemeClr>
                </a:solidFill>
              </a:rPr>
              <a:t>80% </a:t>
            </a:r>
            <a:r>
              <a:rPr lang="en-US" dirty="0"/>
              <a:t>decrease of detention and hospitalizations </a:t>
            </a:r>
          </a:p>
          <a:p>
            <a:pPr marL="0" indent="0">
              <a:spcBef>
                <a:spcPts val="0"/>
              </a:spcBef>
              <a:buNone/>
            </a:pPr>
            <a:endParaRPr lang="en-US" sz="1600" dirty="0"/>
          </a:p>
          <a:p>
            <a:r>
              <a:rPr lang="en-US" dirty="0"/>
              <a:t>Maine’s CRT had </a:t>
            </a:r>
            <a:r>
              <a:rPr lang="en-US" b="1" dirty="0">
                <a:solidFill>
                  <a:schemeClr val="accent6">
                    <a:lumMod val="40000"/>
                    <a:lumOff val="60000"/>
                  </a:schemeClr>
                </a:solidFill>
              </a:rPr>
              <a:t>5% </a:t>
            </a:r>
            <a:r>
              <a:rPr lang="en-US" dirty="0"/>
              <a:t>arrest rate</a:t>
            </a:r>
          </a:p>
          <a:p>
            <a:pPr lvl="1"/>
            <a:r>
              <a:rPr lang="en-US" dirty="0"/>
              <a:t>84% of these were voluntary</a:t>
            </a:r>
          </a:p>
        </p:txBody>
      </p:sp>
      <p:sp>
        <p:nvSpPr>
          <p:cNvPr id="5" name="TextBox 4">
            <a:extLst>
              <a:ext uri="{FF2B5EF4-FFF2-40B4-BE49-F238E27FC236}">
                <a16:creationId xmlns:a16="http://schemas.microsoft.com/office/drawing/2014/main" id="{BAC29ADE-206F-4236-A666-2FA41F2CBB25}"/>
              </a:ext>
            </a:extLst>
          </p:cNvPr>
          <p:cNvSpPr txBox="1"/>
          <p:nvPr/>
        </p:nvSpPr>
        <p:spPr>
          <a:xfrm>
            <a:off x="7525593" y="4858409"/>
            <a:ext cx="4572000" cy="553998"/>
          </a:xfrm>
          <a:prstGeom prst="rect">
            <a:avLst/>
          </a:prstGeom>
          <a:noFill/>
        </p:spPr>
        <p:txBody>
          <a:bodyPr wrap="square">
            <a:spAutoFit/>
          </a:bodyPr>
          <a:lstStyle/>
          <a:p>
            <a:r>
              <a:rPr lang="en-US" sz="1200" dirty="0"/>
              <a:t>(Morabito et al, 2018)</a:t>
            </a:r>
          </a:p>
          <a:p>
            <a:pPr marL="0" indent="0">
              <a:buNone/>
            </a:pPr>
            <a:endParaRPr lang="en-US" dirty="0"/>
          </a:p>
        </p:txBody>
      </p:sp>
    </p:spTree>
    <p:extLst>
      <p:ext uri="{BB962C8B-B14F-4D97-AF65-F5344CB8AC3E}">
        <p14:creationId xmlns:p14="http://schemas.microsoft.com/office/powerpoint/2010/main" val="1063541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80240-58A6-4B1B-9221-ACDB03E09C31}"/>
              </a:ext>
            </a:extLst>
          </p:cNvPr>
          <p:cNvSpPr>
            <a:spLocks noGrp="1"/>
          </p:cNvSpPr>
          <p:nvPr>
            <p:ph type="title"/>
          </p:nvPr>
        </p:nvSpPr>
        <p:spPr/>
        <p:txBody>
          <a:bodyPr/>
          <a:lstStyle/>
          <a:p>
            <a:r>
              <a:rPr lang="en-US" dirty="0"/>
              <a:t>Connection to Resources</a:t>
            </a:r>
          </a:p>
        </p:txBody>
      </p:sp>
      <p:sp>
        <p:nvSpPr>
          <p:cNvPr id="3" name="Content Placeholder 2">
            <a:extLst>
              <a:ext uri="{FF2B5EF4-FFF2-40B4-BE49-F238E27FC236}">
                <a16:creationId xmlns:a16="http://schemas.microsoft.com/office/drawing/2014/main" id="{35178D5D-B429-457D-8D09-4B502F208A9A}"/>
              </a:ext>
            </a:extLst>
          </p:cNvPr>
          <p:cNvSpPr>
            <a:spLocks noGrp="1"/>
          </p:cNvSpPr>
          <p:nvPr>
            <p:ph idx="1"/>
          </p:nvPr>
        </p:nvSpPr>
        <p:spPr/>
        <p:txBody>
          <a:bodyPr/>
          <a:lstStyle/>
          <a:p>
            <a:r>
              <a:rPr lang="en-US" dirty="0"/>
              <a:t>Knoxville’s use of a CRT model resulted in  </a:t>
            </a:r>
            <a:r>
              <a:rPr lang="en-US" b="1" dirty="0">
                <a:solidFill>
                  <a:schemeClr val="accent6">
                    <a:lumMod val="40000"/>
                    <a:lumOff val="60000"/>
                  </a:schemeClr>
                </a:solidFill>
              </a:rPr>
              <a:t>36% </a:t>
            </a:r>
            <a:r>
              <a:rPr lang="en-US" dirty="0"/>
              <a:t>of calls being connected to services vs. Memphis’s CIT model that had a </a:t>
            </a:r>
            <a:r>
              <a:rPr lang="en-US" b="1" dirty="0">
                <a:solidFill>
                  <a:schemeClr val="accent6">
                    <a:lumMod val="40000"/>
                    <a:lumOff val="60000"/>
                  </a:schemeClr>
                </a:solidFill>
              </a:rPr>
              <a:t>0% </a:t>
            </a:r>
            <a:r>
              <a:rPr lang="en-US" dirty="0"/>
              <a:t>connection rate (Shapiro et al, 2015).</a:t>
            </a:r>
          </a:p>
          <a:p>
            <a:pPr marL="0" indent="0">
              <a:buNone/>
            </a:pPr>
            <a:endParaRPr lang="en-US" dirty="0"/>
          </a:p>
        </p:txBody>
      </p:sp>
    </p:spTree>
    <p:extLst>
      <p:ext uri="{BB962C8B-B14F-4D97-AF65-F5344CB8AC3E}">
        <p14:creationId xmlns:p14="http://schemas.microsoft.com/office/powerpoint/2010/main" val="167302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0E7C3-34B4-4E8E-9888-6BCAEA8C9A85}"/>
              </a:ext>
            </a:extLst>
          </p:cNvPr>
          <p:cNvSpPr>
            <a:spLocks noGrp="1"/>
          </p:cNvSpPr>
          <p:nvPr>
            <p:ph type="title"/>
          </p:nvPr>
        </p:nvSpPr>
        <p:spPr/>
        <p:txBody>
          <a:bodyPr/>
          <a:lstStyle/>
          <a:p>
            <a:r>
              <a:rPr lang="en-US" dirty="0"/>
              <a:t>Decreased Use of Force</a:t>
            </a:r>
          </a:p>
        </p:txBody>
      </p:sp>
      <p:sp>
        <p:nvSpPr>
          <p:cNvPr id="3" name="Content Placeholder 2">
            <a:extLst>
              <a:ext uri="{FF2B5EF4-FFF2-40B4-BE49-F238E27FC236}">
                <a16:creationId xmlns:a16="http://schemas.microsoft.com/office/drawing/2014/main" id="{34481C9F-16D3-4DCF-9A30-28883B86D3BB}"/>
              </a:ext>
            </a:extLst>
          </p:cNvPr>
          <p:cNvSpPr>
            <a:spLocks noGrp="1"/>
          </p:cNvSpPr>
          <p:nvPr>
            <p:ph idx="1"/>
          </p:nvPr>
        </p:nvSpPr>
        <p:spPr>
          <a:xfrm>
            <a:off x="457200" y="1256795"/>
            <a:ext cx="8229600" cy="3394472"/>
          </a:xfrm>
        </p:spPr>
        <p:txBody>
          <a:bodyPr/>
          <a:lstStyle/>
          <a:p>
            <a:r>
              <a:rPr lang="en-US" b="1" dirty="0">
                <a:solidFill>
                  <a:schemeClr val="accent6">
                    <a:lumMod val="40000"/>
                    <a:lumOff val="60000"/>
                  </a:schemeClr>
                </a:solidFill>
              </a:rPr>
              <a:t>65% </a:t>
            </a:r>
            <a:r>
              <a:rPr lang="en-US" dirty="0"/>
              <a:t>of calls in Arlington ,VA using CRTs resulted in de-escalation (Fabius, 2021).</a:t>
            </a:r>
          </a:p>
          <a:p>
            <a:pPr marL="0" indent="0">
              <a:buNone/>
            </a:pPr>
            <a:endParaRPr lang="en-US" sz="1100" dirty="0"/>
          </a:p>
          <a:p>
            <a:r>
              <a:rPr lang="en-US" b="1" dirty="0">
                <a:solidFill>
                  <a:schemeClr val="accent6">
                    <a:lumMod val="40000"/>
                    <a:lumOff val="60000"/>
                  </a:schemeClr>
                </a:solidFill>
              </a:rPr>
              <a:t>40% </a:t>
            </a:r>
            <a:r>
              <a:rPr lang="en-US" dirty="0"/>
              <a:t>of Maine’s CRT calls were able to remove police officers from the scene.</a:t>
            </a:r>
          </a:p>
          <a:p>
            <a:endParaRPr lang="en-US" dirty="0"/>
          </a:p>
        </p:txBody>
      </p:sp>
    </p:spTree>
    <p:extLst>
      <p:ext uri="{BB962C8B-B14F-4D97-AF65-F5344CB8AC3E}">
        <p14:creationId xmlns:p14="http://schemas.microsoft.com/office/powerpoint/2010/main" val="2948426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D231D-5280-47AF-88C6-4D0C650ABD4E}"/>
              </a:ext>
            </a:extLst>
          </p:cNvPr>
          <p:cNvSpPr>
            <a:spLocks noGrp="1"/>
          </p:cNvSpPr>
          <p:nvPr>
            <p:ph type="title"/>
          </p:nvPr>
        </p:nvSpPr>
        <p:spPr/>
        <p:txBody>
          <a:bodyPr/>
          <a:lstStyle/>
          <a:p>
            <a:r>
              <a:rPr lang="en-US" dirty="0"/>
              <a:t>Barriers</a:t>
            </a:r>
          </a:p>
        </p:txBody>
      </p:sp>
      <p:sp>
        <p:nvSpPr>
          <p:cNvPr id="3" name="Content Placeholder 2">
            <a:extLst>
              <a:ext uri="{FF2B5EF4-FFF2-40B4-BE49-F238E27FC236}">
                <a16:creationId xmlns:a16="http://schemas.microsoft.com/office/drawing/2014/main" id="{2AE1A018-7914-4262-83DC-2BE06863D8C9}"/>
              </a:ext>
            </a:extLst>
          </p:cNvPr>
          <p:cNvSpPr>
            <a:spLocks noGrp="1"/>
          </p:cNvSpPr>
          <p:nvPr>
            <p:ph idx="1"/>
          </p:nvPr>
        </p:nvSpPr>
        <p:spPr/>
        <p:txBody>
          <a:bodyPr/>
          <a:lstStyle/>
          <a:p>
            <a:r>
              <a:rPr lang="en-US" dirty="0"/>
              <a:t>Police Officer and community perceptions</a:t>
            </a:r>
          </a:p>
          <a:p>
            <a:r>
              <a:rPr lang="en-US" dirty="0"/>
              <a:t>Community resources available</a:t>
            </a:r>
          </a:p>
          <a:p>
            <a:r>
              <a:rPr lang="en-US" dirty="0"/>
              <a:t>Lack of policies and procedures</a:t>
            </a:r>
          </a:p>
          <a:p>
            <a:r>
              <a:rPr lang="en-US" dirty="0"/>
              <a:t>Adequate staffing</a:t>
            </a:r>
          </a:p>
        </p:txBody>
      </p:sp>
      <p:sp>
        <p:nvSpPr>
          <p:cNvPr id="4" name="TextBox 3">
            <a:extLst>
              <a:ext uri="{FF2B5EF4-FFF2-40B4-BE49-F238E27FC236}">
                <a16:creationId xmlns:a16="http://schemas.microsoft.com/office/drawing/2014/main" id="{984D7ED0-1BEA-4C43-8BB7-119B155D257B}"/>
              </a:ext>
            </a:extLst>
          </p:cNvPr>
          <p:cNvSpPr txBox="1"/>
          <p:nvPr/>
        </p:nvSpPr>
        <p:spPr>
          <a:xfrm>
            <a:off x="4984693" y="4815205"/>
            <a:ext cx="4806669" cy="276999"/>
          </a:xfrm>
          <a:prstGeom prst="rect">
            <a:avLst/>
          </a:prstGeom>
          <a:noFill/>
        </p:spPr>
        <p:txBody>
          <a:bodyPr wrap="square" rtlCol="0">
            <a:spAutoFit/>
          </a:bodyPr>
          <a:lstStyle/>
          <a:p>
            <a:r>
              <a:rPr lang="en-US" sz="1200" dirty="0"/>
              <a:t>(The Council of State Governments, 2019; </a:t>
            </a:r>
            <a:r>
              <a:rPr lang="en-US" sz="1200" dirty="0" err="1"/>
              <a:t>Krider</a:t>
            </a:r>
            <a:r>
              <a:rPr lang="en-US" sz="1200" dirty="0"/>
              <a:t> et al, 2020)</a:t>
            </a:r>
          </a:p>
        </p:txBody>
      </p:sp>
    </p:spTree>
    <p:extLst>
      <p:ext uri="{BB962C8B-B14F-4D97-AF65-F5344CB8AC3E}">
        <p14:creationId xmlns:p14="http://schemas.microsoft.com/office/powerpoint/2010/main" val="162452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3A7A8-3AE9-4F43-A562-317FAA719606}"/>
              </a:ext>
            </a:extLst>
          </p:cNvPr>
          <p:cNvSpPr>
            <a:spLocks noGrp="1"/>
          </p:cNvSpPr>
          <p:nvPr>
            <p:ph type="title"/>
          </p:nvPr>
        </p:nvSpPr>
        <p:spPr/>
        <p:txBody>
          <a:bodyPr/>
          <a:lstStyle/>
          <a:p>
            <a:r>
              <a:rPr lang="en-US" dirty="0"/>
              <a:t>Co-Response</a:t>
            </a:r>
            <a:r>
              <a:rPr lang="en-US" dirty="0">
                <a:latin typeface="+mn-lt"/>
              </a:rPr>
              <a:t> Teams</a:t>
            </a:r>
          </a:p>
        </p:txBody>
      </p:sp>
      <p:sp>
        <p:nvSpPr>
          <p:cNvPr id="3" name="Content Placeholder 2">
            <a:extLst>
              <a:ext uri="{FF2B5EF4-FFF2-40B4-BE49-F238E27FC236}">
                <a16:creationId xmlns:a16="http://schemas.microsoft.com/office/drawing/2014/main" id="{A77B5541-29EC-431E-9689-6D0F8CE92187}"/>
              </a:ext>
            </a:extLst>
          </p:cNvPr>
          <p:cNvSpPr>
            <a:spLocks noGrp="1"/>
          </p:cNvSpPr>
          <p:nvPr>
            <p:ph idx="1"/>
          </p:nvPr>
        </p:nvSpPr>
        <p:spPr/>
        <p:txBody>
          <a:bodyPr>
            <a:normAutofit/>
          </a:bodyPr>
          <a:lstStyle/>
          <a:p>
            <a:pPr marL="0" indent="0" algn="ctr">
              <a:buNone/>
            </a:pPr>
            <a:endParaRPr lang="en-US" sz="3000" dirty="0"/>
          </a:p>
          <a:p>
            <a:pPr marL="0" indent="0" algn="ctr">
              <a:buNone/>
            </a:pPr>
            <a:r>
              <a:rPr lang="en-US" sz="3000" dirty="0"/>
              <a:t>Co-Response Teams (CRTs) consist of a police officer and a mental health professional working in tandem during mental and behavioral police dispatches.</a:t>
            </a:r>
          </a:p>
          <a:p>
            <a:pPr marL="0" indent="0" algn="ctr">
              <a:buNone/>
            </a:pPr>
            <a:endParaRPr lang="en-US" sz="2800" dirty="0"/>
          </a:p>
        </p:txBody>
      </p:sp>
      <p:sp>
        <p:nvSpPr>
          <p:cNvPr id="5" name="TextBox 4">
            <a:extLst>
              <a:ext uri="{FF2B5EF4-FFF2-40B4-BE49-F238E27FC236}">
                <a16:creationId xmlns:a16="http://schemas.microsoft.com/office/drawing/2014/main" id="{AD23C68B-B293-475B-95A6-9EF6E9AB4837}"/>
              </a:ext>
            </a:extLst>
          </p:cNvPr>
          <p:cNvSpPr txBox="1"/>
          <p:nvPr/>
        </p:nvSpPr>
        <p:spPr>
          <a:xfrm>
            <a:off x="4373744" y="4836832"/>
            <a:ext cx="4572000" cy="276999"/>
          </a:xfrm>
          <a:prstGeom prst="rect">
            <a:avLst/>
          </a:prstGeom>
          <a:noFill/>
        </p:spPr>
        <p:txBody>
          <a:bodyPr wrap="square">
            <a:spAutoFit/>
          </a:bodyPr>
          <a:lstStyle/>
          <a:p>
            <a:pPr marL="0" indent="0" algn="r">
              <a:buNone/>
            </a:pPr>
            <a:r>
              <a:rPr lang="en-US" sz="1200" dirty="0"/>
              <a:t>(Rohrer, 2021)</a:t>
            </a:r>
          </a:p>
        </p:txBody>
      </p:sp>
    </p:spTree>
    <p:extLst>
      <p:ext uri="{BB962C8B-B14F-4D97-AF65-F5344CB8AC3E}">
        <p14:creationId xmlns:p14="http://schemas.microsoft.com/office/powerpoint/2010/main" val="3979298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86CC1-F1BF-44EA-8007-6020C82DC74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0332D45-3B29-46F0-85D7-5DDAB25B59D2}"/>
              </a:ext>
            </a:extLst>
          </p:cNvPr>
          <p:cNvSpPr>
            <a:spLocks noGrp="1"/>
          </p:cNvSpPr>
          <p:nvPr>
            <p:ph idx="1"/>
          </p:nvPr>
        </p:nvSpPr>
        <p:spPr>
          <a:xfrm>
            <a:off x="457200" y="1200151"/>
            <a:ext cx="8229600" cy="2837775"/>
          </a:xfrm>
        </p:spPr>
        <p:txBody>
          <a:bodyPr>
            <a:normAutofit fontScale="85000" lnSpcReduction="20000"/>
          </a:bodyPr>
          <a:lstStyle/>
          <a:p>
            <a:pPr marL="0" indent="0">
              <a:buNone/>
            </a:pPr>
            <a:r>
              <a:rPr lang="en-US" dirty="0"/>
              <a:t>Co-Response Teams are a necessity in America in order to provide proper medical attention to PMIs as well as increase community trust for law enforcement. However, proper services and staffing must be ensured before implementing this model. Other barriers can be addressed per site and curated to city needs. Current CRTs show improvement in care, law enforcement, and trust.</a:t>
            </a:r>
          </a:p>
        </p:txBody>
      </p:sp>
    </p:spTree>
    <p:extLst>
      <p:ext uri="{BB962C8B-B14F-4D97-AF65-F5344CB8AC3E}">
        <p14:creationId xmlns:p14="http://schemas.microsoft.com/office/powerpoint/2010/main" val="2061687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BC675-256C-45C9-886D-976E0394362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1956DA3-8F68-4FAE-9DF1-867A532D363A}"/>
              </a:ext>
            </a:extLst>
          </p:cNvPr>
          <p:cNvSpPr>
            <a:spLocks noGrp="1"/>
          </p:cNvSpPr>
          <p:nvPr>
            <p:ph idx="1"/>
          </p:nvPr>
        </p:nvSpPr>
        <p:spPr/>
        <p:txBody>
          <a:bodyPr>
            <a:normAutofit fontScale="25000" lnSpcReduction="20000"/>
          </a:bodyPr>
          <a:lstStyle/>
          <a:p>
            <a:pPr marL="457200" marR="247015" indent="-457200">
              <a:lnSpc>
                <a:spcPct val="220000"/>
              </a:lnSpc>
              <a:spcBef>
                <a:spcPts val="0"/>
              </a:spcBef>
              <a:buNone/>
            </a:pPr>
            <a:r>
              <a:rPr lang="en-US" sz="4800" dirty="0">
                <a:effectLst/>
                <a:ea typeface="Times New Roman" panose="02020603050405020304" pitchFamily="18" charset="0"/>
              </a:rPr>
              <a:t>Bailey, K., </a:t>
            </a:r>
            <a:r>
              <a:rPr lang="en-US" sz="4800" dirty="0" err="1">
                <a:effectLst/>
                <a:ea typeface="Times New Roman" panose="02020603050405020304" pitchFamily="18" charset="0"/>
              </a:rPr>
              <a:t>Paquest</a:t>
            </a:r>
            <a:r>
              <a:rPr lang="en-US" sz="4800" dirty="0">
                <a:effectLst/>
                <a:ea typeface="Times New Roman" panose="02020603050405020304" pitchFamily="18" charset="0"/>
              </a:rPr>
              <a:t>, S.R., Ray, B.R., </a:t>
            </a:r>
            <a:r>
              <a:rPr lang="en-US" sz="4800" dirty="0" err="1">
                <a:effectLst/>
                <a:ea typeface="Times New Roman" panose="02020603050405020304" pitchFamily="18" charset="0"/>
              </a:rPr>
              <a:t>Gromon</a:t>
            </a:r>
            <a:r>
              <a:rPr lang="en-US" sz="4800" dirty="0">
                <a:effectLst/>
                <a:ea typeface="Times New Roman" panose="02020603050405020304" pitchFamily="18" charset="0"/>
              </a:rPr>
              <a:t>, E., </a:t>
            </a:r>
            <a:r>
              <a:rPr lang="en-US" sz="4800" dirty="0" err="1">
                <a:effectLst/>
                <a:ea typeface="Times New Roman" panose="02020603050405020304" pitchFamily="18" charset="0"/>
              </a:rPr>
              <a:t>Lowder</a:t>
            </a:r>
            <a:r>
              <a:rPr lang="en-US" sz="4800" dirty="0">
                <a:effectLst/>
                <a:ea typeface="Times New Roman" panose="02020603050405020304" pitchFamily="18" charset="0"/>
              </a:rPr>
              <a:t>, E.M., &amp; Sites, E. (2018). Barriers and facilitators to implementing an urban co-responding police-mental health team. </a:t>
            </a:r>
            <a:r>
              <a:rPr lang="en-US" sz="4800" i="1" dirty="0">
                <a:effectLst/>
                <a:ea typeface="Times New Roman" panose="02020603050405020304" pitchFamily="18" charset="0"/>
              </a:rPr>
              <a:t>Health &amp; Justice,</a:t>
            </a:r>
            <a:r>
              <a:rPr lang="en-US" sz="4800" dirty="0">
                <a:effectLst/>
                <a:ea typeface="Times New Roman" panose="02020603050405020304" pitchFamily="18" charset="0"/>
              </a:rPr>
              <a:t> </a:t>
            </a:r>
            <a:r>
              <a:rPr lang="en-US" sz="4800" i="1" dirty="0">
                <a:effectLst/>
                <a:ea typeface="Times New Roman" panose="02020603050405020304" pitchFamily="18" charset="0"/>
              </a:rPr>
              <a:t>6</a:t>
            </a:r>
            <a:r>
              <a:rPr lang="en-US" sz="4800" dirty="0">
                <a:effectLst/>
                <a:ea typeface="Times New Roman" panose="02020603050405020304" pitchFamily="18" charset="0"/>
              </a:rPr>
              <a:t>(21).  </a:t>
            </a:r>
            <a:r>
              <a:rPr lang="en-US" sz="4800" u="sng" dirty="0">
                <a:solidFill>
                  <a:srgbClr val="0563C1"/>
                </a:solidFill>
                <a:effectLst/>
                <a:ea typeface="Times New Roman" panose="02020603050405020304" pitchFamily="18" charset="0"/>
                <a:hlinkClick r:id="rId2"/>
              </a:rPr>
              <a:t>https://doi.org/10.1186/s40352-018-0079-0</a:t>
            </a:r>
            <a:endParaRPr lang="en-US" sz="4800" dirty="0">
              <a:effectLst/>
              <a:ea typeface="Times New Roman" panose="02020603050405020304" pitchFamily="18" charset="0"/>
            </a:endParaRPr>
          </a:p>
          <a:p>
            <a:pPr marL="457200" marR="247015" indent="-457200">
              <a:lnSpc>
                <a:spcPct val="220000"/>
              </a:lnSpc>
              <a:spcBef>
                <a:spcPts val="0"/>
              </a:spcBef>
              <a:buNone/>
            </a:pPr>
            <a:r>
              <a:rPr lang="en-US" sz="4800" dirty="0">
                <a:effectLst/>
                <a:ea typeface="Times New Roman" panose="02020603050405020304" pitchFamily="18" charset="0"/>
              </a:rPr>
              <a:t>Bureau of Justice Assistance. (n.d.). Law Enforcement: Mental health learning sites. </a:t>
            </a:r>
            <a:r>
              <a:rPr lang="en-US" sz="4800" i="1" dirty="0">
                <a:effectLst/>
                <a:ea typeface="Times New Roman" panose="02020603050405020304" pitchFamily="18" charset="0"/>
              </a:rPr>
              <a:t>Bureau of Justice Assistance</a:t>
            </a:r>
            <a:r>
              <a:rPr lang="en-US" sz="4800" dirty="0">
                <a:effectLst/>
                <a:ea typeface="Times New Roman" panose="02020603050405020304" pitchFamily="18" charset="0"/>
              </a:rPr>
              <a:t>. </a:t>
            </a:r>
            <a:r>
              <a:rPr lang="en-US" sz="4800" u="sng" dirty="0">
                <a:solidFill>
                  <a:srgbClr val="0563C1"/>
                </a:solidFill>
                <a:effectLst/>
                <a:ea typeface="Times New Roman" panose="02020603050405020304" pitchFamily="18" charset="0"/>
                <a:hlinkClick r:id="rId3"/>
              </a:rPr>
              <a:t>https://bja.ojp.gov/sites/g/files/xyckuh186/files/media/document/lawenforcement-mentalhealthlearningsites_losangeles.pdf</a:t>
            </a:r>
            <a:endParaRPr lang="en-US" sz="4800" dirty="0">
              <a:effectLst/>
              <a:ea typeface="Times New Roman" panose="02020603050405020304" pitchFamily="18" charset="0"/>
            </a:endParaRPr>
          </a:p>
          <a:p>
            <a:pPr marL="457200" marR="247015" indent="-457200">
              <a:lnSpc>
                <a:spcPct val="220000"/>
              </a:lnSpc>
              <a:spcBef>
                <a:spcPts val="0"/>
              </a:spcBef>
              <a:buNone/>
            </a:pPr>
            <a:r>
              <a:rPr lang="en-US" sz="4800" dirty="0">
                <a:effectLst/>
                <a:ea typeface="Times New Roman" panose="02020603050405020304" pitchFamily="18" charset="0"/>
              </a:rPr>
              <a:t>The Council of State Governments Justice Center. (2019). Police-mental health collaborations: A framework for implementing effective law enforcement responses for people who have mental health needs Law enforcement mental health learning sites. </a:t>
            </a:r>
            <a:r>
              <a:rPr lang="en-US" sz="4800" i="1" dirty="0">
                <a:effectLst/>
                <a:ea typeface="Times New Roman" panose="02020603050405020304" pitchFamily="18" charset="0"/>
              </a:rPr>
              <a:t>Justice Center: The Council of State Governments</a:t>
            </a:r>
            <a:r>
              <a:rPr lang="en-US" sz="4800" dirty="0">
                <a:effectLst/>
                <a:ea typeface="Times New Roman" panose="02020603050405020304" pitchFamily="18" charset="0"/>
              </a:rPr>
              <a:t>. </a:t>
            </a:r>
            <a:r>
              <a:rPr lang="en-US" sz="4800" u="sng" dirty="0">
                <a:solidFill>
                  <a:srgbClr val="0563C1"/>
                </a:solidFill>
                <a:effectLst/>
                <a:ea typeface="Times New Roman" panose="02020603050405020304" pitchFamily="18" charset="0"/>
                <a:hlinkClick r:id="rId4"/>
              </a:rPr>
              <a:t>https://csgjusticecenter.org/projects/law-enforcement-mental-health-learning-sites/</a:t>
            </a:r>
            <a:endParaRPr lang="en-US" sz="4800" dirty="0">
              <a:effectLst/>
              <a:ea typeface="Times New Roman" panose="02020603050405020304" pitchFamily="18" charset="0"/>
            </a:endParaRPr>
          </a:p>
          <a:p>
            <a:pPr marL="0" indent="0">
              <a:buNone/>
            </a:pPr>
            <a:endParaRPr lang="en-US" sz="1200" dirty="0"/>
          </a:p>
        </p:txBody>
      </p:sp>
    </p:spTree>
    <p:extLst>
      <p:ext uri="{BB962C8B-B14F-4D97-AF65-F5344CB8AC3E}">
        <p14:creationId xmlns:p14="http://schemas.microsoft.com/office/powerpoint/2010/main" val="1974032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0418C-881C-4E7E-8FE4-110FDE470A1E}"/>
              </a:ext>
            </a:extLst>
          </p:cNvPr>
          <p:cNvSpPr>
            <a:spLocks noGrp="1"/>
          </p:cNvSpPr>
          <p:nvPr>
            <p:ph type="title"/>
          </p:nvPr>
        </p:nvSpPr>
        <p:spPr/>
        <p:txBody>
          <a:bodyPr/>
          <a:lstStyle/>
          <a:p>
            <a:r>
              <a:rPr lang="en-US" dirty="0"/>
              <a:t>References (cont.)</a:t>
            </a:r>
          </a:p>
        </p:txBody>
      </p:sp>
      <p:sp>
        <p:nvSpPr>
          <p:cNvPr id="3" name="Content Placeholder 2">
            <a:extLst>
              <a:ext uri="{FF2B5EF4-FFF2-40B4-BE49-F238E27FC236}">
                <a16:creationId xmlns:a16="http://schemas.microsoft.com/office/drawing/2014/main" id="{4589F113-B38F-44C6-B238-EBE4AB5B78CC}"/>
              </a:ext>
            </a:extLst>
          </p:cNvPr>
          <p:cNvSpPr>
            <a:spLocks noGrp="1"/>
          </p:cNvSpPr>
          <p:nvPr>
            <p:ph idx="1"/>
          </p:nvPr>
        </p:nvSpPr>
        <p:spPr/>
        <p:txBody>
          <a:bodyPr>
            <a:normAutofit fontScale="25000" lnSpcReduction="20000"/>
          </a:bodyPr>
          <a:lstStyle/>
          <a:p>
            <a:pPr marL="457200" marR="247015" indent="-457200">
              <a:lnSpc>
                <a:spcPct val="220000"/>
              </a:lnSpc>
              <a:spcBef>
                <a:spcPts val="0"/>
              </a:spcBef>
              <a:buNone/>
            </a:pPr>
            <a:r>
              <a:rPr lang="en-US" sz="4800" dirty="0">
                <a:effectLst/>
                <a:ea typeface="Times New Roman" panose="02020603050405020304" pitchFamily="18" charset="0"/>
              </a:rPr>
              <a:t>The Council of State Governments. (n.d.). Law enforcement mental health learning sites. </a:t>
            </a:r>
            <a:r>
              <a:rPr lang="en-US" sz="4800" i="1" dirty="0">
                <a:effectLst/>
                <a:ea typeface="Times New Roman" panose="02020603050405020304" pitchFamily="18" charset="0"/>
              </a:rPr>
              <a:t>Justice Center: The Council of State Governments</a:t>
            </a:r>
            <a:r>
              <a:rPr lang="en-US" sz="4800" dirty="0">
                <a:effectLst/>
                <a:ea typeface="Times New Roman" panose="02020603050405020304" pitchFamily="18" charset="0"/>
              </a:rPr>
              <a:t>. </a:t>
            </a:r>
            <a:r>
              <a:rPr lang="en-US" sz="4800" u="sng" dirty="0">
                <a:solidFill>
                  <a:srgbClr val="0563C1"/>
                </a:solidFill>
                <a:effectLst/>
                <a:ea typeface="Times New Roman" panose="02020603050405020304" pitchFamily="18" charset="0"/>
                <a:hlinkClick r:id="rId2"/>
              </a:rPr>
              <a:t>https://csgjusticecenter.org/projects/law-enforcement-mental-health-learning-sites/</a:t>
            </a:r>
            <a:endParaRPr lang="en-US" sz="4800" u="sng" dirty="0">
              <a:solidFill>
                <a:srgbClr val="0563C1"/>
              </a:solidFill>
              <a:effectLst/>
              <a:ea typeface="Times New Roman" panose="02020603050405020304" pitchFamily="18" charset="0"/>
            </a:endParaRPr>
          </a:p>
          <a:p>
            <a:pPr marL="457200" marR="247015" indent="-457200">
              <a:lnSpc>
                <a:spcPct val="220000"/>
              </a:lnSpc>
              <a:spcBef>
                <a:spcPts val="0"/>
              </a:spcBef>
              <a:buNone/>
            </a:pPr>
            <a:r>
              <a:rPr lang="en-US" sz="4800" dirty="0">
                <a:effectLst/>
                <a:ea typeface="Times New Roman" panose="02020603050405020304" pitchFamily="18" charset="0"/>
              </a:rPr>
              <a:t>Morabito, M. S., Savage, J., </a:t>
            </a:r>
            <a:r>
              <a:rPr lang="en-US" sz="4800" dirty="0" err="1">
                <a:effectLst/>
                <a:ea typeface="Times New Roman" panose="02020603050405020304" pitchFamily="18" charset="0"/>
              </a:rPr>
              <a:t>Sneider</a:t>
            </a:r>
            <a:r>
              <a:rPr lang="en-US" sz="4800" dirty="0">
                <a:effectLst/>
                <a:ea typeface="Times New Roman" panose="02020603050405020304" pitchFamily="18" charset="0"/>
              </a:rPr>
              <a:t>, L., &amp; Wallace, K. (2018). Police response to people with mental illnesses in a major US city: The Boston experience with the co-responder model. Victims &amp; Offenders, 13(8), 1093–1105. </a:t>
            </a:r>
            <a:r>
              <a:rPr lang="en-US" sz="4800" u="sng" dirty="0">
                <a:solidFill>
                  <a:srgbClr val="0563C1"/>
                </a:solidFill>
                <a:effectLst/>
                <a:ea typeface="Times New Roman" panose="02020603050405020304" pitchFamily="18" charset="0"/>
                <a:hlinkClick r:id="rId3"/>
              </a:rPr>
              <a:t>https://doi.org/10.1080/15564886.2018.1514340</a:t>
            </a:r>
            <a:endParaRPr lang="en-US" sz="4800" dirty="0">
              <a:effectLst/>
              <a:ea typeface="Times New Roman" panose="02020603050405020304" pitchFamily="18" charset="0"/>
            </a:endParaRPr>
          </a:p>
          <a:p>
            <a:pPr marL="457200" marR="247015" indent="-457200">
              <a:lnSpc>
                <a:spcPct val="220000"/>
              </a:lnSpc>
              <a:spcBef>
                <a:spcPts val="0"/>
              </a:spcBef>
              <a:buNone/>
            </a:pPr>
            <a:r>
              <a:rPr lang="en-US" sz="4800" dirty="0">
                <a:effectLst/>
                <a:ea typeface="Times New Roman" panose="02020603050405020304" pitchFamily="18" charset="0"/>
              </a:rPr>
              <a:t>Fabius, L. (2021). Developing and implementing your co-responder unit. </a:t>
            </a:r>
            <a:r>
              <a:rPr lang="en-US" sz="4800" i="1" dirty="0">
                <a:effectLst/>
                <a:ea typeface="Times New Roman" panose="02020603050405020304" pitchFamily="18" charset="0"/>
              </a:rPr>
              <a:t>Justice Center: The Council of State Governments. </a:t>
            </a:r>
            <a:r>
              <a:rPr lang="en-US" sz="4800" i="1" u="sng" dirty="0">
                <a:solidFill>
                  <a:srgbClr val="0563C1"/>
                </a:solidFill>
                <a:effectLst/>
                <a:ea typeface="Times New Roman" panose="02020603050405020304" pitchFamily="18" charset="0"/>
                <a:hlinkClick r:id="rId4"/>
              </a:rPr>
              <a:t>https://csgjusticecenter.org/publications/developing-and-implementing-your-co-responder-program/</a:t>
            </a:r>
            <a:endParaRPr lang="en-US" sz="4800" i="1" u="sng" dirty="0">
              <a:solidFill>
                <a:srgbClr val="0563C1"/>
              </a:solidFill>
              <a:effectLst/>
              <a:ea typeface="Times New Roman" panose="02020603050405020304" pitchFamily="18" charset="0"/>
            </a:endParaRPr>
          </a:p>
          <a:p>
            <a:pPr marL="457200" marR="247015" indent="-457200">
              <a:lnSpc>
                <a:spcPct val="220000"/>
              </a:lnSpc>
              <a:spcBef>
                <a:spcPts val="0"/>
              </a:spcBef>
              <a:buNone/>
            </a:pPr>
            <a:r>
              <a:rPr lang="en-US" sz="4800" dirty="0">
                <a:effectLst/>
                <a:ea typeface="Times New Roman" panose="02020603050405020304" pitchFamily="18" charset="0"/>
              </a:rPr>
              <a:t>NAMI Virginia. (n.d.). Fact sheet: Mental illness and the Criminal Justice System. </a:t>
            </a:r>
            <a:r>
              <a:rPr lang="en-US" sz="4800" i="1" dirty="0">
                <a:effectLst/>
                <a:ea typeface="Times New Roman" panose="02020603050405020304" pitchFamily="18" charset="0"/>
              </a:rPr>
              <a:t>www.namivirginia.org </a:t>
            </a:r>
            <a:r>
              <a:rPr lang="en-US" sz="4800" dirty="0">
                <a:effectLst/>
                <a:ea typeface="Times New Roman" panose="02020603050405020304" pitchFamily="18" charset="0"/>
              </a:rPr>
              <a:t>.</a:t>
            </a:r>
            <a:r>
              <a:rPr lang="en-US" sz="4800" u="sng" dirty="0">
                <a:solidFill>
                  <a:srgbClr val="0563C1"/>
                </a:solidFill>
                <a:effectLst/>
                <a:ea typeface="Times New Roman" panose="02020603050405020304" pitchFamily="18" charset="0"/>
                <a:hlinkClick r:id="rId5"/>
              </a:rPr>
              <a:t>https://namivirginia.org/wp-content/uploads/sites/127/2016/03/MIandCriminalJusticeSystem-1.pdf</a:t>
            </a:r>
            <a:endParaRPr lang="en-US" sz="4800" u="sng" dirty="0">
              <a:solidFill>
                <a:srgbClr val="0563C1"/>
              </a:solidFill>
              <a:effectLst/>
              <a:ea typeface="Times New Roman" panose="02020603050405020304" pitchFamily="18" charset="0"/>
            </a:endParaRPr>
          </a:p>
          <a:p>
            <a:pPr marL="457200" marR="247015" indent="-457200">
              <a:lnSpc>
                <a:spcPct val="220000"/>
              </a:lnSpc>
              <a:spcBef>
                <a:spcPts val="0"/>
              </a:spcBef>
              <a:buNone/>
            </a:pPr>
            <a:endParaRPr lang="en-US" sz="3700" dirty="0">
              <a:effectLst/>
              <a:ea typeface="Times New Roman" panose="02020603050405020304" pitchFamily="18" charset="0"/>
            </a:endParaRPr>
          </a:p>
          <a:p>
            <a:pPr marL="0" marR="247015" indent="0">
              <a:lnSpc>
                <a:spcPct val="200000"/>
              </a:lnSpc>
              <a:spcBef>
                <a:spcPts val="0"/>
              </a:spcBef>
              <a:buNone/>
            </a:pPr>
            <a:endParaRPr lang="en-US" sz="1100" dirty="0">
              <a:effectLst/>
              <a:ea typeface="Times New Roman" panose="02020603050405020304" pitchFamily="18" charset="0"/>
            </a:endParaRPr>
          </a:p>
          <a:p>
            <a:pPr marL="0" marR="247015" indent="0">
              <a:lnSpc>
                <a:spcPct val="200000"/>
              </a:lnSpc>
              <a:spcBef>
                <a:spcPts val="5"/>
              </a:spcBef>
              <a:spcAft>
                <a:spcPts val="0"/>
              </a:spcAft>
              <a:buNone/>
            </a:pPr>
            <a:endParaRPr lang="en-US" sz="11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1839116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E675E-559D-47B2-85CD-E1B05053C561}"/>
              </a:ext>
            </a:extLst>
          </p:cNvPr>
          <p:cNvSpPr>
            <a:spLocks noGrp="1"/>
          </p:cNvSpPr>
          <p:nvPr>
            <p:ph type="title"/>
          </p:nvPr>
        </p:nvSpPr>
        <p:spPr/>
        <p:txBody>
          <a:bodyPr/>
          <a:lstStyle/>
          <a:p>
            <a:r>
              <a:rPr lang="en-US" dirty="0"/>
              <a:t>References (cont.)</a:t>
            </a:r>
          </a:p>
        </p:txBody>
      </p:sp>
      <p:sp>
        <p:nvSpPr>
          <p:cNvPr id="3" name="Content Placeholder 2">
            <a:extLst>
              <a:ext uri="{FF2B5EF4-FFF2-40B4-BE49-F238E27FC236}">
                <a16:creationId xmlns:a16="http://schemas.microsoft.com/office/drawing/2014/main" id="{08A3A0AF-CFD1-442C-BBE1-10F291BE4B38}"/>
              </a:ext>
            </a:extLst>
          </p:cNvPr>
          <p:cNvSpPr>
            <a:spLocks noGrp="1"/>
          </p:cNvSpPr>
          <p:nvPr>
            <p:ph idx="1"/>
          </p:nvPr>
        </p:nvSpPr>
        <p:spPr/>
        <p:txBody>
          <a:bodyPr>
            <a:normAutofit fontScale="25000" lnSpcReduction="20000"/>
          </a:bodyPr>
          <a:lstStyle/>
          <a:p>
            <a:pPr marL="457200" marR="247015" indent="-457200">
              <a:lnSpc>
                <a:spcPct val="220000"/>
              </a:lnSpc>
              <a:spcBef>
                <a:spcPts val="0"/>
              </a:spcBef>
              <a:buNone/>
            </a:pPr>
            <a:r>
              <a:rPr lang="en-US" sz="4800" dirty="0" err="1">
                <a:effectLst/>
                <a:ea typeface="Times New Roman" panose="02020603050405020304" pitchFamily="18" charset="0"/>
              </a:rPr>
              <a:t>Puntis</a:t>
            </a:r>
            <a:r>
              <a:rPr lang="en-US" sz="4800" dirty="0">
                <a:effectLst/>
                <a:ea typeface="Times New Roman" panose="02020603050405020304" pitchFamily="18" charset="0"/>
              </a:rPr>
              <a:t> S, Perfect D, </a:t>
            </a:r>
            <a:r>
              <a:rPr lang="en-US" sz="4800" dirty="0" err="1">
                <a:effectLst/>
                <a:ea typeface="Times New Roman" panose="02020603050405020304" pitchFamily="18" charset="0"/>
              </a:rPr>
              <a:t>Kirubarajan</a:t>
            </a:r>
            <a:r>
              <a:rPr lang="en-US" sz="4800" dirty="0">
                <a:effectLst/>
                <a:ea typeface="Times New Roman" panose="02020603050405020304" pitchFamily="18" charset="0"/>
              </a:rPr>
              <a:t> A, Bolton S, Davies F, Hayes A, </a:t>
            </a:r>
            <a:r>
              <a:rPr lang="en-US" sz="4800" dirty="0" err="1">
                <a:effectLst/>
                <a:ea typeface="Times New Roman" panose="02020603050405020304" pitchFamily="18" charset="0"/>
              </a:rPr>
              <a:t>Harriss</a:t>
            </a:r>
            <a:r>
              <a:rPr lang="en-US" sz="4800" dirty="0">
                <a:effectLst/>
                <a:ea typeface="Times New Roman" panose="02020603050405020304" pitchFamily="18" charset="0"/>
              </a:rPr>
              <a:t> E, &amp; </a:t>
            </a:r>
            <a:r>
              <a:rPr lang="en-US" sz="4800" dirty="0" err="1">
                <a:effectLst/>
                <a:ea typeface="Times New Roman" panose="02020603050405020304" pitchFamily="18" charset="0"/>
              </a:rPr>
              <a:t>Molodynski</a:t>
            </a:r>
            <a:r>
              <a:rPr lang="en-US" sz="4800" dirty="0">
                <a:effectLst/>
                <a:ea typeface="Times New Roman" panose="02020603050405020304" pitchFamily="18" charset="0"/>
              </a:rPr>
              <a:t> A. (2018). A systematic review of co-responder models of police mental health ‘street’ triage. BMC Psychiatry. 18(1):256. https://doi.org/10.1186/s12888-018-1836-2. </a:t>
            </a:r>
            <a:endParaRPr lang="en-US" sz="4800" u="sng" dirty="0">
              <a:solidFill>
                <a:srgbClr val="0563C1"/>
              </a:solidFill>
              <a:effectLst/>
              <a:ea typeface="Times New Roman" panose="02020603050405020304" pitchFamily="18" charset="0"/>
            </a:endParaRPr>
          </a:p>
          <a:p>
            <a:pPr marL="457200" marR="247015" indent="-457200">
              <a:lnSpc>
                <a:spcPct val="220000"/>
              </a:lnSpc>
              <a:spcBef>
                <a:spcPts val="0"/>
              </a:spcBef>
              <a:buNone/>
            </a:pPr>
            <a:r>
              <a:rPr lang="en-US" sz="4800" dirty="0">
                <a:effectLst/>
                <a:ea typeface="Times New Roman" panose="02020603050405020304" pitchFamily="18" charset="0"/>
              </a:rPr>
              <a:t>Rohrer, A. J. (2021). Law enforcement and persons with mental illness: Responding responsibly.</a:t>
            </a:r>
            <a:r>
              <a:rPr lang="en-US" sz="4800" i="1" dirty="0">
                <a:effectLst/>
                <a:ea typeface="Times New Roman" panose="02020603050405020304" pitchFamily="18" charset="0"/>
              </a:rPr>
              <a:t> Journal of Police and Criminal Psychology. </a:t>
            </a:r>
            <a:r>
              <a:rPr lang="en-US" sz="4800" u="sng" dirty="0">
                <a:solidFill>
                  <a:srgbClr val="0563C1"/>
                </a:solidFill>
                <a:effectLst/>
                <a:ea typeface="Times New Roman" panose="02020603050405020304" pitchFamily="18" charset="0"/>
                <a:hlinkClick r:id="rId2"/>
              </a:rPr>
              <a:t>https://doi.org/10</a:t>
            </a:r>
            <a:r>
              <a:rPr lang="en-US" sz="4800" i="1" u="sng" dirty="0">
                <a:solidFill>
                  <a:srgbClr val="0563C1"/>
                </a:solidFill>
                <a:effectLst/>
                <a:ea typeface="Times New Roman" panose="02020603050405020304" pitchFamily="18" charset="0"/>
                <a:hlinkClick r:id="rId2"/>
              </a:rPr>
              <a:t>.</a:t>
            </a:r>
            <a:r>
              <a:rPr lang="en-US" sz="4800" u="sng" dirty="0">
                <a:solidFill>
                  <a:srgbClr val="0563C1"/>
                </a:solidFill>
                <a:effectLst/>
                <a:ea typeface="Times New Roman" panose="02020603050405020304" pitchFamily="18" charset="0"/>
                <a:hlinkClick r:id="rId2"/>
              </a:rPr>
              <a:t>1007/s11896-021-09441-2</a:t>
            </a:r>
            <a:r>
              <a:rPr lang="en-US" sz="4800" dirty="0">
                <a:effectLst/>
                <a:ea typeface="Times New Roman" panose="02020603050405020304" pitchFamily="18" charset="0"/>
              </a:rPr>
              <a:t> </a:t>
            </a:r>
          </a:p>
          <a:p>
            <a:pPr marL="457200" marR="247015" indent="-457200">
              <a:lnSpc>
                <a:spcPct val="220000"/>
              </a:lnSpc>
              <a:spcBef>
                <a:spcPts val="0"/>
              </a:spcBef>
              <a:buNone/>
            </a:pPr>
            <a:r>
              <a:rPr lang="en-US" sz="4800" dirty="0">
                <a:effectLst/>
                <a:ea typeface="Times New Roman" panose="02020603050405020304" pitchFamily="18" charset="0"/>
              </a:rPr>
              <a:t>Shapiro, G.K., </a:t>
            </a:r>
            <a:r>
              <a:rPr lang="en-US" sz="4800" dirty="0" err="1">
                <a:effectLst/>
                <a:ea typeface="Times New Roman" panose="02020603050405020304" pitchFamily="18" charset="0"/>
              </a:rPr>
              <a:t>Cusi</a:t>
            </a:r>
            <a:r>
              <a:rPr lang="en-US" sz="4800" dirty="0">
                <a:effectLst/>
                <a:ea typeface="Times New Roman" panose="02020603050405020304" pitchFamily="18" charset="0"/>
              </a:rPr>
              <a:t>, A., Kirst, M. et al. Co-responding Police-Mental Health Programs: A Review. Adm Policy </a:t>
            </a:r>
            <a:r>
              <a:rPr lang="en-US" sz="4800" dirty="0" err="1">
                <a:effectLst/>
                <a:ea typeface="Times New Roman" panose="02020603050405020304" pitchFamily="18" charset="0"/>
              </a:rPr>
              <a:t>Ment</a:t>
            </a:r>
            <a:r>
              <a:rPr lang="en-US" sz="4800" dirty="0">
                <a:effectLst/>
                <a:ea typeface="Times New Roman" panose="02020603050405020304" pitchFamily="18" charset="0"/>
              </a:rPr>
              <a:t> Health 42, 606–620 (2015). </a:t>
            </a:r>
          </a:p>
          <a:p>
            <a:pPr marL="457200" marR="247015" indent="-457200">
              <a:lnSpc>
                <a:spcPct val="220000"/>
              </a:lnSpc>
              <a:spcBef>
                <a:spcPts val="0"/>
              </a:spcBef>
              <a:spcAft>
                <a:spcPts val="0"/>
              </a:spcAft>
              <a:buNone/>
            </a:pPr>
            <a:r>
              <a:rPr lang="en-US" sz="4800" dirty="0">
                <a:effectLst/>
                <a:ea typeface="Times New Roman" panose="02020603050405020304" pitchFamily="18" charset="0"/>
              </a:rPr>
              <a:t>Virginia Commission on Youth. (2017). Juvenile offending. </a:t>
            </a:r>
            <a:r>
              <a:rPr lang="en-US" sz="4800" i="1" dirty="0">
                <a:effectLst/>
                <a:ea typeface="Times New Roman" panose="02020603050405020304" pitchFamily="18" charset="0"/>
              </a:rPr>
              <a:t>Collection of Evidence-based Practices for Children and Adolescents with Mental Health Treatment Needs. </a:t>
            </a:r>
            <a:r>
              <a:rPr lang="en-US" sz="4800" u="sng" dirty="0">
                <a:solidFill>
                  <a:srgbClr val="0563C1"/>
                </a:solidFill>
                <a:effectLst/>
                <a:ea typeface="Times New Roman" panose="02020603050405020304" pitchFamily="18" charset="0"/>
                <a:hlinkClick r:id="rId3"/>
              </a:rPr>
              <a:t>http://vcoy.virginia.gov/documents/collection/026%20Juvenille%20offending2.pdf</a:t>
            </a:r>
            <a:r>
              <a:rPr lang="en-US" sz="4800" dirty="0">
                <a:effectLst/>
                <a:ea typeface="Times New Roman" panose="02020603050405020304" pitchFamily="18" charset="0"/>
              </a:rPr>
              <a:t> </a:t>
            </a:r>
          </a:p>
          <a:p>
            <a:endParaRPr lang="en-US" dirty="0"/>
          </a:p>
        </p:txBody>
      </p:sp>
    </p:spTree>
    <p:extLst>
      <p:ext uri="{BB962C8B-B14F-4D97-AF65-F5344CB8AC3E}">
        <p14:creationId xmlns:p14="http://schemas.microsoft.com/office/powerpoint/2010/main" val="297183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47BD-2EB9-449F-B2BE-BDCE217DC477}"/>
              </a:ext>
            </a:extLst>
          </p:cNvPr>
          <p:cNvSpPr>
            <a:spLocks noGrp="1"/>
          </p:cNvSpPr>
          <p:nvPr>
            <p:ph type="title"/>
          </p:nvPr>
        </p:nvSpPr>
        <p:spPr/>
        <p:txBody>
          <a:bodyPr/>
          <a:lstStyle/>
          <a:p>
            <a:r>
              <a:rPr lang="en-US" dirty="0"/>
              <a:t>State Prisoners with Mental Illness</a:t>
            </a:r>
          </a:p>
        </p:txBody>
      </p:sp>
      <p:sp>
        <p:nvSpPr>
          <p:cNvPr id="4" name="Content Placeholder 3">
            <a:extLst>
              <a:ext uri="{FF2B5EF4-FFF2-40B4-BE49-F238E27FC236}">
                <a16:creationId xmlns:a16="http://schemas.microsoft.com/office/drawing/2014/main" id="{7458D398-69B2-44EE-A4B7-C13AB86EBFDC}"/>
              </a:ext>
            </a:extLst>
          </p:cNvPr>
          <p:cNvSpPr>
            <a:spLocks noGrp="1"/>
          </p:cNvSpPr>
          <p:nvPr>
            <p:ph sz="half" idx="2"/>
          </p:nvPr>
        </p:nvSpPr>
        <p:spPr>
          <a:xfrm>
            <a:off x="4749349" y="1298972"/>
            <a:ext cx="4038600" cy="2545556"/>
          </a:xfrm>
        </p:spPr>
        <p:txBody>
          <a:bodyPr>
            <a:normAutofit fontScale="85000" lnSpcReduction="10000"/>
          </a:bodyPr>
          <a:lstStyle/>
          <a:p>
            <a:pPr>
              <a:lnSpc>
                <a:spcPct val="120000"/>
              </a:lnSpc>
            </a:pPr>
            <a:r>
              <a:rPr lang="en-US" dirty="0"/>
              <a:t>In 2002, the National Alliance on Mental Health (n.d.) founded that </a:t>
            </a:r>
            <a:r>
              <a:rPr lang="en-US" b="1" dirty="0">
                <a:solidFill>
                  <a:schemeClr val="accent6">
                    <a:lumMod val="40000"/>
                    <a:lumOff val="60000"/>
                  </a:schemeClr>
                </a:solidFill>
              </a:rPr>
              <a:t>56%</a:t>
            </a:r>
            <a:r>
              <a:rPr lang="en-US" dirty="0"/>
              <a:t> of state prisoners in Virginia have some form of mental illness.</a:t>
            </a:r>
          </a:p>
        </p:txBody>
      </p:sp>
      <p:graphicFrame>
        <p:nvGraphicFramePr>
          <p:cNvPr id="5" name="Content Placeholder 5">
            <a:extLst>
              <a:ext uri="{FF2B5EF4-FFF2-40B4-BE49-F238E27FC236}">
                <a16:creationId xmlns:a16="http://schemas.microsoft.com/office/drawing/2014/main" id="{C98CCB22-66A0-4444-898A-67F82936CEE6}"/>
              </a:ext>
            </a:extLst>
          </p:cNvPr>
          <p:cNvGraphicFramePr>
            <a:graphicFrameLocks noGrp="1"/>
          </p:cNvGraphicFramePr>
          <p:nvPr>
            <p:ph sz="half" idx="1"/>
            <p:extLst>
              <p:ext uri="{D42A27DB-BD31-4B8C-83A1-F6EECF244321}">
                <p14:modId xmlns:p14="http://schemas.microsoft.com/office/powerpoint/2010/main" val="3839382798"/>
              </p:ext>
            </p:extLst>
          </p:nvPr>
        </p:nvGraphicFramePr>
        <p:xfrm>
          <a:off x="-305" y="900113"/>
          <a:ext cx="4482986" cy="389037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20A4EF26-0AF6-4120-9DB6-FD30310A3017}"/>
              </a:ext>
            </a:extLst>
          </p:cNvPr>
          <p:cNvSpPr txBox="1"/>
          <p:nvPr/>
        </p:nvSpPr>
        <p:spPr>
          <a:xfrm>
            <a:off x="457199" y="1057532"/>
            <a:ext cx="1445559" cy="261610"/>
          </a:xfrm>
          <a:prstGeom prst="rect">
            <a:avLst/>
          </a:prstGeom>
          <a:noFill/>
        </p:spPr>
        <p:txBody>
          <a:bodyPr wrap="square" rtlCol="0">
            <a:spAutoFit/>
          </a:bodyPr>
          <a:lstStyle/>
          <a:p>
            <a:r>
              <a:rPr lang="en-US" sz="1100" i="1" dirty="0"/>
              <a:t>Table 1</a:t>
            </a:r>
          </a:p>
        </p:txBody>
      </p:sp>
      <p:sp>
        <p:nvSpPr>
          <p:cNvPr id="7" name="TextBox 6">
            <a:extLst>
              <a:ext uri="{FF2B5EF4-FFF2-40B4-BE49-F238E27FC236}">
                <a16:creationId xmlns:a16="http://schemas.microsoft.com/office/drawing/2014/main" id="{D5AAD0DA-124D-4580-9CDE-20DF22C68D68}"/>
              </a:ext>
            </a:extLst>
          </p:cNvPr>
          <p:cNvSpPr txBox="1"/>
          <p:nvPr/>
        </p:nvSpPr>
        <p:spPr>
          <a:xfrm>
            <a:off x="450476" y="4814421"/>
            <a:ext cx="4572000" cy="246221"/>
          </a:xfrm>
          <a:prstGeom prst="rect">
            <a:avLst/>
          </a:prstGeom>
          <a:noFill/>
        </p:spPr>
        <p:txBody>
          <a:bodyPr wrap="square">
            <a:spAutoFit/>
          </a:bodyPr>
          <a:lstStyle/>
          <a:p>
            <a:r>
              <a:rPr lang="en-US" sz="1000" dirty="0"/>
              <a:t>Table 1. State prisoners with mental illness. (Table by Marissa Helms)</a:t>
            </a:r>
          </a:p>
        </p:txBody>
      </p:sp>
    </p:spTree>
    <p:extLst>
      <p:ext uri="{BB962C8B-B14F-4D97-AF65-F5344CB8AC3E}">
        <p14:creationId xmlns:p14="http://schemas.microsoft.com/office/powerpoint/2010/main" val="1467377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1D9C2-DC69-40B5-B072-78F89BAD40A2}"/>
              </a:ext>
            </a:extLst>
          </p:cNvPr>
          <p:cNvSpPr>
            <a:spLocks noGrp="1"/>
          </p:cNvSpPr>
          <p:nvPr>
            <p:ph type="title"/>
          </p:nvPr>
        </p:nvSpPr>
        <p:spPr>
          <a:xfrm>
            <a:off x="105196" y="205979"/>
            <a:ext cx="8925516" cy="857250"/>
          </a:xfrm>
        </p:spPr>
        <p:txBody>
          <a:bodyPr>
            <a:normAutofit fontScale="90000"/>
          </a:bodyPr>
          <a:lstStyle/>
          <a:p>
            <a:r>
              <a:rPr lang="en-US" dirty="0"/>
              <a:t>Juvenile Justice System with Mental Illness</a:t>
            </a:r>
          </a:p>
        </p:txBody>
      </p:sp>
      <p:sp>
        <p:nvSpPr>
          <p:cNvPr id="4" name="Content Placeholder 3">
            <a:extLst>
              <a:ext uri="{FF2B5EF4-FFF2-40B4-BE49-F238E27FC236}">
                <a16:creationId xmlns:a16="http://schemas.microsoft.com/office/drawing/2014/main" id="{1E281A51-2105-412A-B2D0-013F78201B7E}"/>
              </a:ext>
            </a:extLst>
          </p:cNvPr>
          <p:cNvSpPr>
            <a:spLocks noGrp="1"/>
          </p:cNvSpPr>
          <p:nvPr>
            <p:ph sz="half" idx="2"/>
          </p:nvPr>
        </p:nvSpPr>
        <p:spPr>
          <a:xfrm>
            <a:off x="4648200" y="1298972"/>
            <a:ext cx="4038600" cy="2545556"/>
          </a:xfrm>
        </p:spPr>
        <p:txBody>
          <a:bodyPr>
            <a:normAutofit fontScale="85000" lnSpcReduction="10000"/>
          </a:bodyPr>
          <a:lstStyle/>
          <a:p>
            <a:r>
              <a:rPr lang="en-US" dirty="0"/>
              <a:t>The Virginia Commission on Youth (2017) found that </a:t>
            </a:r>
            <a:r>
              <a:rPr lang="en-US" b="1" dirty="0">
                <a:solidFill>
                  <a:schemeClr val="accent6">
                    <a:lumMod val="40000"/>
                    <a:lumOff val="60000"/>
                  </a:schemeClr>
                </a:solidFill>
              </a:rPr>
              <a:t>92% </a:t>
            </a:r>
            <a:r>
              <a:rPr lang="en-US" dirty="0"/>
              <a:t>of individuals in the juvenile justice system either had ADHD, OCD, CD, or a substance abuse disorder.</a:t>
            </a:r>
          </a:p>
        </p:txBody>
      </p:sp>
      <p:graphicFrame>
        <p:nvGraphicFramePr>
          <p:cNvPr id="7" name="Content Placeholder 5">
            <a:extLst>
              <a:ext uri="{FF2B5EF4-FFF2-40B4-BE49-F238E27FC236}">
                <a16:creationId xmlns:a16="http://schemas.microsoft.com/office/drawing/2014/main" id="{A47EAD25-6427-4A10-94FF-CCC79CCF3B3C}"/>
              </a:ext>
            </a:extLst>
          </p:cNvPr>
          <p:cNvGraphicFramePr>
            <a:graphicFrameLocks noGrp="1"/>
          </p:cNvGraphicFramePr>
          <p:nvPr>
            <p:ph sz="half" idx="1"/>
            <p:extLst>
              <p:ext uri="{D42A27DB-BD31-4B8C-83A1-F6EECF244321}">
                <p14:modId xmlns:p14="http://schemas.microsoft.com/office/powerpoint/2010/main" val="3065723"/>
              </p:ext>
            </p:extLst>
          </p:nvPr>
        </p:nvGraphicFramePr>
        <p:xfrm>
          <a:off x="0" y="900113"/>
          <a:ext cx="4580091" cy="379326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7D926F28-CFDE-44F1-9921-6187B2BE0926}"/>
              </a:ext>
            </a:extLst>
          </p:cNvPr>
          <p:cNvSpPr txBox="1"/>
          <p:nvPr/>
        </p:nvSpPr>
        <p:spPr>
          <a:xfrm>
            <a:off x="457199" y="1057532"/>
            <a:ext cx="1445559" cy="261610"/>
          </a:xfrm>
          <a:prstGeom prst="rect">
            <a:avLst/>
          </a:prstGeom>
          <a:noFill/>
        </p:spPr>
        <p:txBody>
          <a:bodyPr wrap="square" rtlCol="0">
            <a:spAutoFit/>
          </a:bodyPr>
          <a:lstStyle/>
          <a:p>
            <a:r>
              <a:rPr lang="en-US" sz="1100" i="1" dirty="0"/>
              <a:t>Table 2</a:t>
            </a:r>
          </a:p>
        </p:txBody>
      </p:sp>
      <p:sp>
        <p:nvSpPr>
          <p:cNvPr id="8" name="TextBox 7">
            <a:extLst>
              <a:ext uri="{FF2B5EF4-FFF2-40B4-BE49-F238E27FC236}">
                <a16:creationId xmlns:a16="http://schemas.microsoft.com/office/drawing/2014/main" id="{138192FB-4518-4396-A968-6EEF8ACCCB9B}"/>
              </a:ext>
            </a:extLst>
          </p:cNvPr>
          <p:cNvSpPr txBox="1"/>
          <p:nvPr/>
        </p:nvSpPr>
        <p:spPr>
          <a:xfrm>
            <a:off x="450476" y="4767353"/>
            <a:ext cx="4572000" cy="400110"/>
          </a:xfrm>
          <a:prstGeom prst="rect">
            <a:avLst/>
          </a:prstGeom>
          <a:noFill/>
        </p:spPr>
        <p:txBody>
          <a:bodyPr wrap="square">
            <a:spAutoFit/>
          </a:bodyPr>
          <a:lstStyle/>
          <a:p>
            <a:r>
              <a:rPr lang="en-US" sz="1000" dirty="0"/>
              <a:t>Table 2. Individuals in the Juvenile Justice System with mental illness. (Table by Marissa Helms)</a:t>
            </a:r>
          </a:p>
        </p:txBody>
      </p:sp>
    </p:spTree>
    <p:extLst>
      <p:ext uri="{BB962C8B-B14F-4D97-AF65-F5344CB8AC3E}">
        <p14:creationId xmlns:p14="http://schemas.microsoft.com/office/powerpoint/2010/main" val="1792123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C8E77-D2B3-40C9-BE9C-1C87CA26999F}"/>
              </a:ext>
            </a:extLst>
          </p:cNvPr>
          <p:cNvSpPr>
            <a:spLocks noGrp="1"/>
          </p:cNvSpPr>
          <p:nvPr>
            <p:ph type="title"/>
          </p:nvPr>
        </p:nvSpPr>
        <p:spPr/>
        <p:txBody>
          <a:bodyPr/>
          <a:lstStyle/>
          <a:p>
            <a:r>
              <a:rPr lang="en-US" dirty="0"/>
              <a:t>Fatal Police Shootings</a:t>
            </a:r>
          </a:p>
        </p:txBody>
      </p:sp>
      <p:sp>
        <p:nvSpPr>
          <p:cNvPr id="3" name="Content Placeholder 2">
            <a:extLst>
              <a:ext uri="{FF2B5EF4-FFF2-40B4-BE49-F238E27FC236}">
                <a16:creationId xmlns:a16="http://schemas.microsoft.com/office/drawing/2014/main" id="{9FC38A84-3E69-4479-ACBD-D963B51A42E0}"/>
              </a:ext>
            </a:extLst>
          </p:cNvPr>
          <p:cNvSpPr>
            <a:spLocks noGrp="1"/>
          </p:cNvSpPr>
          <p:nvPr>
            <p:ph idx="1"/>
          </p:nvPr>
        </p:nvSpPr>
        <p:spPr/>
        <p:txBody>
          <a:bodyPr/>
          <a:lstStyle/>
          <a:p>
            <a:r>
              <a:rPr lang="en-US" b="1" dirty="0">
                <a:solidFill>
                  <a:schemeClr val="accent6">
                    <a:lumMod val="40000"/>
                    <a:lumOff val="60000"/>
                  </a:schemeClr>
                </a:solidFill>
              </a:rPr>
              <a:t>One of four </a:t>
            </a:r>
            <a:r>
              <a:rPr lang="en-US" dirty="0"/>
              <a:t>fatal police shootings occur with an individual with mental illness.</a:t>
            </a:r>
          </a:p>
          <a:p>
            <a:pPr marL="0" indent="0">
              <a:buNone/>
            </a:pPr>
            <a:endParaRPr lang="en-US" dirty="0"/>
          </a:p>
          <a:p>
            <a:pPr marL="0" indent="0" algn="r">
              <a:buNone/>
            </a:pPr>
            <a:endParaRPr lang="en-US" sz="1200" dirty="0"/>
          </a:p>
          <a:p>
            <a:pPr marL="0" indent="0" algn="r">
              <a:buNone/>
            </a:pPr>
            <a:endParaRPr lang="en-US" sz="1200" dirty="0"/>
          </a:p>
          <a:p>
            <a:pPr marL="0" indent="0" algn="r">
              <a:buNone/>
            </a:pPr>
            <a:endParaRPr lang="en-US" sz="1200" dirty="0"/>
          </a:p>
          <a:p>
            <a:pPr marL="0" indent="0" algn="r">
              <a:buNone/>
            </a:pPr>
            <a:endParaRPr lang="en-US" sz="1200" dirty="0"/>
          </a:p>
          <a:p>
            <a:pPr marL="0" indent="0" algn="r">
              <a:buNone/>
            </a:pPr>
            <a:endParaRPr lang="en-US" sz="1200" dirty="0"/>
          </a:p>
          <a:p>
            <a:pPr marL="0" indent="0" algn="r">
              <a:buNone/>
            </a:pPr>
            <a:endParaRPr lang="en-US" sz="1200" dirty="0"/>
          </a:p>
        </p:txBody>
      </p:sp>
      <p:pic>
        <p:nvPicPr>
          <p:cNvPr id="5" name="Graphic 4" descr="Man with solid fill">
            <a:extLst>
              <a:ext uri="{FF2B5EF4-FFF2-40B4-BE49-F238E27FC236}">
                <a16:creationId xmlns:a16="http://schemas.microsoft.com/office/drawing/2014/main" id="{09C52A4D-45A2-4FAF-ABA8-CFC1E16209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7200" y="2459980"/>
            <a:ext cx="1578462" cy="1578462"/>
          </a:xfrm>
          <a:prstGeom prst="rect">
            <a:avLst/>
          </a:prstGeom>
        </p:spPr>
      </p:pic>
      <p:sp>
        <p:nvSpPr>
          <p:cNvPr id="7" name="TextBox 6">
            <a:extLst>
              <a:ext uri="{FF2B5EF4-FFF2-40B4-BE49-F238E27FC236}">
                <a16:creationId xmlns:a16="http://schemas.microsoft.com/office/drawing/2014/main" id="{A52EE893-2582-46DC-A006-43F519AABE49}"/>
              </a:ext>
            </a:extLst>
          </p:cNvPr>
          <p:cNvSpPr txBox="1"/>
          <p:nvPr/>
        </p:nvSpPr>
        <p:spPr>
          <a:xfrm>
            <a:off x="7893780" y="4845768"/>
            <a:ext cx="4572000" cy="276999"/>
          </a:xfrm>
          <a:prstGeom prst="rect">
            <a:avLst/>
          </a:prstGeom>
          <a:noFill/>
        </p:spPr>
        <p:txBody>
          <a:bodyPr wrap="square">
            <a:spAutoFit/>
          </a:bodyPr>
          <a:lstStyle/>
          <a:p>
            <a:r>
              <a:rPr lang="en-US" sz="1200" dirty="0"/>
              <a:t> (Rohrer, 2021) </a:t>
            </a:r>
          </a:p>
        </p:txBody>
      </p:sp>
      <p:pic>
        <p:nvPicPr>
          <p:cNvPr id="9" name="Graphic 8" descr="Man outline">
            <a:extLst>
              <a:ext uri="{FF2B5EF4-FFF2-40B4-BE49-F238E27FC236}">
                <a16:creationId xmlns:a16="http://schemas.microsoft.com/office/drawing/2014/main" id="{B267088C-0DA9-4B0A-945F-9FC153E2570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623842" y="2435701"/>
            <a:ext cx="1602739" cy="1602739"/>
          </a:xfrm>
          <a:prstGeom prst="rect">
            <a:avLst/>
          </a:prstGeom>
        </p:spPr>
      </p:pic>
      <p:pic>
        <p:nvPicPr>
          <p:cNvPr id="10" name="Graphic 9" descr="Man outline">
            <a:extLst>
              <a:ext uri="{FF2B5EF4-FFF2-40B4-BE49-F238E27FC236}">
                <a16:creationId xmlns:a16="http://schemas.microsoft.com/office/drawing/2014/main" id="{F7EE2C35-932E-4E0F-99AC-A2474F17A4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853951" y="2435700"/>
            <a:ext cx="1602739" cy="1602739"/>
          </a:xfrm>
          <a:prstGeom prst="rect">
            <a:avLst/>
          </a:prstGeom>
        </p:spPr>
      </p:pic>
      <p:pic>
        <p:nvPicPr>
          <p:cNvPr id="11" name="Graphic 10" descr="Man outline">
            <a:extLst>
              <a:ext uri="{FF2B5EF4-FFF2-40B4-BE49-F238E27FC236}">
                <a16:creationId xmlns:a16="http://schemas.microsoft.com/office/drawing/2014/main" id="{21C3D264-FBA1-41CC-B36D-623205DEB3F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084061" y="2435699"/>
            <a:ext cx="1602739" cy="1602739"/>
          </a:xfrm>
          <a:prstGeom prst="rect">
            <a:avLst/>
          </a:prstGeom>
        </p:spPr>
      </p:pic>
    </p:spTree>
    <p:extLst>
      <p:ext uri="{BB962C8B-B14F-4D97-AF65-F5344CB8AC3E}">
        <p14:creationId xmlns:p14="http://schemas.microsoft.com/office/powerpoint/2010/main" val="722151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1A742-AB99-4115-9BFB-5F7495C5A62E}"/>
              </a:ext>
            </a:extLst>
          </p:cNvPr>
          <p:cNvSpPr>
            <a:spLocks noGrp="1"/>
          </p:cNvSpPr>
          <p:nvPr>
            <p:ph type="title"/>
          </p:nvPr>
        </p:nvSpPr>
        <p:spPr/>
        <p:txBody>
          <a:bodyPr/>
          <a:lstStyle/>
          <a:p>
            <a:r>
              <a:rPr lang="en-US" dirty="0"/>
              <a:t>Hospitalization vs. Detention</a:t>
            </a:r>
          </a:p>
        </p:txBody>
      </p:sp>
      <p:sp>
        <p:nvSpPr>
          <p:cNvPr id="3" name="Content Placeholder 2">
            <a:extLst>
              <a:ext uri="{FF2B5EF4-FFF2-40B4-BE49-F238E27FC236}">
                <a16:creationId xmlns:a16="http://schemas.microsoft.com/office/drawing/2014/main" id="{B039DC3E-5081-4CE5-AD75-DBB5F1B5E385}"/>
              </a:ext>
            </a:extLst>
          </p:cNvPr>
          <p:cNvSpPr>
            <a:spLocks noGrp="1"/>
          </p:cNvSpPr>
          <p:nvPr>
            <p:ph idx="1"/>
          </p:nvPr>
        </p:nvSpPr>
        <p:spPr/>
        <p:txBody>
          <a:bodyPr/>
          <a:lstStyle/>
          <a:p>
            <a:pPr marL="0" indent="0" algn="ctr">
              <a:buNone/>
            </a:pPr>
            <a:endParaRPr lang="en-US" sz="2000" dirty="0"/>
          </a:p>
          <a:p>
            <a:pPr marL="0" indent="0" algn="ctr">
              <a:buNone/>
            </a:pPr>
            <a:r>
              <a:rPr lang="en-US" sz="3600" dirty="0"/>
              <a:t>People with mental illness are </a:t>
            </a:r>
            <a:r>
              <a:rPr lang="en-US" sz="4800" b="1" dirty="0">
                <a:solidFill>
                  <a:schemeClr val="accent6">
                    <a:lumMod val="40000"/>
                    <a:lumOff val="60000"/>
                  </a:schemeClr>
                </a:solidFill>
              </a:rPr>
              <a:t>3x</a:t>
            </a:r>
            <a:r>
              <a:rPr lang="en-US" sz="3600" dirty="0"/>
              <a:t>            as likely to be in jail or prison than in a hospital receiving proper treatment</a:t>
            </a:r>
          </a:p>
        </p:txBody>
      </p:sp>
      <p:sp>
        <p:nvSpPr>
          <p:cNvPr id="4" name="TextBox 3">
            <a:extLst>
              <a:ext uri="{FF2B5EF4-FFF2-40B4-BE49-F238E27FC236}">
                <a16:creationId xmlns:a16="http://schemas.microsoft.com/office/drawing/2014/main" id="{506718E1-ABEF-4206-BF23-F0CE6ABCE874}"/>
              </a:ext>
            </a:extLst>
          </p:cNvPr>
          <p:cNvSpPr txBox="1"/>
          <p:nvPr/>
        </p:nvSpPr>
        <p:spPr>
          <a:xfrm>
            <a:off x="7679342" y="4842225"/>
            <a:ext cx="2573267" cy="276999"/>
          </a:xfrm>
          <a:prstGeom prst="rect">
            <a:avLst/>
          </a:prstGeom>
          <a:noFill/>
        </p:spPr>
        <p:txBody>
          <a:bodyPr wrap="square" rtlCol="0">
            <a:spAutoFit/>
          </a:bodyPr>
          <a:lstStyle/>
          <a:p>
            <a:r>
              <a:rPr lang="en-US" sz="1200" dirty="0"/>
              <a:t>(Bailey et al, 2018)</a:t>
            </a:r>
          </a:p>
        </p:txBody>
      </p:sp>
    </p:spTree>
    <p:extLst>
      <p:ext uri="{BB962C8B-B14F-4D97-AF65-F5344CB8AC3E}">
        <p14:creationId xmlns:p14="http://schemas.microsoft.com/office/powerpoint/2010/main" val="3529251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E5D62-B7F9-41BE-8132-62F163AA14BC}"/>
              </a:ext>
            </a:extLst>
          </p:cNvPr>
          <p:cNvSpPr>
            <a:spLocks noGrp="1"/>
          </p:cNvSpPr>
          <p:nvPr>
            <p:ph type="title"/>
          </p:nvPr>
        </p:nvSpPr>
        <p:spPr/>
        <p:txBody>
          <a:bodyPr/>
          <a:lstStyle/>
          <a:p>
            <a:r>
              <a:rPr lang="en-US" dirty="0"/>
              <a:t>Co-Response Team Training Sites</a:t>
            </a:r>
          </a:p>
        </p:txBody>
      </p:sp>
      <p:sp>
        <p:nvSpPr>
          <p:cNvPr id="3" name="Content Placeholder 2">
            <a:extLst>
              <a:ext uri="{FF2B5EF4-FFF2-40B4-BE49-F238E27FC236}">
                <a16:creationId xmlns:a16="http://schemas.microsoft.com/office/drawing/2014/main" id="{F4389CE5-639A-4C2D-9A8F-BF55E9A6FCCB}"/>
              </a:ext>
            </a:extLst>
          </p:cNvPr>
          <p:cNvSpPr>
            <a:spLocks noGrp="1"/>
          </p:cNvSpPr>
          <p:nvPr>
            <p:ph idx="1"/>
          </p:nvPr>
        </p:nvSpPr>
        <p:spPr/>
        <p:txBody>
          <a:bodyPr>
            <a:normAutofit/>
          </a:bodyPr>
          <a:lstStyle/>
          <a:p>
            <a:pPr marL="0" indent="0" algn="ctr">
              <a:buNone/>
            </a:pPr>
            <a:endParaRPr lang="en-US" sz="2800" dirty="0"/>
          </a:p>
          <a:p>
            <a:pPr marL="0" indent="0" algn="ctr">
              <a:buNone/>
            </a:pPr>
            <a:r>
              <a:rPr lang="en-US" dirty="0"/>
              <a:t>Despite these staggering statistics, there are only </a:t>
            </a:r>
            <a:r>
              <a:rPr lang="en-US" sz="3600" b="1" dirty="0">
                <a:solidFill>
                  <a:schemeClr val="accent6">
                    <a:lumMod val="40000"/>
                    <a:lumOff val="60000"/>
                  </a:schemeClr>
                </a:solidFill>
              </a:rPr>
              <a:t>seven</a:t>
            </a:r>
            <a:r>
              <a:rPr lang="en-US" dirty="0">
                <a:solidFill>
                  <a:schemeClr val="accent6">
                    <a:lumMod val="40000"/>
                    <a:lumOff val="60000"/>
                  </a:schemeClr>
                </a:solidFill>
              </a:rPr>
              <a:t> </a:t>
            </a:r>
            <a:r>
              <a:rPr lang="en-US" dirty="0"/>
              <a:t>training sites for co-response teams in the nation.</a:t>
            </a:r>
          </a:p>
          <a:p>
            <a:pPr marL="0" indent="0">
              <a:buNone/>
            </a:pPr>
            <a:endParaRPr lang="en-US" sz="2800" dirty="0"/>
          </a:p>
        </p:txBody>
      </p:sp>
      <p:sp>
        <p:nvSpPr>
          <p:cNvPr id="5" name="TextBox 4">
            <a:extLst>
              <a:ext uri="{FF2B5EF4-FFF2-40B4-BE49-F238E27FC236}">
                <a16:creationId xmlns:a16="http://schemas.microsoft.com/office/drawing/2014/main" id="{25D78D75-AC7B-447D-921C-623EC3C395B2}"/>
              </a:ext>
            </a:extLst>
          </p:cNvPr>
          <p:cNvSpPr txBox="1"/>
          <p:nvPr/>
        </p:nvSpPr>
        <p:spPr>
          <a:xfrm>
            <a:off x="6582870" y="4835584"/>
            <a:ext cx="4572000" cy="276999"/>
          </a:xfrm>
          <a:prstGeom prst="rect">
            <a:avLst/>
          </a:prstGeom>
          <a:noFill/>
        </p:spPr>
        <p:txBody>
          <a:bodyPr wrap="square">
            <a:spAutoFit/>
          </a:bodyPr>
          <a:lstStyle/>
          <a:p>
            <a:r>
              <a:rPr lang="en-US" sz="1200" dirty="0"/>
              <a:t>(Council of State Governments, n.d.).</a:t>
            </a:r>
          </a:p>
        </p:txBody>
      </p:sp>
    </p:spTree>
    <p:extLst>
      <p:ext uri="{BB962C8B-B14F-4D97-AF65-F5344CB8AC3E}">
        <p14:creationId xmlns:p14="http://schemas.microsoft.com/office/powerpoint/2010/main" val="49704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9BEC1-AEC9-48EB-A62E-779C03F1F6B4}"/>
              </a:ext>
            </a:extLst>
          </p:cNvPr>
          <p:cNvSpPr>
            <a:spLocks noGrp="1"/>
          </p:cNvSpPr>
          <p:nvPr>
            <p:ph type="title"/>
          </p:nvPr>
        </p:nvSpPr>
        <p:spPr/>
        <p:txBody>
          <a:bodyPr/>
          <a:lstStyle/>
          <a:p>
            <a:r>
              <a:rPr lang="en-US" dirty="0"/>
              <a:t>Goals of CRTs</a:t>
            </a:r>
          </a:p>
        </p:txBody>
      </p:sp>
      <p:sp>
        <p:nvSpPr>
          <p:cNvPr id="3" name="Content Placeholder 2">
            <a:extLst>
              <a:ext uri="{FF2B5EF4-FFF2-40B4-BE49-F238E27FC236}">
                <a16:creationId xmlns:a16="http://schemas.microsoft.com/office/drawing/2014/main" id="{F048CCBD-E5A1-40F4-98CE-9D236C16C594}"/>
              </a:ext>
            </a:extLst>
          </p:cNvPr>
          <p:cNvSpPr>
            <a:spLocks noGrp="1"/>
          </p:cNvSpPr>
          <p:nvPr>
            <p:ph idx="1"/>
          </p:nvPr>
        </p:nvSpPr>
        <p:spPr/>
        <p:txBody>
          <a:bodyPr>
            <a:normAutofit/>
          </a:bodyPr>
          <a:lstStyle/>
          <a:p>
            <a:pPr marL="514350" indent="-514350">
              <a:buAutoNum type="arabicPeriod"/>
            </a:pPr>
            <a:r>
              <a:rPr lang="en-US" sz="2800" dirty="0"/>
              <a:t>Decrease hospitalization rates</a:t>
            </a:r>
            <a:endParaRPr lang="en-US" sz="2400" dirty="0"/>
          </a:p>
          <a:p>
            <a:pPr marL="514350" indent="-514350">
              <a:buAutoNum type="arabicPeriod"/>
            </a:pPr>
            <a:r>
              <a:rPr lang="en-US" sz="2800" dirty="0"/>
              <a:t>Decrease arrest rates</a:t>
            </a:r>
          </a:p>
          <a:p>
            <a:pPr marL="514350" indent="-514350">
              <a:buAutoNum type="arabicPeriod"/>
            </a:pPr>
            <a:r>
              <a:rPr lang="en-US" sz="2800" dirty="0"/>
              <a:t>Increase connection to services</a:t>
            </a:r>
          </a:p>
          <a:p>
            <a:pPr marL="514350" indent="-514350">
              <a:buAutoNum type="arabicPeriod"/>
            </a:pPr>
            <a:r>
              <a:rPr lang="en-US" sz="2800" dirty="0"/>
              <a:t>Build community trust/decreased use of force</a:t>
            </a:r>
          </a:p>
        </p:txBody>
      </p:sp>
      <p:sp>
        <p:nvSpPr>
          <p:cNvPr id="4" name="TextBox 3">
            <a:extLst>
              <a:ext uri="{FF2B5EF4-FFF2-40B4-BE49-F238E27FC236}">
                <a16:creationId xmlns:a16="http://schemas.microsoft.com/office/drawing/2014/main" id="{A303B59C-C61A-42A2-AA07-8AE51572522C}"/>
              </a:ext>
            </a:extLst>
          </p:cNvPr>
          <p:cNvSpPr txBox="1"/>
          <p:nvPr/>
        </p:nvSpPr>
        <p:spPr>
          <a:xfrm>
            <a:off x="5276007" y="4842225"/>
            <a:ext cx="4932095" cy="276999"/>
          </a:xfrm>
          <a:prstGeom prst="rect">
            <a:avLst/>
          </a:prstGeom>
          <a:noFill/>
        </p:spPr>
        <p:txBody>
          <a:bodyPr wrap="square" rtlCol="0">
            <a:spAutoFit/>
          </a:bodyPr>
          <a:lstStyle/>
          <a:p>
            <a:r>
              <a:rPr lang="en-US" sz="1200" dirty="0"/>
              <a:t>(Council of State Governments, 2019; Shapiro et al, 2015)</a:t>
            </a:r>
          </a:p>
        </p:txBody>
      </p:sp>
    </p:spTree>
    <p:extLst>
      <p:ext uri="{BB962C8B-B14F-4D97-AF65-F5344CB8AC3E}">
        <p14:creationId xmlns:p14="http://schemas.microsoft.com/office/powerpoint/2010/main" val="2243043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8BA62-AE63-4EFA-BD1E-D57281351CC6}"/>
              </a:ext>
            </a:extLst>
          </p:cNvPr>
          <p:cNvSpPr>
            <a:spLocks noGrp="1"/>
          </p:cNvSpPr>
          <p:nvPr>
            <p:ph type="title"/>
          </p:nvPr>
        </p:nvSpPr>
        <p:spPr/>
        <p:txBody>
          <a:bodyPr/>
          <a:lstStyle/>
          <a:p>
            <a:r>
              <a:rPr lang="en-US" dirty="0"/>
              <a:t>Crisis Intervention Teams</a:t>
            </a:r>
          </a:p>
        </p:txBody>
      </p:sp>
      <p:sp>
        <p:nvSpPr>
          <p:cNvPr id="3" name="Content Placeholder 2">
            <a:extLst>
              <a:ext uri="{FF2B5EF4-FFF2-40B4-BE49-F238E27FC236}">
                <a16:creationId xmlns:a16="http://schemas.microsoft.com/office/drawing/2014/main" id="{B0CA66CA-C80F-4772-97BC-18D8AED28920}"/>
              </a:ext>
            </a:extLst>
          </p:cNvPr>
          <p:cNvSpPr>
            <a:spLocks noGrp="1"/>
          </p:cNvSpPr>
          <p:nvPr>
            <p:ph idx="1"/>
          </p:nvPr>
        </p:nvSpPr>
        <p:spPr/>
        <p:txBody>
          <a:bodyPr>
            <a:normAutofit/>
          </a:bodyPr>
          <a:lstStyle/>
          <a:p>
            <a:endParaRPr lang="en-US" sz="2800" dirty="0"/>
          </a:p>
          <a:p>
            <a:r>
              <a:rPr lang="en-US" sz="2800" dirty="0"/>
              <a:t>Co-Response Teams</a:t>
            </a:r>
          </a:p>
          <a:p>
            <a:r>
              <a:rPr lang="en-US" sz="2800" dirty="0"/>
              <a:t>Crisis Intervention Training</a:t>
            </a:r>
          </a:p>
          <a:p>
            <a:r>
              <a:rPr lang="en-US" sz="2800" dirty="0"/>
              <a:t>Community-Oriented Policing</a:t>
            </a:r>
          </a:p>
          <a:p>
            <a:endParaRPr lang="en-US" sz="2800" dirty="0"/>
          </a:p>
          <a:p>
            <a:pPr marL="0" indent="0">
              <a:buNone/>
            </a:pPr>
            <a:endParaRPr lang="en-US" sz="2400" dirty="0"/>
          </a:p>
        </p:txBody>
      </p:sp>
      <p:sp>
        <p:nvSpPr>
          <p:cNvPr id="5" name="TextBox 4">
            <a:extLst>
              <a:ext uri="{FF2B5EF4-FFF2-40B4-BE49-F238E27FC236}">
                <a16:creationId xmlns:a16="http://schemas.microsoft.com/office/drawing/2014/main" id="{BEFC62AA-6357-4F3D-88D6-C4B6B54DFD24}"/>
              </a:ext>
            </a:extLst>
          </p:cNvPr>
          <p:cNvSpPr txBox="1"/>
          <p:nvPr/>
        </p:nvSpPr>
        <p:spPr>
          <a:xfrm>
            <a:off x="4438482" y="4842225"/>
            <a:ext cx="4572000" cy="276999"/>
          </a:xfrm>
          <a:prstGeom prst="rect">
            <a:avLst/>
          </a:prstGeom>
          <a:noFill/>
        </p:spPr>
        <p:txBody>
          <a:bodyPr wrap="square">
            <a:spAutoFit/>
          </a:bodyPr>
          <a:lstStyle/>
          <a:p>
            <a:pPr marL="0" indent="0" algn="r">
              <a:buNone/>
            </a:pPr>
            <a:r>
              <a:rPr lang="en-US" sz="1200" dirty="0"/>
              <a:t>(Rohrer, 2021)</a:t>
            </a:r>
          </a:p>
        </p:txBody>
      </p:sp>
    </p:spTree>
    <p:extLst>
      <p:ext uri="{BB962C8B-B14F-4D97-AF65-F5344CB8AC3E}">
        <p14:creationId xmlns:p14="http://schemas.microsoft.com/office/powerpoint/2010/main" val="713073935"/>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2D8A2EACF4F3747AC845F507DEDFFF9" ma:contentTypeVersion="13" ma:contentTypeDescription="Create a new document." ma:contentTypeScope="" ma:versionID="a8bc86eb657fa3ae93c974c569c30af9">
  <xsd:schema xmlns:xsd="http://www.w3.org/2001/XMLSchema" xmlns:xs="http://www.w3.org/2001/XMLSchema" xmlns:p="http://schemas.microsoft.com/office/2006/metadata/properties" xmlns:ns3="4bb0e8a6-c39e-45c3-88c8-aaf7d156daa2" xmlns:ns4="7e83bd57-68cf-42d1-9916-5fd20860b0cc" targetNamespace="http://schemas.microsoft.com/office/2006/metadata/properties" ma:root="true" ma:fieldsID="ad7c145201d54b76b14067100c1fdb44" ns3:_="" ns4:_="">
    <xsd:import namespace="4bb0e8a6-c39e-45c3-88c8-aaf7d156daa2"/>
    <xsd:import namespace="7e83bd57-68cf-42d1-9916-5fd20860b0c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b0e8a6-c39e-45c3-88c8-aaf7d156da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e83bd57-68cf-42d1-9916-5fd20860b0c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5A8D07A-A058-40AB-829D-30C354961734}">
  <ds:schemaRefs>
    <ds:schemaRef ds:uri="http://schemas.microsoft.com/sharepoint/v3/contenttype/forms"/>
  </ds:schemaRefs>
</ds:datastoreItem>
</file>

<file path=customXml/itemProps2.xml><?xml version="1.0" encoding="utf-8"?>
<ds:datastoreItem xmlns:ds="http://schemas.openxmlformats.org/officeDocument/2006/customXml" ds:itemID="{0EBACA74-CB93-4F4C-BDC5-A6F8312946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b0e8a6-c39e-45c3-88c8-aaf7d156daa2"/>
    <ds:schemaRef ds:uri="7e83bd57-68cf-42d1-9916-5fd20860b0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1E6B41-D802-45D1-ADC4-14B56162C743}">
  <ds:schemaRefs>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http://purl.org/dc/terms/"/>
    <ds:schemaRef ds:uri="http://purl.org/dc/dcmitype/"/>
    <ds:schemaRef ds:uri="http://schemas.microsoft.com/office/infopath/2007/PartnerControls"/>
    <ds:schemaRef ds:uri="7e83bd57-68cf-42d1-9916-5fd20860b0cc"/>
    <ds:schemaRef ds:uri="4bb0e8a6-c39e-45c3-88c8-aaf7d156daa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14901</TotalTime>
  <Words>1453</Words>
  <Application>Microsoft Office PowerPoint</Application>
  <PresentationFormat>On-screen Show (16:9)</PresentationFormat>
  <Paragraphs>127</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Cambria</vt:lpstr>
      <vt:lpstr>Times New Roman</vt:lpstr>
      <vt:lpstr>Office Theme</vt:lpstr>
      <vt:lpstr>The Necessity of Co-Response Teams</vt:lpstr>
      <vt:lpstr>Co-Response Teams</vt:lpstr>
      <vt:lpstr>State Prisoners with Mental Illness</vt:lpstr>
      <vt:lpstr>Juvenile Justice System with Mental Illness</vt:lpstr>
      <vt:lpstr>Fatal Police Shootings</vt:lpstr>
      <vt:lpstr>Hospitalization vs. Detention</vt:lpstr>
      <vt:lpstr>Co-Response Team Training Sites</vt:lpstr>
      <vt:lpstr>Goals of CRTs</vt:lpstr>
      <vt:lpstr>Crisis Intervention Teams</vt:lpstr>
      <vt:lpstr>Dispatch Calls for Mental Health</vt:lpstr>
      <vt:lpstr>Portland, Maine PD Stats</vt:lpstr>
      <vt:lpstr>LAPD</vt:lpstr>
      <vt:lpstr>Costs</vt:lpstr>
      <vt:lpstr>PowerPoint Presentation</vt:lpstr>
      <vt:lpstr>Arrest Rates</vt:lpstr>
      <vt:lpstr>Hospitalization Rates</vt:lpstr>
      <vt:lpstr>Connection to Resources</vt:lpstr>
      <vt:lpstr>Decreased Use of Force</vt:lpstr>
      <vt:lpstr>Barriers</vt:lpstr>
      <vt:lpstr>Conclusion</vt:lpstr>
      <vt:lpstr>References</vt:lpstr>
      <vt:lpstr>References (cont.)</vt:lpstr>
      <vt:lpstr>References (cont.)</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Helms, Kathryn Marissa (Office of Student Life)</cp:lastModifiedBy>
  <cp:revision>9</cp:revision>
  <dcterms:created xsi:type="dcterms:W3CDTF">2014-11-10T20:35:24Z</dcterms:created>
  <dcterms:modified xsi:type="dcterms:W3CDTF">2022-03-21T14:32:34Z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0x01010092D8A2EACF4F3747AC845F507DEDFFF9</vt:lpwstr>
  </property>
</Properties>
</file>