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96" r:id="rId3"/>
    <p:sldId id="273" r:id="rId4"/>
    <p:sldId id="297" r:id="rId5"/>
    <p:sldId id="295" r:id="rId6"/>
    <p:sldId id="286" r:id="rId7"/>
    <p:sldId id="288" r:id="rId8"/>
    <p:sldId id="287" r:id="rId9"/>
    <p:sldId id="290" r:id="rId10"/>
    <p:sldId id="291" r:id="rId11"/>
    <p:sldId id="293" r:id="rId12"/>
    <p:sldId id="271" r:id="rId13"/>
    <p:sldId id="29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0"/>
    <p:restoredTop sz="94677"/>
  </p:normalViewPr>
  <p:slideViewPr>
    <p:cSldViewPr snapToGrid="0" snapToObjects="1">
      <p:cViewPr varScale="1">
        <p:scale>
          <a:sx n="110" d="100"/>
          <a:sy n="110" d="100"/>
        </p:scale>
        <p:origin x="290" y="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12112-7FBF-45F2-BBA3-587DC095750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AF03-0A82-4011-B7E4-052BDB128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9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AF03-0A82-4011-B7E4-052BDB128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2536" y="411239"/>
            <a:ext cx="3722498" cy="3227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Apathy or a Loving Hand - What will be Given to our Fellow Man? </a:t>
            </a:r>
            <a:b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Orthodox Presbyterian Church Responded to the Horrors of the Holocaust</a:t>
            </a:r>
            <a:endParaRPr lang="en-US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36" y="4388357"/>
            <a:ext cx="1478415" cy="290084"/>
          </a:xfrm>
        </p:spPr>
        <p:txBody>
          <a:bodyPr>
            <a:normAutofit lnSpcReduction="10000"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Holly A. Sprou</a:t>
            </a:r>
            <a:r>
              <a:rPr lang="en-US" sz="1400" dirty="0">
                <a:solidFill>
                  <a:schemeClr val="tx1"/>
                </a:solidFill>
              </a:rPr>
              <a:t>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72490-6952-43F3-83EA-C546C40482BB}"/>
              </a:ext>
            </a:extLst>
          </p:cNvPr>
          <p:cNvSpPr txBox="1"/>
          <p:nvPr/>
        </p:nvSpPr>
        <p:spPr>
          <a:xfrm>
            <a:off x="7696578" y="4826127"/>
            <a:ext cx="13612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Liberty University 2022</a:t>
            </a: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2575-FC67-4AA7-9CB1-612D11AD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20" y="0"/>
            <a:ext cx="7269480" cy="99417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B0CE-01EC-4301-89EA-77509950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59" y="998983"/>
            <a:ext cx="7613259" cy="35835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1938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- Dr. Henry Leiper in 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Christianity Today,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“The land of Luther and 			Goethe has made the Christian and the Jew homeless, a refugee…”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1939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Presbyterian Guardian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published </a:t>
            </a:r>
            <a:b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	“Totalitarian Governments and Religion.”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Publicly criticized Nazi Germanys racial persecution of the Jews.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Nazi Germany denied the rights of the Church.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The establishment of racial laws to eradicate the Jews.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Germany’s actions were against the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core principles of the Bible.</a:t>
            </a:r>
          </a:p>
        </p:txBody>
      </p:sp>
    </p:spTree>
    <p:extLst>
      <p:ext uri="{BB962C8B-B14F-4D97-AF65-F5344CB8AC3E}">
        <p14:creationId xmlns:p14="http://schemas.microsoft.com/office/powerpoint/2010/main" val="33149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69EB-E2C6-4280-9A9E-712E0E35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56" y="524490"/>
            <a:ext cx="7702346" cy="67576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Friendship, Conversion, and the Holocaust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4E5F2-4DE1-4C49-BA5F-B5DB9680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97" y="1599892"/>
            <a:ext cx="6950648" cy="26292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Humanitarian efforts and generosity of the Orthodox Presbyterians.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First reference to the Holocaust.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Defined the German means of extermination: gas vans, concentration 		camps, and public massacres.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To save the Jews was to love them, initiating conversions.</a:t>
            </a:r>
          </a:p>
        </p:txBody>
      </p:sp>
    </p:spTree>
    <p:extLst>
      <p:ext uri="{BB962C8B-B14F-4D97-AF65-F5344CB8AC3E}">
        <p14:creationId xmlns:p14="http://schemas.microsoft.com/office/powerpoint/2010/main" val="5415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AD91-81DF-47D9-9D62-9F54848C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909" y="1984758"/>
            <a:ext cx="9306791" cy="619897"/>
          </a:xfrm>
        </p:spPr>
        <p:txBody>
          <a:bodyPr>
            <a:no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“Will We Be Forgotten?”</a:t>
            </a:r>
          </a:p>
        </p:txBody>
      </p:sp>
    </p:spTree>
    <p:extLst>
      <p:ext uri="{BB962C8B-B14F-4D97-AF65-F5344CB8AC3E}">
        <p14:creationId xmlns:p14="http://schemas.microsoft.com/office/powerpoint/2010/main" val="1331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E75C-65D9-40C2-8F6A-3B63643E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274320"/>
            <a:ext cx="3196105" cy="2257598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554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DAA2-EF55-4B32-8F92-3CB3C4F2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13" y="222376"/>
            <a:ext cx="7269480" cy="6314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C077-0CE8-49AE-9BC7-25B77C13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14" y="942568"/>
            <a:ext cx="7802167" cy="40237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 Sources: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Orthodox Presbyterians monthly Publication 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Presbyterian Guardian                     				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1935 to 1944.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Presbyterian monthly Publication 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Christianity Today                                                    				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1937 to 1939.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Digital Archives of the United States Holocaust Museum</a:t>
            </a:r>
          </a:p>
          <a:p>
            <a:pPr marL="205740" lvl="1" indent="0">
              <a:buNone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Literature, Letters, Statistics, Newspapers, Newsreels, Radio Broadcasts, Photographs.</a:t>
            </a:r>
          </a:p>
          <a:p>
            <a:pPr marL="205740" lvl="1" indent="0">
              <a:buNone/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Scholarly Sources: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American Jewish History.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American Academy of Religion.</a:t>
            </a:r>
          </a:p>
          <a:p>
            <a:pPr marL="0" indent="0">
              <a:buNone/>
            </a:pP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Annals of the American Academy of Political and Social Science.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Journal of Presbyterian History.</a:t>
            </a:r>
          </a:p>
          <a:p>
            <a:pPr marL="0" indent="0">
              <a:buNone/>
            </a:pP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29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75F4-1D7A-4660-A91F-E178824C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65" y="419281"/>
            <a:ext cx="7283066" cy="59894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Will Happen to Us?”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FB0C1-D17B-44A9-B619-78ED5F8CF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258" y="1127701"/>
            <a:ext cx="5709980" cy="38290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92216-E67B-4E12-A0A6-1873C94DBAC9}"/>
              </a:ext>
            </a:extLst>
          </p:cNvPr>
          <p:cNvSpPr txBox="1"/>
          <p:nvPr/>
        </p:nvSpPr>
        <p:spPr>
          <a:xfrm>
            <a:off x="6692238" y="3058790"/>
            <a:ext cx="142035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Cattle car that would take hundreds of thousands of European Jews to Nazi concentration camps. (</a:t>
            </a:r>
            <a:r>
              <a:rPr lang="en-US" sz="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Auschwitz Cattle Car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Published July 31, 2017, </a:t>
            </a:r>
            <a:r>
              <a:rPr lang="en-US" sz="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https://pixabay.com/photos/auschwitz-birkenau-war-holocaust-2559130/).</a:t>
            </a:r>
          </a:p>
          <a:p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8B12D-C56F-43CC-91DA-706094629A9A}"/>
              </a:ext>
            </a:extLst>
          </p:cNvPr>
          <p:cNvSpPr txBox="1"/>
          <p:nvPr/>
        </p:nvSpPr>
        <p:spPr>
          <a:xfrm>
            <a:off x="6692238" y="2827958"/>
            <a:ext cx="1031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</a:p>
        </p:txBody>
      </p:sp>
    </p:spTree>
    <p:extLst>
      <p:ext uri="{BB962C8B-B14F-4D97-AF65-F5344CB8AC3E}">
        <p14:creationId xmlns:p14="http://schemas.microsoft.com/office/powerpoint/2010/main" val="2892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6F6B1-F48D-4BD0-924E-F4ACED70A440}"/>
              </a:ext>
            </a:extLst>
          </p:cNvPr>
          <p:cNvSpPr txBox="1"/>
          <p:nvPr/>
        </p:nvSpPr>
        <p:spPr>
          <a:xfrm>
            <a:off x="2047009" y="401781"/>
            <a:ext cx="4821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1935-1940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2CEAA3-D8E2-4CEE-B763-95D74C879795}"/>
              </a:ext>
            </a:extLst>
          </p:cNvPr>
          <p:cNvGrpSpPr/>
          <p:nvPr/>
        </p:nvGrpSpPr>
        <p:grpSpPr>
          <a:xfrm>
            <a:off x="356683" y="1402993"/>
            <a:ext cx="1399451" cy="1168757"/>
            <a:chOff x="1982" y="0"/>
            <a:chExt cx="1399451" cy="11687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88098E-F1AB-4219-AAA6-FB18BC0B5E69}"/>
                </a:ext>
              </a:extLst>
            </p:cNvPr>
            <p:cNvSpPr/>
            <p:nvPr/>
          </p:nvSpPr>
          <p:spPr>
            <a:xfrm>
              <a:off x="1982" y="0"/>
              <a:ext cx="1399451" cy="1168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6BD33B-245B-4582-A169-7B64067956C2}"/>
                </a:ext>
              </a:extLst>
            </p:cNvPr>
            <p:cNvSpPr txBox="1"/>
            <p:nvPr/>
          </p:nvSpPr>
          <p:spPr>
            <a:xfrm>
              <a:off x="1982" y="0"/>
              <a:ext cx="1399451" cy="116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b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Nuremberg Laws </a:t>
              </a:r>
              <a:r>
                <a: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Racial laws denying Jews political, social, religious, economic, and material rights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F99518-822F-49B3-8268-C32DB9DE0E96}"/>
              </a:ext>
            </a:extLst>
          </p:cNvPr>
          <p:cNvSpPr txBox="1"/>
          <p:nvPr/>
        </p:nvSpPr>
        <p:spPr>
          <a:xfrm>
            <a:off x="271713" y="3486480"/>
            <a:ext cx="148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Founding of </a:t>
            </a: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The Presbyterian Guardian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magazine - Orthodox Presbyterian views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A08A7-3D76-46F0-87DE-2BE36D0D91D3}"/>
              </a:ext>
            </a:extLst>
          </p:cNvPr>
          <p:cNvSpPr txBox="1"/>
          <p:nvPr/>
        </p:nvSpPr>
        <p:spPr>
          <a:xfrm>
            <a:off x="1954197" y="1740753"/>
            <a:ext cx="138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 Founding of 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Orthodox Presbyterian Church (OPC)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0BD68-4A8F-42BB-BA6B-E6C972577EF1}"/>
              </a:ext>
            </a:extLst>
          </p:cNvPr>
          <p:cNvSpPr txBox="1"/>
          <p:nvPr/>
        </p:nvSpPr>
        <p:spPr>
          <a:xfrm>
            <a:off x="502227" y="2806286"/>
            <a:ext cx="76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1ADEE-5BC8-46BF-B1CA-88ED08AC31E8}"/>
              </a:ext>
            </a:extLst>
          </p:cNvPr>
          <p:cNvSpPr txBox="1"/>
          <p:nvPr/>
        </p:nvSpPr>
        <p:spPr>
          <a:xfrm>
            <a:off x="2147901" y="2764744"/>
            <a:ext cx="6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73957-04A4-4CD1-80AB-50058F04C283}"/>
              </a:ext>
            </a:extLst>
          </p:cNvPr>
          <p:cNvSpPr txBox="1"/>
          <p:nvPr/>
        </p:nvSpPr>
        <p:spPr>
          <a:xfrm>
            <a:off x="3776824" y="2982299"/>
            <a:ext cx="67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4A533-C6E4-4D46-B98A-3E0293118400}"/>
              </a:ext>
            </a:extLst>
          </p:cNvPr>
          <p:cNvSpPr txBox="1"/>
          <p:nvPr/>
        </p:nvSpPr>
        <p:spPr>
          <a:xfrm>
            <a:off x="5410485" y="2837047"/>
            <a:ext cx="119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1938-1939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561BC-C9BD-469E-BF46-5F0CC54A3241}"/>
              </a:ext>
            </a:extLst>
          </p:cNvPr>
          <p:cNvSpPr txBox="1"/>
          <p:nvPr/>
        </p:nvSpPr>
        <p:spPr>
          <a:xfrm>
            <a:off x="7699735" y="256970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1259B7-D1A4-4F1F-B40A-4C61EDDA2D55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884959" y="2485323"/>
            <a:ext cx="9351" cy="320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627876-228A-40B8-B61E-A43960346BA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84959" y="3175618"/>
            <a:ext cx="0" cy="310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8FFC5-E529-48B6-BBBB-0558462CC519}"/>
              </a:ext>
            </a:extLst>
          </p:cNvPr>
          <p:cNvGrpSpPr/>
          <p:nvPr/>
        </p:nvGrpSpPr>
        <p:grpSpPr>
          <a:xfrm>
            <a:off x="1814351" y="3331049"/>
            <a:ext cx="1667542" cy="1168757"/>
            <a:chOff x="1401434" y="2483609"/>
            <a:chExt cx="1667542" cy="11687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01E83C-3B43-4697-A2E4-28D18D56A77F}"/>
                </a:ext>
              </a:extLst>
            </p:cNvPr>
            <p:cNvSpPr/>
            <p:nvPr/>
          </p:nvSpPr>
          <p:spPr>
            <a:xfrm>
              <a:off x="1401434" y="2483609"/>
              <a:ext cx="1667542" cy="1168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761735-A24B-4FDD-8BAF-806DA71475EB}"/>
                </a:ext>
              </a:extLst>
            </p:cNvPr>
            <p:cNvSpPr txBox="1"/>
            <p:nvPr/>
          </p:nvSpPr>
          <p:spPr>
            <a:xfrm>
              <a:off x="1401434" y="2483609"/>
              <a:ext cx="1667542" cy="116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t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1936 </a:t>
              </a:r>
              <a:r>
                <a:rPr lang="en-US" sz="1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Berlin Olympics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Jewish athletes excluded from representing Nazi Germany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5D2802-355E-4117-9A4B-C6F464FAC66D}"/>
              </a:ext>
            </a:extLst>
          </p:cNvPr>
          <p:cNvGrpSpPr/>
          <p:nvPr/>
        </p:nvGrpSpPr>
        <p:grpSpPr>
          <a:xfrm>
            <a:off x="3300382" y="1603192"/>
            <a:ext cx="1667542" cy="1168757"/>
            <a:chOff x="3068977" y="0"/>
            <a:chExt cx="1667542" cy="116875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844B09-3E04-4B41-BBFD-02C460A9CF39}"/>
                </a:ext>
              </a:extLst>
            </p:cNvPr>
            <p:cNvSpPr/>
            <p:nvPr/>
          </p:nvSpPr>
          <p:spPr>
            <a:xfrm>
              <a:off x="3068977" y="0"/>
              <a:ext cx="1667542" cy="1168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64DAA-A1C4-47EA-9539-8F092BED0D90}"/>
                </a:ext>
              </a:extLst>
            </p:cNvPr>
            <p:cNvSpPr txBox="1"/>
            <p:nvPr/>
          </p:nvSpPr>
          <p:spPr>
            <a:xfrm>
              <a:off x="3068977" y="0"/>
              <a:ext cx="1667542" cy="116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b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Federal Council of Churches of Christ of the United States compose the resolution </a:t>
              </a:r>
              <a:r>
                <a:rPr lang="en-US" sz="1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“American Churches to Hitler”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21D3B3-7A63-496F-8A4E-42998CB6CB26}"/>
              </a:ext>
            </a:extLst>
          </p:cNvPr>
          <p:cNvSpPr txBox="1"/>
          <p:nvPr/>
        </p:nvSpPr>
        <p:spPr>
          <a:xfrm>
            <a:off x="3696652" y="3654136"/>
            <a:ext cx="137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Presbyterian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Christianity Today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publishes on Hitler’s Nazi “Gospel”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AD0AD-4F29-4935-8301-26415EF4B8CE}"/>
              </a:ext>
            </a:extLst>
          </p:cNvPr>
          <p:cNvSpPr txBox="1"/>
          <p:nvPr/>
        </p:nvSpPr>
        <p:spPr>
          <a:xfrm>
            <a:off x="5226077" y="1308785"/>
            <a:ext cx="184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1939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Wagner-Rogers Bill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proposed admitting 20,000 German refugee children (mainly Jews) to the United States outside of immigration quotas was defeated in Congress</a:t>
            </a:r>
            <a:endParaRPr lang="en-US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1DAC2E-1DEA-407D-A0C5-E4AC29F151CA}"/>
              </a:ext>
            </a:extLst>
          </p:cNvPr>
          <p:cNvGrpSpPr/>
          <p:nvPr/>
        </p:nvGrpSpPr>
        <p:grpSpPr>
          <a:xfrm>
            <a:off x="5286475" y="3267947"/>
            <a:ext cx="1725758" cy="1338475"/>
            <a:chOff x="4837889" y="2251546"/>
            <a:chExt cx="1725758" cy="133847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DEED63-A7A4-44B9-AB03-AF09C93695AC}"/>
                </a:ext>
              </a:extLst>
            </p:cNvPr>
            <p:cNvSpPr/>
            <p:nvPr/>
          </p:nvSpPr>
          <p:spPr>
            <a:xfrm>
              <a:off x="4837889" y="2251546"/>
              <a:ext cx="1667542" cy="1168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A657C4-8E2F-4DC5-98B4-5F18221F4A81}"/>
                </a:ext>
              </a:extLst>
            </p:cNvPr>
            <p:cNvSpPr txBox="1"/>
            <p:nvPr/>
          </p:nvSpPr>
          <p:spPr>
            <a:xfrm>
              <a:off x="4896105" y="2421264"/>
              <a:ext cx="1667542" cy="116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t" anchorCtr="1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Kristallnacht</a:t>
              </a:r>
              <a:r>
                <a:rPr lang="en-US" sz="120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1938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Nazi destruction, murders, and arrests of Jewish businesses and individuals in Germany and Austria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728C66-94D7-48A3-B7F7-F217D94A734E}"/>
              </a:ext>
            </a:extLst>
          </p:cNvPr>
          <p:cNvGrpSpPr/>
          <p:nvPr/>
        </p:nvGrpSpPr>
        <p:grpSpPr>
          <a:xfrm>
            <a:off x="7159333" y="1574354"/>
            <a:ext cx="1667542" cy="872673"/>
            <a:chOff x="6404062" y="0"/>
            <a:chExt cx="1667542" cy="116875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8ED1592-D260-4761-9D7E-08DBF7729886}"/>
                </a:ext>
              </a:extLst>
            </p:cNvPr>
            <p:cNvSpPr/>
            <p:nvPr/>
          </p:nvSpPr>
          <p:spPr>
            <a:xfrm>
              <a:off x="6404062" y="0"/>
              <a:ext cx="1667542" cy="1168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C4834C-5848-4695-BA56-8E011822C907}"/>
                </a:ext>
              </a:extLst>
            </p:cNvPr>
            <p:cNvSpPr txBox="1"/>
            <p:nvPr/>
          </p:nvSpPr>
          <p:spPr>
            <a:xfrm>
              <a:off x="6404062" y="0"/>
              <a:ext cx="1667542" cy="116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b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United States halts all immigration from Nazi Germany 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127932-48C5-4126-9C80-5395379B9559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494265" y="2551695"/>
            <a:ext cx="0" cy="213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1D291EF-3A12-4FD7-95A5-A2FC82625C59}"/>
              </a:ext>
            </a:extLst>
          </p:cNvPr>
          <p:cNvCxnSpPr>
            <a:stCxn id="9" idx="2"/>
          </p:cNvCxnSpPr>
          <p:nvPr/>
        </p:nvCxnSpPr>
        <p:spPr>
          <a:xfrm>
            <a:off x="2494265" y="3134076"/>
            <a:ext cx="0" cy="263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CDCA77-268A-42C1-80F4-FF5637CE270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134153" y="2771949"/>
            <a:ext cx="0" cy="228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958B3BE-D23F-48BB-A275-3F6F5D2FAD7E}"/>
              </a:ext>
            </a:extLst>
          </p:cNvPr>
          <p:cNvCxnSpPr/>
          <p:nvPr/>
        </p:nvCxnSpPr>
        <p:spPr>
          <a:xfrm>
            <a:off x="4159827" y="3331049"/>
            <a:ext cx="0" cy="323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2D1EF3-E683-4C2F-B60C-9E57D4342B0A}"/>
              </a:ext>
            </a:extLst>
          </p:cNvPr>
          <p:cNvCxnSpPr/>
          <p:nvPr/>
        </p:nvCxnSpPr>
        <p:spPr>
          <a:xfrm>
            <a:off x="6007911" y="2696474"/>
            <a:ext cx="0" cy="223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4578BD1-FEDC-47A4-B4C9-CDCBA53B06B9}"/>
              </a:ext>
            </a:extLst>
          </p:cNvPr>
          <p:cNvCxnSpPr>
            <a:stCxn id="11" idx="2"/>
          </p:cNvCxnSpPr>
          <p:nvPr/>
        </p:nvCxnSpPr>
        <p:spPr>
          <a:xfrm>
            <a:off x="6007911" y="3206379"/>
            <a:ext cx="0" cy="278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02C40A0-7EE9-4CA2-A09A-653A9D3B9B7E}"/>
              </a:ext>
            </a:extLst>
          </p:cNvPr>
          <p:cNvCxnSpPr>
            <a:cxnSpLocks/>
          </p:cNvCxnSpPr>
          <p:nvPr/>
        </p:nvCxnSpPr>
        <p:spPr>
          <a:xfrm>
            <a:off x="7993104" y="2385934"/>
            <a:ext cx="0" cy="198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2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8E91-13C3-4162-BE67-AF08493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7" y="274320"/>
            <a:ext cx="7517084" cy="52418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Public Opinion 1938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FD875-A515-40C4-A6A6-7B2FF869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15" y="1137581"/>
            <a:ext cx="8727385" cy="3953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 or disapprove of the Nazi treatment of Jews in Germany? </a:t>
            </a:r>
            <a:b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Approve: 5% Disapprove: 88%</a:t>
            </a:r>
          </a:p>
          <a:p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Americans viewed Jews as “different,” avoided mingling with them</a:t>
            </a:r>
            <a:r>
              <a:rPr lang="en-US" sz="16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32% 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wanted to restrict Jewish business methods</a:t>
            </a:r>
            <a:r>
              <a:rPr lang="en-US" sz="16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larger number of Jewish exiles from Germany to come to the United States to live? 				</a:t>
            </a: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Yes: 23%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No: 69%</a:t>
            </a:r>
            <a:endParaRPr lang="en-US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encourage Jews to come even if we have to raise our immigration quotas? 					</a:t>
            </a: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4.9% Agreed.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allow them to come but not raise our immigration quotes:</a:t>
            </a: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18.2% Agreed.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conditions as they are, should Jews be kept out? </a:t>
            </a:r>
            <a:b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67.4% Agreed.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D7BA7-4533-43DF-B3B7-B40F91DE9A8B}"/>
              </a:ext>
            </a:extLst>
          </p:cNvPr>
          <p:cNvSpPr txBox="1"/>
          <p:nvPr/>
        </p:nvSpPr>
        <p:spPr>
          <a:xfrm>
            <a:off x="3440831" y="837500"/>
            <a:ext cx="1429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(5,000 polled)</a:t>
            </a:r>
          </a:p>
        </p:txBody>
      </p:sp>
    </p:spTree>
    <p:extLst>
      <p:ext uri="{BB962C8B-B14F-4D97-AF65-F5344CB8AC3E}">
        <p14:creationId xmlns:p14="http://schemas.microsoft.com/office/powerpoint/2010/main" val="26906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F654-3D9E-4E54-B045-83E52553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1" y="150811"/>
            <a:ext cx="7842107" cy="1487489"/>
          </a:xfrm>
        </p:spPr>
        <p:txBody>
          <a:bodyPr>
            <a:normAutofit/>
          </a:bodyPr>
          <a:lstStyle/>
          <a:p>
            <a:r>
              <a:rPr lang="en-US" sz="26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Presbyterian Guardian </a:t>
            </a: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Jewish Representation</a:t>
            </a:r>
            <a:br>
              <a:rPr lang="en-US" sz="2625" i="1" dirty="0"/>
            </a:br>
            <a:r>
              <a:rPr lang="en-US" sz="2625" i="1" dirty="0"/>
              <a:t> </a:t>
            </a:r>
            <a:endParaRPr lang="en-US" sz="262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BA15-ABED-4FA5-AA7D-F1877589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29" y="1184170"/>
            <a:ext cx="8586698" cy="3133229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1935</a:t>
            </a:r>
            <a:r>
              <a:rPr lang="en-US" sz="14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Orthodox Presbyterian Church founded their monthly magazine </a:t>
            </a:r>
            <a:r>
              <a:rPr lang="en-US" sz="1425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Presbyterian Guardian.</a:t>
            </a:r>
          </a:p>
          <a:p>
            <a:pPr marL="0" indent="0">
              <a:spcBef>
                <a:spcPts val="0"/>
              </a:spcBef>
              <a:buNone/>
            </a:pPr>
            <a:endParaRPr lang="en-US" sz="1425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4290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1936</a:t>
            </a:r>
            <a:r>
              <a:rPr lang="en-US" sz="14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Founding of the Orthodox Presbyterian Church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(originally 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Presbyterian Church of America until 1939).</a:t>
            </a:r>
            <a:endParaRPr lang="en-US" sz="142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42900">
              <a:lnSpc>
                <a:spcPct val="200000"/>
              </a:lnSpc>
              <a:spcBef>
                <a:spcPts val="0"/>
              </a:spcBef>
            </a:pPr>
            <a:r>
              <a:rPr lang="en-US" sz="14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Guardian 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issue (1935) documents Jewish plight in Nazi Germany.</a:t>
            </a:r>
            <a:endParaRPr lang="en-US" sz="142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42900">
              <a:lnSpc>
                <a:spcPct val="200000"/>
              </a:lnSpc>
              <a:spcBef>
                <a:spcPts val="0"/>
              </a:spcBef>
            </a:pPr>
            <a:r>
              <a:rPr lang="en-US" sz="14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Jews viewed as social liability. </a:t>
            </a:r>
          </a:p>
          <a:p>
            <a:pPr marL="0" indent="342900">
              <a:lnSpc>
                <a:spcPct val="200000"/>
              </a:lnSpc>
              <a:spcBef>
                <a:spcPts val="0"/>
              </a:spcBef>
            </a:pPr>
            <a:r>
              <a:rPr lang="en-US" sz="14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Western world denies Jews refuge due to lack of formal political representation. </a:t>
            </a:r>
          </a:p>
          <a:p>
            <a:pPr marL="0" indent="342900">
              <a:lnSpc>
                <a:spcPct val="200000"/>
              </a:lnSpc>
              <a:spcBef>
                <a:spcPts val="0"/>
              </a:spcBef>
            </a:pPr>
            <a:r>
              <a:rPr lang="en-US" sz="14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Jews could not legally leave their adopted country or claim asylum in another country.</a:t>
            </a:r>
          </a:p>
        </p:txBody>
      </p:sp>
    </p:spTree>
    <p:extLst>
      <p:ext uri="{BB962C8B-B14F-4D97-AF65-F5344CB8AC3E}">
        <p14:creationId xmlns:p14="http://schemas.microsoft.com/office/powerpoint/2010/main" val="15582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12D5-7253-48B3-88B9-CAC55617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72" y="472645"/>
            <a:ext cx="7269480" cy="7322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Raising a Voice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05A5-69E4-4179-AE14-3E407F3E2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8" y="1282661"/>
            <a:ext cx="7084218" cy="26866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1937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Christianity Today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publishes “German Protestants to Vote on Nazi “Gospel.””</a:t>
            </a:r>
            <a:endParaRPr lang="en-US" sz="15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1937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“American Churches to Hitler” is published.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Booklet accused Adolf Hitler of destroying religious freedom and Christianity in Germany.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Presbyterians called out Nazis persecution of the Jews.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Jews praised Presbyterians for their humanitarian work and their willingness to forge a relationship with them.</a:t>
            </a:r>
          </a:p>
        </p:txBody>
      </p:sp>
    </p:spTree>
    <p:extLst>
      <p:ext uri="{BB962C8B-B14F-4D97-AF65-F5344CB8AC3E}">
        <p14:creationId xmlns:p14="http://schemas.microsoft.com/office/powerpoint/2010/main" val="18196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A329-BD62-466D-B10D-73A505D1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70" y="314534"/>
            <a:ext cx="7269480" cy="527595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Rise of Humanitarian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F5FAB-9B54-44DA-8D96-BADB338F18D0}"/>
              </a:ext>
            </a:extLst>
          </p:cNvPr>
          <p:cNvSpPr txBox="1"/>
          <p:nvPr/>
        </p:nvSpPr>
        <p:spPr>
          <a:xfrm>
            <a:off x="5090188" y="3435560"/>
            <a:ext cx="653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5E320-970B-486A-BFD7-3E8B19DB96CA}"/>
              </a:ext>
            </a:extLst>
          </p:cNvPr>
          <p:cNvSpPr txBox="1"/>
          <p:nvPr/>
        </p:nvSpPr>
        <p:spPr>
          <a:xfrm>
            <a:off x="5090187" y="3855455"/>
            <a:ext cx="2696067" cy="116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1. The destruction of a Jewish business after Kristallnacht </a:t>
            </a:r>
            <a:endParaRPr lang="en-US" sz="7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1938. (</a:t>
            </a:r>
            <a:r>
              <a:rPr lang="en-US" sz="7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Germans survey Destroyed Jewish Business, </a:t>
            </a:r>
            <a:r>
              <a:rPr lang="en-US" sz="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November 10, 1938, </a:t>
            </a: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Archives and Records Administration, College Park Source Record ID: </a:t>
            </a:r>
            <a:r>
              <a:rPr lang="en-US" sz="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Duker</a:t>
            </a: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Dwork</a:t>
            </a: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--OSS-731918. </a:t>
            </a:r>
            <a:r>
              <a:rPr lang="en-US" sz="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Bildarchiv</a:t>
            </a: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Abraham </a:t>
            </a:r>
            <a:r>
              <a:rPr lang="en-US" sz="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Pisarek</a:t>
            </a: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https://collections.ushmm.org/search/catalog/pa16792).</a:t>
            </a:r>
            <a:endParaRPr lang="en-US" sz="7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7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51DFC3-B2E4-42C0-A844-2431B7A79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86" y="978476"/>
            <a:ext cx="4893602" cy="3961487"/>
          </a:xfrm>
        </p:spPr>
      </p:pic>
    </p:spTree>
    <p:extLst>
      <p:ext uri="{BB962C8B-B14F-4D97-AF65-F5344CB8AC3E}">
        <p14:creationId xmlns:p14="http://schemas.microsoft.com/office/powerpoint/2010/main" val="19081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B33A-1195-4B51-8838-9CCBFDA5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7" y="292521"/>
            <a:ext cx="7269480" cy="6119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Jewish Friends and Neighbors”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FE61-1EE4-4CA4-A029-9D6EDEAD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20" y="1278084"/>
            <a:ext cx="8221534" cy="309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 pray that if there are any misunderstandings in your mind concerning the Christian’s feelings for Jews,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they may be dispelled…”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“I want to be your friend. I want you to be my friend…”</a:t>
            </a: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Reverend Hugh M. Newland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910</Words>
  <Application>Microsoft Office PowerPoint</Application>
  <PresentationFormat>On-screen Show (16:9)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Apathy or a Loving Hand - What will be Given to our Fellow Man?   How the Orthodox Presbyterian Church Responded to the Horrors of the Holocaust</vt:lpstr>
      <vt:lpstr>Research Methodology </vt:lpstr>
      <vt:lpstr>“What Will Happen to Us?”</vt:lpstr>
      <vt:lpstr>PowerPoint Presentation</vt:lpstr>
      <vt:lpstr>American Public Opinion 1938</vt:lpstr>
      <vt:lpstr>The Presbyterian Guardian and Jewish Representation  </vt:lpstr>
      <vt:lpstr>Raising a Voice of Support</vt:lpstr>
      <vt:lpstr>The Rise of Humanitarian Work</vt:lpstr>
      <vt:lpstr>“Jewish Friends and Neighbors”</vt:lpstr>
      <vt:lpstr>Recognizing Evil</vt:lpstr>
      <vt:lpstr>Friendship, Conversion, and the Holocaust</vt:lpstr>
      <vt:lpstr>“Will We Be Forgotten?”</vt:lpstr>
      <vt:lpstr>Q&amp;A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Sproule, Holly Ann</cp:lastModifiedBy>
  <cp:revision>45</cp:revision>
  <dcterms:created xsi:type="dcterms:W3CDTF">2014-11-10T20:35:24Z</dcterms:created>
  <dcterms:modified xsi:type="dcterms:W3CDTF">2022-03-21T14:49:48Z</dcterms:modified>
</cp:coreProperties>
</file>