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8" r:id="rId2"/>
    <p:sldId id="257" r:id="rId3"/>
    <p:sldId id="259" r:id="rId4"/>
    <p:sldId id="260" r:id="rId5"/>
    <p:sldId id="262" r:id="rId6"/>
    <p:sldId id="263" r:id="rId7"/>
    <p:sldId id="264" r:id="rId8"/>
    <p:sldId id="265" r:id="rId9"/>
    <p:sldId id="266"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74"/>
  </p:normalViewPr>
  <p:slideViewPr>
    <p:cSldViewPr snapToGrid="0" snapToObjects="1">
      <p:cViewPr varScale="1">
        <p:scale>
          <a:sx n="63" d="100"/>
          <a:sy n="63" d="100"/>
        </p:scale>
        <p:origin x="1380" y="6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F0B1F8-D4E0-43CE-8191-49F1086D0C9D}" type="datetimeFigureOut">
              <a:rPr lang="en-US" smtClean="0"/>
              <a:t>3/25/2022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DD6BC9-6F7E-4131-97A1-AEDA579BE1BC}" type="slidenum">
              <a:rPr lang="en-US" smtClean="0"/>
              <a:t>‹#›</a:t>
            </a:fld>
            <a:endParaRPr lang="en-US"/>
          </a:p>
        </p:txBody>
      </p:sp>
    </p:spTree>
    <p:extLst>
      <p:ext uri="{BB962C8B-B14F-4D97-AF65-F5344CB8AC3E}">
        <p14:creationId xmlns:p14="http://schemas.microsoft.com/office/powerpoint/2010/main" val="3714488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Glorious</a:t>
            </a:r>
            <a:r>
              <a:rPr lang="en-US" baseline="0" dirty="0" smtClean="0"/>
              <a:t> Revolution was a time of political upheaval in Great Britain that resulted from Protestant fears of a Catholic conspiracy due to the reign of James II, who was Catholic.  English Protestants utilized James’s daughter, Mary, and her husband, William of Orange, to overthrow him in 1688.  At the time, the colonies were also experiencing a lot of fear of a Catholic takeover.  The Glorious Revolution created multiple upheavals in the colonies, including the Leisler Rebellion in New York, the Boston Revolt of 1689 in Massachusetts, and Coode’s Rebellion in Maryland, also in 1689, or more formally, the Protestant Revolution of 1689.</a:t>
            </a:r>
            <a:endParaRPr lang="en-US" dirty="0"/>
          </a:p>
        </p:txBody>
      </p:sp>
      <p:sp>
        <p:nvSpPr>
          <p:cNvPr id="4" name="Slide Number Placeholder 3"/>
          <p:cNvSpPr>
            <a:spLocks noGrp="1"/>
          </p:cNvSpPr>
          <p:nvPr>
            <p:ph type="sldNum" sz="quarter" idx="10"/>
          </p:nvPr>
        </p:nvSpPr>
        <p:spPr/>
        <p:txBody>
          <a:bodyPr/>
          <a:lstStyle/>
          <a:p>
            <a:fld id="{D7DD6BC9-6F7E-4131-97A1-AEDA579BE1BC}" type="slidenum">
              <a:rPr lang="en-US" smtClean="0"/>
              <a:t>2</a:t>
            </a:fld>
            <a:endParaRPr lang="en-US"/>
          </a:p>
        </p:txBody>
      </p:sp>
    </p:spTree>
    <p:extLst>
      <p:ext uri="{BB962C8B-B14F-4D97-AF65-F5344CB8AC3E}">
        <p14:creationId xmlns:p14="http://schemas.microsoft.com/office/powerpoint/2010/main" val="92826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Puritans wanted a complete break from the Roman Catholic Church, including at the state level.  They did not believe the Church of England to</a:t>
            </a:r>
            <a:r>
              <a:rPr lang="en-US" baseline="0" dirty="0" smtClean="0"/>
              <a:t> be doing this, as it retained some elements of Catholic worship.  Eventually, as the Stuarts continued to rule England, some Puritans emigrated to the colonies.  In the Massachusetts Bay Colony, they found a place where they exercised control over church and state and achieved the shining example of a “city on a hill” for which they were looking.  However, in Virginia and Maryland, in the colonial South, things became much more complicated.  The Church of England was primarily in charge of Virginia, and this created tension when Puritans attempted to push their agenda early into the colony’s history (which, </a:t>
            </a:r>
            <a:r>
              <a:rPr lang="en-US" baseline="0" dirty="0" err="1" smtClean="0"/>
              <a:t>noteworthily</a:t>
            </a:r>
            <a:r>
              <a:rPr lang="en-US" baseline="0" dirty="0" smtClean="0"/>
              <a:t>, held Puritans prior to Massachusetts Bay’s founding).  In Maryland, a place where religious freedom was practiced, Catholics could enjoy a place to live alongside Anglicans, Puritans and Quakers.  However, the Puritans also tried pushing their agenda there.  The Calvert family, which ruled in Maryland, sought to leave the established order the way it was, which the Puritans saw </a:t>
            </a:r>
            <a:r>
              <a:rPr lang="en-US" baseline="0" smtClean="0"/>
              <a:t>as problematic.</a:t>
            </a:r>
            <a:endParaRPr lang="en-US" dirty="0"/>
          </a:p>
        </p:txBody>
      </p:sp>
      <p:sp>
        <p:nvSpPr>
          <p:cNvPr id="4" name="Slide Number Placeholder 3"/>
          <p:cNvSpPr>
            <a:spLocks noGrp="1"/>
          </p:cNvSpPr>
          <p:nvPr>
            <p:ph type="sldNum" sz="quarter" idx="10"/>
          </p:nvPr>
        </p:nvSpPr>
        <p:spPr/>
        <p:txBody>
          <a:bodyPr/>
          <a:lstStyle/>
          <a:p>
            <a:fld id="{D7DD6BC9-6F7E-4131-97A1-AEDA579BE1BC}" type="slidenum">
              <a:rPr lang="en-US" smtClean="0"/>
              <a:t>3</a:t>
            </a:fld>
            <a:endParaRPr lang="en-US"/>
          </a:p>
        </p:txBody>
      </p:sp>
    </p:spTree>
    <p:extLst>
      <p:ext uri="{BB962C8B-B14F-4D97-AF65-F5344CB8AC3E}">
        <p14:creationId xmlns:p14="http://schemas.microsoft.com/office/powerpoint/2010/main" val="2787964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James II, even before he became king, was a known Catholic in England,</a:t>
            </a:r>
            <a:r>
              <a:rPr lang="en-US" baseline="0" dirty="0" smtClean="0"/>
              <a:t> and very outspoken about it.  He wanted to change the Book of Common Prayer to accommodate his religious beliefs, which worried many Protestants, especially Puritans, of a Catholic conspiracy to initiate a coup </a:t>
            </a:r>
            <a:r>
              <a:rPr lang="en-US" baseline="0" dirty="0" err="1" smtClean="0"/>
              <a:t>d’etat</a:t>
            </a:r>
            <a:r>
              <a:rPr lang="en-US" baseline="0" dirty="0" smtClean="0"/>
              <a:t>.  Many saw Catholics as inherently seditious and saw in their language of religious tolerance simply a means to take over governments in Europe for their control.  Protestant fears began the Exclusion Crisis from 1679 to 1685, in which James, duke of Monmouth, attempted to overthrow his succession with the assistance of the new Whig party.  The Whigs saw themselves as a continuation of the successive revolutionary movements that had occurred since the beginning.  However, Monmouth was killed and the rebellion (and the name Monmouth) became a byword.  However, none of these events convinced Protestants who rejected the idea of divine right of kings (which James II, like many Stuarts before him, believed in). </a:t>
            </a:r>
            <a:r>
              <a:rPr lang="en-US" dirty="0" smtClean="0"/>
              <a:t>James II’s policies</a:t>
            </a:r>
            <a:r>
              <a:rPr lang="en-US" baseline="0" dirty="0" smtClean="0"/>
              <a:t> further validated the idea that a Catholic coup was on the rise.  In addition to his open Catholicism, he also condensed all colonies except Delaware and Pennsylvania into the Dominion of New England, which no colonist enjoyed.  They did not understand the arrangement, and saw it as an excuse to send in royal authorities to spy out their freedom.  The colonists agreed that any time a king violated English law he was to be deemed a tyrant and not obeyed.  James’s actions further validated the notion that he was a tyrant, and even mainline Protestants found common ground with Puritans in their opposition to James’s policies.  It was time for a change.</a:t>
            </a:r>
            <a:endParaRPr lang="en-US" dirty="0" smtClean="0"/>
          </a:p>
          <a:p>
            <a:endParaRPr lang="en-US" dirty="0"/>
          </a:p>
        </p:txBody>
      </p:sp>
      <p:sp>
        <p:nvSpPr>
          <p:cNvPr id="4" name="Slide Number Placeholder 3"/>
          <p:cNvSpPr>
            <a:spLocks noGrp="1"/>
          </p:cNvSpPr>
          <p:nvPr>
            <p:ph type="sldNum" sz="quarter" idx="10"/>
          </p:nvPr>
        </p:nvSpPr>
        <p:spPr/>
        <p:txBody>
          <a:bodyPr/>
          <a:lstStyle/>
          <a:p>
            <a:fld id="{D7DD6BC9-6F7E-4131-97A1-AEDA579BE1BC}" type="slidenum">
              <a:rPr lang="en-US" smtClean="0"/>
              <a:t>4</a:t>
            </a:fld>
            <a:endParaRPr lang="en-US"/>
          </a:p>
        </p:txBody>
      </p:sp>
    </p:spTree>
    <p:extLst>
      <p:ext uri="{BB962C8B-B14F-4D97-AF65-F5344CB8AC3E}">
        <p14:creationId xmlns:p14="http://schemas.microsoft.com/office/powerpoint/2010/main" val="1462715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James’s policies</a:t>
            </a:r>
            <a:r>
              <a:rPr lang="en-US" baseline="0" dirty="0" smtClean="0"/>
              <a:t> had angered Protestants to the point that they hired William and Mary, daughter and son-in-law of the king, to come from the Netherlands and take it over in exchange for serving as constitutional monarchs (since James, they argued, had been a tyrant who refused to consent to Parliament and had purposely taken monarchical matters into his own hands while upending the established order).  However, this was not, as some argue, a “bloodless revolution.”  James fled to Catholic Ireland, one of Great Britain’s three kingdoms in which he was well-received, and waged the unsuccessful </a:t>
            </a:r>
            <a:r>
              <a:rPr lang="en-US" baseline="0" dirty="0" err="1" smtClean="0"/>
              <a:t>Williamite</a:t>
            </a:r>
            <a:r>
              <a:rPr lang="en-US" baseline="0" dirty="0" smtClean="0"/>
              <a:t> War in an attempt to get the throne back.  The tension in the mother country fueled tension in the colonies, as they realized they could not trust their governments either that James II had set up.</a:t>
            </a:r>
            <a:endParaRPr lang="en-US" dirty="0"/>
          </a:p>
        </p:txBody>
      </p:sp>
      <p:sp>
        <p:nvSpPr>
          <p:cNvPr id="4" name="Slide Number Placeholder 3"/>
          <p:cNvSpPr>
            <a:spLocks noGrp="1"/>
          </p:cNvSpPr>
          <p:nvPr>
            <p:ph type="sldNum" sz="quarter" idx="10"/>
          </p:nvPr>
        </p:nvSpPr>
        <p:spPr/>
        <p:txBody>
          <a:bodyPr/>
          <a:lstStyle/>
          <a:p>
            <a:fld id="{D7DD6BC9-6F7E-4131-97A1-AEDA579BE1BC}" type="slidenum">
              <a:rPr lang="en-US" smtClean="0"/>
              <a:t>5</a:t>
            </a:fld>
            <a:endParaRPr lang="en-US"/>
          </a:p>
        </p:txBody>
      </p:sp>
    </p:spTree>
    <p:extLst>
      <p:ext uri="{BB962C8B-B14F-4D97-AF65-F5344CB8AC3E}">
        <p14:creationId xmlns:p14="http://schemas.microsoft.com/office/powerpoint/2010/main" val="31568283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Boston Revolt of 1689 was the first of these.  Angry colonists stormed the streets of Boston, broke into</a:t>
            </a:r>
            <a:r>
              <a:rPr lang="en-US" baseline="0" dirty="0" smtClean="0"/>
              <a:t> the home of Sir Edmund Andros, arrested and jailed him, and reclaimed Massachusetts for themselves, thus putting an end to the Dominion of New England which they hated so much.  In New York, which followed William’s example in England of prohibiting Catholics from public office, a man named Jacob Leisler took over New York as its self-appointed lieutenant governor for two years.  He tried and committed anyone who would not obey him to prison.  In 1691, he and his followers were executed, but the Dominion of New England had been purged of all its remnants.  In Maryland, Catholics were a minority twelve years before the Glorious Revolution.  However, the number of them did not matter.  What mattered was their presence in the colony, which Protestants felt was a threat to loyalty to the Crown.  They sought to purge Maryland of this, taking courage from earlier revolts.  In 1682, Josias </a:t>
            </a:r>
            <a:r>
              <a:rPr lang="en-US" baseline="0" dirty="0" err="1" smtClean="0"/>
              <a:t>Fendel</a:t>
            </a:r>
            <a:r>
              <a:rPr lang="en-US" baseline="0" dirty="0" smtClean="0"/>
              <a:t> and John Coode had already been arrested for an attempted rebellion that would have expelled Catholics due to their denial of property rights.  This did not work.  However, in 1689, Coode and other Protestants revolted against Lord Baltimore and deposed him, installing a new regime that would guarantee their rights as Englishmen.  In the end, Coode and his men were not prosecuted and the Protestants gained control of Maryland.  Though some religious freedom would eventually return, the Catholics would no longer be in a position to seize power as they once did.</a:t>
            </a:r>
            <a:endParaRPr lang="en-US" dirty="0"/>
          </a:p>
        </p:txBody>
      </p:sp>
      <p:sp>
        <p:nvSpPr>
          <p:cNvPr id="4" name="Slide Number Placeholder 3"/>
          <p:cNvSpPr>
            <a:spLocks noGrp="1"/>
          </p:cNvSpPr>
          <p:nvPr>
            <p:ph type="sldNum" sz="quarter" idx="10"/>
          </p:nvPr>
        </p:nvSpPr>
        <p:spPr/>
        <p:txBody>
          <a:bodyPr/>
          <a:lstStyle/>
          <a:p>
            <a:fld id="{D7DD6BC9-6F7E-4131-97A1-AEDA579BE1BC}" type="slidenum">
              <a:rPr lang="en-US" smtClean="0"/>
              <a:t>6</a:t>
            </a:fld>
            <a:endParaRPr lang="en-US"/>
          </a:p>
        </p:txBody>
      </p:sp>
    </p:spTree>
    <p:extLst>
      <p:ext uri="{BB962C8B-B14F-4D97-AF65-F5344CB8AC3E}">
        <p14:creationId xmlns:p14="http://schemas.microsoft.com/office/powerpoint/2010/main" val="38679349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C9F539B8-959B-9F40-A9B4-335D47313F70}" type="datetimeFigureOut">
              <a:rPr lang="en-US" smtClean="0"/>
              <a:t>3/25/2022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3155799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F539B8-959B-9F40-A9B4-335D47313F70}" type="datetimeFigureOut">
              <a:rPr lang="en-US" smtClean="0"/>
              <a:t>3/25/2022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4063553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6375"/>
            <a:ext cx="6019800" cy="43878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F539B8-959B-9F40-A9B4-335D47313F70}" type="datetimeFigureOut">
              <a:rPr lang="en-US" smtClean="0"/>
              <a:t>3/25/2022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463286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F539B8-959B-9F40-A9B4-335D47313F70}" type="datetimeFigureOut">
              <a:rPr lang="en-US" smtClean="0"/>
              <a:t>3/25/2022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3928342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9F539B8-959B-9F40-A9B4-335D47313F70}" type="datetimeFigureOut">
              <a:rPr lang="en-US" smtClean="0"/>
              <a:t>3/25/2022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899219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9F539B8-959B-9F40-A9B4-335D47313F70}" type="datetimeFigureOut">
              <a:rPr lang="en-US" smtClean="0"/>
              <a:t>3/25/2022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351708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9F539B8-959B-9F40-A9B4-335D47313F70}" type="datetimeFigureOut">
              <a:rPr lang="en-US" smtClean="0"/>
              <a:t>3/25/2022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72744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9F539B8-959B-9F40-A9B4-335D47313F70}" type="datetimeFigureOut">
              <a:rPr lang="en-US" smtClean="0"/>
              <a:t>3/25/2022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214685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F539B8-959B-9F40-A9B4-335D47313F70}" type="datetimeFigureOut">
              <a:rPr lang="en-US" smtClean="0"/>
              <a:t>3/25/2022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2750575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solidFill>
                  <a:schemeClr val="accent2">
                    <a:lumMod val="20000"/>
                    <a:lumOff val="8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9F539B8-959B-9F40-A9B4-335D47313F70}" type="datetimeFigureOut">
              <a:rPr lang="en-US" smtClean="0"/>
              <a:t>3/25/2022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3900289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9F539B8-959B-9F40-A9B4-335D47313F70}" type="datetimeFigureOut">
              <a:rPr lang="en-US" smtClean="0"/>
              <a:t>3/25/2022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4177482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F539B8-959B-9F40-A9B4-335D47313F70}" type="datetimeFigureOut">
              <a:rPr lang="en-US" smtClean="0"/>
              <a:t>3/25/2022</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8E2560-1547-9E46-9222-AB130F27EA50}" type="slidenum">
              <a:rPr lang="en-US" smtClean="0"/>
              <a:t>‹#›</a:t>
            </a:fld>
            <a:endParaRPr lang="en-US"/>
          </a:p>
        </p:txBody>
      </p:sp>
    </p:spTree>
    <p:extLst>
      <p:ext uri="{BB962C8B-B14F-4D97-AF65-F5344CB8AC3E}">
        <p14:creationId xmlns:p14="http://schemas.microsoft.com/office/powerpoint/2010/main" val="3116190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accent2"/>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accent2">
              <a:lumMod val="60000"/>
              <a:lumOff val="40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accent2">
              <a:lumMod val="40000"/>
              <a:lumOff val="60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accent2">
              <a:lumMod val="20000"/>
              <a:lumOff val="80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avalon.law.yale.edu/17th_century/england.asp" TargetMode="External"/><Relationship Id="rId2" Type="http://schemas.openxmlformats.org/officeDocument/2006/relationships/hyperlink" Target="https://www.originalsources.com/Document.aspx?DocID=4V388SLAARKE8BQ" TargetMode="External"/><Relationship Id="rId1" Type="http://schemas.openxmlformats.org/officeDocument/2006/relationships/slideLayout" Target="../slideLayouts/slideLayout2.xml"/><Relationship Id="rId5" Type="http://schemas.openxmlformats.org/officeDocument/2006/relationships/hyperlink" Target="https://quod.lib.umich.edu/e/eebo/A00718.0001.001/1:3?rgn=div1;view=fulltext" TargetMode="External"/><Relationship Id="rId4" Type="http://schemas.openxmlformats.org/officeDocument/2006/relationships/hyperlink" Target="https://www.law.gmu.edu/assets/files/academics/founders/petitionofright.pdf"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avalon.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bg2"/>
                </a:solidFill>
              </a:rPr>
              <a:t>A Protestant Overthrow</a:t>
            </a:r>
            <a:endParaRPr lang="en-US" dirty="0">
              <a:solidFill>
                <a:schemeClr val="bg2"/>
              </a:solidFill>
            </a:endParaRPr>
          </a:p>
        </p:txBody>
      </p:sp>
      <p:sp>
        <p:nvSpPr>
          <p:cNvPr id="3" name="Subtitle 2"/>
          <p:cNvSpPr>
            <a:spLocks noGrp="1"/>
          </p:cNvSpPr>
          <p:nvPr>
            <p:ph type="subTitle" idx="1"/>
          </p:nvPr>
        </p:nvSpPr>
        <p:spPr/>
        <p:txBody>
          <a:bodyPr/>
          <a:lstStyle/>
          <a:p>
            <a:r>
              <a:rPr lang="en-US" dirty="0" smtClean="0">
                <a:solidFill>
                  <a:schemeClr val="tx2"/>
                </a:solidFill>
              </a:rPr>
              <a:t>The Glorious Revolution and its Effects in Colonial America</a:t>
            </a:r>
          </a:p>
          <a:p>
            <a:r>
              <a:rPr lang="en-US" dirty="0" smtClean="0">
                <a:solidFill>
                  <a:schemeClr val="tx2"/>
                </a:solidFill>
              </a:rPr>
              <a:t>Kevan D. Keane</a:t>
            </a:r>
            <a:endParaRPr lang="en-US" dirty="0">
              <a:solidFill>
                <a:schemeClr val="tx2"/>
              </a:solidFill>
            </a:endParaRPr>
          </a:p>
        </p:txBody>
      </p:sp>
    </p:spTree>
    <p:extLst>
      <p:ext uri="{BB962C8B-B14F-4D97-AF65-F5344CB8AC3E}">
        <p14:creationId xmlns:p14="http://schemas.microsoft.com/office/powerpoint/2010/main" val="4232403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2"/>
                </a:solidFill>
              </a:rPr>
              <a:t>The Glorious Revolution’s Transatlantic Effect</a:t>
            </a:r>
            <a:endParaRPr lang="en-US" dirty="0">
              <a:solidFill>
                <a:schemeClr val="bg2"/>
              </a:solidFill>
            </a:endParaRPr>
          </a:p>
        </p:txBody>
      </p:sp>
      <p:sp>
        <p:nvSpPr>
          <p:cNvPr id="3" name="Content Placeholder 2"/>
          <p:cNvSpPr>
            <a:spLocks noGrp="1"/>
          </p:cNvSpPr>
          <p:nvPr>
            <p:ph idx="1"/>
          </p:nvPr>
        </p:nvSpPr>
        <p:spPr>
          <a:xfrm>
            <a:off x="457200" y="1214121"/>
            <a:ext cx="8229600" cy="4525963"/>
          </a:xfrm>
        </p:spPr>
        <p:txBody>
          <a:bodyPr/>
          <a:lstStyle/>
          <a:p>
            <a:r>
              <a:rPr lang="en-US" dirty="0" smtClean="0">
                <a:solidFill>
                  <a:schemeClr val="bg2"/>
                </a:solidFill>
              </a:rPr>
              <a:t>Glorious Revolution created political upheaval in the colonies</a:t>
            </a:r>
          </a:p>
          <a:p>
            <a:pPr lvl="1"/>
            <a:r>
              <a:rPr lang="en-US" dirty="0" smtClean="0">
                <a:solidFill>
                  <a:schemeClr val="bg2"/>
                </a:solidFill>
              </a:rPr>
              <a:t>These upheavals designed to protect Protestant freedoms highly </a:t>
            </a:r>
            <a:r>
              <a:rPr lang="en-US" dirty="0" smtClean="0">
                <a:solidFill>
                  <a:schemeClr val="bg2"/>
                </a:solidFill>
              </a:rPr>
              <a:t>valued</a:t>
            </a:r>
          </a:p>
          <a:p>
            <a:pPr lvl="1"/>
            <a:r>
              <a:rPr lang="en-US" dirty="0" smtClean="0">
                <a:solidFill>
                  <a:schemeClr val="bg2"/>
                </a:solidFill>
              </a:rPr>
              <a:t>Ripple effect around the Atlantic World</a:t>
            </a:r>
          </a:p>
          <a:p>
            <a:pPr lvl="1"/>
            <a:r>
              <a:rPr lang="en-US" dirty="0" smtClean="0">
                <a:solidFill>
                  <a:schemeClr val="bg2"/>
                </a:solidFill>
              </a:rPr>
              <a:t>Political upheaval had been building for a long time</a:t>
            </a:r>
            <a:endParaRPr lang="en-US" dirty="0">
              <a:solidFill>
                <a:schemeClr val="bg2"/>
              </a:solidFill>
            </a:endParaRPr>
          </a:p>
        </p:txBody>
      </p:sp>
    </p:spTree>
    <p:extLst>
      <p:ext uri="{BB962C8B-B14F-4D97-AF65-F5344CB8AC3E}">
        <p14:creationId xmlns:p14="http://schemas.microsoft.com/office/powerpoint/2010/main" val="2910443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Background:  The Puritans, James II, and Protestant Liberty</a:t>
            </a:r>
            <a:endParaRPr lang="en-US" dirty="0"/>
          </a:p>
        </p:txBody>
      </p:sp>
      <p:sp>
        <p:nvSpPr>
          <p:cNvPr id="3" name="Content Placeholder 2"/>
          <p:cNvSpPr>
            <a:spLocks noGrp="1"/>
          </p:cNvSpPr>
          <p:nvPr>
            <p:ph idx="1"/>
          </p:nvPr>
        </p:nvSpPr>
        <p:spPr/>
        <p:txBody>
          <a:bodyPr/>
          <a:lstStyle/>
          <a:p>
            <a:r>
              <a:rPr lang="en-US" dirty="0" smtClean="0"/>
              <a:t>Puritans-wanted total break with Roman Catholic Church, including in crown politics</a:t>
            </a:r>
          </a:p>
          <a:p>
            <a:pPr lvl="1"/>
            <a:r>
              <a:rPr lang="en-US" dirty="0" smtClean="0">
                <a:solidFill>
                  <a:schemeClr val="tx1"/>
                </a:solidFill>
              </a:rPr>
              <a:t>Massachusetts Bay Colony:  achieved this with control of church and state</a:t>
            </a:r>
          </a:p>
          <a:p>
            <a:pPr lvl="1"/>
            <a:r>
              <a:rPr lang="en-US" dirty="0" smtClean="0">
                <a:solidFill>
                  <a:schemeClr val="tx1"/>
                </a:solidFill>
              </a:rPr>
              <a:t>Colonial South-more complicated situation with Church of England in charge</a:t>
            </a:r>
            <a:endParaRPr lang="en-US" dirty="0">
              <a:solidFill>
                <a:schemeClr val="tx1"/>
              </a:solidFill>
            </a:endParaRPr>
          </a:p>
        </p:txBody>
      </p:sp>
    </p:spTree>
    <p:extLst>
      <p:ext uri="{BB962C8B-B14F-4D97-AF65-F5344CB8AC3E}">
        <p14:creationId xmlns:p14="http://schemas.microsoft.com/office/powerpoint/2010/main" val="611387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Background:  The Puritans, James II, and Protestant </a:t>
            </a:r>
            <a:r>
              <a:rPr lang="en-US" dirty="0" smtClean="0"/>
              <a:t>Liberty (cont.)</a:t>
            </a:r>
            <a:endParaRPr lang="en-US" dirty="0"/>
          </a:p>
        </p:txBody>
      </p:sp>
      <p:sp>
        <p:nvSpPr>
          <p:cNvPr id="5" name="TextBox 4"/>
          <p:cNvSpPr txBox="1"/>
          <p:nvPr/>
        </p:nvSpPr>
        <p:spPr>
          <a:xfrm>
            <a:off x="6553200" y="2600960"/>
            <a:ext cx="2739853" cy="1200329"/>
          </a:xfrm>
          <a:prstGeom prst="rect">
            <a:avLst/>
          </a:prstGeom>
          <a:noFill/>
        </p:spPr>
        <p:txBody>
          <a:bodyPr wrap="none" rtlCol="0">
            <a:spAutoFit/>
          </a:bodyPr>
          <a:lstStyle/>
          <a:p>
            <a:r>
              <a:rPr lang="en-US" dirty="0" smtClean="0"/>
              <a:t>Figure 3.  </a:t>
            </a:r>
            <a:r>
              <a:rPr lang="en-US" dirty="0" smtClean="0"/>
              <a:t>Portrait of </a:t>
            </a:r>
            <a:br>
              <a:rPr lang="en-US" dirty="0" smtClean="0"/>
            </a:br>
            <a:r>
              <a:rPr lang="en-US" dirty="0" smtClean="0"/>
              <a:t>James II by Peter Lely.</a:t>
            </a:r>
          </a:p>
          <a:p>
            <a:r>
              <a:rPr lang="en-US" dirty="0"/>
              <a:t>https://en.wikipedia.org</a:t>
            </a:r>
            <a:r>
              <a:rPr lang="en-US" dirty="0" smtClean="0"/>
              <a:t>/</a:t>
            </a:r>
            <a:br>
              <a:rPr lang="en-US" dirty="0" smtClean="0"/>
            </a:br>
            <a:r>
              <a:rPr lang="en-US" dirty="0" smtClean="0"/>
              <a:t>wiki/</a:t>
            </a:r>
            <a:r>
              <a:rPr lang="en-US" dirty="0" err="1" smtClean="0"/>
              <a:t>James_II_of_England</a:t>
            </a:r>
            <a:endParaRPr lang="en-US" dirty="0"/>
          </a:p>
        </p:txBody>
      </p:sp>
      <p:sp>
        <p:nvSpPr>
          <p:cNvPr id="3" name="Content Placeholder 2"/>
          <p:cNvSpPr>
            <a:spLocks noGrp="1"/>
          </p:cNvSpPr>
          <p:nvPr>
            <p:ph idx="1"/>
          </p:nvPr>
        </p:nvSpPr>
        <p:spPr/>
        <p:txBody>
          <a:bodyPr/>
          <a:lstStyle/>
          <a:p>
            <a:endParaRPr lang="en-US" dirty="0"/>
          </a:p>
        </p:txBody>
      </p:sp>
      <p:pic>
        <p:nvPicPr>
          <p:cNvPr id="2050" name="Picture 2" descr="James II by Peter Lely.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72080" y="2326957"/>
            <a:ext cx="2947670" cy="39817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1180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Glorious Revolution</a:t>
            </a:r>
            <a:endParaRPr lang="en-US" dirty="0"/>
          </a:p>
        </p:txBody>
      </p:sp>
      <p:sp>
        <p:nvSpPr>
          <p:cNvPr id="3" name="Content Placeholder 2"/>
          <p:cNvSpPr>
            <a:spLocks noGrp="1"/>
          </p:cNvSpPr>
          <p:nvPr>
            <p:ph idx="1"/>
          </p:nvPr>
        </p:nvSpPr>
        <p:spPr/>
        <p:txBody>
          <a:bodyPr/>
          <a:lstStyle/>
          <a:p>
            <a:r>
              <a:rPr lang="en-US" dirty="0" smtClean="0"/>
              <a:t>English Protestants fed up</a:t>
            </a:r>
          </a:p>
          <a:p>
            <a:r>
              <a:rPr lang="en-US" dirty="0" smtClean="0"/>
              <a:t>William III and Mary II seen as answer</a:t>
            </a:r>
            <a:endParaRPr lang="en-US" dirty="0"/>
          </a:p>
        </p:txBody>
      </p:sp>
      <p:sp>
        <p:nvSpPr>
          <p:cNvPr id="5" name="TextBox 4"/>
          <p:cNvSpPr txBox="1"/>
          <p:nvPr/>
        </p:nvSpPr>
        <p:spPr>
          <a:xfrm>
            <a:off x="568960" y="3241040"/>
            <a:ext cx="3311676" cy="1200329"/>
          </a:xfrm>
          <a:prstGeom prst="rect">
            <a:avLst/>
          </a:prstGeom>
          <a:noFill/>
        </p:spPr>
        <p:txBody>
          <a:bodyPr wrap="none" rtlCol="0">
            <a:spAutoFit/>
          </a:bodyPr>
          <a:lstStyle/>
          <a:p>
            <a:r>
              <a:rPr lang="en-US" dirty="0" smtClean="0"/>
              <a:t>Figure 5.  </a:t>
            </a:r>
            <a:r>
              <a:rPr lang="en-US" dirty="0" smtClean="0"/>
              <a:t>Portrait of William III,</a:t>
            </a:r>
            <a:endParaRPr lang="en-US" dirty="0" smtClean="0"/>
          </a:p>
          <a:p>
            <a:r>
              <a:rPr lang="en-US" dirty="0" smtClean="0"/>
              <a:t>Godfrey Kneller, </a:t>
            </a:r>
            <a:r>
              <a:rPr lang="en-US" dirty="0" smtClean="0"/>
              <a:t>1690</a:t>
            </a:r>
          </a:p>
          <a:p>
            <a:r>
              <a:rPr lang="en-US" dirty="0"/>
              <a:t>https://en.wikipedia.org</a:t>
            </a:r>
            <a:r>
              <a:rPr lang="en-US" dirty="0" smtClean="0"/>
              <a:t>/</a:t>
            </a:r>
            <a:br>
              <a:rPr lang="en-US" dirty="0" smtClean="0"/>
            </a:br>
            <a:r>
              <a:rPr lang="en-US" dirty="0" smtClean="0"/>
              <a:t>wiki/</a:t>
            </a:r>
            <a:r>
              <a:rPr lang="en-US" dirty="0" err="1" smtClean="0"/>
              <a:t>William_III_of_England</a:t>
            </a:r>
            <a:endParaRPr lang="en-US" dirty="0"/>
          </a:p>
        </p:txBody>
      </p:sp>
      <p:pic>
        <p:nvPicPr>
          <p:cNvPr id="3074" name="Picture 2" descr="Colour oil painting of Willia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94455" y="3021648"/>
            <a:ext cx="2095500" cy="3267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5117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Colonial Revolts</a:t>
            </a:r>
            <a:endParaRPr lang="en-US" dirty="0"/>
          </a:p>
        </p:txBody>
      </p:sp>
      <p:sp>
        <p:nvSpPr>
          <p:cNvPr id="3" name="Content Placeholder 2"/>
          <p:cNvSpPr>
            <a:spLocks noGrp="1"/>
          </p:cNvSpPr>
          <p:nvPr>
            <p:ph idx="1"/>
          </p:nvPr>
        </p:nvSpPr>
        <p:spPr/>
        <p:txBody>
          <a:bodyPr>
            <a:normAutofit lnSpcReduction="10000"/>
          </a:bodyPr>
          <a:lstStyle/>
          <a:p>
            <a:r>
              <a:rPr lang="en-US" dirty="0" smtClean="0"/>
              <a:t>Boston Revolt of 1689 (Massachusetts)</a:t>
            </a:r>
          </a:p>
          <a:p>
            <a:pPr lvl="1"/>
            <a:r>
              <a:rPr lang="en-US" dirty="0" smtClean="0">
                <a:solidFill>
                  <a:schemeClr val="bg1"/>
                </a:solidFill>
              </a:rPr>
              <a:t>Edmund Andros arrested and overthrown</a:t>
            </a:r>
          </a:p>
          <a:p>
            <a:pPr lvl="1"/>
            <a:r>
              <a:rPr lang="en-US" dirty="0" smtClean="0">
                <a:solidFill>
                  <a:schemeClr val="bg1"/>
                </a:solidFill>
              </a:rPr>
              <a:t>Dominion of New England ended</a:t>
            </a:r>
          </a:p>
          <a:p>
            <a:r>
              <a:rPr lang="en-US" dirty="0" smtClean="0">
                <a:solidFill>
                  <a:schemeClr val="bg1"/>
                </a:solidFill>
              </a:rPr>
              <a:t>Leisler Rebellion (New York)</a:t>
            </a:r>
          </a:p>
          <a:p>
            <a:pPr lvl="1"/>
            <a:r>
              <a:rPr lang="en-US" dirty="0" smtClean="0">
                <a:solidFill>
                  <a:schemeClr val="bg1"/>
                </a:solidFill>
              </a:rPr>
              <a:t>Jacob Leisler took over New York and ruled for two years until his execution</a:t>
            </a:r>
          </a:p>
          <a:p>
            <a:r>
              <a:rPr lang="en-US" dirty="0" smtClean="0">
                <a:solidFill>
                  <a:schemeClr val="bg1"/>
                </a:solidFill>
              </a:rPr>
              <a:t>Coode’s Rebellion (Maryland)</a:t>
            </a:r>
          </a:p>
          <a:p>
            <a:pPr lvl="1"/>
            <a:r>
              <a:rPr lang="en-US" dirty="0" smtClean="0">
                <a:solidFill>
                  <a:schemeClr val="bg1"/>
                </a:solidFill>
              </a:rPr>
              <a:t>Overthrew the </a:t>
            </a:r>
            <a:r>
              <a:rPr lang="en-US" dirty="0" err="1" smtClean="0">
                <a:solidFill>
                  <a:schemeClr val="bg1"/>
                </a:solidFill>
              </a:rPr>
              <a:t>Baltimores</a:t>
            </a:r>
            <a:r>
              <a:rPr lang="en-US" dirty="0" smtClean="0">
                <a:solidFill>
                  <a:schemeClr val="bg1"/>
                </a:solidFill>
              </a:rPr>
              <a:t> for a more Protestant-friendly colonial government</a:t>
            </a:r>
            <a:endParaRPr lang="en-US" dirty="0">
              <a:solidFill>
                <a:schemeClr val="bg1"/>
              </a:solidFill>
            </a:endParaRPr>
          </a:p>
        </p:txBody>
      </p:sp>
    </p:spTree>
    <p:extLst>
      <p:ext uri="{BB962C8B-B14F-4D97-AF65-F5344CB8AC3E}">
        <p14:creationId xmlns:p14="http://schemas.microsoft.com/office/powerpoint/2010/main" val="1965884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James II sought his own interests as monarch</a:t>
            </a:r>
          </a:p>
          <a:p>
            <a:r>
              <a:rPr lang="en-US" dirty="0" smtClean="0"/>
              <a:t>Protestants on both sides of the Atlantic feared a Catholic takeover</a:t>
            </a:r>
          </a:p>
          <a:p>
            <a:r>
              <a:rPr lang="en-US" dirty="0" smtClean="0"/>
              <a:t>Rebellion occurred on both sides that deposed James II and his regime</a:t>
            </a:r>
            <a:endParaRPr lang="en-US" dirty="0"/>
          </a:p>
        </p:txBody>
      </p:sp>
    </p:spTree>
    <p:extLst>
      <p:ext uri="{BB962C8B-B14F-4D97-AF65-F5344CB8AC3E}">
        <p14:creationId xmlns:p14="http://schemas.microsoft.com/office/powerpoint/2010/main" val="224033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Bibliography</a:t>
            </a:r>
            <a:endParaRPr lang="en-US" dirty="0"/>
          </a:p>
        </p:txBody>
      </p:sp>
      <p:sp>
        <p:nvSpPr>
          <p:cNvPr id="3" name="Content Placeholder 2"/>
          <p:cNvSpPr>
            <a:spLocks noGrp="1"/>
          </p:cNvSpPr>
          <p:nvPr>
            <p:ph idx="1"/>
          </p:nvPr>
        </p:nvSpPr>
        <p:spPr/>
        <p:txBody>
          <a:bodyPr>
            <a:normAutofit fontScale="40000" lnSpcReduction="20000"/>
          </a:bodyPr>
          <a:lstStyle/>
          <a:p>
            <a:pPr marL="0" indent="0">
              <a:buNone/>
            </a:pPr>
            <a:r>
              <a:rPr lang="en-US" dirty="0"/>
              <a:t>A Gentleman from the City of New York.  </a:t>
            </a:r>
            <a:r>
              <a:rPr lang="en-US" i="1" dirty="0"/>
              <a:t>Leisler’s Rebellion</a:t>
            </a:r>
            <a:r>
              <a:rPr lang="en-US" dirty="0"/>
              <a:t>.  Western Standard:  2020.</a:t>
            </a:r>
          </a:p>
          <a:p>
            <a:pPr marL="0" indent="0">
              <a:buNone/>
            </a:pPr>
            <a:r>
              <a:rPr lang="en-US" dirty="0"/>
              <a:t>Accessed October 11, 2020. </a:t>
            </a:r>
            <a:r>
              <a:rPr lang="en-US" u="sng" dirty="0">
                <a:hlinkClick r:id="rId2"/>
              </a:rPr>
              <a:t>https://www.originalsources.com/Document.aspx?DocID=4V388SLAARKE8BQ</a:t>
            </a:r>
            <a:r>
              <a:rPr lang="en-US" dirty="0"/>
              <a:t>.</a:t>
            </a:r>
          </a:p>
          <a:p>
            <a:pPr marL="0" indent="0">
              <a:buNone/>
            </a:pPr>
            <a:r>
              <a:rPr lang="en-US" dirty="0"/>
              <a:t> </a:t>
            </a:r>
          </a:p>
          <a:p>
            <a:pPr marL="0" indent="0">
              <a:buNone/>
            </a:pPr>
            <a:r>
              <a:rPr lang="en-US" dirty="0"/>
              <a:t>Calvert, Philip.  </a:t>
            </a:r>
            <a:r>
              <a:rPr lang="en-US" i="1" dirty="0"/>
              <a:t>A Letter from the </a:t>
            </a:r>
            <a:r>
              <a:rPr lang="en-US" i="1" dirty="0" err="1"/>
              <a:t>Chancellour</a:t>
            </a:r>
            <a:r>
              <a:rPr lang="en-US" i="1" dirty="0"/>
              <a:t> of Maryland to Colonel Henry Meese</a:t>
            </a:r>
            <a:r>
              <a:rPr lang="en-US" dirty="0"/>
              <a:t>.</a:t>
            </a:r>
          </a:p>
          <a:p>
            <a:pPr marL="0" indent="0">
              <a:buNone/>
            </a:pPr>
            <a:r>
              <a:rPr lang="en-US" dirty="0"/>
              <a:t>	University of Michigan:  Ann Arbor.  Accessed October 12, 2020.</a:t>
            </a:r>
          </a:p>
          <a:p>
            <a:pPr marL="0" indent="0">
              <a:buNone/>
            </a:pPr>
            <a:r>
              <a:rPr lang="en-US" dirty="0"/>
              <a:t>	https://quod.lib.umich.edu/e/eebo/A32345.0001.001/1:1?rgn=div1;view=fulltext.</a:t>
            </a:r>
          </a:p>
          <a:p>
            <a:pPr marL="0" indent="0">
              <a:buNone/>
            </a:pPr>
            <a:r>
              <a:rPr lang="en-US" dirty="0"/>
              <a:t> </a:t>
            </a:r>
          </a:p>
          <a:p>
            <a:pPr marL="0" indent="0">
              <a:buNone/>
            </a:pPr>
            <a:r>
              <a:rPr lang="en-US" dirty="0"/>
              <a:t>English Bill of Rights.  1689.  Avalon:  New Haven.  Accessed October 11, 2020.</a:t>
            </a:r>
          </a:p>
          <a:p>
            <a:pPr marL="0" indent="0">
              <a:buNone/>
            </a:pPr>
            <a:r>
              <a:rPr lang="en-US" dirty="0"/>
              <a:t>	</a:t>
            </a:r>
            <a:r>
              <a:rPr lang="en-US" u="sng" dirty="0">
                <a:hlinkClick r:id="rId3"/>
              </a:rPr>
              <a:t>https://avalon.law.yale.edu/17th_century/england.asp</a:t>
            </a:r>
            <a:r>
              <a:rPr lang="en-US" dirty="0"/>
              <a:t>.</a:t>
            </a:r>
          </a:p>
          <a:p>
            <a:pPr marL="0" indent="0">
              <a:buNone/>
            </a:pPr>
            <a:r>
              <a:rPr lang="en-US" dirty="0"/>
              <a:t> </a:t>
            </a:r>
          </a:p>
          <a:p>
            <a:pPr marL="0" indent="0">
              <a:buNone/>
            </a:pPr>
            <a:r>
              <a:rPr lang="en-US" dirty="0"/>
              <a:t>English Petition of Rights.  1628.  George Mason University:  Fairfax.  Accessed October 11,	2020.  </a:t>
            </a:r>
            <a:r>
              <a:rPr lang="en-US" u="sng" dirty="0">
                <a:hlinkClick r:id="rId4"/>
              </a:rPr>
              <a:t>https://www.law.gmu.edu/assets/files/academics/founders/petitionofright.pdf</a:t>
            </a:r>
            <a:r>
              <a:rPr lang="en-US" dirty="0"/>
              <a:t>.</a:t>
            </a:r>
          </a:p>
          <a:p>
            <a:pPr marL="0" indent="0">
              <a:buNone/>
            </a:pPr>
            <a:r>
              <a:rPr lang="en-US" dirty="0"/>
              <a:t> </a:t>
            </a:r>
          </a:p>
          <a:p>
            <a:pPr marL="0" indent="0">
              <a:buNone/>
            </a:pPr>
            <a:r>
              <a:rPr lang="en-US" dirty="0" err="1"/>
              <a:t>Fielde</a:t>
            </a:r>
            <a:r>
              <a:rPr lang="en-US" dirty="0"/>
              <a:t>, John D.  </a:t>
            </a:r>
            <a:r>
              <a:rPr lang="en-US" i="1" dirty="0"/>
              <a:t>An Admonition to the Parliament</a:t>
            </a:r>
            <a:r>
              <a:rPr lang="en-US" dirty="0"/>
              <a:t>.  University of Michigan:  Ann Arbor.	Accessed October 9, 2020.</a:t>
            </a:r>
          </a:p>
          <a:p>
            <a:pPr marL="0" indent="0">
              <a:buNone/>
            </a:pPr>
            <a:r>
              <a:rPr lang="en-US" dirty="0"/>
              <a:t>	</a:t>
            </a:r>
            <a:r>
              <a:rPr lang="en-US" u="sng" dirty="0">
                <a:hlinkClick r:id="rId5"/>
              </a:rPr>
              <a:t>https://quod.lib.umich.edu/e/eebo/A00718.0001.001/1:3?rgn=div1;view=fulltext</a:t>
            </a:r>
            <a:r>
              <a:rPr lang="en-US" dirty="0"/>
              <a:t>.</a:t>
            </a:r>
          </a:p>
          <a:p>
            <a:pPr marL="0" indent="0">
              <a:buNone/>
            </a:pPr>
            <a:r>
              <a:rPr lang="en-US" dirty="0"/>
              <a:t> </a:t>
            </a:r>
          </a:p>
          <a:p>
            <a:pPr marL="0" indent="0">
              <a:buNone/>
            </a:pPr>
            <a:r>
              <a:rPr lang="en-US" dirty="0"/>
              <a:t>General Assembly of Maryland.  </a:t>
            </a:r>
            <a:r>
              <a:rPr lang="en-US" i="1" dirty="0"/>
              <a:t>Correspondence with the Secretary of State, 1688-1696:</a:t>
            </a:r>
            <a:endParaRPr lang="en-US" dirty="0"/>
          </a:p>
          <a:p>
            <a:pPr marL="0" indent="0">
              <a:buNone/>
            </a:pPr>
            <a:r>
              <a:rPr lang="en-US" i="1" dirty="0"/>
              <a:t>	Addresses from Maryland to Their Majesties, King William and Queen Mary</a:t>
            </a:r>
            <a:r>
              <a:rPr lang="en-US" dirty="0"/>
              <a:t>.  Adam</a:t>
            </a:r>
          </a:p>
          <a:p>
            <a:pPr marL="0" indent="0">
              <a:buNone/>
            </a:pPr>
            <a:r>
              <a:rPr lang="en-US" dirty="0"/>
              <a:t>	Matthew Digital:  Marlborough, 2015.</a:t>
            </a:r>
          </a:p>
        </p:txBody>
      </p:sp>
    </p:spTree>
    <p:extLst>
      <p:ext uri="{BB962C8B-B14F-4D97-AF65-F5344CB8AC3E}">
        <p14:creationId xmlns:p14="http://schemas.microsoft.com/office/powerpoint/2010/main" val="18773818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Bibliography (cont.)</a:t>
            </a:r>
            <a:endParaRPr lang="en-US" dirty="0"/>
          </a:p>
        </p:txBody>
      </p:sp>
      <p:sp>
        <p:nvSpPr>
          <p:cNvPr id="3" name="Content Placeholder 2"/>
          <p:cNvSpPr>
            <a:spLocks noGrp="1"/>
          </p:cNvSpPr>
          <p:nvPr>
            <p:ph idx="1"/>
          </p:nvPr>
        </p:nvSpPr>
        <p:spPr>
          <a:xfrm>
            <a:off x="81280" y="167641"/>
            <a:ext cx="8229600" cy="4525963"/>
          </a:xfrm>
        </p:spPr>
        <p:txBody>
          <a:bodyPr>
            <a:noAutofit/>
          </a:bodyPr>
          <a:lstStyle/>
          <a:p>
            <a:pPr marL="0" indent="0">
              <a:buNone/>
            </a:pPr>
            <a:r>
              <a:rPr lang="en-US" sz="1000" dirty="0"/>
              <a:t> </a:t>
            </a:r>
          </a:p>
          <a:p>
            <a:pPr marL="0" indent="0">
              <a:buNone/>
            </a:pPr>
            <a:r>
              <a:rPr lang="en-US" sz="1000" dirty="0"/>
              <a:t>Hall, Michael G., et. al., eds.  </a:t>
            </a:r>
            <a:r>
              <a:rPr lang="en-US" sz="1000" i="1" dirty="0"/>
              <a:t>The Glorious Revolution in America:  Documents on the Colonial </a:t>
            </a:r>
            <a:endParaRPr lang="en-US" sz="1000" dirty="0"/>
          </a:p>
          <a:p>
            <a:pPr marL="0" indent="0">
              <a:buNone/>
            </a:pPr>
            <a:r>
              <a:rPr lang="en-US" sz="1000" i="1" dirty="0"/>
              <a:t>	Crisis of 1689</a:t>
            </a:r>
            <a:r>
              <a:rPr lang="en-US" sz="1000" dirty="0"/>
              <a:t>.  University of North Carolina Press:  Durham, 2012.</a:t>
            </a:r>
          </a:p>
          <a:p>
            <a:pPr marL="0" indent="0">
              <a:buNone/>
            </a:pPr>
            <a:r>
              <a:rPr lang="en-US" sz="1000" dirty="0"/>
              <a:t> </a:t>
            </a:r>
          </a:p>
          <a:p>
            <a:pPr marL="0" indent="0">
              <a:buNone/>
            </a:pPr>
            <a:r>
              <a:rPr lang="en-US" sz="1000" dirty="0"/>
              <a:t>James II.  “Commission of Sir Edmund Andros for the Dominion of New England.”  April 7,</a:t>
            </a:r>
          </a:p>
          <a:p>
            <a:pPr marL="0" indent="0">
              <a:buNone/>
            </a:pPr>
            <a:r>
              <a:rPr lang="en-US" sz="1000" dirty="0"/>
              <a:t>	1688.  Avalon:  New Haven.  Accessed October 11, 2020.</a:t>
            </a:r>
          </a:p>
          <a:p>
            <a:pPr marL="0" indent="0">
              <a:buNone/>
            </a:pPr>
            <a:r>
              <a:rPr lang="en-US" sz="1000" dirty="0">
                <a:hlinkClick r:id="rId2"/>
              </a:rPr>
              <a:t>https://</a:t>
            </a:r>
            <a:r>
              <a:rPr lang="en-US" sz="1000" dirty="0" smtClean="0">
                <a:hlinkClick r:id="rId2"/>
              </a:rPr>
              <a:t>avalon.l</a:t>
            </a:r>
            <a:endParaRPr lang="en-US" sz="1000" dirty="0" smtClean="0"/>
          </a:p>
          <a:p>
            <a:pPr marL="0" indent="0">
              <a:buNone/>
            </a:pPr>
            <a:r>
              <a:rPr lang="en-US" sz="1000" dirty="0" err="1"/>
              <a:t>Buranelli</a:t>
            </a:r>
            <a:r>
              <a:rPr lang="en-US" sz="1000" dirty="0"/>
              <a:t>, Vincent.  </a:t>
            </a:r>
            <a:r>
              <a:rPr lang="en-US" sz="1000" i="1" dirty="0"/>
              <a:t>The King and the Quaker:  A Study of William Penn and James II</a:t>
            </a:r>
            <a:r>
              <a:rPr lang="en-US" sz="1000" dirty="0"/>
              <a:t>.</a:t>
            </a:r>
          </a:p>
          <a:p>
            <a:pPr marL="0" indent="0">
              <a:buNone/>
            </a:pPr>
            <a:r>
              <a:rPr lang="en-US" sz="1000" dirty="0"/>
              <a:t>	University of Pennsylvania Press:  Philadelphia, 1962.</a:t>
            </a:r>
          </a:p>
          <a:p>
            <a:pPr marL="0" indent="0">
              <a:buNone/>
            </a:pPr>
            <a:r>
              <a:rPr lang="en-US" sz="1000" dirty="0"/>
              <a:t> </a:t>
            </a:r>
          </a:p>
          <a:p>
            <a:pPr marL="0" indent="0">
              <a:buNone/>
            </a:pPr>
            <a:r>
              <a:rPr lang="en-US" sz="1000" dirty="0"/>
              <a:t>Childs, John.  </a:t>
            </a:r>
            <a:r>
              <a:rPr lang="en-US" sz="1000" i="1" dirty="0"/>
              <a:t>The </a:t>
            </a:r>
            <a:r>
              <a:rPr lang="en-US" sz="1000" i="1" dirty="0" err="1"/>
              <a:t>Williamite</a:t>
            </a:r>
            <a:r>
              <a:rPr lang="en-US" sz="1000" i="1" dirty="0"/>
              <a:t> Wars in Ireland, 1688-1691</a:t>
            </a:r>
            <a:r>
              <a:rPr lang="en-US" sz="1000" dirty="0"/>
              <a:t>.  Bloomsbury Academic:  New York,</a:t>
            </a:r>
          </a:p>
          <a:p>
            <a:pPr marL="0" indent="0">
              <a:buNone/>
            </a:pPr>
            <a:r>
              <a:rPr lang="en-US" sz="1000" dirty="0"/>
              <a:t>	2007.</a:t>
            </a:r>
          </a:p>
          <a:p>
            <a:pPr marL="0" indent="0">
              <a:buNone/>
            </a:pPr>
            <a:r>
              <a:rPr lang="en-US" sz="1000" dirty="0"/>
              <a:t> </a:t>
            </a:r>
          </a:p>
          <a:p>
            <a:pPr marL="0" indent="0">
              <a:buNone/>
            </a:pPr>
            <a:r>
              <a:rPr lang="en-US" sz="1000" dirty="0"/>
              <a:t>Collinson, Patrick.  </a:t>
            </a:r>
            <a:r>
              <a:rPr lang="en-US" sz="1000" i="1" dirty="0"/>
              <a:t>Godly People:  Essays on English Protestantism and Puritanism</a:t>
            </a:r>
            <a:r>
              <a:rPr lang="en-US" sz="1000" dirty="0"/>
              <a:t>.  The </a:t>
            </a:r>
          </a:p>
          <a:p>
            <a:pPr marL="0" indent="0">
              <a:buNone/>
            </a:pPr>
            <a:r>
              <a:rPr lang="en-US" sz="1000" dirty="0"/>
              <a:t>	</a:t>
            </a:r>
            <a:r>
              <a:rPr lang="en-US" sz="1000" dirty="0" err="1"/>
              <a:t>Hambledon</a:t>
            </a:r>
            <a:r>
              <a:rPr lang="en-US" sz="1000" dirty="0"/>
              <a:t> Press:  London, 1983.</a:t>
            </a:r>
          </a:p>
          <a:p>
            <a:pPr marL="0" indent="0">
              <a:buNone/>
            </a:pPr>
            <a:r>
              <a:rPr lang="en-US" sz="1000" dirty="0"/>
              <a:t> </a:t>
            </a:r>
          </a:p>
          <a:p>
            <a:pPr marL="0" indent="0">
              <a:buNone/>
            </a:pPr>
            <a:r>
              <a:rPr lang="en-US" sz="1000" dirty="0"/>
              <a:t>Curran, Robert E.  </a:t>
            </a:r>
            <a:r>
              <a:rPr lang="en-US" sz="1000" i="1" dirty="0"/>
              <a:t>Papist Devils:  Catholics in British America, 1574-1783</a:t>
            </a:r>
            <a:r>
              <a:rPr lang="en-US" sz="1000" dirty="0"/>
              <a:t>.  Catholic University</a:t>
            </a:r>
          </a:p>
          <a:p>
            <a:pPr marL="0" indent="0">
              <a:buNone/>
            </a:pPr>
            <a:r>
              <a:rPr lang="en-US" sz="1000" dirty="0"/>
              <a:t>	of America Press:  Washington, 2014.</a:t>
            </a:r>
          </a:p>
          <a:p>
            <a:pPr marL="0" indent="0">
              <a:buNone/>
            </a:pPr>
            <a:r>
              <a:rPr lang="en-US" sz="1000" dirty="0"/>
              <a:t> </a:t>
            </a:r>
          </a:p>
          <a:p>
            <a:pPr marL="0" indent="0">
              <a:buNone/>
            </a:pPr>
            <a:r>
              <a:rPr lang="en-US" sz="1000" dirty="0"/>
              <a:t>Dunn, Richard S.</a:t>
            </a:r>
            <a:r>
              <a:rPr lang="en-US" sz="1000" i="1" dirty="0"/>
              <a:t>  Puritans and Yankees:  The Winthrop Dynasty of New England</a:t>
            </a:r>
            <a:r>
              <a:rPr lang="en-US" sz="1000" dirty="0"/>
              <a:t>.  Princeton</a:t>
            </a:r>
          </a:p>
          <a:p>
            <a:pPr marL="0" indent="0">
              <a:buNone/>
            </a:pPr>
            <a:r>
              <a:rPr lang="en-US" sz="1000" dirty="0"/>
              <a:t>	University Press:  Princeton, 1962.</a:t>
            </a:r>
          </a:p>
          <a:p>
            <a:pPr marL="0" indent="0">
              <a:buNone/>
            </a:pPr>
            <a:r>
              <a:rPr lang="en-US" sz="1000" dirty="0"/>
              <a:t> </a:t>
            </a:r>
          </a:p>
          <a:p>
            <a:pPr marL="0" indent="0">
              <a:buNone/>
            </a:pPr>
            <a:r>
              <a:rPr lang="en-US" sz="1000" dirty="0" err="1"/>
              <a:t>Goodlad</a:t>
            </a:r>
            <a:r>
              <a:rPr lang="en-US" sz="1000" dirty="0"/>
              <a:t>, Graham.  “Before the Glorious Revolution:  The Making of Absolute Monarchy?”  </a:t>
            </a:r>
          </a:p>
          <a:p>
            <a:pPr marL="0" indent="0">
              <a:buNone/>
            </a:pPr>
            <a:r>
              <a:rPr lang="en-US" sz="1000" i="1" dirty="0"/>
              <a:t>	Historical Review, 58</a:t>
            </a:r>
            <a:r>
              <a:rPr lang="en-US" sz="1000" dirty="0"/>
              <a:t> (2007).  10-15.</a:t>
            </a:r>
          </a:p>
          <a:p>
            <a:pPr marL="0" indent="0">
              <a:buNone/>
            </a:pPr>
            <a:r>
              <a:rPr lang="en-US" sz="1000" dirty="0"/>
              <a:t> </a:t>
            </a:r>
          </a:p>
          <a:p>
            <a:pPr marL="0" indent="0">
              <a:buNone/>
            </a:pPr>
            <a:r>
              <a:rPr lang="en-US" sz="1000" dirty="0"/>
              <a:t>Hall, David D.  </a:t>
            </a:r>
            <a:r>
              <a:rPr lang="en-US" sz="1000" i="1" dirty="0"/>
              <a:t>The Puritans:  A Transatlantic History</a:t>
            </a:r>
            <a:r>
              <a:rPr lang="en-US" sz="1000" dirty="0"/>
              <a:t>.  Princeton University Press:  Princeton,</a:t>
            </a:r>
          </a:p>
          <a:p>
            <a:pPr marL="0" indent="0">
              <a:buNone/>
            </a:pPr>
            <a:r>
              <a:rPr lang="en-US" sz="1000" dirty="0"/>
              <a:t>	2012.</a:t>
            </a:r>
          </a:p>
          <a:p>
            <a:pPr marL="0" indent="0">
              <a:buNone/>
            </a:pPr>
            <a:r>
              <a:rPr lang="en-US" sz="1000" dirty="0"/>
              <a:t> </a:t>
            </a:r>
          </a:p>
          <a:p>
            <a:pPr marL="0" indent="0">
              <a:buNone/>
            </a:pPr>
            <a:r>
              <a:rPr lang="en-US" sz="1000" dirty="0"/>
              <a:t>Harris, Tim and Stephen Taylor.  </a:t>
            </a:r>
            <a:r>
              <a:rPr lang="en-US" sz="1000" i="1" dirty="0"/>
              <a:t>The Final Crisis of the Stuart Monarchy:  The Revolutions of</a:t>
            </a:r>
            <a:endParaRPr lang="en-US" sz="1000" dirty="0"/>
          </a:p>
          <a:p>
            <a:pPr marL="0" indent="0">
              <a:buNone/>
            </a:pPr>
            <a:r>
              <a:rPr lang="en-US" sz="1000" i="1" dirty="0"/>
              <a:t>	1688-91 in Their British, Atlantic, and European Contexts</a:t>
            </a:r>
            <a:r>
              <a:rPr lang="en-US" sz="1000" dirty="0"/>
              <a:t>.  </a:t>
            </a:r>
            <a:r>
              <a:rPr lang="en-US" sz="1000" dirty="0" err="1"/>
              <a:t>Boydell</a:t>
            </a:r>
            <a:r>
              <a:rPr lang="en-US" sz="1000" dirty="0"/>
              <a:t> and Brewer: </a:t>
            </a:r>
          </a:p>
          <a:p>
            <a:pPr marL="0" indent="0">
              <a:buNone/>
            </a:pPr>
            <a:r>
              <a:rPr lang="en-US" sz="1000" dirty="0"/>
              <a:t>	Suffolk, 2013.</a:t>
            </a:r>
          </a:p>
          <a:p>
            <a:pPr marL="0" indent="0">
              <a:buNone/>
            </a:pPr>
            <a:r>
              <a:rPr lang="en-US" sz="1000" dirty="0"/>
              <a:t> </a:t>
            </a:r>
          </a:p>
          <a:p>
            <a:pPr marL="0" indent="0">
              <a:buNone/>
            </a:pPr>
            <a:r>
              <a:rPr lang="en-US" sz="1000" dirty="0"/>
              <a:t>Hochstetler, Laurie.  “Making Ministerial Marriage:  The Social and Religious Legacy of the</a:t>
            </a:r>
          </a:p>
          <a:p>
            <a:pPr marL="0" indent="0">
              <a:buNone/>
            </a:pPr>
            <a:r>
              <a:rPr lang="en-US" sz="1000" dirty="0"/>
              <a:t>	Dominion of New England.”  </a:t>
            </a:r>
            <a:r>
              <a:rPr lang="en-US" sz="1000" i="1" dirty="0"/>
              <a:t>The New England Quarterly</a:t>
            </a:r>
            <a:r>
              <a:rPr lang="en-US" sz="1000" dirty="0"/>
              <a:t>.  Vol. 86.  No. 3 (2013).  488-</a:t>
            </a:r>
          </a:p>
          <a:p>
            <a:pPr marL="0" indent="0">
              <a:buNone/>
            </a:pPr>
            <a:r>
              <a:rPr lang="en-US" sz="1000" dirty="0"/>
              <a:t>	499.</a:t>
            </a:r>
          </a:p>
          <a:p>
            <a:pPr marL="0" indent="0">
              <a:buNone/>
            </a:pPr>
            <a:r>
              <a:rPr lang="en-US" sz="1000" dirty="0" smtClean="0"/>
              <a:t>aw.yale.edu/17th_century/mass06.asp</a:t>
            </a:r>
            <a:r>
              <a:rPr lang="en-US" sz="1000" dirty="0"/>
              <a:t>.</a:t>
            </a:r>
          </a:p>
        </p:txBody>
      </p:sp>
    </p:spTree>
    <p:extLst>
      <p:ext uri="{BB962C8B-B14F-4D97-AF65-F5344CB8AC3E}">
        <p14:creationId xmlns:p14="http://schemas.microsoft.com/office/powerpoint/2010/main" val="989004873"/>
      </p:ext>
    </p:extLst>
  </p:cSld>
  <p:clrMapOvr>
    <a:masterClrMapping/>
  </p:clrMapOvr>
</p:sld>
</file>

<file path=ppt/theme/theme1.xml><?xml version="1.0" encoding="utf-8"?>
<a:theme xmlns:a="http://schemas.openxmlformats.org/drawingml/2006/main" name="Office Theme">
  <a:themeElements>
    <a:clrScheme name="Liberty">
      <a:dk1>
        <a:srgbClr val="FFFFFF"/>
      </a:dk1>
      <a:lt1>
        <a:sysClr val="window" lastClr="FFFFFF"/>
      </a:lt1>
      <a:dk2>
        <a:srgbClr val="0A193E"/>
      </a:dk2>
      <a:lt2>
        <a:srgbClr val="0A193E"/>
      </a:lt2>
      <a:accent1>
        <a:srgbClr val="8EC1EB"/>
      </a:accent1>
      <a:accent2>
        <a:srgbClr val="BCBDBF"/>
      </a:accent2>
      <a:accent3>
        <a:srgbClr val="3C3E42"/>
      </a:accent3>
      <a:accent4>
        <a:srgbClr val="8A0000"/>
      </a:accent4>
      <a:accent5>
        <a:srgbClr val="CE1126"/>
      </a:accent5>
      <a:accent6>
        <a:srgbClr val="008ED6"/>
      </a:accent6>
      <a:hlink>
        <a:srgbClr val="8EC1EB"/>
      </a:hlink>
      <a:folHlink>
        <a:srgbClr val="BCBDBF"/>
      </a:folHlink>
    </a:clrScheme>
    <a:fontScheme name="Office 2">
      <a:majorFont>
        <a:latin typeface="Calibri"/>
        <a:ea typeface=""/>
        <a:cs typeface=""/>
        <a:font script="Jpan" typeface="ＭＳ 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ＭＳ Ｐ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251</TotalTime>
  <Words>1353</Words>
  <Application>Microsoft Office PowerPoint</Application>
  <PresentationFormat>On-screen Show (4:3)</PresentationFormat>
  <Paragraphs>99</Paragraphs>
  <Slides>9</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Cambria</vt:lpstr>
      <vt:lpstr>Office Theme</vt:lpstr>
      <vt:lpstr>A Protestant Overthrow</vt:lpstr>
      <vt:lpstr>The Glorious Revolution’s Transatlantic Effect</vt:lpstr>
      <vt:lpstr>Background:  The Puritans, James II, and Protestant Liberty</vt:lpstr>
      <vt:lpstr>Background:  The Puritans, James II, and Protestant Liberty (cont.)</vt:lpstr>
      <vt:lpstr>Glorious Revolution</vt:lpstr>
      <vt:lpstr>Three Colonial Revolts</vt:lpstr>
      <vt:lpstr>Conclusion</vt:lpstr>
      <vt:lpstr>Bibliography</vt:lpstr>
      <vt:lpstr>Bibliography (cont.)</vt:lpstr>
    </vt:vector>
  </TitlesOfParts>
  <Company>Liberty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Dugan</dc:creator>
  <cp:lastModifiedBy>Keane, Kevan (Contractor)</cp:lastModifiedBy>
  <cp:revision>34</cp:revision>
  <dcterms:created xsi:type="dcterms:W3CDTF">2014-11-10T20:35:24Z</dcterms:created>
  <dcterms:modified xsi:type="dcterms:W3CDTF">2022-03-25T22:37:22Z</dcterms:modified>
</cp:coreProperties>
</file>