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7"/>
    <p:restoredTop sz="87174"/>
  </p:normalViewPr>
  <p:slideViewPr>
    <p:cSldViewPr snapToGrid="0" snapToObjects="1">
      <p:cViewPr>
        <p:scale>
          <a:sx n="143" d="100"/>
          <a:sy n="143" d="100"/>
        </p:scale>
        <p:origin x="784" y="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656A2-AD41-5E49-BB00-0A1E069EB775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6C9DF-1448-B74D-87E2-556DE7B0A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6C9DF-1448-B74D-87E2-556DE7B0A3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37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 illustration by Dr. Abigail Solitro and Nicholas Hill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6C9DF-1448-B74D-87E2-556DE7B0A3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7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6C9DF-1448-B74D-87E2-556DE7B0A3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 diagrams created by Nicholas Hill based on experimental design of Dr. Abigail Solitro.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6C9DF-1448-B74D-87E2-556DE7B0A3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2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4 images taken by Nicholas Hill via Invitrogen </a:t>
            </a:r>
            <a:r>
              <a:rPr lang="en-US" dirty="0" err="1"/>
              <a:t>Evos</a:t>
            </a:r>
            <a:r>
              <a:rPr lang="en-US" dirty="0"/>
              <a:t> M5000 fluorescent microscope.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6C9DF-1448-B74D-87E2-556DE7B0A3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33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5 image taken by Nicholas Hill via Invitrogen </a:t>
            </a:r>
            <a:r>
              <a:rPr lang="en-US" dirty="0" err="1"/>
              <a:t>Evos</a:t>
            </a:r>
            <a:r>
              <a:rPr lang="en-US" dirty="0"/>
              <a:t> M5000 fluorescent microscope.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6C9DF-1448-B74D-87E2-556DE7B0A3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8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39B8-959B-9F40-A9B4-335D47313F70}" type="datetimeFigureOut">
              <a:rPr lang="en-US" smtClean="0"/>
              <a:t>3/16/22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KRAS Regulation of ER-Mitochondria Calcium Flux in Colorectal Cancer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1077" y="3143250"/>
            <a:ext cx="2461846" cy="56710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Nicholas Hill</a:t>
            </a:r>
          </a:p>
        </p:txBody>
      </p:sp>
    </p:spTree>
    <p:extLst>
      <p:ext uri="{BB962C8B-B14F-4D97-AF65-F5344CB8AC3E}">
        <p14:creationId xmlns:p14="http://schemas.microsoft.com/office/powerpoint/2010/main" val="423240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Translational Impact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6" y="1254841"/>
            <a:ext cx="7631724" cy="296236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Elucidation of the effects of constitutive </a:t>
            </a:r>
            <a:r>
              <a:rPr lang="en-US" i="1" dirty="0">
                <a:solidFill>
                  <a:schemeClr val="tx2"/>
                </a:solidFill>
              </a:rPr>
              <a:t>KRAS</a:t>
            </a:r>
            <a:r>
              <a:rPr lang="en-US" dirty="0">
                <a:solidFill>
                  <a:schemeClr val="tx2"/>
                </a:solidFill>
              </a:rPr>
              <a:t> activation on Ca</a:t>
            </a:r>
            <a:r>
              <a:rPr lang="en-US" baseline="30000" dirty="0">
                <a:solidFill>
                  <a:schemeClr val="tx2"/>
                </a:solidFill>
              </a:rPr>
              <a:t>2+</a:t>
            </a:r>
            <a:r>
              <a:rPr lang="en-US" dirty="0">
                <a:solidFill>
                  <a:schemeClr val="tx2"/>
                </a:solidFill>
              </a:rPr>
              <a:t> flux</a:t>
            </a:r>
          </a:p>
          <a:p>
            <a:r>
              <a:rPr lang="en-US" dirty="0">
                <a:solidFill>
                  <a:schemeClr val="tx2"/>
                </a:solidFill>
              </a:rPr>
              <a:t>Insight into role of </a:t>
            </a:r>
            <a:r>
              <a:rPr lang="en-US" i="1" dirty="0">
                <a:solidFill>
                  <a:schemeClr val="tx2"/>
                </a:solidFill>
              </a:rPr>
              <a:t>KRAS</a:t>
            </a:r>
            <a:r>
              <a:rPr lang="en-US" dirty="0">
                <a:solidFill>
                  <a:schemeClr val="tx2"/>
                </a:solidFill>
              </a:rPr>
              <a:t> in malignant transformation</a:t>
            </a:r>
          </a:p>
          <a:p>
            <a:r>
              <a:rPr lang="en-US" dirty="0">
                <a:solidFill>
                  <a:schemeClr val="tx2"/>
                </a:solidFill>
              </a:rPr>
              <a:t>New targets for therapies</a:t>
            </a:r>
          </a:p>
        </p:txBody>
      </p:sp>
    </p:spTree>
    <p:extLst>
      <p:ext uri="{BB962C8B-B14F-4D97-AF65-F5344CB8AC3E}">
        <p14:creationId xmlns:p14="http://schemas.microsoft.com/office/powerpoint/2010/main" val="279291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176"/>
            <a:ext cx="8229600" cy="857250"/>
          </a:xfrm>
        </p:spPr>
        <p:txBody>
          <a:bodyPr/>
          <a:lstStyle/>
          <a:p>
            <a:r>
              <a:rPr lang="en-US" dirty="0"/>
              <a:t>Background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56" y="677966"/>
            <a:ext cx="4998426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Ca</a:t>
            </a:r>
            <a:r>
              <a:rPr lang="en-US" baseline="30000" dirty="0">
                <a:solidFill>
                  <a:schemeClr val="tx2"/>
                </a:solidFill>
              </a:rPr>
              <a:t>2+</a:t>
            </a:r>
            <a:r>
              <a:rPr lang="en-US" dirty="0">
                <a:solidFill>
                  <a:schemeClr val="tx2"/>
                </a:solidFill>
              </a:rPr>
              <a:t> as a regulatory molecule</a:t>
            </a:r>
          </a:p>
          <a:p>
            <a:r>
              <a:rPr lang="en-US" dirty="0">
                <a:solidFill>
                  <a:schemeClr val="tx2"/>
                </a:solidFill>
              </a:rPr>
              <a:t>Ca</a:t>
            </a:r>
            <a:r>
              <a:rPr lang="en-US" baseline="30000" dirty="0">
                <a:solidFill>
                  <a:schemeClr val="tx2"/>
                </a:solidFill>
              </a:rPr>
              <a:t>2+</a:t>
            </a:r>
            <a:r>
              <a:rPr lang="en-US" dirty="0">
                <a:solidFill>
                  <a:schemeClr val="tx2"/>
                </a:solidFill>
              </a:rPr>
              <a:t> in cancer biology</a:t>
            </a:r>
          </a:p>
          <a:p>
            <a:r>
              <a:rPr lang="en-US" dirty="0">
                <a:solidFill>
                  <a:schemeClr val="tx2"/>
                </a:solidFill>
              </a:rPr>
              <a:t>ER-mitochondria Ca</a:t>
            </a:r>
            <a:r>
              <a:rPr lang="en-US" baseline="30000" dirty="0">
                <a:solidFill>
                  <a:schemeClr val="tx2"/>
                </a:solidFill>
              </a:rPr>
              <a:t>2+</a:t>
            </a:r>
            <a:r>
              <a:rPr lang="en-US" dirty="0">
                <a:solidFill>
                  <a:schemeClr val="tx2"/>
                </a:solidFill>
              </a:rPr>
              <a:t> flux</a:t>
            </a:r>
          </a:p>
          <a:p>
            <a:r>
              <a:rPr lang="en-US" dirty="0">
                <a:solidFill>
                  <a:schemeClr val="tx2"/>
                </a:solidFill>
              </a:rPr>
              <a:t>The MAM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IP</a:t>
            </a:r>
            <a:r>
              <a:rPr lang="en-US" baseline="-25000" dirty="0">
                <a:solidFill>
                  <a:schemeClr val="tx2"/>
                </a:solidFill>
              </a:rPr>
              <a:t>3</a:t>
            </a:r>
            <a:r>
              <a:rPr lang="en-US" dirty="0">
                <a:solidFill>
                  <a:schemeClr val="tx2"/>
                </a:solidFill>
              </a:rPr>
              <a:t>R, VDAC1, &amp; MCU</a:t>
            </a:r>
          </a:p>
          <a:p>
            <a:r>
              <a:rPr lang="en-US" i="1" dirty="0">
                <a:solidFill>
                  <a:schemeClr val="tx2"/>
                </a:solidFill>
              </a:rPr>
              <a:t>KRAS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933295F-F62E-854A-8F5B-75BA6F1E3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4142" y="317814"/>
            <a:ext cx="4825686" cy="4825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0B1047-8633-BB46-97CD-D3336E868D56}"/>
              </a:ext>
            </a:extLst>
          </p:cNvPr>
          <p:cNvSpPr txBox="1"/>
          <p:nvPr/>
        </p:nvSpPr>
        <p:spPr>
          <a:xfrm>
            <a:off x="4173518" y="4323336"/>
            <a:ext cx="1954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 Calcium flux at the MAM</a:t>
            </a:r>
          </a:p>
        </p:txBody>
      </p:sp>
    </p:spTree>
    <p:extLst>
      <p:ext uri="{BB962C8B-B14F-4D97-AF65-F5344CB8AC3E}">
        <p14:creationId xmlns:p14="http://schemas.microsoft.com/office/powerpoint/2010/main" val="291044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in Knowledge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38" y="1416205"/>
            <a:ext cx="7631724" cy="296236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Why are </a:t>
            </a:r>
            <a:r>
              <a:rPr lang="en-US" i="1" dirty="0">
                <a:solidFill>
                  <a:schemeClr val="tx2"/>
                </a:solidFill>
              </a:rPr>
              <a:t>KRAS</a:t>
            </a:r>
            <a:r>
              <a:rPr lang="en-US" dirty="0">
                <a:solidFill>
                  <a:schemeClr val="tx2"/>
                </a:solidFill>
              </a:rPr>
              <a:t> mutations associated with cancer development?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How do </a:t>
            </a:r>
            <a:r>
              <a:rPr lang="en-US" i="1" dirty="0">
                <a:solidFill>
                  <a:schemeClr val="tx2"/>
                </a:solidFill>
              </a:rPr>
              <a:t>KRAS</a:t>
            </a:r>
            <a:r>
              <a:rPr lang="en-US" dirty="0">
                <a:solidFill>
                  <a:schemeClr val="tx2"/>
                </a:solidFill>
              </a:rPr>
              <a:t> mutations affect Ca</a:t>
            </a:r>
            <a:r>
              <a:rPr lang="en-US" baseline="30000" dirty="0">
                <a:solidFill>
                  <a:schemeClr val="tx2"/>
                </a:solidFill>
              </a:rPr>
              <a:t>2+</a:t>
            </a:r>
            <a:r>
              <a:rPr lang="en-US" dirty="0">
                <a:solidFill>
                  <a:schemeClr val="tx2"/>
                </a:solidFill>
              </a:rPr>
              <a:t> flux?</a:t>
            </a:r>
          </a:p>
        </p:txBody>
      </p:sp>
    </p:spTree>
    <p:extLst>
      <p:ext uri="{BB962C8B-B14F-4D97-AF65-F5344CB8AC3E}">
        <p14:creationId xmlns:p14="http://schemas.microsoft.com/office/powerpoint/2010/main" val="2186773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646" y="1446340"/>
            <a:ext cx="7420708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The over-proliferative nature of cancer requires increased ATP availability that is met through a </a:t>
            </a:r>
            <a:r>
              <a:rPr lang="en-US" i="1" dirty="0">
                <a:solidFill>
                  <a:schemeClr val="tx2"/>
                </a:solidFill>
              </a:rPr>
              <a:t>KRAS</a:t>
            </a:r>
            <a:r>
              <a:rPr lang="en-US" dirty="0">
                <a:solidFill>
                  <a:schemeClr val="tx2"/>
                </a:solidFill>
              </a:rPr>
              <a:t>-mediated upregulation of MAM proteins.</a:t>
            </a:r>
          </a:p>
        </p:txBody>
      </p:sp>
    </p:spTree>
    <p:extLst>
      <p:ext uri="{BB962C8B-B14F-4D97-AF65-F5344CB8AC3E}">
        <p14:creationId xmlns:p14="http://schemas.microsoft.com/office/powerpoint/2010/main" val="130003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7320"/>
            <a:ext cx="2286000" cy="857250"/>
          </a:xfrm>
        </p:spPr>
        <p:txBody>
          <a:bodyPr/>
          <a:lstStyle/>
          <a:p>
            <a:r>
              <a:rPr lang="en-US" dirty="0"/>
              <a:t>Methods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18F9F8C-0F8C-7D40-82DF-3CEDD1A50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4510" y="-205740"/>
            <a:ext cx="5554980" cy="5554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AA139C-82FC-1548-92FC-BC033F1CF31E}"/>
              </a:ext>
            </a:extLst>
          </p:cNvPr>
          <p:cNvSpPr txBox="1"/>
          <p:nvPr/>
        </p:nvSpPr>
        <p:spPr>
          <a:xfrm>
            <a:off x="44813" y="779930"/>
            <a:ext cx="174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2. Experimental step one.</a:t>
            </a:r>
          </a:p>
        </p:txBody>
      </p:sp>
    </p:spTree>
    <p:extLst>
      <p:ext uri="{BB962C8B-B14F-4D97-AF65-F5344CB8AC3E}">
        <p14:creationId xmlns:p14="http://schemas.microsoft.com/office/powerpoint/2010/main" val="419735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176" y="-154299"/>
            <a:ext cx="2286000" cy="857250"/>
          </a:xfrm>
        </p:spPr>
        <p:txBody>
          <a:bodyPr/>
          <a:lstStyle/>
          <a:p>
            <a:r>
              <a:rPr lang="en-US" dirty="0"/>
              <a:t>Methods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1CE76C5-9915-5B4F-89FA-34CA0B0ED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346" r="25076" b="56441"/>
          <a:stretch/>
        </p:blipFill>
        <p:spPr>
          <a:xfrm>
            <a:off x="0" y="0"/>
            <a:ext cx="3562259" cy="319412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A413BFC-B59C-D949-9054-B839AC5D37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861" t="50644" r="15993"/>
          <a:stretch/>
        </p:blipFill>
        <p:spPr>
          <a:xfrm>
            <a:off x="3853543" y="1084625"/>
            <a:ext cx="5290457" cy="361927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F06298D-739D-FF4D-AA91-2FE9BC162CF4}"/>
              </a:ext>
            </a:extLst>
          </p:cNvPr>
          <p:cNvGrpSpPr/>
          <p:nvPr/>
        </p:nvGrpSpPr>
        <p:grpSpPr>
          <a:xfrm>
            <a:off x="3286897" y="1152144"/>
            <a:ext cx="2174646" cy="1942977"/>
            <a:chOff x="3286897" y="1169999"/>
            <a:chExt cx="2174646" cy="1906833"/>
          </a:xfrm>
        </p:grpSpPr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48C7526E-7B9F-FF4A-AB58-0BA6C0C3E229}"/>
                </a:ext>
              </a:extLst>
            </p:cNvPr>
            <p:cNvCxnSpPr/>
            <p:nvPr/>
          </p:nvCxnSpPr>
          <p:spPr>
            <a:xfrm flipV="1">
              <a:off x="3286897" y="1248032"/>
              <a:ext cx="2100649" cy="1828800"/>
            </a:xfrm>
            <a:prstGeom prst="bentConnector3">
              <a:avLst>
                <a:gd name="adj1" fmla="val 28235"/>
              </a:avLst>
            </a:prstGeom>
            <a:ln w="2857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C15960C-DFC8-6C47-A11F-0EDA461A1B48}"/>
                </a:ext>
              </a:extLst>
            </p:cNvPr>
            <p:cNvSpPr/>
            <p:nvPr/>
          </p:nvSpPr>
          <p:spPr>
            <a:xfrm rot="5400000">
              <a:off x="5309513" y="1174035"/>
              <a:ext cx="156066" cy="147994"/>
            </a:xfrm>
            <a:prstGeom prst="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96FC452-EA6F-D44B-BC7D-DE2EFD5B8447}"/>
              </a:ext>
            </a:extLst>
          </p:cNvPr>
          <p:cNvSpPr txBox="1"/>
          <p:nvPr/>
        </p:nvSpPr>
        <p:spPr>
          <a:xfrm>
            <a:off x="346121" y="3408519"/>
            <a:ext cx="224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3. Data collection methods.</a:t>
            </a:r>
          </a:p>
        </p:txBody>
      </p:sp>
    </p:spTree>
    <p:extLst>
      <p:ext uri="{BB962C8B-B14F-4D97-AF65-F5344CB8AC3E}">
        <p14:creationId xmlns:p14="http://schemas.microsoft.com/office/powerpoint/2010/main" val="193977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7" y="0"/>
            <a:ext cx="1828800" cy="857250"/>
          </a:xfrm>
        </p:spPr>
        <p:txBody>
          <a:bodyPr/>
          <a:lstStyle/>
          <a:p>
            <a:r>
              <a:rPr lang="en-US"/>
              <a:t>Results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17" y="3437311"/>
            <a:ext cx="8170689" cy="593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Figure 4. Fluorescent staining of parental line.</a:t>
            </a:r>
          </a:p>
        </p:txBody>
      </p:sp>
      <p:pic>
        <p:nvPicPr>
          <p:cNvPr id="5" name="Picture 4" descr="A picture containing dark, light, night sky&#10;&#10;Description automatically generated">
            <a:extLst>
              <a:ext uri="{FF2B5EF4-FFF2-40B4-BE49-F238E27FC236}">
                <a16:creationId xmlns:a16="http://schemas.microsoft.com/office/drawing/2014/main" id="{D9E10179-5445-874A-A2CE-E8AE45434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695" y="857250"/>
            <a:ext cx="2964610" cy="2223458"/>
          </a:xfrm>
          <a:prstGeom prst="rect">
            <a:avLst/>
          </a:prstGeom>
        </p:spPr>
      </p:pic>
      <p:pic>
        <p:nvPicPr>
          <p:cNvPr id="7" name="Picture 6" descr="A picture containing night sky, ocean floor&#10;&#10;Description automatically generated">
            <a:extLst>
              <a:ext uri="{FF2B5EF4-FFF2-40B4-BE49-F238E27FC236}">
                <a16:creationId xmlns:a16="http://schemas.microsoft.com/office/drawing/2014/main" id="{422BD76B-324A-354E-A210-AC1C53D78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7" y="857250"/>
            <a:ext cx="2964610" cy="2223458"/>
          </a:xfrm>
          <a:prstGeom prst="rect">
            <a:avLst/>
          </a:prstGeom>
        </p:spPr>
      </p:pic>
      <p:pic>
        <p:nvPicPr>
          <p:cNvPr id="9" name="Picture 8" descr="A picture containing indoor, dark, night sky&#10;&#10;Description automatically generated">
            <a:extLst>
              <a:ext uri="{FF2B5EF4-FFF2-40B4-BE49-F238E27FC236}">
                <a16:creationId xmlns:a16="http://schemas.microsoft.com/office/drawing/2014/main" id="{5B855022-9763-0342-A23E-8C2D1639A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73" y="857250"/>
            <a:ext cx="2964610" cy="222345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EC8C96B-DD58-6849-9554-CA85F0796C91}"/>
              </a:ext>
            </a:extLst>
          </p:cNvPr>
          <p:cNvSpPr txBox="1">
            <a:spLocks/>
          </p:cNvSpPr>
          <p:nvPr/>
        </p:nvSpPr>
        <p:spPr>
          <a:xfrm>
            <a:off x="482581" y="3080708"/>
            <a:ext cx="2206481" cy="49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tx2"/>
                </a:solidFill>
              </a:rPr>
              <a:t>DAPI (nuclear) stain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020FEB4-26C6-4545-AD66-A70BD4653A5C}"/>
              </a:ext>
            </a:extLst>
          </p:cNvPr>
          <p:cNvSpPr txBox="1">
            <a:spLocks/>
          </p:cNvSpPr>
          <p:nvPr/>
        </p:nvSpPr>
        <p:spPr>
          <a:xfrm>
            <a:off x="3433313" y="3080708"/>
            <a:ext cx="227737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tx2"/>
                </a:solidFill>
              </a:rPr>
              <a:t>Mitochondria tracker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021838-5B5C-9545-8EB3-62A57A972117}"/>
              </a:ext>
            </a:extLst>
          </p:cNvPr>
          <p:cNvSpPr txBox="1">
            <a:spLocks/>
          </p:cNvSpPr>
          <p:nvPr/>
        </p:nvSpPr>
        <p:spPr>
          <a:xfrm>
            <a:off x="7104088" y="3080708"/>
            <a:ext cx="908179" cy="49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tx2"/>
                </a:solidFill>
              </a:rPr>
              <a:t>overlay</a:t>
            </a:r>
          </a:p>
        </p:txBody>
      </p:sp>
    </p:spTree>
    <p:extLst>
      <p:ext uri="{BB962C8B-B14F-4D97-AF65-F5344CB8AC3E}">
        <p14:creationId xmlns:p14="http://schemas.microsoft.com/office/powerpoint/2010/main" val="399858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7" y="0"/>
            <a:ext cx="1828800" cy="857250"/>
          </a:xfrm>
        </p:spPr>
        <p:txBody>
          <a:bodyPr/>
          <a:lstStyle/>
          <a:p>
            <a:r>
              <a:rPr lang="en-US"/>
              <a:t>Results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644" y="1588841"/>
            <a:ext cx="4576839" cy="1556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Figure 5. DAPI and ER-tracker fluorescent staining post-starvation.</a:t>
            </a:r>
          </a:p>
        </p:txBody>
      </p:sp>
      <p:pic>
        <p:nvPicPr>
          <p:cNvPr id="6" name="Picture 5" descr="A picture containing tree, ocean floor, night sky&#10;&#10;Description automatically generated">
            <a:extLst>
              <a:ext uri="{FF2B5EF4-FFF2-40B4-BE49-F238E27FC236}">
                <a16:creationId xmlns:a16="http://schemas.microsoft.com/office/drawing/2014/main" id="{4A22A6E9-6BB3-AC42-B9E1-8E5D7708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62" y="857250"/>
            <a:ext cx="4025591" cy="301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0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Directions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38" y="1416205"/>
            <a:ext cx="7631724" cy="296236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Optimization of protocols</a:t>
            </a:r>
          </a:p>
          <a:p>
            <a:r>
              <a:rPr lang="en-US" dirty="0">
                <a:solidFill>
                  <a:schemeClr val="tx2"/>
                </a:solidFill>
              </a:rPr>
              <a:t>Confocal microscopy</a:t>
            </a:r>
          </a:p>
          <a:p>
            <a:r>
              <a:rPr lang="en-US" dirty="0">
                <a:solidFill>
                  <a:schemeClr val="tx2"/>
                </a:solidFill>
              </a:rPr>
              <a:t>Incorporation of flow cytometry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25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234</Words>
  <Application>Microsoft Macintosh PowerPoint</Application>
  <PresentationFormat>On-screen Show (16:9)</PresentationFormat>
  <Paragraphs>46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Office Theme</vt:lpstr>
      <vt:lpstr>KRAS Regulation of ER-Mitochondria Calcium Flux in Colorectal Cancer</vt:lpstr>
      <vt:lpstr>Background</vt:lpstr>
      <vt:lpstr>Gap in Knowledge</vt:lpstr>
      <vt:lpstr>Hypothesis</vt:lpstr>
      <vt:lpstr>Methods</vt:lpstr>
      <vt:lpstr>Methods</vt:lpstr>
      <vt:lpstr>Results</vt:lpstr>
      <vt:lpstr>Results</vt:lpstr>
      <vt:lpstr>Conclusions and Future Directions</vt:lpstr>
      <vt:lpstr>Translational Impact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Hill, Nicholas Chandler</cp:lastModifiedBy>
  <cp:revision>80</cp:revision>
  <dcterms:created xsi:type="dcterms:W3CDTF">2014-11-10T20:35:24Z</dcterms:created>
  <dcterms:modified xsi:type="dcterms:W3CDTF">2022-03-17T03:55:39Z</dcterms:modified>
</cp:coreProperties>
</file>