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8" r:id="rId2"/>
    <p:sldId id="257" r:id="rId3"/>
    <p:sldId id="259" r:id="rId4"/>
    <p:sldId id="260" r:id="rId5"/>
    <p:sldId id="261" r:id="rId6"/>
    <p:sldId id="262" r:id="rId7"/>
    <p:sldId id="267" r:id="rId8"/>
    <p:sldId id="266" r:id="rId9"/>
    <p:sldId id="278" r:id="rId10"/>
    <p:sldId id="269" r:id="rId11"/>
    <p:sldId id="270" r:id="rId12"/>
    <p:sldId id="273" r:id="rId13"/>
    <p:sldId id="268" r:id="rId14"/>
    <p:sldId id="272" r:id="rId15"/>
    <p:sldId id="271" r:id="rId16"/>
    <p:sldId id="274" r:id="rId17"/>
    <p:sldId id="280" r:id="rId18"/>
    <p:sldId id="275" r:id="rId19"/>
    <p:sldId id="276" r:id="rId20"/>
    <p:sldId id="27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8" autoAdjust="0"/>
    <p:restoredTop sz="94660"/>
  </p:normalViewPr>
  <p:slideViewPr>
    <p:cSldViewPr snapToGrid="0" snapToObjects="1">
      <p:cViewPr varScale="1">
        <p:scale>
          <a:sx n="105" d="100"/>
          <a:sy n="105" d="100"/>
        </p:scale>
        <p:origin x="595" y="6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F4D28-BF8F-45D8-BA19-D40EC53A5691}"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0A537-6380-4BB7-A80C-88ACD28D5DEE}" type="slidenum">
              <a:rPr lang="en-US" smtClean="0"/>
              <a:t>‹#›</a:t>
            </a:fld>
            <a:endParaRPr lang="en-US"/>
          </a:p>
        </p:txBody>
      </p:sp>
    </p:spTree>
    <p:extLst>
      <p:ext uri="{BB962C8B-B14F-4D97-AF65-F5344CB8AC3E}">
        <p14:creationId xmlns:p14="http://schemas.microsoft.com/office/powerpoint/2010/main" val="398544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http://www.art-in-society.de/AS14/KOR2/Korean-war-prehistory.html</a:t>
            </a:r>
          </a:p>
        </p:txBody>
      </p:sp>
      <p:sp>
        <p:nvSpPr>
          <p:cNvPr id="4" name="Slide Number Placeholder 3"/>
          <p:cNvSpPr>
            <a:spLocks noGrp="1"/>
          </p:cNvSpPr>
          <p:nvPr>
            <p:ph type="sldNum" sz="quarter" idx="5"/>
          </p:nvPr>
        </p:nvSpPr>
        <p:spPr/>
        <p:txBody>
          <a:bodyPr/>
          <a:lstStyle/>
          <a:p>
            <a:fld id="{BF80A537-6380-4BB7-A80C-88ACD28D5DEE}" type="slidenum">
              <a:rPr lang="en-US" smtClean="0"/>
              <a:t>4</a:t>
            </a:fld>
            <a:endParaRPr lang="en-US"/>
          </a:p>
        </p:txBody>
      </p:sp>
    </p:spTree>
    <p:extLst>
      <p:ext uri="{BB962C8B-B14F-4D97-AF65-F5344CB8AC3E}">
        <p14:creationId xmlns:p14="http://schemas.microsoft.com/office/powerpoint/2010/main" val="78983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http://www.art-in-society.de/AS14/KOR2/Korean-war-prehistory.html</a:t>
            </a:r>
          </a:p>
        </p:txBody>
      </p:sp>
      <p:sp>
        <p:nvSpPr>
          <p:cNvPr id="4" name="Slide Number Placeholder 3"/>
          <p:cNvSpPr>
            <a:spLocks noGrp="1"/>
          </p:cNvSpPr>
          <p:nvPr>
            <p:ph type="sldNum" sz="quarter" idx="5"/>
          </p:nvPr>
        </p:nvSpPr>
        <p:spPr/>
        <p:txBody>
          <a:bodyPr/>
          <a:lstStyle/>
          <a:p>
            <a:fld id="{BF80A537-6380-4BB7-A80C-88ACD28D5DEE}" type="slidenum">
              <a:rPr lang="en-US" smtClean="0"/>
              <a:t>5</a:t>
            </a:fld>
            <a:endParaRPr lang="en-US"/>
          </a:p>
        </p:txBody>
      </p:sp>
    </p:spTree>
    <p:extLst>
      <p:ext uri="{BB962C8B-B14F-4D97-AF65-F5344CB8AC3E}">
        <p14:creationId xmlns:p14="http://schemas.microsoft.com/office/powerpoint/2010/main" val="83053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80A537-6380-4BB7-A80C-88ACD28D5DEE}" type="slidenum">
              <a:rPr lang="en-US" smtClean="0"/>
              <a:t>11</a:t>
            </a:fld>
            <a:endParaRPr lang="en-US"/>
          </a:p>
        </p:txBody>
      </p:sp>
    </p:spTree>
    <p:extLst>
      <p:ext uri="{BB962C8B-B14F-4D97-AF65-F5344CB8AC3E}">
        <p14:creationId xmlns:p14="http://schemas.microsoft.com/office/powerpoint/2010/main" val="145959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80A537-6380-4BB7-A80C-88ACD28D5DEE}" type="slidenum">
              <a:rPr lang="en-US" smtClean="0"/>
              <a:t>16</a:t>
            </a:fld>
            <a:endParaRPr lang="en-US"/>
          </a:p>
        </p:txBody>
      </p:sp>
    </p:spTree>
    <p:extLst>
      <p:ext uri="{BB962C8B-B14F-4D97-AF65-F5344CB8AC3E}">
        <p14:creationId xmlns:p14="http://schemas.microsoft.com/office/powerpoint/2010/main" val="2332103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3">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868A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fld id="{C9F539B8-959B-9F40-A9B4-335D47313F70}" type="datetimeFigureOut">
              <a:rPr lang="en-US" smtClean="0"/>
              <a:pPr/>
              <a:t>3/23/2022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0A193E"/>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rgbClr val="0A193E"/>
                </a:solidFill>
              </a:defRPr>
            </a:lvl1pPr>
          </a:lstStyle>
          <a:p>
            <a:fld id="{6E8E2560-1547-9E46-9222-AB130F27EA50}" type="slidenum">
              <a:rPr lang="en-US" smtClean="0"/>
              <a:pPr/>
              <a:t>‹#›</a:t>
            </a:fld>
            <a:endParaRPr lang="en-US" dirty="0"/>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E1F2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ianstudies.org/publications/eaa/archives/teaching-about-the-comfort-women-during-world-war-ii-and-the-use-of-personal-stories-of-the-victims/" TargetMode="External"/><Relationship Id="rId7" Type="http://schemas.openxmlformats.org/officeDocument/2006/relationships/hyperlink" Target="http://www.koreaherald.com/view.php?ud=20120610000244" TargetMode="External"/><Relationship Id="rId2" Type="http://schemas.openxmlformats.org/officeDocument/2006/relationships/hyperlink" Target="https://vividmaps.com/germany-is-still-divided-by-east-and-west/" TargetMode="External"/><Relationship Id="rId1" Type="http://schemas.openxmlformats.org/officeDocument/2006/relationships/slideLayout" Target="../slideLayouts/slideLayout2.xml"/><Relationship Id="rId6" Type="http://schemas.openxmlformats.org/officeDocument/2006/relationships/hyperlink" Target="https://www.quora.com/How-many-Koreans-were-killed-by-Japanese-torture-during-WWII" TargetMode="External"/><Relationship Id="rId5" Type="http://schemas.openxmlformats.org/officeDocument/2006/relationships/hyperlink" Target="http://www.art-in-society.de/AS14/KOR2/Korean-war-prehistory.html" TargetMode="External"/><Relationship Id="rId4" Type="http://schemas.openxmlformats.org/officeDocument/2006/relationships/hyperlink" Target="https://www.stripes.com/living/behind-bars-by-choice-in-south-korea-1.migrated"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clipartmax.com/middle/m2K9A0m2K9A0b1G6_big-image-north-and-south-korean-flags/" TargetMode="External"/><Relationship Id="rId3" Type="http://schemas.openxmlformats.org/officeDocument/2006/relationships/hyperlink" Target="https://asiamedia.lmu.edu/2021/03/01/north-korea-nuclear-orientalism-and-the-hermit-kingdom/" TargetMode="External"/><Relationship Id="rId7" Type="http://schemas.openxmlformats.org/officeDocument/2006/relationships/hyperlink" Target="https://www.foxnews.com/world/rival-koreas-strike-deal-on-family-reunions-seoul" TargetMode="External"/><Relationship Id="rId2" Type="http://schemas.openxmlformats.org/officeDocument/2006/relationships/hyperlink" Target="https://people.com/politics/read-the-love-letters-donald-trump-traded-with-north-korean-dictator-kim-jong-un/" TargetMode="External"/><Relationship Id="rId1" Type="http://schemas.openxmlformats.org/officeDocument/2006/relationships/slideLayout" Target="../slideLayouts/slideLayout2.xml"/><Relationship Id="rId6" Type="http://schemas.openxmlformats.org/officeDocument/2006/relationships/hyperlink" Target="http://america.aljazeera.com/articles/2013/9/20/north-korea-indefinitelysuspendsfamilyreunificationwithsouth.html" TargetMode="External"/><Relationship Id="rId5" Type="http://schemas.openxmlformats.org/officeDocument/2006/relationships/hyperlink" Target="https://www.nbcnews.com/news/asia/north-south-korean-families-separated-war-hold-reunions-n22526" TargetMode="External"/><Relationship Id="rId4" Type="http://schemas.openxmlformats.org/officeDocument/2006/relationships/hyperlink" Target="https://abcnews.go.com/International/time-running-south-koreans-hoping-reunite-family-north/story?id=5633995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nytimes.com/2018/01/17/world/asia/north-south-korea-olympics.html" TargetMode="External"/><Relationship Id="rId3" Type="http://schemas.openxmlformats.org/officeDocument/2006/relationships/hyperlink" Target="https://archive.kpcc.org/news/2018/04/27/82594/kim-moon-pledge-end-to-korean-war-and-denucleariza/" TargetMode="External"/><Relationship Id="rId7" Type="http://schemas.openxmlformats.org/officeDocument/2006/relationships/hyperlink" Target="https://www.nytimes.com/2018/08/20/world/asia/north-south-korea-family-reunions.html" TargetMode="External"/><Relationship Id="rId2" Type="http://schemas.openxmlformats.org/officeDocument/2006/relationships/hyperlink" Target="https://commons.wikimedia.org/wiki/File:Flag-map_of_Japan.svg" TargetMode="External"/><Relationship Id="rId1" Type="http://schemas.openxmlformats.org/officeDocument/2006/relationships/slideLayout" Target="../slideLayouts/slideLayout2.xml"/><Relationship Id="rId6" Type="http://schemas.openxmlformats.org/officeDocument/2006/relationships/hyperlink" Target="https://www.reuters.com/article/us-northkorea-southkorea-reunions-idUSKCN1L502P" TargetMode="External"/><Relationship Id="rId5" Type="http://schemas.openxmlformats.org/officeDocument/2006/relationships/hyperlink" Target="https://www.newspim.com/news/view/20200422000390" TargetMode="External"/><Relationship Id="rId10" Type="http://schemas.openxmlformats.org/officeDocument/2006/relationships/hyperlink" Target="https://www.business-standard.com/article/international/north-and-south-korea-brace-for-strong-typhoon-120082600536_1.html" TargetMode="External"/><Relationship Id="rId4" Type="http://schemas.openxmlformats.org/officeDocument/2006/relationships/hyperlink" Target="https://time.com/5397851/north-south-korea-third-summit-peace/" TargetMode="External"/><Relationship Id="rId9" Type="http://schemas.openxmlformats.org/officeDocument/2006/relationships/hyperlink" Target="https://mapsontheweb.zoom-maps.com/post/623351845359861762/i-spent-a-lotta-time-on-this-guy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614" y="1928246"/>
            <a:ext cx="8022771" cy="1102519"/>
          </a:xfrm>
        </p:spPr>
        <p:txBody>
          <a:bodyPr>
            <a:normAutofit fontScale="90000"/>
          </a:bodyPr>
          <a:lstStyle/>
          <a:p>
            <a:r>
              <a:rPr lang="en-US" b="1" dirty="0"/>
              <a:t>An Approach Toward a United Korea</a:t>
            </a:r>
          </a:p>
        </p:txBody>
      </p:sp>
      <p:sp>
        <p:nvSpPr>
          <p:cNvPr id="3" name="Subtitle 2"/>
          <p:cNvSpPr>
            <a:spLocks noGrp="1"/>
          </p:cNvSpPr>
          <p:nvPr>
            <p:ph type="subTitle" idx="1"/>
          </p:nvPr>
        </p:nvSpPr>
        <p:spPr>
          <a:xfrm>
            <a:off x="-1008743" y="4337050"/>
            <a:ext cx="6400800" cy="1314450"/>
          </a:xfrm>
        </p:spPr>
        <p:txBody>
          <a:bodyPr>
            <a:normAutofit/>
          </a:bodyPr>
          <a:lstStyle/>
          <a:p>
            <a:r>
              <a:rPr lang="en-US" sz="2400" dirty="0"/>
              <a:t>Megan Chaney &amp; Danbi Jung</a:t>
            </a:r>
          </a:p>
        </p:txBody>
      </p:sp>
    </p:spTree>
    <p:extLst>
      <p:ext uri="{BB962C8B-B14F-4D97-AF65-F5344CB8AC3E}">
        <p14:creationId xmlns:p14="http://schemas.microsoft.com/office/powerpoint/2010/main" val="42324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C9B6C-EAAB-4B83-8105-C2481A223FBF}"/>
              </a:ext>
            </a:extLst>
          </p:cNvPr>
          <p:cNvSpPr>
            <a:spLocks noGrp="1"/>
          </p:cNvSpPr>
          <p:nvPr>
            <p:ph idx="1"/>
          </p:nvPr>
        </p:nvSpPr>
        <p:spPr/>
        <p:txBody>
          <a:bodyPr/>
          <a:lstStyle/>
          <a:p>
            <a:pPr marL="0" indent="0">
              <a:buNone/>
            </a:pPr>
            <a:endParaRPr lang="en-US" dirty="0"/>
          </a:p>
        </p:txBody>
      </p:sp>
      <p:sp>
        <p:nvSpPr>
          <p:cNvPr id="5" name="Title 1">
            <a:extLst>
              <a:ext uri="{FF2B5EF4-FFF2-40B4-BE49-F238E27FC236}">
                <a16:creationId xmlns:a16="http://schemas.microsoft.com/office/drawing/2014/main" id="{7323C42C-AF16-40E7-94DE-4361FC8BC28A}"/>
              </a:ext>
            </a:extLst>
          </p:cNvPr>
          <p:cNvSpPr txBox="1">
            <a:spLocks/>
          </p:cNvSpPr>
          <p:nvPr/>
        </p:nvSpPr>
        <p:spPr>
          <a:xfrm>
            <a:off x="457200" y="21431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dirty="0"/>
              <a:t>Application</a:t>
            </a:r>
          </a:p>
        </p:txBody>
      </p:sp>
      <p:pic>
        <p:nvPicPr>
          <p:cNvPr id="6150" name="Picture 6" descr="Image result for flags of south korea and north korea | South korea flag, North  korea flag, Korea map">
            <a:extLst>
              <a:ext uri="{FF2B5EF4-FFF2-40B4-BE49-F238E27FC236}">
                <a16:creationId xmlns:a16="http://schemas.microsoft.com/office/drawing/2014/main" id="{C91C271B-4B80-4F09-8E04-CC0530F25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459" y="1219627"/>
            <a:ext cx="2044381" cy="335551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93306924-7740-45CC-A1FD-FE991B5AD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446" y="1500127"/>
            <a:ext cx="2490154" cy="2797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28CA00-56DA-4744-B134-F79C89D4AA97}"/>
              </a:ext>
            </a:extLst>
          </p:cNvPr>
          <p:cNvSpPr txBox="1"/>
          <p:nvPr/>
        </p:nvSpPr>
        <p:spPr>
          <a:xfrm>
            <a:off x="8529403" y="4731545"/>
            <a:ext cx="1229193" cy="430887"/>
          </a:xfrm>
          <a:prstGeom prst="rect">
            <a:avLst/>
          </a:prstGeom>
          <a:noFill/>
        </p:spPr>
        <p:txBody>
          <a:bodyPr wrap="square" rtlCol="0">
            <a:spAutoFit/>
          </a:bodyPr>
          <a:lstStyle/>
          <a:p>
            <a:r>
              <a:rPr lang="en-US" sz="1100" dirty="0">
                <a:solidFill>
                  <a:schemeClr val="tx2"/>
                </a:solidFill>
              </a:rPr>
              <a:t>Fig. 14. </a:t>
            </a:r>
          </a:p>
          <a:p>
            <a:r>
              <a:rPr lang="en-US" sz="1100" dirty="0">
                <a:solidFill>
                  <a:schemeClr val="tx2"/>
                </a:solidFill>
              </a:rPr>
              <a:t>Fig. 15.</a:t>
            </a:r>
          </a:p>
        </p:txBody>
      </p:sp>
    </p:spTree>
    <p:extLst>
      <p:ext uri="{BB962C8B-B14F-4D97-AF65-F5344CB8AC3E}">
        <p14:creationId xmlns:p14="http://schemas.microsoft.com/office/powerpoint/2010/main" val="258450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716 " pathEditMode="relative" rAng="0" ptsTypes="AA">
                                      <p:cBhvr>
                                        <p:cTn id="6" dur="2000" fill="hold"/>
                                        <p:tgtEl>
                                          <p:spTgt spid="5"/>
                                        </p:tgtEl>
                                        <p:attrNameLst>
                                          <p:attrName>ppt_x</p:attrName>
                                          <p:attrName>ppt_y</p:attrName>
                                        </p:attrNameLst>
                                      </p:cBhvr>
                                      <p:rCtr x="0" y="-18580"/>
                                    </p:animMotion>
                                  </p:childTnLst>
                                </p:cTn>
                              </p:par>
                              <p:par>
                                <p:cTn id="7" presetID="10" presetClass="entr" presetSubtype="0" fill="hold" nodeType="withEffect">
                                  <p:stCondLst>
                                    <p:cond delay="150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childTnLst>
                                </p:cTn>
                              </p:par>
                              <p:par>
                                <p:cTn id="10" presetID="10" presetClass="entr" presetSubtype="0" fill="hold" nodeType="withEffect">
                                  <p:stCondLst>
                                    <p:cond delay="180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33E9-DC98-408F-9999-77B56975E0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C0F280-2C53-4C26-BA1B-F382CB3872EE}"/>
              </a:ext>
            </a:extLst>
          </p:cNvPr>
          <p:cNvSpPr>
            <a:spLocks noGrp="1"/>
          </p:cNvSpPr>
          <p:nvPr>
            <p:ph idx="1"/>
          </p:nvPr>
        </p:nvSpPr>
        <p:spPr/>
        <p:txBody>
          <a:bodyPr/>
          <a:lstStyle/>
          <a:p>
            <a:endParaRPr lang="en-US"/>
          </a:p>
        </p:txBody>
      </p:sp>
      <p:pic>
        <p:nvPicPr>
          <p:cNvPr id="4" name="Picture 4" descr="남북정상회담 D-1 : 미리 보는 평양 정상회담 - BBC News 코리아">
            <a:extLst>
              <a:ext uri="{FF2B5EF4-FFF2-40B4-BE49-F238E27FC236}">
                <a16:creationId xmlns:a16="http://schemas.microsoft.com/office/drawing/2014/main" id="{56AD911A-801A-4B2B-BC9C-B07EB0FF19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08" r="4780" b="2"/>
          <a:stretch/>
        </p:blipFill>
        <p:spPr bwMode="auto">
          <a:xfrm>
            <a:off x="311559" y="1131569"/>
            <a:ext cx="4169610" cy="28117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세 번째 평양회담까지 남북정상회담 역사는? — RFA 자유아시아방송">
            <a:extLst>
              <a:ext uri="{FF2B5EF4-FFF2-40B4-BE49-F238E27FC236}">
                <a16:creationId xmlns:a16="http://schemas.microsoft.com/office/drawing/2014/main" id="{6B306BDC-2E9C-4274-A35C-8107C04CAC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18080"/>
          <a:stretch/>
        </p:blipFill>
        <p:spPr bwMode="auto">
          <a:xfrm>
            <a:off x="4688802" y="1131569"/>
            <a:ext cx="4160216" cy="2811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BFEA39-72D9-42EE-8DF9-8096091D4D0C}"/>
              </a:ext>
            </a:extLst>
          </p:cNvPr>
          <p:cNvSpPr txBox="1"/>
          <p:nvPr/>
        </p:nvSpPr>
        <p:spPr>
          <a:xfrm>
            <a:off x="8551888" y="4722077"/>
            <a:ext cx="734518" cy="430887"/>
          </a:xfrm>
          <a:prstGeom prst="rect">
            <a:avLst/>
          </a:prstGeom>
          <a:noFill/>
        </p:spPr>
        <p:txBody>
          <a:bodyPr wrap="square" rtlCol="0">
            <a:spAutoFit/>
          </a:bodyPr>
          <a:lstStyle/>
          <a:p>
            <a:r>
              <a:rPr lang="en-US" sz="1100" dirty="0">
                <a:solidFill>
                  <a:schemeClr val="tx2"/>
                </a:solidFill>
              </a:rPr>
              <a:t>Fig. 16.</a:t>
            </a:r>
          </a:p>
          <a:p>
            <a:r>
              <a:rPr lang="en-US" sz="1100" dirty="0">
                <a:solidFill>
                  <a:schemeClr val="tx2"/>
                </a:solidFill>
              </a:rPr>
              <a:t>Fig. 17. </a:t>
            </a:r>
          </a:p>
        </p:txBody>
      </p:sp>
    </p:spTree>
    <p:extLst>
      <p:ext uri="{BB962C8B-B14F-4D97-AF65-F5344CB8AC3E}">
        <p14:creationId xmlns:p14="http://schemas.microsoft.com/office/powerpoint/2010/main" val="290078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남북대화 중단 속… 美, 이산가족 상봉 독자 추진 | Save Internet 뉴데일리">
            <a:extLst>
              <a:ext uri="{FF2B5EF4-FFF2-40B4-BE49-F238E27FC236}">
                <a16:creationId xmlns:a16="http://schemas.microsoft.com/office/drawing/2014/main" id="{2804A652-F006-4D78-86B2-C64C50782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43610"/>
            <a:ext cx="3962400" cy="26622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화보] 이산가족 : 북한의 고향으로 돌아가지 못하는 9명의 사연 | 허프포스트코리아">
            <a:extLst>
              <a:ext uri="{FF2B5EF4-FFF2-40B4-BE49-F238E27FC236}">
                <a16:creationId xmlns:a16="http://schemas.microsoft.com/office/drawing/2014/main" id="{F73847A9-2650-4F26-A7B3-9CDE09463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43610"/>
            <a:ext cx="3881120" cy="2656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3123E8-83AC-4706-8E6E-61B14D5FA73E}"/>
              </a:ext>
            </a:extLst>
          </p:cNvPr>
          <p:cNvSpPr txBox="1"/>
          <p:nvPr/>
        </p:nvSpPr>
        <p:spPr>
          <a:xfrm>
            <a:off x="8514413" y="4712613"/>
            <a:ext cx="1768839" cy="430887"/>
          </a:xfrm>
          <a:prstGeom prst="rect">
            <a:avLst/>
          </a:prstGeom>
          <a:noFill/>
        </p:spPr>
        <p:txBody>
          <a:bodyPr wrap="square" rtlCol="0">
            <a:spAutoFit/>
          </a:bodyPr>
          <a:lstStyle/>
          <a:p>
            <a:r>
              <a:rPr lang="en-US" sz="1100" dirty="0">
                <a:solidFill>
                  <a:schemeClr val="tx2"/>
                </a:solidFill>
              </a:rPr>
              <a:t>Fig. 19. </a:t>
            </a:r>
          </a:p>
          <a:p>
            <a:r>
              <a:rPr lang="en-US" sz="1100" dirty="0">
                <a:solidFill>
                  <a:schemeClr val="tx2"/>
                </a:solidFill>
              </a:rPr>
              <a:t>Fig. 20.</a:t>
            </a:r>
          </a:p>
        </p:txBody>
      </p:sp>
    </p:spTree>
    <p:extLst>
      <p:ext uri="{BB962C8B-B14F-4D97-AF65-F5344CB8AC3E}">
        <p14:creationId xmlns:p14="http://schemas.microsoft.com/office/powerpoint/2010/main" val="3812190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00BED-8A61-426B-8D0A-29C0D0E90C63}"/>
              </a:ext>
            </a:extLst>
          </p:cNvPr>
          <p:cNvSpPr>
            <a:spLocks noGrp="1"/>
          </p:cNvSpPr>
          <p:nvPr>
            <p:ph idx="1"/>
          </p:nvPr>
        </p:nvSpPr>
        <p:spPr/>
        <p:txBody>
          <a:bodyPr/>
          <a:lstStyle/>
          <a:p>
            <a:endParaRPr lang="en-US" dirty="0"/>
          </a:p>
        </p:txBody>
      </p:sp>
      <p:sp>
        <p:nvSpPr>
          <p:cNvPr id="6" name="Title 5">
            <a:extLst>
              <a:ext uri="{FF2B5EF4-FFF2-40B4-BE49-F238E27FC236}">
                <a16:creationId xmlns:a16="http://schemas.microsoft.com/office/drawing/2014/main" id="{F35B8C1D-71AB-4806-9F56-F478B9A4B3C4}"/>
              </a:ext>
            </a:extLst>
          </p:cNvPr>
          <p:cNvSpPr>
            <a:spLocks noGrp="1"/>
          </p:cNvSpPr>
          <p:nvPr>
            <p:ph type="title"/>
          </p:nvPr>
        </p:nvSpPr>
        <p:spPr/>
        <p:txBody>
          <a:bodyPr/>
          <a:lstStyle/>
          <a:p>
            <a:endParaRPr lang="en-US"/>
          </a:p>
        </p:txBody>
      </p:sp>
      <p:pic>
        <p:nvPicPr>
          <p:cNvPr id="11268" name="Picture 4" descr="North Korea Is Using the Olympics as a Weapon' Warns Pyongyang Ex Spy and  Mass Murderer">
            <a:extLst>
              <a:ext uri="{FF2B5EF4-FFF2-40B4-BE49-F238E27FC236}">
                <a16:creationId xmlns:a16="http://schemas.microsoft.com/office/drawing/2014/main" id="{E45C7C8A-0E59-4DC5-94BA-7EB7FD525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944" y="281329"/>
            <a:ext cx="6488112" cy="45808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3F6700-EA24-4206-96E3-E629DD50739C}"/>
              </a:ext>
            </a:extLst>
          </p:cNvPr>
          <p:cNvSpPr txBox="1"/>
          <p:nvPr/>
        </p:nvSpPr>
        <p:spPr>
          <a:xfrm>
            <a:off x="8581869" y="4881890"/>
            <a:ext cx="727023" cy="261610"/>
          </a:xfrm>
          <a:prstGeom prst="rect">
            <a:avLst/>
          </a:prstGeom>
          <a:noFill/>
        </p:spPr>
        <p:txBody>
          <a:bodyPr wrap="square" rtlCol="0">
            <a:spAutoFit/>
          </a:bodyPr>
          <a:lstStyle/>
          <a:p>
            <a:r>
              <a:rPr lang="en-US" sz="1100" dirty="0">
                <a:solidFill>
                  <a:schemeClr val="tx2"/>
                </a:solidFill>
              </a:rPr>
              <a:t>Fig. 21. </a:t>
            </a:r>
          </a:p>
        </p:txBody>
      </p:sp>
    </p:spTree>
    <p:extLst>
      <p:ext uri="{BB962C8B-B14F-4D97-AF65-F5344CB8AC3E}">
        <p14:creationId xmlns:p14="http://schemas.microsoft.com/office/powerpoint/2010/main" val="185927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4E18-73A6-487F-B5E2-9FA175E203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6FFF55-907E-4977-ADA0-B331EE37633B}"/>
              </a:ext>
            </a:extLst>
          </p:cNvPr>
          <p:cNvSpPr>
            <a:spLocks noGrp="1"/>
          </p:cNvSpPr>
          <p:nvPr>
            <p:ph idx="1"/>
          </p:nvPr>
        </p:nvSpPr>
        <p:spPr/>
        <p:txBody>
          <a:bodyPr/>
          <a:lstStyle/>
          <a:p>
            <a:endParaRPr lang="en-US"/>
          </a:p>
        </p:txBody>
      </p:sp>
      <p:pic>
        <p:nvPicPr>
          <p:cNvPr id="7170" name="Picture 2" descr="철도·도로 연결땐 신의주 거쳐 파리까지…한국 '섬나라' 벗어난다 : 경제일반 : 경제 : 뉴스 : 한겨레모바일">
            <a:extLst>
              <a:ext uri="{FF2B5EF4-FFF2-40B4-BE49-F238E27FC236}">
                <a16:creationId xmlns:a16="http://schemas.microsoft.com/office/drawing/2014/main" id="{1A071AFE-9889-4470-B0B7-485BEB6430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8" t="6998" r="34910" b="2230"/>
          <a:stretch/>
        </p:blipFill>
        <p:spPr bwMode="auto">
          <a:xfrm>
            <a:off x="2590800" y="185854"/>
            <a:ext cx="3962400" cy="47717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C11C9C-6B9C-4BF8-B35A-2BF0F012C374}"/>
              </a:ext>
            </a:extLst>
          </p:cNvPr>
          <p:cNvSpPr txBox="1"/>
          <p:nvPr/>
        </p:nvSpPr>
        <p:spPr>
          <a:xfrm>
            <a:off x="8521908" y="4881890"/>
            <a:ext cx="622092" cy="261610"/>
          </a:xfrm>
          <a:prstGeom prst="rect">
            <a:avLst/>
          </a:prstGeom>
          <a:noFill/>
        </p:spPr>
        <p:txBody>
          <a:bodyPr wrap="square" rtlCol="0">
            <a:spAutoFit/>
          </a:bodyPr>
          <a:lstStyle/>
          <a:p>
            <a:r>
              <a:rPr lang="en-US" sz="1100" dirty="0">
                <a:solidFill>
                  <a:schemeClr val="tx2"/>
                </a:solidFill>
              </a:rPr>
              <a:t>Fig. 18. </a:t>
            </a:r>
          </a:p>
        </p:txBody>
      </p:sp>
    </p:spTree>
    <p:extLst>
      <p:ext uri="{BB962C8B-B14F-4D97-AF65-F5344CB8AC3E}">
        <p14:creationId xmlns:p14="http://schemas.microsoft.com/office/powerpoint/2010/main" val="134441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7AD5-6AD8-4ED9-BD06-FD275E4038F0}"/>
              </a:ext>
            </a:extLst>
          </p:cNvPr>
          <p:cNvSpPr>
            <a:spLocks noGrp="1"/>
          </p:cNvSpPr>
          <p:nvPr>
            <p:ph type="title"/>
          </p:nvPr>
        </p:nvSpPr>
        <p:spPr>
          <a:xfrm>
            <a:off x="457200" y="396854"/>
            <a:ext cx="8229600" cy="857250"/>
          </a:xfrm>
        </p:spPr>
        <p:txBody>
          <a:bodyPr/>
          <a:lstStyle/>
          <a:p>
            <a:r>
              <a:rPr lang="en-US" dirty="0"/>
              <a:t>Asian NATO</a:t>
            </a:r>
          </a:p>
        </p:txBody>
      </p:sp>
      <p:sp>
        <p:nvSpPr>
          <p:cNvPr id="3" name="TextBox 2">
            <a:extLst>
              <a:ext uri="{FF2B5EF4-FFF2-40B4-BE49-F238E27FC236}">
                <a16:creationId xmlns:a16="http://schemas.microsoft.com/office/drawing/2014/main" id="{14B8E0F4-B62E-4D98-BDB4-C29E2769F07C}"/>
              </a:ext>
            </a:extLst>
          </p:cNvPr>
          <p:cNvSpPr txBox="1"/>
          <p:nvPr/>
        </p:nvSpPr>
        <p:spPr>
          <a:xfrm>
            <a:off x="8525436" y="4877558"/>
            <a:ext cx="663388" cy="261610"/>
          </a:xfrm>
          <a:prstGeom prst="rect">
            <a:avLst/>
          </a:prstGeom>
          <a:noFill/>
        </p:spPr>
        <p:txBody>
          <a:bodyPr wrap="square" rtlCol="0">
            <a:spAutoFit/>
          </a:bodyPr>
          <a:lstStyle/>
          <a:p>
            <a:r>
              <a:rPr lang="en-US" sz="1100" dirty="0">
                <a:solidFill>
                  <a:schemeClr val="tx2"/>
                </a:solidFill>
              </a:rPr>
              <a:t>Fig. 22. </a:t>
            </a:r>
          </a:p>
        </p:txBody>
      </p:sp>
      <p:pic>
        <p:nvPicPr>
          <p:cNvPr id="5" name="Picture 4" descr="Map&#10;&#10;Description automatically generated">
            <a:extLst>
              <a:ext uri="{FF2B5EF4-FFF2-40B4-BE49-F238E27FC236}">
                <a16:creationId xmlns:a16="http://schemas.microsoft.com/office/drawing/2014/main" id="{2B1BBA83-D3E0-49D1-A8C9-714BC518A627}"/>
              </a:ext>
            </a:extLst>
          </p:cNvPr>
          <p:cNvPicPr>
            <a:picLocks noChangeAspect="1"/>
          </p:cNvPicPr>
          <p:nvPr/>
        </p:nvPicPr>
        <p:blipFill rotWithShape="1">
          <a:blip r:embed="rId2"/>
          <a:srcRect t="9078" b="19204"/>
          <a:stretch/>
        </p:blipFill>
        <p:spPr>
          <a:xfrm>
            <a:off x="2337237" y="1234714"/>
            <a:ext cx="4469526" cy="3702888"/>
          </a:xfrm>
          <a:prstGeom prst="rect">
            <a:avLst/>
          </a:prstGeom>
        </p:spPr>
      </p:pic>
    </p:spTree>
    <p:extLst>
      <p:ext uri="{BB962C8B-B14F-4D97-AF65-F5344CB8AC3E}">
        <p14:creationId xmlns:p14="http://schemas.microsoft.com/office/powerpoint/2010/main" val="254231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flag on a pole&#10;&#10;Description automatically generated with medium confidence">
            <a:extLst>
              <a:ext uri="{FF2B5EF4-FFF2-40B4-BE49-F238E27FC236}">
                <a16:creationId xmlns:a16="http://schemas.microsoft.com/office/drawing/2014/main" id="{9C142808-4B25-4542-9721-74079EADF94A}"/>
              </a:ext>
            </a:extLst>
          </p:cNvPr>
          <p:cNvPicPr>
            <a:picLocks noGrp="1" noChangeAspect="1"/>
          </p:cNvPicPr>
          <p:nvPr>
            <p:ph idx="1"/>
          </p:nvPr>
        </p:nvPicPr>
        <p:blipFill>
          <a:blip r:embed="rId3"/>
          <a:stretch>
            <a:fillRect/>
          </a:stretch>
        </p:blipFill>
        <p:spPr>
          <a:xfrm>
            <a:off x="0" y="0"/>
            <a:ext cx="7406322" cy="5137116"/>
          </a:xfrm>
        </p:spPr>
      </p:pic>
      <p:sp>
        <p:nvSpPr>
          <p:cNvPr id="4" name="TextBox 3">
            <a:extLst>
              <a:ext uri="{FF2B5EF4-FFF2-40B4-BE49-F238E27FC236}">
                <a16:creationId xmlns:a16="http://schemas.microsoft.com/office/drawing/2014/main" id="{DA504DEC-3257-4EF7-A928-605E76CBF234}"/>
              </a:ext>
            </a:extLst>
          </p:cNvPr>
          <p:cNvSpPr txBox="1"/>
          <p:nvPr/>
        </p:nvSpPr>
        <p:spPr>
          <a:xfrm>
            <a:off x="8570258" y="4712613"/>
            <a:ext cx="1532965" cy="430887"/>
          </a:xfrm>
          <a:prstGeom prst="rect">
            <a:avLst/>
          </a:prstGeom>
          <a:noFill/>
        </p:spPr>
        <p:txBody>
          <a:bodyPr wrap="square" rtlCol="0">
            <a:spAutoFit/>
          </a:bodyPr>
          <a:lstStyle/>
          <a:p>
            <a:r>
              <a:rPr lang="en-US" sz="1100" dirty="0">
                <a:solidFill>
                  <a:schemeClr val="tx2"/>
                </a:solidFill>
              </a:rPr>
              <a:t>Fig. 23. </a:t>
            </a:r>
          </a:p>
          <a:p>
            <a:r>
              <a:rPr lang="en-US" sz="1100" dirty="0">
                <a:solidFill>
                  <a:schemeClr val="tx2"/>
                </a:solidFill>
              </a:rPr>
              <a:t>Fig. 24. </a:t>
            </a:r>
          </a:p>
        </p:txBody>
      </p:sp>
      <p:pic>
        <p:nvPicPr>
          <p:cNvPr id="8" name="Picture 7" descr="A picture containing nature, dark&#10;&#10;Description automatically generated">
            <a:extLst>
              <a:ext uri="{FF2B5EF4-FFF2-40B4-BE49-F238E27FC236}">
                <a16:creationId xmlns:a16="http://schemas.microsoft.com/office/drawing/2014/main" id="{F8300BD1-D2E0-4759-BE07-F3BA08C242A9}"/>
              </a:ext>
            </a:extLst>
          </p:cNvPr>
          <p:cNvPicPr>
            <a:picLocks noChangeAspect="1"/>
          </p:cNvPicPr>
          <p:nvPr/>
        </p:nvPicPr>
        <p:blipFill rotWithShape="1">
          <a:blip r:embed="rId4"/>
          <a:srcRect l="8993" t="6184" r="4148" b="6379"/>
          <a:stretch/>
        </p:blipFill>
        <p:spPr>
          <a:xfrm>
            <a:off x="6447099" y="195748"/>
            <a:ext cx="2696901" cy="4745620"/>
          </a:xfrm>
          <a:prstGeom prst="rect">
            <a:avLst/>
          </a:prstGeom>
        </p:spPr>
      </p:pic>
    </p:spTree>
    <p:extLst>
      <p:ext uri="{BB962C8B-B14F-4D97-AF65-F5344CB8AC3E}">
        <p14:creationId xmlns:p14="http://schemas.microsoft.com/office/powerpoint/2010/main" val="360522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435F-DF41-47EB-B619-D2BDE1DB29C3}"/>
              </a:ext>
            </a:extLst>
          </p:cNvPr>
          <p:cNvSpPr>
            <a:spLocks noGrp="1"/>
          </p:cNvSpPr>
          <p:nvPr>
            <p:ph type="title"/>
          </p:nvPr>
        </p:nvSpPr>
        <p:spPr>
          <a:xfrm>
            <a:off x="457200" y="1386341"/>
            <a:ext cx="8229600" cy="2370818"/>
          </a:xfrm>
        </p:spPr>
        <p:txBody>
          <a:bodyPr>
            <a:normAutofit/>
          </a:bodyPr>
          <a:lstStyle/>
          <a:p>
            <a:r>
              <a:rPr lang="en-US" sz="10000" b="1" dirty="0">
                <a:latin typeface="Times New Roman" panose="02020603050405020304" pitchFamily="18" charset="0"/>
                <a:cs typeface="Times New Roman" panose="02020603050405020304" pitchFamily="18" charset="0"/>
              </a:rPr>
              <a:t>Q&amp;A</a:t>
            </a:r>
          </a:p>
        </p:txBody>
      </p:sp>
    </p:spTree>
    <p:extLst>
      <p:ext uri="{BB962C8B-B14F-4D97-AF65-F5344CB8AC3E}">
        <p14:creationId xmlns:p14="http://schemas.microsoft.com/office/powerpoint/2010/main" val="2200366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BD96-A64F-48AF-AB63-414BC4293C81}"/>
              </a:ext>
            </a:extLst>
          </p:cNvPr>
          <p:cNvSpPr>
            <a:spLocks noGrp="1"/>
          </p:cNvSpPr>
          <p:nvPr>
            <p:ph type="title"/>
          </p:nvPr>
        </p:nvSpPr>
        <p:spPr>
          <a:xfrm>
            <a:off x="457200" y="394665"/>
            <a:ext cx="8229600" cy="857250"/>
          </a:xfrm>
        </p:spPr>
        <p:txBody>
          <a:bodyPr/>
          <a:lstStyle/>
          <a:p>
            <a:r>
              <a:rPr lang="en-US" dirty="0"/>
              <a:t>References</a:t>
            </a:r>
          </a:p>
        </p:txBody>
      </p:sp>
      <p:sp>
        <p:nvSpPr>
          <p:cNvPr id="3" name="Content Placeholder 2">
            <a:extLst>
              <a:ext uri="{FF2B5EF4-FFF2-40B4-BE49-F238E27FC236}">
                <a16:creationId xmlns:a16="http://schemas.microsoft.com/office/drawing/2014/main" id="{CE752FDD-E4B5-49B7-977A-3BD14969AC01}"/>
              </a:ext>
            </a:extLst>
          </p:cNvPr>
          <p:cNvSpPr>
            <a:spLocks noGrp="1"/>
          </p:cNvSpPr>
          <p:nvPr>
            <p:ph idx="1"/>
          </p:nvPr>
        </p:nvSpPr>
        <p:spPr>
          <a:xfrm>
            <a:off x="90714" y="1349828"/>
            <a:ext cx="8962572" cy="4151086"/>
          </a:xfrm>
        </p:spPr>
        <p:txBody>
          <a:bodyPr>
            <a:noAutofit/>
          </a:bodyPr>
          <a:lstStyle/>
          <a:p>
            <a:pPr marL="0" marR="0" indent="0">
              <a:lnSpc>
                <a:spcPct val="107000"/>
              </a:lnSpc>
              <a:spcBef>
                <a:spcPts val="0"/>
              </a:spcBef>
              <a:spcAft>
                <a:spcPts val="800"/>
              </a:spcAft>
              <a:buNone/>
            </a:pPr>
            <a:r>
              <a:rPr lang="en-US" sz="1100" dirty="0">
                <a:latin typeface="Times New Roman" panose="02020603050405020304" pitchFamily="18" charset="0"/>
                <a:ea typeface="Malgun Gothic" panose="020B0503020000020004" pitchFamily="34" charset="-127"/>
                <a:cs typeface="Times New Roman" panose="02020603050405020304" pitchFamily="18" charset="0"/>
              </a:rPr>
              <a:t>F</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igure 1. A photo of German territory before its unification. (Photograph by Vivid Maps. </a:t>
            </a:r>
            <a:r>
              <a:rPr lang="en-US" sz="1100" i="1" dirty="0">
                <a:effectLst/>
                <a:latin typeface="Times New Roman" panose="02020603050405020304" pitchFamily="18" charset="0"/>
                <a:ea typeface="Malgun Gothic" panose="020B0503020000020004" pitchFamily="34" charset="-127"/>
                <a:cs typeface="Times New Roman" panose="02020603050405020304" pitchFamily="18" charset="0"/>
              </a:rPr>
              <a:t>German is still divided by east and west. </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n.d., 	</a:t>
            </a:r>
            <a:r>
              <a:rPr lang="en-US" sz="1100"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https://vividmaps.com/germany-is-still-divided-by-east-and-west/</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a:t>
            </a:r>
          </a:p>
          <a:p>
            <a:pPr marL="0" marR="0" indent="0">
              <a:lnSpc>
                <a:spcPct val="107000"/>
              </a:lnSpc>
              <a:spcBef>
                <a:spcPts val="0"/>
              </a:spcBef>
              <a:spcAft>
                <a:spcPts val="800"/>
              </a:spcAft>
              <a:buNone/>
            </a:pPr>
            <a:r>
              <a:rPr lang="en-US" sz="1100" dirty="0">
                <a:latin typeface="Times New Roman" panose="02020603050405020304" pitchFamily="18" charset="0"/>
                <a:ea typeface="Malgun Gothic" panose="020B0503020000020004" pitchFamily="34" charset="-127"/>
                <a:cs typeface="Times New Roman" panose="02020603050405020304" pitchFamily="18" charset="0"/>
              </a:rPr>
              <a:t>F</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igure 2. A photo of South Korean teenage sex slavery pregnant and a Japanese soldier. (Photograph by Charles H. Hatfield. </a:t>
            </a:r>
            <a:r>
              <a:rPr lang="en-US" sz="1100" i="1" dirty="0">
                <a:effectLst/>
                <a:latin typeface="Times New Roman" panose="02020603050405020304" pitchFamily="18" charset="0"/>
                <a:ea typeface="Malgun Gothic" panose="020B0503020000020004" pitchFamily="34" charset="-127"/>
                <a:cs typeface="Times New Roman" panose="02020603050405020304" pitchFamily="18" charset="0"/>
              </a:rPr>
              <a:t>Teaching about the Comfort 	Women during World War II and the Use of Personal Stories of the Victims.</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 September 7, 1994, 	</a:t>
            </a:r>
            <a:r>
              <a:rPr lang="en-US" sz="1100"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3"/>
              </a:rPr>
              <a:t>https://www.asianstudies.org/publications/eaa/archives/teaching-about-the-comfort-women-during-world-war-ii-and-the-use-of-personal-	stories-	of-the-victims/</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a:t>
            </a:r>
          </a:p>
          <a:p>
            <a:pPr marL="0" marR="0" indent="0">
              <a:lnSpc>
                <a:spcPct val="107000"/>
              </a:lnSpc>
              <a:spcBef>
                <a:spcPts val="0"/>
              </a:spcBef>
              <a:spcAft>
                <a:spcPts val="800"/>
              </a:spcAft>
              <a:buNone/>
              <a:tabLst>
                <a:tab pos="457200" algn="l"/>
              </a:tabLst>
            </a:pP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Figure 3. A photo of Japanese soldiers torturing a South Korean (Photograph by Alfredo Jimenez. </a:t>
            </a:r>
            <a:r>
              <a:rPr lang="en-US" sz="1100" i="1" dirty="0">
                <a:effectLst/>
                <a:latin typeface="Times New Roman" panose="02020603050405020304" pitchFamily="18" charset="0"/>
                <a:ea typeface="Malgun Gothic" panose="020B0503020000020004" pitchFamily="34" charset="-127"/>
                <a:cs typeface="Times New Roman" panose="02020603050405020304" pitchFamily="18" charset="0"/>
              </a:rPr>
              <a:t>Behind bars by choice in South Korea. </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January 27, 	2011., 	</a:t>
            </a:r>
            <a:r>
              <a:rPr lang="en-US" sz="1100"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4"/>
              </a:rPr>
              <a:t>https://www.stripes.com/living/behind-bars-by-choice-in-south-korea-1.migrated</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a:t>
            </a:r>
          </a:p>
          <a:p>
            <a:pPr marL="0" marR="0" indent="0">
              <a:lnSpc>
                <a:spcPct val="107000"/>
              </a:lnSpc>
              <a:spcBef>
                <a:spcPts val="0"/>
              </a:spcBef>
              <a:spcAft>
                <a:spcPts val="800"/>
              </a:spcAft>
              <a:buNone/>
            </a:pP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Figure 4. A photo of armed (Photograph by Art in Society. </a:t>
            </a:r>
            <a:r>
              <a:rPr lang="en-US" sz="1100" i="1" dirty="0">
                <a:effectLst/>
                <a:latin typeface="Times New Roman" panose="02020603050405020304" pitchFamily="18" charset="0"/>
                <a:ea typeface="Malgun Gothic" panose="020B0503020000020004" pitchFamily="34" charset="-127"/>
                <a:cs typeface="Times New Roman" panose="02020603050405020304" pitchFamily="18" charset="0"/>
              </a:rPr>
              <a:t>The Pre-History of the Korean War. </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n.d., </a:t>
            </a:r>
            <a:r>
              <a:rPr lang="en-US" sz="1100"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5"/>
              </a:rPr>
              <a:t>http://www.art-in-society.de/AS14/KOR2/Korean-	war-prehistory.html</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a:t>
            </a:r>
          </a:p>
          <a:p>
            <a:pPr marL="0" marR="0" indent="0">
              <a:lnSpc>
                <a:spcPct val="107000"/>
              </a:lnSpc>
              <a:spcBef>
                <a:spcPts val="0"/>
              </a:spcBef>
              <a:spcAft>
                <a:spcPts val="800"/>
              </a:spcAft>
              <a:buNone/>
            </a:pP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Figure 5. A photo of South Korean civilian’s housing attacked by Japanese armed soldiers (Photograph by Art in Society. </a:t>
            </a:r>
            <a:r>
              <a:rPr lang="en-US" sz="1100" i="1" dirty="0">
                <a:effectLst/>
                <a:latin typeface="Times New Roman" panose="02020603050405020304" pitchFamily="18" charset="0"/>
                <a:ea typeface="Malgun Gothic" panose="020B0503020000020004" pitchFamily="34" charset="-127"/>
                <a:cs typeface="Times New Roman" panose="02020603050405020304" pitchFamily="18" charset="0"/>
              </a:rPr>
              <a:t>The Pre-History of the Korean 	War. </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n.d., </a:t>
            </a:r>
            <a:r>
              <a:rPr lang="en-US" sz="1100"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5"/>
              </a:rPr>
              <a:t>http://www.art-in-society.de/AS14/KOR2/Korean-war-prehistory.html</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a:t>
            </a:r>
          </a:p>
          <a:p>
            <a:pPr marL="0" marR="0" lvl="0" indent="0">
              <a:lnSpc>
                <a:spcPct val="107000"/>
              </a:lnSpc>
              <a:spcBef>
                <a:spcPts val="0"/>
              </a:spcBef>
              <a:spcAft>
                <a:spcPts val="800"/>
              </a:spcAft>
              <a:buNone/>
              <a:tabLst>
                <a:tab pos="457200" algn="l"/>
              </a:tabLst>
            </a:pP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Figure 6. A photo of South Korean civilian holding her baby during a diastral era under the Japanese control (Photograph 	by</a:t>
            </a:r>
            <a:r>
              <a:rPr lang="en-US" sz="1100"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6"/>
              </a:rPr>
              <a:t>https://www.quora.com/How-	many-Koreans-were-killed-by-Japanese-torture-during-WWII</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 </a:t>
            </a:r>
          </a:p>
          <a:p>
            <a:pPr marL="0" marR="0" indent="0">
              <a:lnSpc>
                <a:spcPct val="107000"/>
              </a:lnSpc>
              <a:spcBef>
                <a:spcPts val="0"/>
              </a:spcBef>
              <a:spcAft>
                <a:spcPts val="800"/>
              </a:spcAft>
              <a:buNone/>
            </a:pP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Figure 7. A picture of young Kim Jong-un and his mother (Photograph by Yonhap News. </a:t>
            </a:r>
            <a:r>
              <a:rPr lang="en-US" sz="1100" i="1" dirty="0">
                <a:effectLst/>
                <a:latin typeface="Times New Roman" panose="02020603050405020304" pitchFamily="18" charset="0"/>
                <a:ea typeface="Malgun Gothic" panose="020B0503020000020004" pitchFamily="34" charset="-127"/>
                <a:cs typeface="Times New Roman" panose="02020603050405020304" pitchFamily="18" charset="0"/>
              </a:rPr>
              <a:t>Kim Jong-un’s late mother made public in video clip. </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June 10, 	2012., </a:t>
            </a:r>
            <a:r>
              <a:rPr lang="en-US" sz="1100"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7"/>
              </a:rPr>
              <a:t>http://www.koreaherald.com/view.php?ud=20120610000244</a:t>
            </a:r>
            <a:r>
              <a:rPr lang="en-US" sz="1100" b="1" dirty="0">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US" sz="1100" dirty="0">
              <a:effectLst/>
              <a:latin typeface="Times New Roman" panose="02020603050405020304"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12526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4B44FB-4DA6-4208-9D4F-45DBEEDA885D}"/>
              </a:ext>
            </a:extLst>
          </p:cNvPr>
          <p:cNvSpPr>
            <a:spLocks noGrp="1"/>
          </p:cNvSpPr>
          <p:nvPr>
            <p:ph idx="1"/>
          </p:nvPr>
        </p:nvSpPr>
        <p:spPr>
          <a:xfrm>
            <a:off x="94343" y="75294"/>
            <a:ext cx="8955314" cy="4968420"/>
          </a:xfrm>
        </p:spPr>
        <p:txBody>
          <a:bodyPr>
            <a:noAutofit/>
          </a:bodyPr>
          <a:lstStyle/>
          <a:p>
            <a:pPr marL="0" marR="0" indent="0">
              <a:lnSpc>
                <a:spcPct val="107000"/>
              </a:lnSpc>
              <a:spcBef>
                <a:spcPts val="0"/>
              </a:spcBef>
              <a:spcAft>
                <a:spcPts val="800"/>
              </a:spcAft>
              <a:buNone/>
            </a:pP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Figure 8. A picture of Donald Trump, president of the US president, and Kim Jong-un at the 38 parallel. (Photograph by Brendan </a:t>
            </a:r>
            <a:r>
              <a:rPr lang="en-US" sz="1100" dirty="0" err="1">
                <a:effectLst/>
                <a:latin typeface="Times New Roman" panose="02020603050405020304" pitchFamily="18" charset="0"/>
                <a:ea typeface="Malgun Gothic" panose="020B0503020000020004" pitchFamily="34" charset="-127"/>
                <a:cs typeface="Times New Roman" panose="02020603050405020304" pitchFamily="18" charset="0"/>
              </a:rPr>
              <a:t>Smialowski</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1100" i="1" dirty="0">
                <a:effectLst/>
                <a:latin typeface="Times New Roman" panose="02020603050405020304" pitchFamily="18" charset="0"/>
                <a:ea typeface="Malgun Gothic" panose="020B0503020000020004" pitchFamily="34" charset="-127"/>
                <a:cs typeface="Times New Roman" panose="02020603050405020304" pitchFamily="18" charset="0"/>
              </a:rPr>
              <a:t>Read the 	‘Love 	Letters’ Donald Trump Traded with North Korean Dictator Kim Jong Un. </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September 1-, 2020., l</a:t>
            </a:r>
            <a:r>
              <a:rPr lang="en-US" sz="1100" u="sng"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https://people.com/politics/read-the-love-	letters-	</a:t>
            </a:r>
            <a:r>
              <a:rPr lang="en-US" sz="1100" u="sng" dirty="0" err="1">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donald</a:t>
            </a:r>
            <a:r>
              <a:rPr lang="en-US" sz="1100" u="sng"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-trump-traded-with-north-</a:t>
            </a:r>
            <a:r>
              <a:rPr lang="en-US" sz="1100" u="sng" dirty="0" err="1">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korean</a:t>
            </a:r>
            <a:r>
              <a:rPr lang="en-US" sz="1100" u="sng"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-dictator-</a:t>
            </a:r>
            <a:r>
              <a:rPr lang="en-US" sz="1100" u="sng" dirty="0" err="1">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kim</a:t>
            </a:r>
            <a:r>
              <a:rPr lang="en-US" sz="1100" u="sng"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a:t>
            </a:r>
            <a:r>
              <a:rPr lang="en-US" sz="1100" u="sng" dirty="0" err="1">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jong-un</a:t>
            </a:r>
            <a:r>
              <a:rPr lang="en-US" sz="1100" u="sng"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2"/>
              </a:rPr>
              <a:t>/</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a:t>
            </a:r>
          </a:p>
          <a:p>
            <a:pPr marL="0" marR="0" indent="0">
              <a:lnSpc>
                <a:spcPct val="107000"/>
              </a:lnSpc>
              <a:spcBef>
                <a:spcPts val="0"/>
              </a:spcBef>
              <a:spcAft>
                <a:spcPts val="800"/>
              </a:spcAft>
              <a:buNone/>
            </a:pP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Figure 9. A picture of nuclear weapon carried on tanks in Pyeongyang, North Korea. (Photograph by Asia Media International. </a:t>
            </a:r>
            <a:r>
              <a:rPr lang="en-US" sz="1100" i="1" dirty="0">
                <a:effectLst/>
                <a:latin typeface="Times New Roman" panose="02020603050405020304" pitchFamily="18" charset="0"/>
                <a:ea typeface="Malgun Gothic" panose="020B0503020000020004" pitchFamily="34" charset="-127"/>
                <a:cs typeface="Times New Roman" panose="02020603050405020304" pitchFamily="18" charset="0"/>
              </a:rPr>
              <a:t>North Korea: Nuclear 	Orientalism and the Hermit Kingdom. </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March 1, 2021., </a:t>
            </a:r>
            <a:r>
              <a:rPr lang="en-US" sz="1100" u="sng" dirty="0">
                <a:solidFill>
                  <a:srgbClr val="0563C1"/>
                </a:solidFill>
                <a:effectLst/>
                <a:latin typeface="Times New Roman" panose="02020603050405020304" pitchFamily="18" charset="0"/>
                <a:ea typeface="Malgun Gothic" panose="020B0503020000020004" pitchFamily="34" charset="-127"/>
                <a:cs typeface="Times New Roman" panose="02020603050405020304" pitchFamily="18" charset="0"/>
                <a:hlinkClick r:id="rId3"/>
              </a:rPr>
              <a:t>https://asiamedia.lmu.edu/2021/03/01/north-korea-nuclear-orientalism-and-the-hermit-	kingdom/</a:t>
            </a:r>
            <a:r>
              <a:rPr lang="en-US" sz="1100" dirty="0">
                <a:effectLst/>
                <a:latin typeface="Times New Roman" panose="02020603050405020304" pitchFamily="18" charset="0"/>
                <a:ea typeface="Malgun Gothic" panose="020B0503020000020004" pitchFamily="34" charset="-127"/>
                <a:cs typeface="Times New Roman" panose="02020603050405020304" pitchFamily="18" charset="0"/>
              </a:rPr>
              <a:t>)</a:t>
            </a:r>
          </a:p>
          <a:p>
            <a:pPr marL="0" indent="0">
              <a:buNone/>
            </a:pPr>
            <a:r>
              <a:rPr lang="en-US" sz="1100" dirty="0">
                <a:latin typeface="Times New Roman" panose="02020603050405020304" pitchFamily="18" charset="0"/>
                <a:cs typeface="Times New Roman" panose="02020603050405020304" pitchFamily="18" charset="0"/>
              </a:rPr>
              <a:t>Figure 10. Family members seeing each other for the first time since the Korean war  at the North Korea 3-day Summit. (Retrieved from ABC News: 	Korea Pool Photo, </a:t>
            </a:r>
            <a:r>
              <a:rPr lang="en-US" sz="1100" i="1" dirty="0">
                <a:latin typeface="Times New Roman" panose="02020603050405020304" pitchFamily="18" charset="0"/>
                <a:cs typeface="Times New Roman" panose="02020603050405020304" pitchFamily="18" charset="0"/>
              </a:rPr>
              <a:t>North Korean Son Kwon </a:t>
            </a:r>
            <a:r>
              <a:rPr lang="en-US" sz="1100" i="1" dirty="0" err="1">
                <a:latin typeface="Times New Roman" panose="02020603050405020304" pitchFamily="18" charset="0"/>
                <a:cs typeface="Times New Roman" panose="02020603050405020304" pitchFamily="18" charset="0"/>
              </a:rPr>
              <a:t>Geun</a:t>
            </a:r>
            <a:r>
              <a:rPr lang="en-US" sz="1100" i="1" dirty="0">
                <a:latin typeface="Times New Roman" panose="02020603050405020304" pitchFamily="18" charset="0"/>
                <a:cs typeface="Times New Roman" panose="02020603050405020304" pitchFamily="18" charset="0"/>
              </a:rPr>
              <a:t>, center, weeps with his South Korean relatives as he bids farewell after the Separated Family 		Reunion Meeting at Diamond Mountain resort in North Korea, Oct. 22, 2015. North and South Korean officials are meeting to map out details 	for what would be a highly emotional reunion of families separated since the 1950-53 Korean War,</a:t>
            </a:r>
            <a:r>
              <a:rPr lang="en-US" sz="1100" dirty="0">
                <a:latin typeface="Times New Roman" panose="02020603050405020304" pitchFamily="18" charset="0"/>
                <a:cs typeface="Times New Roman" panose="02020603050405020304" pitchFamily="18" charset="0"/>
              </a:rPr>
              <a:t> October 22, 2015., </a:t>
            </a:r>
            <a:r>
              <a:rPr lang="en-US" sz="1100" i="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hlinkClick r:id="rId4"/>
              </a:rPr>
              <a:t>//abcnews.go.com/International/time-running-south-</a:t>
            </a:r>
            <a:r>
              <a:rPr lang="en-US" sz="1100" dirty="0" err="1">
                <a:latin typeface="Times New Roman" panose="02020603050405020304" pitchFamily="18" charset="0"/>
                <a:cs typeface="Times New Roman" panose="02020603050405020304" pitchFamily="18" charset="0"/>
                <a:hlinkClick r:id="rId4"/>
              </a:rPr>
              <a:t>koreans</a:t>
            </a:r>
            <a:r>
              <a:rPr lang="en-US" sz="1100" dirty="0">
                <a:latin typeface="Times New Roman" panose="02020603050405020304" pitchFamily="18" charset="0"/>
                <a:cs typeface="Times New Roman" panose="02020603050405020304" pitchFamily="18" charset="0"/>
                <a:hlinkClick r:id="rId4"/>
              </a:rPr>
              <a:t>-hoping-reunite-family-north/</a:t>
            </a:r>
            <a:r>
              <a:rPr lang="en-US" sz="1100" dirty="0" err="1">
                <a:latin typeface="Times New Roman" panose="02020603050405020304" pitchFamily="18" charset="0"/>
                <a:cs typeface="Times New Roman" panose="02020603050405020304" pitchFamily="18" charset="0"/>
                <a:hlinkClick r:id="rId4"/>
              </a:rPr>
              <a:t>story?id</a:t>
            </a:r>
            <a:r>
              <a:rPr lang="en-US" sz="1100" dirty="0">
                <a:latin typeface="Times New Roman" panose="02020603050405020304" pitchFamily="18" charset="0"/>
                <a:cs typeface="Times New Roman" panose="02020603050405020304" pitchFamily="18" charset="0"/>
                <a:hlinkClick r:id="rId4"/>
              </a:rPr>
              <a:t>=56339952</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11. Family members seeing each other for the first time since the Korean war  at the North Korea 3-day Summit. (Retrieved from NBC News: 	Reuters, </a:t>
            </a:r>
            <a:r>
              <a:rPr lang="en-US" sz="1100" i="1" dirty="0">
                <a:latin typeface="Times New Roman" panose="02020603050405020304" pitchFamily="18" charset="0"/>
                <a:cs typeface="Times New Roman" panose="02020603050405020304" pitchFamily="18" charset="0"/>
              </a:rPr>
              <a:t>North Koreans on a bus wave to their South Korean relatives as they bid farewell after a three-day family reunion in 2010 at the Mount 	Kumgang resort in North Korea, </a:t>
            </a:r>
            <a:r>
              <a:rPr lang="en-US" sz="1100" dirty="0">
                <a:latin typeface="Times New Roman" panose="02020603050405020304" pitchFamily="18" charset="0"/>
                <a:cs typeface="Times New Roman" panose="02020603050405020304" pitchFamily="18" charset="0"/>
              </a:rPr>
              <a:t>2010. </a:t>
            </a:r>
            <a:r>
              <a:rPr lang="en-US" sz="1100" dirty="0">
                <a:latin typeface="Times New Roman" panose="02020603050405020304" pitchFamily="18" charset="0"/>
                <a:cs typeface="Times New Roman" panose="02020603050405020304" pitchFamily="18" charset="0"/>
                <a:hlinkClick r:id="rId5"/>
              </a:rPr>
              <a:t>https://www.nbcnews.com/news/asia/north-south-korean-families-separated-war-hold-reunions-	n22526</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12. Family members seeing each other for the first time since the Korean war  at the North Korea 3-day Summit. (Lee Hun-Koo, </a:t>
            </a:r>
            <a:r>
              <a:rPr lang="en-US" sz="1100" i="1" dirty="0">
                <a:latin typeface="Times New Roman" panose="02020603050405020304" pitchFamily="18" charset="0"/>
                <a:cs typeface="Times New Roman" panose="02020603050405020304" pitchFamily="18" charset="0"/>
              </a:rPr>
              <a:t>South Korean 	Choi </a:t>
            </a:r>
            <a:r>
              <a:rPr lang="en-US" sz="1100" i="1" dirty="0" err="1">
                <a:latin typeface="Times New Roman" panose="02020603050405020304" pitchFamily="18" charset="0"/>
                <a:cs typeface="Times New Roman" panose="02020603050405020304" pitchFamily="18" charset="0"/>
              </a:rPr>
              <a:t>Gye-Wol</a:t>
            </a:r>
            <a:r>
              <a:rPr lang="en-US" sz="1100" i="1" dirty="0">
                <a:latin typeface="Times New Roman" panose="02020603050405020304" pitchFamily="18" charset="0"/>
                <a:cs typeface="Times New Roman" panose="02020603050405020304" pitchFamily="18" charset="0"/>
              </a:rPr>
              <a:t> (L) kisses the hand of her grandson Kim Chol-Bong as her son Kim Young-Nam watches, before she returns to her South Korean 	home after the Separated Family Reunion Meeting on June 30, 2006 at Diamond Mountain in North Korea</a:t>
            </a:r>
            <a:r>
              <a:rPr lang="en-US" sz="1100" dirty="0">
                <a:latin typeface="Times New Roman" panose="02020603050405020304" pitchFamily="18" charset="0"/>
                <a:cs typeface="Times New Roman" panose="02020603050405020304" pitchFamily="18" charset="0"/>
              </a:rPr>
              <a:t>, June 30, 2006. 	</a:t>
            </a:r>
            <a:r>
              <a:rPr lang="en-US" sz="1100" dirty="0">
                <a:latin typeface="Times New Roman" panose="02020603050405020304" pitchFamily="18" charset="0"/>
                <a:cs typeface="Times New Roman" panose="02020603050405020304" pitchFamily="18" charset="0"/>
                <a:hlinkClick r:id="rId6"/>
              </a:rPr>
              <a:t>http://america.aljazeera.com/articles/2013/9/20/north-korea-indefinitelysuspendsfamilyreunificationwithsouth.html</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13. Family members seeing each other for the first time since the Korean war. (Retrieved from Fox News: Korea Pool, </a:t>
            </a:r>
            <a:r>
              <a:rPr lang="en-US" sz="1100" i="1" dirty="0">
                <a:latin typeface="Times New Roman" panose="02020603050405020304" pitchFamily="18" charset="0"/>
                <a:cs typeface="Times New Roman" panose="02020603050405020304" pitchFamily="18" charset="0"/>
              </a:rPr>
              <a:t>North Korean Kim </a:t>
            </a:r>
            <a:r>
              <a:rPr lang="en-US" sz="1100" i="1" dirty="0" err="1">
                <a:latin typeface="Times New Roman" panose="02020603050405020304" pitchFamily="18" charset="0"/>
                <a:cs typeface="Times New Roman" panose="02020603050405020304" pitchFamily="18" charset="0"/>
              </a:rPr>
              <a:t>Jin</a:t>
            </a:r>
            <a:r>
              <a:rPr lang="en-US" sz="1100" i="1" dirty="0">
                <a:latin typeface="Times New Roman" panose="02020603050405020304" pitchFamily="18" charset="0"/>
                <a:cs typeface="Times New Roman" panose="02020603050405020304" pitchFamily="18" charset="0"/>
              </a:rPr>
              <a:t>-	Won (</a:t>
            </a:r>
            <a:r>
              <a:rPr lang="en-US" sz="1100" i="1" dirty="0" err="1">
                <a:latin typeface="Times New Roman" panose="02020603050405020304" pitchFamily="18" charset="0"/>
                <a:cs typeface="Times New Roman" panose="02020603050405020304" pitchFamily="18" charset="0"/>
              </a:rPr>
              <a:t>centre</a:t>
            </a:r>
            <a:r>
              <a:rPr lang="en-US" sz="1100" i="1" dirty="0">
                <a:latin typeface="Times New Roman" panose="02020603050405020304" pitchFamily="18" charset="0"/>
                <a:cs typeface="Times New Roman" panose="02020603050405020304" pitchFamily="18" charset="0"/>
              </a:rPr>
              <a:t>) cries with his South Korean relatives as they bid farewell following their three-day separated family reunion meeting at Mount 	Kumgang resort on the North's southeastern coast, near the border, on November 1, 2010. South and North Korea agreed Friday to go ahead 	with reunions next month for families separated for decades by the 1950-53 Korean War, Seoul said,</a:t>
            </a:r>
            <a:r>
              <a:rPr lang="en-US" sz="1100" dirty="0">
                <a:latin typeface="Times New Roman" panose="02020603050405020304" pitchFamily="18" charset="0"/>
                <a:cs typeface="Times New Roman" panose="02020603050405020304" pitchFamily="18" charset="0"/>
              </a:rPr>
              <a:t> November 1, 2010,</a:t>
            </a:r>
            <a:r>
              <a:rPr lang="en-US" sz="1100" i="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hlinkClick r:id="rId7"/>
              </a:rPr>
              <a:t>https://www.foxnews.com/world/rival-koreas-strike-deal-on-family-reunions-seoul</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14. Flags of North and South Korea on the Korean Peninsula. (</a:t>
            </a:r>
            <a:r>
              <a:rPr lang="en-US" sz="1100" dirty="0" err="1">
                <a:latin typeface="Times New Roman" panose="02020603050405020304" pitchFamily="18" charset="0"/>
                <a:cs typeface="Times New Roman" panose="02020603050405020304" pitchFamily="18" charset="0"/>
              </a:rPr>
              <a:t>Clipartmax</a:t>
            </a:r>
            <a:r>
              <a:rPr lang="en-US" sz="1100" dirty="0">
                <a:latin typeface="Times New Roman" panose="02020603050405020304" pitchFamily="18" charset="0"/>
                <a:cs typeface="Times New Roman" panose="02020603050405020304" pitchFamily="18" charset="0"/>
              </a:rPr>
              <a:t>, </a:t>
            </a:r>
            <a:r>
              <a:rPr lang="en-US" sz="1100" i="1" dirty="0">
                <a:latin typeface="Times New Roman" panose="02020603050405020304" pitchFamily="18" charset="0"/>
                <a:cs typeface="Times New Roman" panose="02020603050405020304" pitchFamily="18" charset="0"/>
              </a:rPr>
              <a:t>Big Image - North And South Korean Flags</a:t>
            </a:r>
            <a:r>
              <a:rPr lang="en-US" sz="1100" dirty="0">
                <a:latin typeface="Times New Roman" panose="02020603050405020304" pitchFamily="18" charset="0"/>
                <a:cs typeface="Times New Roman" panose="02020603050405020304" pitchFamily="18" charset="0"/>
              </a:rPr>
              <a:t>, n.d., 	</a:t>
            </a:r>
            <a:r>
              <a:rPr lang="en-US" sz="1100" dirty="0">
                <a:latin typeface="Times New Roman" panose="02020603050405020304" pitchFamily="18" charset="0"/>
                <a:cs typeface="Times New Roman" panose="02020603050405020304" pitchFamily="18" charset="0"/>
                <a:hlinkClick r:id="rId8"/>
              </a:rPr>
              <a:t>https://www.clipartmax.com/middle/m2K9A0m2K9A0b1G6_big-image-north-and-south-korean-flags/</a:t>
            </a:r>
            <a:r>
              <a:rPr lang="en-US" sz="1100" dirty="0">
                <a:latin typeface="Times New Roman" panose="02020603050405020304" pitchFamily="18" charset="0"/>
                <a:cs typeface="Times New Roman" panose="02020603050405020304" pitchFamily="18" charset="0"/>
              </a:rPr>
              <a:t>) </a:t>
            </a: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32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7995"/>
            <a:ext cx="8229600" cy="857250"/>
          </a:xfrm>
        </p:spPr>
        <p:txBody>
          <a:bodyPr>
            <a:normAutofit/>
          </a:bodyPr>
          <a:lstStyle/>
          <a:p>
            <a:r>
              <a:rPr lang="en-US" sz="4000" dirty="0"/>
              <a:t>Key to the Unification:</a:t>
            </a:r>
          </a:p>
        </p:txBody>
      </p:sp>
      <p:sp>
        <p:nvSpPr>
          <p:cNvPr id="4" name="Title 1">
            <a:extLst>
              <a:ext uri="{FF2B5EF4-FFF2-40B4-BE49-F238E27FC236}">
                <a16:creationId xmlns:a16="http://schemas.microsoft.com/office/drawing/2014/main" id="{B6EE08E7-0C50-4EB1-9387-746E602849AB}"/>
              </a:ext>
            </a:extLst>
          </p:cNvPr>
          <p:cNvSpPr txBox="1">
            <a:spLocks/>
          </p:cNvSpPr>
          <p:nvPr/>
        </p:nvSpPr>
        <p:spPr>
          <a:xfrm>
            <a:off x="1143472" y="2017995"/>
            <a:ext cx="6857056" cy="1411746"/>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9600" b="1" dirty="0"/>
              <a:t>Soft Power</a:t>
            </a:r>
          </a:p>
        </p:txBody>
      </p:sp>
      <p:sp>
        <p:nvSpPr>
          <p:cNvPr id="6" name="Title 1">
            <a:extLst>
              <a:ext uri="{FF2B5EF4-FFF2-40B4-BE49-F238E27FC236}">
                <a16:creationId xmlns:a16="http://schemas.microsoft.com/office/drawing/2014/main" id="{2F9FC6E4-70B0-4576-AED7-4947788D8FAF}"/>
              </a:ext>
            </a:extLst>
          </p:cNvPr>
          <p:cNvSpPr txBox="1">
            <a:spLocks/>
          </p:cNvSpPr>
          <p:nvPr/>
        </p:nvSpPr>
        <p:spPr>
          <a:xfrm>
            <a:off x="457200" y="3343501"/>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800" dirty="0"/>
              <a:t>: the ability of a country to persuade others to do what it wants </a:t>
            </a:r>
            <a:r>
              <a:rPr lang="en-US" sz="2800" u="sng" dirty="0"/>
              <a:t>without</a:t>
            </a:r>
            <a:r>
              <a:rPr lang="en-US" sz="2800" dirty="0"/>
              <a:t> force or coercion (Nye, 2004)</a:t>
            </a:r>
          </a:p>
        </p:txBody>
      </p:sp>
    </p:spTree>
    <p:extLst>
      <p:ext uri="{BB962C8B-B14F-4D97-AF65-F5344CB8AC3E}">
        <p14:creationId xmlns:p14="http://schemas.microsoft.com/office/powerpoint/2010/main" val="29104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2.71605E-6 L 0 -0.17439 " pathEditMode="relative" rAng="0" ptsTypes="AA">
                                      <p:cBhvr>
                                        <p:cTn id="6" dur="2000" fill="hold"/>
                                        <p:tgtEl>
                                          <p:spTgt spid="2"/>
                                        </p:tgtEl>
                                        <p:attrNameLst>
                                          <p:attrName>ppt_x</p:attrName>
                                          <p:attrName>ppt_y</p:attrName>
                                        </p:attrNameLst>
                                      </p:cBhvr>
                                      <p:rCtr x="0" y="-8735"/>
                                    </p:animMotion>
                                  </p:childTnLst>
                                </p:cTn>
                              </p:par>
                              <p:par>
                                <p:cTn id="7" presetID="10" presetClass="entr" presetSubtype="0" fill="hold" grpId="0" nodeType="withEffect">
                                  <p:stCondLst>
                                    <p:cond delay="9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0C53E-98E3-4C2F-9935-76B0088CF0E5}"/>
              </a:ext>
            </a:extLst>
          </p:cNvPr>
          <p:cNvSpPr>
            <a:spLocks noGrp="1"/>
          </p:cNvSpPr>
          <p:nvPr>
            <p:ph idx="1"/>
          </p:nvPr>
        </p:nvSpPr>
        <p:spPr>
          <a:xfrm>
            <a:off x="108857" y="130629"/>
            <a:ext cx="8919029" cy="4869542"/>
          </a:xfrm>
        </p:spPr>
        <p:txBody>
          <a:bodyPr>
            <a:normAutofit/>
          </a:bodyPr>
          <a:lstStyle/>
          <a:p>
            <a:pPr marL="0" indent="0">
              <a:buNone/>
            </a:pPr>
            <a:r>
              <a:rPr lang="en-US" sz="1100" dirty="0">
                <a:latin typeface="Times New Roman" panose="02020603050405020304" pitchFamily="18" charset="0"/>
                <a:cs typeface="Times New Roman" panose="02020603050405020304" pitchFamily="18" charset="0"/>
              </a:rPr>
              <a:t>Figure 15. A visual of Japan. (Photograph by </a:t>
            </a:r>
            <a:r>
              <a:rPr lang="en-US" sz="1100" dirty="0" err="1">
                <a:latin typeface="Times New Roman" panose="02020603050405020304" pitchFamily="18" charset="0"/>
                <a:cs typeface="Times New Roman" panose="02020603050405020304" pitchFamily="18" charset="0"/>
              </a:rPr>
              <a:t>Washiucho</a:t>
            </a:r>
            <a:r>
              <a:rPr lang="en-US" sz="1100" dirty="0">
                <a:latin typeface="Times New Roman" panose="02020603050405020304" pitchFamily="18" charset="0"/>
                <a:cs typeface="Times New Roman" panose="02020603050405020304" pitchFamily="18" charset="0"/>
              </a:rPr>
              <a:t>, </a:t>
            </a:r>
            <a:r>
              <a:rPr lang="en-US" sz="1100" i="1" dirty="0">
                <a:latin typeface="Times New Roman" panose="02020603050405020304" pitchFamily="18" charset="0"/>
                <a:cs typeface="Times New Roman" panose="02020603050405020304" pitchFamily="18" charset="0"/>
              </a:rPr>
              <a:t>Flag-map of Japan</a:t>
            </a:r>
            <a:r>
              <a:rPr lang="en-US" sz="1100" dirty="0">
                <a:latin typeface="Times New Roman" panose="02020603050405020304" pitchFamily="18" charset="0"/>
                <a:cs typeface="Times New Roman" panose="02020603050405020304" pitchFamily="18" charset="0"/>
              </a:rPr>
              <a:t>, April 1, 2019, </a:t>
            </a:r>
            <a:r>
              <a:rPr lang="en-US" sz="1100" dirty="0">
                <a:latin typeface="Times New Roman" panose="02020603050405020304" pitchFamily="18" charset="0"/>
                <a:cs typeface="Times New Roman" panose="02020603050405020304" pitchFamily="18" charset="0"/>
                <a:hlinkClick r:id="rId2"/>
              </a:rPr>
              <a:t>https://commons.wikimedia.org/wiki/File:Flag-	</a:t>
            </a:r>
            <a:r>
              <a:rPr lang="en-US" sz="1100" dirty="0" err="1">
                <a:latin typeface="Times New Roman" panose="02020603050405020304" pitchFamily="18" charset="0"/>
                <a:cs typeface="Times New Roman" panose="02020603050405020304" pitchFamily="18" charset="0"/>
                <a:hlinkClick r:id="rId2"/>
              </a:rPr>
              <a:t>map_of_Japan.svg</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16. A demonstration of the political ties between North and South Korea. (Photograph retrieved from Getty Images: Korea Summit Press Pool, 	</a:t>
            </a:r>
            <a:r>
              <a:rPr lang="en-US" sz="1100" i="1" dirty="0">
                <a:solidFill>
                  <a:schemeClr val="bg1">
                    <a:lumMod val="10000"/>
                  </a:schemeClr>
                </a:solidFill>
                <a:latin typeface="Times New Roman" panose="02020603050405020304" pitchFamily="18" charset="0"/>
                <a:cs typeface="Times New Roman" panose="02020603050405020304" pitchFamily="18" charset="0"/>
              </a:rPr>
              <a:t>North Korean Leader Kim Jong Un, left, and South Korean President Moon Jae-in shake hands over the military demarcation line upon meeting 	for the Inter-Korean Summit on April 27, 2018 in Panmunjom, South Korea</a:t>
            </a:r>
            <a:r>
              <a:rPr lang="en-US" sz="1100" dirty="0">
                <a:solidFill>
                  <a:schemeClr val="bg1">
                    <a:lumMod val="10000"/>
                  </a:schemeClr>
                </a:solidFill>
                <a:latin typeface="Times New Roman" panose="02020603050405020304" pitchFamily="18" charset="0"/>
                <a:cs typeface="Times New Roman" panose="02020603050405020304" pitchFamily="18" charset="0"/>
              </a:rPr>
              <a:t>, April 27, 2018,</a:t>
            </a:r>
            <a:r>
              <a:rPr lang="en-US" sz="1100" dirty="0">
                <a:solidFill>
                  <a:srgbClr val="31ABD4"/>
                </a:solidFill>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hlinkClick r:id="rId3"/>
              </a:rPr>
              <a:t>https://archive.kpcc.org/news/2018/04/27/82594/kim-moon-pledge-end-to-korean-war-and-denucleariza/</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17. A demonstration of the political ties between North and South Korea. (Photograph by Getty </a:t>
            </a:r>
            <a:r>
              <a:rPr lang="en-US" sz="1100" dirty="0" err="1">
                <a:latin typeface="Times New Roman" panose="02020603050405020304" pitchFamily="18" charset="0"/>
                <a:cs typeface="Times New Roman" panose="02020603050405020304" pitchFamily="18" charset="0"/>
              </a:rPr>
              <a:t>Imags</a:t>
            </a:r>
            <a:r>
              <a:rPr lang="en-US" sz="1100" dirty="0">
                <a:latin typeface="Times New Roman" panose="02020603050405020304" pitchFamily="18" charset="0"/>
                <a:cs typeface="Times New Roman" panose="02020603050405020304" pitchFamily="18" charset="0"/>
              </a:rPr>
              <a:t>, </a:t>
            </a:r>
            <a:r>
              <a:rPr lang="en-US" sz="1100" i="1" dirty="0">
                <a:solidFill>
                  <a:srgbClr val="000000"/>
                </a:solidFill>
                <a:latin typeface="Times New Roman" panose="02020603050405020304" pitchFamily="18" charset="0"/>
                <a:cs typeface="Times New Roman" panose="02020603050405020304" pitchFamily="18" charset="0"/>
              </a:rPr>
              <a:t>North Korean leader Kim Jong Un (L) and 	South Korean President Moon Jae-in (R) pose for photographs after signing the Panmunjom Declaration for Peace, Prosperity and Unification of 	the Korean Peninsula during the Inter-Korean Summit on April 27, 2018</a:t>
            </a:r>
            <a:r>
              <a:rPr lang="en-US" sz="1100" dirty="0">
                <a:solidFill>
                  <a:srgbClr val="000000"/>
                </a:solidFill>
                <a:latin typeface="Times New Roman" panose="02020603050405020304" pitchFamily="18" charset="0"/>
                <a:cs typeface="Times New Roman" panose="02020603050405020304" pitchFamily="18" charset="0"/>
              </a:rPr>
              <a:t>, </a:t>
            </a:r>
            <a:r>
              <a:rPr lang="en-US" sz="1100" dirty="0">
                <a:solidFill>
                  <a:schemeClr val="bg1">
                    <a:lumMod val="10000"/>
                  </a:schemeClr>
                </a:solidFill>
                <a:latin typeface="Times New Roman" panose="02020603050405020304" pitchFamily="18" charset="0"/>
                <a:cs typeface="Times New Roman" panose="02020603050405020304" pitchFamily="18" charset="0"/>
              </a:rPr>
              <a:t>April 27, 2018, </a:t>
            </a:r>
            <a:r>
              <a:rPr lang="en-US" sz="1100" dirty="0">
                <a:latin typeface="Times New Roman" panose="02020603050405020304" pitchFamily="18" charset="0"/>
                <a:cs typeface="Times New Roman" panose="02020603050405020304" pitchFamily="18" charset="0"/>
                <a:hlinkClick r:id="rId4"/>
              </a:rPr>
              <a:t>https://time.com/5397851/north-south-korea-third-	summit-peace/</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18. A photo of a train route that connects South Korea and North Korea (Photograph by </a:t>
            </a:r>
            <a:r>
              <a:rPr lang="en-US" sz="1100" dirty="0" err="1">
                <a:latin typeface="Times New Roman" panose="02020603050405020304" pitchFamily="18" charset="0"/>
                <a:cs typeface="Times New Roman" panose="02020603050405020304" pitchFamily="18" charset="0"/>
              </a:rPr>
              <a:t>Newspim</a:t>
            </a:r>
            <a:r>
              <a:rPr lang="en-US" sz="1100" dirty="0">
                <a:latin typeface="Times New Roman" panose="02020603050405020304" pitchFamily="18" charset="0"/>
                <a:cs typeface="Times New Roman" panose="02020603050405020304" pitchFamily="18" charset="0"/>
              </a:rPr>
              <a:t>. </a:t>
            </a:r>
            <a:r>
              <a:rPr lang="ko-KR" altLang="en-US" sz="1100" i="1" dirty="0">
                <a:latin typeface="Times New Roman" panose="02020603050405020304" pitchFamily="18" charset="0"/>
                <a:cs typeface="Times New Roman" panose="02020603050405020304" pitchFamily="18" charset="0"/>
              </a:rPr>
              <a:t>남북관계 교착상태 탓</a:t>
            </a:r>
            <a:r>
              <a:rPr lang="en-US" altLang="ko-KR" sz="1100" i="1" dirty="0">
                <a:latin typeface="Times New Roman" panose="02020603050405020304" pitchFamily="18" charset="0"/>
                <a:cs typeface="Times New Roman" panose="02020603050405020304" pitchFamily="18" charset="0"/>
              </a:rPr>
              <a:t>? … </a:t>
            </a:r>
            <a:r>
              <a:rPr lang="ko-KR" altLang="en-US" sz="1100" i="1" dirty="0">
                <a:latin typeface="Times New Roman" panose="02020603050405020304" pitchFamily="18" charset="0"/>
                <a:cs typeface="Times New Roman" panose="02020603050405020304" pitchFamily="18" charset="0"/>
              </a:rPr>
              <a:t>남북철도 노선 </a:t>
            </a:r>
            <a:r>
              <a:rPr lang="en-US" altLang="ko-KR" sz="1100" i="1" dirty="0">
                <a:latin typeface="Times New Roman" panose="02020603050405020304" pitchFamily="18" charset="0"/>
                <a:cs typeface="Times New Roman" panose="02020603050405020304" pitchFamily="18" charset="0"/>
              </a:rPr>
              <a:t>	</a:t>
            </a:r>
            <a:r>
              <a:rPr lang="ko-KR" altLang="en-US" sz="1100" i="1" dirty="0">
                <a:latin typeface="Times New Roman" panose="02020603050405020304" pitchFamily="18" charset="0"/>
                <a:cs typeface="Times New Roman" panose="02020603050405020304" pitchFamily="18" charset="0"/>
              </a:rPr>
              <a:t>윤곽</a:t>
            </a:r>
            <a:r>
              <a:rPr lang="en-US" altLang="ko-KR" sz="1100" i="1" dirty="0">
                <a:latin typeface="Times New Roman" panose="02020603050405020304" pitchFamily="18" charset="0"/>
                <a:cs typeface="Times New Roman" panose="02020603050405020304" pitchFamily="18" charset="0"/>
              </a:rPr>
              <a:t>, 9</a:t>
            </a:r>
            <a:r>
              <a:rPr lang="ko-KR" altLang="en-US" sz="1100" i="1" dirty="0">
                <a:latin typeface="Times New Roman" panose="02020603050405020304" pitchFamily="18" charset="0"/>
                <a:cs typeface="Times New Roman" panose="02020603050405020304" pitchFamily="18" charset="0"/>
              </a:rPr>
              <a:t>월 이후로 연기 </a:t>
            </a:r>
            <a:r>
              <a:rPr lang="en-US" altLang="ko-KR" sz="1100" i="1"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April 22, 2022. </a:t>
            </a:r>
            <a:r>
              <a:rPr lang="en-US" sz="1100" dirty="0">
                <a:latin typeface="Times New Roman" panose="02020603050405020304" pitchFamily="18" charset="0"/>
                <a:cs typeface="Times New Roman" panose="02020603050405020304" pitchFamily="18" charset="0"/>
                <a:hlinkClick r:id="rId5"/>
              </a:rPr>
              <a:t>https://www.newspim.com/news/view/20200422000390</a:t>
            </a:r>
            <a:r>
              <a:rPr lang="en-US" sz="1100" dirty="0">
                <a:latin typeface="Times New Roman" panose="02020603050405020304" pitchFamily="18" charset="0"/>
                <a:cs typeface="Times New Roman" panose="02020603050405020304" pitchFamily="18" charset="0"/>
              </a:rPr>
              <a:t>)</a:t>
            </a:r>
          </a:p>
          <a:p>
            <a:pPr marL="0" indent="0">
              <a:buNone/>
            </a:pPr>
            <a:r>
              <a:rPr lang="en-US" sz="1100" dirty="0">
                <a:latin typeface="Times New Roman" panose="02020603050405020304" pitchFamily="18" charset="0"/>
                <a:cs typeface="Times New Roman" panose="02020603050405020304" pitchFamily="18" charset="0"/>
              </a:rPr>
              <a:t>Figure 19. Image of two family members being briefly reunited in the family reunification summit. (Yonhap via Reuters, </a:t>
            </a:r>
            <a:r>
              <a:rPr lang="en-US" sz="1100" i="1" dirty="0">
                <a:latin typeface="Times New Roman" panose="02020603050405020304" pitchFamily="18" charset="0"/>
                <a:cs typeface="Times New Roman" panose="02020603050405020304" pitchFamily="18" charset="0"/>
              </a:rPr>
              <a:t>North and South Korean 	family 	members meet during a reunion at North Korea’s Mount Kumgang resort, near the demilitarized zone (DMZ) separating the two Koreas, 	North 	Korea</a:t>
            </a:r>
            <a:r>
              <a:rPr lang="en-US" sz="1100" dirty="0">
                <a:latin typeface="Times New Roman" panose="02020603050405020304" pitchFamily="18" charset="0"/>
                <a:cs typeface="Times New Roman" panose="02020603050405020304" pitchFamily="18" charset="0"/>
              </a:rPr>
              <a:t>, August 20, 2018, </a:t>
            </a:r>
            <a:r>
              <a:rPr lang="en-US" sz="1100" dirty="0">
                <a:latin typeface="Times New Roman" panose="02020603050405020304" pitchFamily="18" charset="0"/>
                <a:cs typeface="Times New Roman" panose="02020603050405020304" pitchFamily="18" charset="0"/>
                <a:hlinkClick r:id="rId6"/>
              </a:rPr>
              <a:t>https://www.reuters.com/article/us-northkorea-southkorea-reunions-idUSKCN1L502P</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20. Image of two family members being briefly reunited in the family reunification summit. (Photograph by O </a:t>
            </a:r>
            <a:r>
              <a:rPr lang="en-US" sz="1100" dirty="0" err="1">
                <a:latin typeface="Times New Roman" panose="02020603050405020304" pitchFamily="18" charset="0"/>
                <a:cs typeface="Times New Roman" panose="02020603050405020304" pitchFamily="18" charset="0"/>
              </a:rPr>
              <a:t>Jongchang</a:t>
            </a:r>
            <a:r>
              <a:rPr lang="en-US" sz="1100" dirty="0">
                <a:latin typeface="Times New Roman" panose="02020603050405020304" pitchFamily="18" charset="0"/>
                <a:cs typeface="Times New Roman" panose="02020603050405020304" pitchFamily="18" charset="0"/>
              </a:rPr>
              <a:t>, </a:t>
            </a:r>
            <a:r>
              <a:rPr lang="en-US" sz="1100" i="1" dirty="0">
                <a:latin typeface="Times New Roman" panose="02020603050405020304" pitchFamily="18" charset="0"/>
                <a:cs typeface="Times New Roman" panose="02020603050405020304" pitchFamily="18" charset="0"/>
              </a:rPr>
              <a:t>Lee </a:t>
            </a:r>
            <a:r>
              <a:rPr lang="en-US" sz="1100" i="1" dirty="0" err="1">
                <a:latin typeface="Times New Roman" panose="02020603050405020304" pitchFamily="18" charset="0"/>
                <a:cs typeface="Times New Roman" panose="02020603050405020304" pitchFamily="18" charset="0"/>
              </a:rPr>
              <a:t>Geium-seom</a:t>
            </a:r>
            <a:r>
              <a:rPr lang="en-US" sz="1100" i="1" dirty="0">
                <a:latin typeface="Times New Roman" panose="02020603050405020304" pitchFamily="18" charset="0"/>
                <a:cs typeface="Times New Roman" panose="02020603050405020304" pitchFamily="18" charset="0"/>
              </a:rPr>
              <a:t>, 	92, of 	South Korea wrapped her arms around her son Ri Sang-choi, a 71-year-old North Korean, for the first time in more than 60 years</a:t>
            </a:r>
            <a:r>
              <a:rPr lang="en-US" sz="1100" dirty="0">
                <a:latin typeface="Times New Roman" panose="02020603050405020304" pitchFamily="18" charset="0"/>
                <a:cs typeface="Times New Roman" panose="02020603050405020304" pitchFamily="18" charset="0"/>
              </a:rPr>
              <a:t>, n.d., 	</a:t>
            </a:r>
            <a:r>
              <a:rPr lang="en-US" sz="1100" dirty="0">
                <a:latin typeface="Times New Roman" panose="02020603050405020304" pitchFamily="18" charset="0"/>
                <a:cs typeface="Times New Roman" panose="02020603050405020304" pitchFamily="18" charset="0"/>
                <a:hlinkClick r:id="rId7"/>
              </a:rPr>
              <a:t>https://www.nytimes.com/2018/08/20/world/asia/north-south-korea-family-reunions.html</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21. Image of the North and South Korean athletes marching under the One Korea flag at the Olympics. (Photograph by Amy </a:t>
            </a:r>
            <a:r>
              <a:rPr lang="en-US" sz="1100" dirty="0" err="1">
                <a:latin typeface="Times New Roman" panose="02020603050405020304" pitchFamily="18" charset="0"/>
                <a:cs typeface="Times New Roman" panose="02020603050405020304" pitchFamily="18" charset="0"/>
              </a:rPr>
              <a:t>Sancetta</a:t>
            </a:r>
            <a:r>
              <a:rPr lang="en-US" sz="1100" dirty="0">
                <a:latin typeface="Times New Roman" panose="02020603050405020304" pitchFamily="18" charset="0"/>
                <a:cs typeface="Times New Roman" panose="02020603050405020304" pitchFamily="18" charset="0"/>
              </a:rPr>
              <a:t>,</a:t>
            </a:r>
            <a:r>
              <a:rPr lang="en-US" sz="1100" i="1" dirty="0">
                <a:latin typeface="Times New Roman" panose="02020603050405020304" pitchFamily="18" charset="0"/>
                <a:cs typeface="Times New Roman" panose="02020603050405020304" pitchFamily="18" charset="0"/>
              </a:rPr>
              <a:t> North 	and South Korean athletes marched together during the opening ceremony of the 2006 Winter Olympics in Turin, Italy</a:t>
            </a:r>
            <a:r>
              <a:rPr lang="en-US" sz="1100" dirty="0">
                <a:latin typeface="Times New Roman" panose="02020603050405020304" pitchFamily="18" charset="0"/>
                <a:cs typeface="Times New Roman" panose="02020603050405020304" pitchFamily="18" charset="0"/>
              </a:rPr>
              <a:t>, February 10, 2006, 	</a:t>
            </a:r>
            <a:r>
              <a:rPr lang="en-US" sz="1100" dirty="0">
                <a:latin typeface="Times New Roman" panose="02020603050405020304" pitchFamily="18" charset="0"/>
                <a:cs typeface="Times New Roman" panose="02020603050405020304" pitchFamily="18" charset="0"/>
                <a:hlinkClick r:id="rId8"/>
              </a:rPr>
              <a:t>https://www.nytimes.com/2018/01/17/world/asia/north-south-korea-olympics.html</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22. For the purpose of seeing Asia and the different countries it represents. (Maps on the Web, </a:t>
            </a:r>
            <a:r>
              <a:rPr lang="en-US" sz="1100" i="1" dirty="0">
                <a:latin typeface="Times New Roman" panose="02020603050405020304" pitchFamily="18" charset="0"/>
                <a:cs typeface="Times New Roman" panose="02020603050405020304" pitchFamily="18" charset="0"/>
              </a:rPr>
              <a:t>Asian flags</a:t>
            </a:r>
            <a:r>
              <a:rPr lang="en-US" sz="1100" dirty="0">
                <a:latin typeface="Times New Roman" panose="02020603050405020304" pitchFamily="18" charset="0"/>
                <a:cs typeface="Times New Roman" panose="02020603050405020304" pitchFamily="18" charset="0"/>
              </a:rPr>
              <a:t>, July 11, 2020, 	</a:t>
            </a:r>
            <a:r>
              <a:rPr lang="en-US" sz="1100" dirty="0">
                <a:latin typeface="Times New Roman" panose="02020603050405020304" pitchFamily="18" charset="0"/>
                <a:cs typeface="Times New Roman" panose="02020603050405020304" pitchFamily="18" charset="0"/>
                <a:hlinkClick r:id="rId9"/>
              </a:rPr>
              <a:t>https://mapsontheweb.zoom-maps.com/post/623351845359861762/i-spent-a-lotta-time-on-this-guys</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Figure 23.  One Korea Peninsula. (</a:t>
            </a:r>
            <a:r>
              <a:rPr lang="en-US" sz="1100" dirty="0" err="1">
                <a:latin typeface="Times New Roman" panose="02020603050405020304" pitchFamily="18" charset="0"/>
                <a:cs typeface="Times New Roman" panose="02020603050405020304" pitchFamily="18" charset="0"/>
              </a:rPr>
              <a:t>Himasaram</a:t>
            </a:r>
            <a:r>
              <a:rPr lang="en-US" sz="1100" dirty="0">
                <a:latin typeface="Times New Roman" panose="02020603050405020304" pitchFamily="18" charset="0"/>
                <a:cs typeface="Times New Roman" panose="02020603050405020304" pitchFamily="18" charset="0"/>
              </a:rPr>
              <a:t>, CC BY-SA 3.0 &lt;http://creativecommons.org/licenses/by-sa/3.0/&gt;, via Wikimedia Commons)</a:t>
            </a:r>
          </a:p>
          <a:p>
            <a:pPr marL="0" indent="0">
              <a:buNone/>
            </a:pPr>
            <a:r>
              <a:rPr lang="en-US" sz="1100" dirty="0">
                <a:latin typeface="Times New Roman" panose="02020603050405020304" pitchFamily="18" charset="0"/>
                <a:cs typeface="Times New Roman" panose="02020603050405020304" pitchFamily="18" charset="0"/>
              </a:rPr>
              <a:t>Figure 24. The North and South Korean flags side by side to depict oneness. (Business Standard, </a:t>
            </a:r>
            <a:r>
              <a:rPr lang="en-US" sz="1100" i="1" dirty="0">
                <a:latin typeface="Times New Roman" panose="02020603050405020304" pitchFamily="18" charset="0"/>
                <a:cs typeface="Times New Roman" panose="02020603050405020304" pitchFamily="18" charset="0"/>
              </a:rPr>
              <a:t>Flags of North and South Korea, </a:t>
            </a:r>
            <a:r>
              <a:rPr lang="en-US" sz="1100" dirty="0">
                <a:latin typeface="Times New Roman" panose="02020603050405020304" pitchFamily="18" charset="0"/>
                <a:cs typeface="Times New Roman" panose="02020603050405020304" pitchFamily="18" charset="0"/>
              </a:rPr>
              <a:t>n.d.</a:t>
            </a:r>
            <a:r>
              <a:rPr lang="en-US" sz="1100" i="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hlinkClick r:id="rId10"/>
              </a:rPr>
              <a:t>https://www.business-standard.com/article/international/north-and-south-korea-brace-for-strong-typhoon-120082600536_1.html</a:t>
            </a:r>
            <a:r>
              <a:rPr lang="en-US" sz="1100" dirty="0">
                <a:latin typeface="Times New Roman" panose="02020603050405020304" pitchFamily="18" charset="0"/>
                <a:cs typeface="Times New Roman" panose="02020603050405020304" pitchFamily="18" charset="0"/>
              </a:rPr>
              <a:t>)</a:t>
            </a:r>
          </a:p>
          <a:p>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03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8D2B-5AAC-4FF8-B77C-DC89CFBBEEB9}"/>
              </a:ext>
            </a:extLst>
          </p:cNvPr>
          <p:cNvSpPr>
            <a:spLocks noGrp="1"/>
          </p:cNvSpPr>
          <p:nvPr>
            <p:ph type="title"/>
          </p:nvPr>
        </p:nvSpPr>
        <p:spPr>
          <a:xfrm>
            <a:off x="457200" y="474493"/>
            <a:ext cx="8229600" cy="857250"/>
          </a:xfrm>
        </p:spPr>
        <p:txBody>
          <a:bodyPr/>
          <a:lstStyle/>
          <a:p>
            <a:r>
              <a:rPr lang="en-US" dirty="0"/>
              <a:t>The German Unification</a:t>
            </a:r>
          </a:p>
        </p:txBody>
      </p:sp>
      <p:sp>
        <p:nvSpPr>
          <p:cNvPr id="3" name="Content Placeholder 2">
            <a:extLst>
              <a:ext uri="{FF2B5EF4-FFF2-40B4-BE49-F238E27FC236}">
                <a16:creationId xmlns:a16="http://schemas.microsoft.com/office/drawing/2014/main" id="{46E0778B-7DC6-41F5-8D0E-23AF82D486B7}"/>
              </a:ext>
            </a:extLst>
          </p:cNvPr>
          <p:cNvSpPr>
            <a:spLocks noGrp="1"/>
          </p:cNvSpPr>
          <p:nvPr>
            <p:ph idx="1"/>
          </p:nvPr>
        </p:nvSpPr>
        <p:spPr>
          <a:xfrm>
            <a:off x="1698311" y="1331743"/>
            <a:ext cx="3577771" cy="3394472"/>
          </a:xfrm>
        </p:spPr>
        <p:txBody>
          <a:bodyPr>
            <a:normAutofit/>
          </a:bodyPr>
          <a:lstStyle/>
          <a:p>
            <a:pPr marL="514350" indent="-514350">
              <a:lnSpc>
                <a:spcPct val="200000"/>
              </a:lnSpc>
              <a:buAutoNum type="arabicPeriod"/>
            </a:pPr>
            <a:r>
              <a:rPr lang="en-US" dirty="0"/>
              <a:t>Cultural</a:t>
            </a:r>
          </a:p>
          <a:p>
            <a:pPr marL="514350" indent="-514350">
              <a:lnSpc>
                <a:spcPct val="200000"/>
              </a:lnSpc>
              <a:buAutoNum type="arabicPeriod"/>
            </a:pPr>
            <a:r>
              <a:rPr lang="en-US" dirty="0"/>
              <a:t>Political</a:t>
            </a:r>
          </a:p>
          <a:p>
            <a:pPr marL="514350" indent="-514350">
              <a:lnSpc>
                <a:spcPct val="200000"/>
              </a:lnSpc>
              <a:buAutoNum type="arabicPeriod"/>
            </a:pPr>
            <a:r>
              <a:rPr lang="en-US" dirty="0"/>
              <a:t>Foreign Affair</a:t>
            </a:r>
          </a:p>
        </p:txBody>
      </p:sp>
      <p:pic>
        <p:nvPicPr>
          <p:cNvPr id="1026" name="Picture 2" descr="German reunification - Wikipedia">
            <a:extLst>
              <a:ext uri="{FF2B5EF4-FFF2-40B4-BE49-F238E27FC236}">
                <a16:creationId xmlns:a16="http://schemas.microsoft.com/office/drawing/2014/main" id="{EFA95236-0831-4018-93C4-C2FF41314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197" y="1327207"/>
            <a:ext cx="2402021" cy="3250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B2596E-CBE5-437A-ACCB-2E95A1B4F57B}"/>
              </a:ext>
            </a:extLst>
          </p:cNvPr>
          <p:cNvSpPr txBox="1"/>
          <p:nvPr/>
        </p:nvSpPr>
        <p:spPr>
          <a:xfrm>
            <a:off x="8571584" y="4874196"/>
            <a:ext cx="1144831" cy="261610"/>
          </a:xfrm>
          <a:prstGeom prst="rect">
            <a:avLst/>
          </a:prstGeom>
          <a:noFill/>
        </p:spPr>
        <p:txBody>
          <a:bodyPr wrap="square" rtlCol="0">
            <a:spAutoFit/>
          </a:bodyPr>
          <a:lstStyle/>
          <a:p>
            <a:r>
              <a:rPr lang="en-US" sz="1100" dirty="0">
                <a:solidFill>
                  <a:schemeClr val="tx2"/>
                </a:solidFill>
              </a:rPr>
              <a:t>Fig. 1.</a:t>
            </a:r>
          </a:p>
        </p:txBody>
      </p:sp>
    </p:spTree>
    <p:extLst>
      <p:ext uri="{BB962C8B-B14F-4D97-AF65-F5344CB8AC3E}">
        <p14:creationId xmlns:p14="http://schemas.microsoft.com/office/powerpoint/2010/main" val="20534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4.07407E-6 L 0.17223 0.00649 " pathEditMode="relative" rAng="0" ptsTypes="AA">
                                      <p:cBhvr>
                                        <p:cTn id="6" dur="2500" fill="hold"/>
                                        <p:tgtEl>
                                          <p:spTgt spid="1026"/>
                                        </p:tgtEl>
                                        <p:attrNameLst>
                                          <p:attrName>ppt_x</p:attrName>
                                          <p:attrName>ppt_y</p:attrName>
                                        </p:attrNameLst>
                                      </p:cBhvr>
                                      <p:rCtr x="8611" y="309"/>
                                    </p:animMotion>
                                  </p:childTnLst>
                                </p:cTn>
                              </p:par>
                              <p:par>
                                <p:cTn id="7" presetID="10" presetClass="entr" presetSubtype="0" fill="hold" nodeType="withEffect">
                                  <p:stCondLst>
                                    <p:cond delay="3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7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11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6BA1F-42AF-4C36-8983-41C9DB9EDA9E}"/>
              </a:ext>
            </a:extLst>
          </p:cNvPr>
          <p:cNvSpPr>
            <a:spLocks noGrp="1"/>
          </p:cNvSpPr>
          <p:nvPr>
            <p:ph idx="1"/>
          </p:nvPr>
        </p:nvSpPr>
        <p:spPr>
          <a:xfrm>
            <a:off x="460958" y="1038105"/>
            <a:ext cx="8229600" cy="3394472"/>
          </a:xfrm>
        </p:spPr>
        <p:txBody>
          <a:bodyPr/>
          <a:lstStyle/>
          <a:p>
            <a:endParaRPr lang="en-US" dirty="0"/>
          </a:p>
        </p:txBody>
      </p:sp>
      <p:sp>
        <p:nvSpPr>
          <p:cNvPr id="7" name="Title 1">
            <a:extLst>
              <a:ext uri="{FF2B5EF4-FFF2-40B4-BE49-F238E27FC236}">
                <a16:creationId xmlns:a16="http://schemas.microsoft.com/office/drawing/2014/main" id="{DE26CA25-E3A0-4604-95B0-1738AAD91364}"/>
              </a:ext>
            </a:extLst>
          </p:cNvPr>
          <p:cNvSpPr txBox="1">
            <a:spLocks/>
          </p:cNvSpPr>
          <p:nvPr/>
        </p:nvSpPr>
        <p:spPr>
          <a:xfrm>
            <a:off x="3305628" y="2265400"/>
            <a:ext cx="2532743" cy="612699"/>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dirty="0"/>
              <a:t>1. Cultural</a:t>
            </a:r>
          </a:p>
        </p:txBody>
      </p:sp>
      <p:pic>
        <p:nvPicPr>
          <p:cNvPr id="2050" name="Picture 2" descr="Japan - Wikipedia">
            <a:extLst>
              <a:ext uri="{FF2B5EF4-FFF2-40B4-BE49-F238E27FC236}">
                <a16:creationId xmlns:a16="http://schemas.microsoft.com/office/drawing/2014/main" id="{1F6A795E-BD2F-4C01-B02B-AD19C4660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579" y="1577222"/>
            <a:ext cx="3474357" cy="2316238"/>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060" name="Picture 12" descr="Teaching about the Comfort Women during World War II and the Use of  Personal Stories of the Victims - Association for Asian Studies">
            <a:extLst>
              <a:ext uri="{FF2B5EF4-FFF2-40B4-BE49-F238E27FC236}">
                <a16:creationId xmlns:a16="http://schemas.microsoft.com/office/drawing/2014/main" id="{C1D77C1B-2086-4970-A6E0-0DDAF905C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13" y="1259016"/>
            <a:ext cx="4423602" cy="308424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odaemun Prison History Hall | Japanese Labour Camp | History &amp; Info">
            <a:extLst>
              <a:ext uri="{FF2B5EF4-FFF2-40B4-BE49-F238E27FC236}">
                <a16:creationId xmlns:a16="http://schemas.microsoft.com/office/drawing/2014/main" id="{325D8AB0-E26C-4A52-98A9-55114DBAB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915" y="1196073"/>
            <a:ext cx="4727360" cy="35455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8CAE347-3045-4F52-8C37-4B330B6450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4819" y="1203715"/>
            <a:ext cx="5321876" cy="35455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FAE373EE-1EE2-4B42-84EB-A5438A43F0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751" y="1212841"/>
            <a:ext cx="5321875" cy="35551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was it like in Korea during Japanese occupation? - Quora">
            <a:extLst>
              <a:ext uri="{FF2B5EF4-FFF2-40B4-BE49-F238E27FC236}">
                <a16:creationId xmlns:a16="http://schemas.microsoft.com/office/drawing/2014/main" id="{08E5EC23-9C63-417D-89BA-6EFD8CCBE42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712" t="5824" r="11817" b="7978"/>
          <a:stretch/>
        </p:blipFill>
        <p:spPr bwMode="auto">
          <a:xfrm>
            <a:off x="3305628" y="1196073"/>
            <a:ext cx="5581758" cy="35440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013136-6D01-4085-9BE6-86A73E29E5E8}"/>
              </a:ext>
            </a:extLst>
          </p:cNvPr>
          <p:cNvSpPr txBox="1"/>
          <p:nvPr/>
        </p:nvSpPr>
        <p:spPr>
          <a:xfrm>
            <a:off x="8642556" y="4201712"/>
            <a:ext cx="914400" cy="938719"/>
          </a:xfrm>
          <a:prstGeom prst="rect">
            <a:avLst/>
          </a:prstGeom>
          <a:noFill/>
        </p:spPr>
        <p:txBody>
          <a:bodyPr wrap="square" rtlCol="0">
            <a:spAutoFit/>
          </a:bodyPr>
          <a:lstStyle/>
          <a:p>
            <a:r>
              <a:rPr lang="en-US" sz="1100" dirty="0">
                <a:solidFill>
                  <a:schemeClr val="tx2"/>
                </a:solidFill>
              </a:rPr>
              <a:t>Fig. 2. </a:t>
            </a:r>
          </a:p>
          <a:p>
            <a:r>
              <a:rPr lang="en-US" sz="1100" dirty="0">
                <a:solidFill>
                  <a:schemeClr val="tx2"/>
                </a:solidFill>
              </a:rPr>
              <a:t>Fig. 3. </a:t>
            </a:r>
          </a:p>
          <a:p>
            <a:r>
              <a:rPr lang="en-US" sz="1100" dirty="0">
                <a:solidFill>
                  <a:schemeClr val="tx2"/>
                </a:solidFill>
              </a:rPr>
              <a:t>Fig. 4.</a:t>
            </a:r>
          </a:p>
          <a:p>
            <a:r>
              <a:rPr lang="en-US" sz="1100" dirty="0">
                <a:solidFill>
                  <a:schemeClr val="tx2"/>
                </a:solidFill>
              </a:rPr>
              <a:t>Fig. 5.</a:t>
            </a:r>
          </a:p>
          <a:p>
            <a:r>
              <a:rPr lang="en-US" sz="1100" dirty="0">
                <a:solidFill>
                  <a:schemeClr val="tx2"/>
                </a:solidFill>
              </a:rPr>
              <a:t>Fig. 6.  </a:t>
            </a:r>
          </a:p>
        </p:txBody>
      </p:sp>
    </p:spTree>
    <p:extLst>
      <p:ext uri="{BB962C8B-B14F-4D97-AF65-F5344CB8AC3E}">
        <p14:creationId xmlns:p14="http://schemas.microsoft.com/office/powerpoint/2010/main" val="260249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4.93827E-7 L -0.28594 -0.32438 " pathEditMode="relative" rAng="0" ptsTypes="AA">
                                      <p:cBhvr>
                                        <p:cTn id="6" dur="2000" fill="hold"/>
                                        <p:tgtEl>
                                          <p:spTgt spid="7"/>
                                        </p:tgtEl>
                                        <p:attrNameLst>
                                          <p:attrName>ppt_x</p:attrName>
                                          <p:attrName>ppt_y</p:attrName>
                                        </p:attrNameLst>
                                      </p:cBhvr>
                                      <p:rCtr x="-14306" y="-16235"/>
                                    </p:animMotion>
                                  </p:childTnLst>
                                </p:cTn>
                              </p:par>
                              <p:par>
                                <p:cTn id="7" presetID="1" presetClass="entr" presetSubtype="0" fill="hold" nodeType="withEffect">
                                  <p:stCondLst>
                                    <p:cond delay="110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26CA25-E3A0-4604-95B0-1738AAD91364}"/>
              </a:ext>
            </a:extLst>
          </p:cNvPr>
          <p:cNvSpPr txBox="1">
            <a:spLocks/>
          </p:cNvSpPr>
          <p:nvPr/>
        </p:nvSpPr>
        <p:spPr>
          <a:xfrm>
            <a:off x="457200" y="474493"/>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dirty="0"/>
          </a:p>
        </p:txBody>
      </p:sp>
      <p:pic>
        <p:nvPicPr>
          <p:cNvPr id="3082" name="Picture 10" descr="김정은, 11세때부터 권총 차…강박적 성격 소유자” | 중앙일보">
            <a:extLst>
              <a:ext uri="{FF2B5EF4-FFF2-40B4-BE49-F238E27FC236}">
                <a16:creationId xmlns:a16="http://schemas.microsoft.com/office/drawing/2014/main" id="{C23C3CEC-E4BD-4EA0-99D1-D2A0CD535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845" y="1491638"/>
            <a:ext cx="4309110" cy="3201053"/>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9653C4B5-E495-4CBD-8418-AE4A2473861A}"/>
              </a:ext>
            </a:extLst>
          </p:cNvPr>
          <p:cNvSpPr txBox="1">
            <a:spLocks/>
          </p:cNvSpPr>
          <p:nvPr/>
        </p:nvSpPr>
        <p:spPr>
          <a:xfrm>
            <a:off x="3307466" y="2571750"/>
            <a:ext cx="2529068" cy="614113"/>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dirty="0"/>
              <a:t>2. Political</a:t>
            </a:r>
          </a:p>
        </p:txBody>
      </p:sp>
      <p:sp>
        <p:nvSpPr>
          <p:cNvPr id="2" name="TextBox 1">
            <a:extLst>
              <a:ext uri="{FF2B5EF4-FFF2-40B4-BE49-F238E27FC236}">
                <a16:creationId xmlns:a16="http://schemas.microsoft.com/office/drawing/2014/main" id="{96341224-EB51-4F18-954A-F626A8F74094}"/>
              </a:ext>
            </a:extLst>
          </p:cNvPr>
          <p:cNvSpPr txBox="1"/>
          <p:nvPr/>
        </p:nvSpPr>
        <p:spPr>
          <a:xfrm>
            <a:off x="8686800" y="4852586"/>
            <a:ext cx="652073" cy="261610"/>
          </a:xfrm>
          <a:prstGeom prst="rect">
            <a:avLst/>
          </a:prstGeom>
          <a:noFill/>
        </p:spPr>
        <p:txBody>
          <a:bodyPr wrap="square" rtlCol="0">
            <a:spAutoFit/>
          </a:bodyPr>
          <a:lstStyle/>
          <a:p>
            <a:r>
              <a:rPr lang="en-US" sz="1100" dirty="0">
                <a:solidFill>
                  <a:schemeClr val="tx2"/>
                </a:solidFill>
              </a:rPr>
              <a:t>Fig. 7</a:t>
            </a:r>
          </a:p>
        </p:txBody>
      </p:sp>
    </p:spTree>
    <p:extLst>
      <p:ext uri="{BB962C8B-B14F-4D97-AF65-F5344CB8AC3E}">
        <p14:creationId xmlns:p14="http://schemas.microsoft.com/office/powerpoint/2010/main" val="366694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9.87654E-7 L -0.28594 -0.32438 " pathEditMode="relative" rAng="0" ptsTypes="AA">
                                      <p:cBhvr>
                                        <p:cTn id="6" dur="2000" fill="hold"/>
                                        <p:tgtEl>
                                          <p:spTgt spid="18"/>
                                        </p:tgtEl>
                                        <p:attrNameLst>
                                          <p:attrName>ppt_x</p:attrName>
                                          <p:attrName>ppt_y</p:attrName>
                                        </p:attrNameLst>
                                      </p:cBhvr>
                                      <p:rCtr x="-14306" y="-16235"/>
                                    </p:animMotion>
                                  </p:childTnLst>
                                </p:cTn>
                              </p:par>
                              <p:par>
                                <p:cTn id="7" presetID="1" presetClass="entr" presetSubtype="0" fill="hold" nodeType="withEffect">
                                  <p:stCondLst>
                                    <p:cond delay="1100"/>
                                  </p:stCondLst>
                                  <p:childTnLst>
                                    <p:set>
                                      <p:cBhvr>
                                        <p:cTn id="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A869D82-9956-4FCA-99CE-271243F2E30C}"/>
              </a:ext>
            </a:extLst>
          </p:cNvPr>
          <p:cNvSpPr txBox="1">
            <a:spLocks/>
          </p:cNvSpPr>
          <p:nvPr/>
        </p:nvSpPr>
        <p:spPr>
          <a:xfrm>
            <a:off x="2514598" y="2253119"/>
            <a:ext cx="4114800" cy="637262"/>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dirty="0"/>
              <a:t>3. Foreign Affairs</a:t>
            </a:r>
          </a:p>
        </p:txBody>
      </p:sp>
      <p:pic>
        <p:nvPicPr>
          <p:cNvPr id="4098" name="Picture 2" descr="Hwasong">
            <a:extLst>
              <a:ext uri="{FF2B5EF4-FFF2-40B4-BE49-F238E27FC236}">
                <a16:creationId xmlns:a16="http://schemas.microsoft.com/office/drawing/2014/main" id="{1CDD9EE0-6281-4334-8028-22ABADE76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557" y="1527563"/>
            <a:ext cx="4794885" cy="31945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F7A713-90E9-4BC9-9E0F-A3265DC78752}"/>
              </a:ext>
            </a:extLst>
          </p:cNvPr>
          <p:cNvSpPr txBox="1"/>
          <p:nvPr/>
        </p:nvSpPr>
        <p:spPr>
          <a:xfrm>
            <a:off x="8630587" y="4722077"/>
            <a:ext cx="622092" cy="430887"/>
          </a:xfrm>
          <a:prstGeom prst="rect">
            <a:avLst/>
          </a:prstGeom>
          <a:noFill/>
        </p:spPr>
        <p:txBody>
          <a:bodyPr wrap="square" rtlCol="0">
            <a:spAutoFit/>
          </a:bodyPr>
          <a:lstStyle/>
          <a:p>
            <a:r>
              <a:rPr lang="en-US" sz="1100" dirty="0">
                <a:solidFill>
                  <a:schemeClr val="tx2"/>
                </a:solidFill>
              </a:rPr>
              <a:t>Fig. 8.</a:t>
            </a:r>
          </a:p>
          <a:p>
            <a:r>
              <a:rPr lang="en-US" sz="1100" dirty="0">
                <a:solidFill>
                  <a:schemeClr val="tx2"/>
                </a:solidFill>
              </a:rPr>
              <a:t>Fig. 9.</a:t>
            </a:r>
          </a:p>
        </p:txBody>
      </p:sp>
      <p:pic>
        <p:nvPicPr>
          <p:cNvPr id="7" name="Picture 2" descr="Donald Trump Hopes Kim Jong Un Is 'Fine' | PEOPLE.com">
            <a:extLst>
              <a:ext uri="{FF2B5EF4-FFF2-40B4-BE49-F238E27FC236}">
                <a16:creationId xmlns:a16="http://schemas.microsoft.com/office/drawing/2014/main" id="{E1621D2F-05E8-43A3-ACF2-CB938B1AC0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1728761" y="1519309"/>
            <a:ext cx="5686473" cy="319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93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23819 -0.30185 " pathEditMode="relative" rAng="0" ptsTypes="AA">
                                      <p:cBhvr>
                                        <p:cTn id="6" dur="2000" fill="hold"/>
                                        <p:tgtEl>
                                          <p:spTgt spid="8"/>
                                        </p:tgtEl>
                                        <p:attrNameLst>
                                          <p:attrName>ppt_x</p:attrName>
                                          <p:attrName>ppt_y</p:attrName>
                                        </p:attrNameLst>
                                      </p:cBhvr>
                                      <p:rCtr x="-11910" y="-15093"/>
                                    </p:animMotion>
                                  </p:childTnLst>
                                </p:cTn>
                              </p:par>
                              <p:par>
                                <p:cTn id="7" presetID="1" presetClass="entr" presetSubtype="0" fill="hold" nodeType="withEffect">
                                  <p:stCondLst>
                                    <p:cond delay="110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40DB-31B9-47E3-B415-50163AC50903}"/>
              </a:ext>
            </a:extLst>
          </p:cNvPr>
          <p:cNvSpPr>
            <a:spLocks noGrp="1"/>
          </p:cNvSpPr>
          <p:nvPr>
            <p:ph type="title"/>
          </p:nvPr>
        </p:nvSpPr>
        <p:spPr>
          <a:xfrm>
            <a:off x="457200" y="2106959"/>
            <a:ext cx="8229600" cy="857250"/>
          </a:xfrm>
        </p:spPr>
        <p:txBody>
          <a:bodyPr/>
          <a:lstStyle/>
          <a:p>
            <a:r>
              <a:rPr lang="en-US" dirty="0"/>
              <a:t>Modified Strategy</a:t>
            </a:r>
          </a:p>
        </p:txBody>
      </p:sp>
      <p:sp>
        <p:nvSpPr>
          <p:cNvPr id="5" name="Rectangle: Rounded Corners 4">
            <a:extLst>
              <a:ext uri="{FF2B5EF4-FFF2-40B4-BE49-F238E27FC236}">
                <a16:creationId xmlns:a16="http://schemas.microsoft.com/office/drawing/2014/main" id="{00F2B305-1B2A-436F-8CEB-6320D3007786}"/>
              </a:ext>
            </a:extLst>
          </p:cNvPr>
          <p:cNvSpPr/>
          <p:nvPr/>
        </p:nvSpPr>
        <p:spPr>
          <a:xfrm>
            <a:off x="353059" y="1219716"/>
            <a:ext cx="3901440" cy="3394472"/>
          </a:xfrm>
          <a:prstGeom prst="roundRect">
            <a:avLst/>
          </a:prstGeom>
          <a:solidFill>
            <a:schemeClr val="bg1">
              <a:lumMod val="85000"/>
            </a:schemeClr>
          </a:solidFill>
          <a:ln>
            <a:noFill/>
          </a:ln>
          <a:effectLst>
            <a:glow rad="635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spcAft>
                <a:spcPts val="600"/>
              </a:spcAft>
            </a:pPr>
            <a:endParaRPr lang="en-US" sz="2800" dirty="0">
              <a:solidFill>
                <a:schemeClr val="bg2"/>
              </a:solidFill>
            </a:endParaRPr>
          </a:p>
        </p:txBody>
      </p:sp>
      <p:sp>
        <p:nvSpPr>
          <p:cNvPr id="6" name="Rectangle: Rounded Corners 5">
            <a:extLst>
              <a:ext uri="{FF2B5EF4-FFF2-40B4-BE49-F238E27FC236}">
                <a16:creationId xmlns:a16="http://schemas.microsoft.com/office/drawing/2014/main" id="{FC4C5449-B329-439F-9AAE-965798274514}"/>
              </a:ext>
            </a:extLst>
          </p:cNvPr>
          <p:cNvSpPr/>
          <p:nvPr/>
        </p:nvSpPr>
        <p:spPr>
          <a:xfrm>
            <a:off x="4889502" y="1249680"/>
            <a:ext cx="3901440" cy="3394472"/>
          </a:xfrm>
          <a:prstGeom prst="roundRect">
            <a:avLst/>
          </a:prstGeom>
          <a:solidFill>
            <a:schemeClr val="bg1">
              <a:lumMod val="85000"/>
            </a:schemeClr>
          </a:solidFill>
          <a:ln>
            <a:noFill/>
          </a:ln>
          <a:effectLst>
            <a:glow rad="635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US" sz="2800" dirty="0">
              <a:solidFill>
                <a:schemeClr val="bg2"/>
              </a:solidFill>
            </a:endParaRPr>
          </a:p>
        </p:txBody>
      </p:sp>
      <p:sp>
        <p:nvSpPr>
          <p:cNvPr id="9" name="Arrow: Right 8">
            <a:extLst>
              <a:ext uri="{FF2B5EF4-FFF2-40B4-BE49-F238E27FC236}">
                <a16:creationId xmlns:a16="http://schemas.microsoft.com/office/drawing/2014/main" id="{39F25220-83A0-41A8-AA35-78FFB7CE02D1}"/>
              </a:ext>
            </a:extLst>
          </p:cNvPr>
          <p:cNvSpPr/>
          <p:nvPr/>
        </p:nvSpPr>
        <p:spPr>
          <a:xfrm>
            <a:off x="4013200" y="2856508"/>
            <a:ext cx="1137920" cy="721360"/>
          </a:xfrm>
          <a:prstGeom prst="rightArrow">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EDA9D2-A3D5-42D7-B6A5-5A9DA69FA25F}"/>
              </a:ext>
            </a:extLst>
          </p:cNvPr>
          <p:cNvSpPr txBox="1"/>
          <p:nvPr/>
        </p:nvSpPr>
        <p:spPr>
          <a:xfrm>
            <a:off x="1597658" y="1336060"/>
            <a:ext cx="1412240" cy="523220"/>
          </a:xfrm>
          <a:prstGeom prst="rect">
            <a:avLst/>
          </a:prstGeom>
          <a:noFill/>
        </p:spPr>
        <p:txBody>
          <a:bodyPr wrap="square" rtlCol="0">
            <a:spAutoFit/>
          </a:bodyPr>
          <a:lstStyle/>
          <a:p>
            <a:r>
              <a:rPr lang="en-US" sz="2800" b="1" dirty="0">
                <a:solidFill>
                  <a:schemeClr val="bg2"/>
                </a:solidFill>
              </a:rPr>
              <a:t>Before</a:t>
            </a:r>
          </a:p>
        </p:txBody>
      </p:sp>
      <p:sp>
        <p:nvSpPr>
          <p:cNvPr id="12" name="TextBox 11">
            <a:extLst>
              <a:ext uri="{FF2B5EF4-FFF2-40B4-BE49-F238E27FC236}">
                <a16:creationId xmlns:a16="http://schemas.microsoft.com/office/drawing/2014/main" id="{D277E787-9724-494A-B4BB-4DF2B8DE5016}"/>
              </a:ext>
            </a:extLst>
          </p:cNvPr>
          <p:cNvSpPr txBox="1"/>
          <p:nvPr/>
        </p:nvSpPr>
        <p:spPr>
          <a:xfrm>
            <a:off x="6331172" y="1336060"/>
            <a:ext cx="1018099" cy="523220"/>
          </a:xfrm>
          <a:prstGeom prst="rect">
            <a:avLst/>
          </a:prstGeom>
          <a:noFill/>
        </p:spPr>
        <p:txBody>
          <a:bodyPr wrap="none" rtlCol="0">
            <a:spAutoFit/>
          </a:bodyPr>
          <a:lstStyle/>
          <a:p>
            <a:r>
              <a:rPr lang="en-US" sz="2800" b="1" dirty="0">
                <a:solidFill>
                  <a:schemeClr val="bg2"/>
                </a:solidFill>
              </a:rPr>
              <a:t>After</a:t>
            </a:r>
          </a:p>
        </p:txBody>
      </p:sp>
      <p:sp>
        <p:nvSpPr>
          <p:cNvPr id="14" name="TextBox 13">
            <a:extLst>
              <a:ext uri="{FF2B5EF4-FFF2-40B4-BE49-F238E27FC236}">
                <a16:creationId xmlns:a16="http://schemas.microsoft.com/office/drawing/2014/main" id="{B434E9D5-29F4-445C-AD53-365290A3BD76}"/>
              </a:ext>
            </a:extLst>
          </p:cNvPr>
          <p:cNvSpPr txBox="1"/>
          <p:nvPr/>
        </p:nvSpPr>
        <p:spPr>
          <a:xfrm>
            <a:off x="457200" y="2292568"/>
            <a:ext cx="3850640" cy="1631216"/>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3000" dirty="0">
                <a:solidFill>
                  <a:schemeClr val="bg2"/>
                </a:solidFill>
              </a:rPr>
              <a:t>Domestic Initiative</a:t>
            </a:r>
          </a:p>
          <a:p>
            <a:pPr marL="457200" indent="-457200">
              <a:spcBef>
                <a:spcPts val="600"/>
              </a:spcBef>
              <a:spcAft>
                <a:spcPts val="600"/>
              </a:spcAft>
              <a:buFont typeface="Arial" panose="020B0604020202020204" pitchFamily="34" charset="0"/>
              <a:buChar char="•"/>
            </a:pPr>
            <a:r>
              <a:rPr lang="en-US" sz="3000" dirty="0">
                <a:solidFill>
                  <a:schemeClr val="bg2"/>
                </a:solidFill>
              </a:rPr>
              <a:t>Bilateral Relationship</a:t>
            </a:r>
          </a:p>
        </p:txBody>
      </p:sp>
      <p:sp>
        <p:nvSpPr>
          <p:cNvPr id="15" name="TextBox 14">
            <a:extLst>
              <a:ext uri="{FF2B5EF4-FFF2-40B4-BE49-F238E27FC236}">
                <a16:creationId xmlns:a16="http://schemas.microsoft.com/office/drawing/2014/main" id="{687A906F-A6B4-4524-AD7C-E18A344C6242}"/>
              </a:ext>
            </a:extLst>
          </p:cNvPr>
          <p:cNvSpPr txBox="1"/>
          <p:nvPr/>
        </p:nvSpPr>
        <p:spPr>
          <a:xfrm>
            <a:off x="5552438" y="2285633"/>
            <a:ext cx="4262121" cy="1754326"/>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chemeClr val="bg2"/>
                </a:solidFill>
              </a:rPr>
              <a:t>Engage of International Institutions</a:t>
            </a:r>
          </a:p>
          <a:p>
            <a:endParaRPr lang="en-US" dirty="0"/>
          </a:p>
        </p:txBody>
      </p:sp>
    </p:spTree>
    <p:extLst>
      <p:ext uri="{BB962C8B-B14F-4D97-AF65-F5344CB8AC3E}">
        <p14:creationId xmlns:p14="http://schemas.microsoft.com/office/powerpoint/2010/main" val="4666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00494 L 0 -0.35185 " pathEditMode="relative" rAng="0" ptsTypes="AA">
                                      <p:cBhvr>
                                        <p:cTn id="6" dur="2000" fill="hold"/>
                                        <p:tgtEl>
                                          <p:spTgt spid="2"/>
                                        </p:tgtEl>
                                        <p:attrNameLst>
                                          <p:attrName>ppt_x</p:attrName>
                                          <p:attrName>ppt_y</p:attrName>
                                        </p:attrNameLst>
                                      </p:cBhvr>
                                      <p:rCtr x="0" y="-17346"/>
                                    </p:animMotion>
                                  </p:childTnLst>
                                </p:cTn>
                              </p:par>
                              <p:par>
                                <p:cTn id="7" presetID="10" presetClass="entr" presetSubtype="0"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9"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25B1-48B3-4FCA-8D0D-76BDDD33F0C9}"/>
              </a:ext>
            </a:extLst>
          </p:cNvPr>
          <p:cNvSpPr>
            <a:spLocks noGrp="1"/>
          </p:cNvSpPr>
          <p:nvPr>
            <p:ph type="title"/>
          </p:nvPr>
        </p:nvSpPr>
        <p:spPr>
          <a:xfrm>
            <a:off x="457200" y="377428"/>
            <a:ext cx="8229600" cy="4388644"/>
          </a:xfrm>
        </p:spPr>
        <p:txBody>
          <a:bodyPr>
            <a:normAutofit/>
          </a:bodyPr>
          <a:lstStyle/>
          <a:p>
            <a:r>
              <a:rPr lang="en-US" sz="4400" dirty="0"/>
              <a:t>Why would </a:t>
            </a:r>
            <a:r>
              <a:rPr lang="en-US" sz="4400" b="1" dirty="0"/>
              <a:t>South Korea </a:t>
            </a:r>
            <a:br>
              <a:rPr lang="en-US" sz="4400" b="1" dirty="0"/>
            </a:br>
            <a:r>
              <a:rPr lang="en-US" sz="4400" dirty="0"/>
              <a:t>want the unification?</a:t>
            </a:r>
            <a:endParaRPr lang="en-US" dirty="0"/>
          </a:p>
        </p:txBody>
      </p:sp>
    </p:spTree>
    <p:extLst>
      <p:ext uri="{BB962C8B-B14F-4D97-AF65-F5344CB8AC3E}">
        <p14:creationId xmlns:p14="http://schemas.microsoft.com/office/powerpoint/2010/main" val="141845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1B75-8026-4115-818B-B1F6E301D57B}"/>
              </a:ext>
            </a:extLst>
          </p:cNvPr>
          <p:cNvSpPr>
            <a:spLocks noGrp="1"/>
          </p:cNvSpPr>
          <p:nvPr>
            <p:ph type="title"/>
          </p:nvPr>
        </p:nvSpPr>
        <p:spPr>
          <a:xfrm>
            <a:off x="750339" y="1141953"/>
            <a:ext cx="2362596" cy="1158316"/>
          </a:xfrm>
        </p:spPr>
        <p:txBody>
          <a:bodyPr anchor="b">
            <a:normAutofit/>
          </a:bodyPr>
          <a:lstStyle/>
          <a:p>
            <a:endParaRPr lang="en-US" sz="3000"/>
          </a:p>
        </p:txBody>
      </p:sp>
      <p:pic>
        <p:nvPicPr>
          <p:cNvPr id="5" name="Picture 2" descr="美 하원, '북미 이산가족상봉' 결의안 통과 | 뉴스 | News | 코리안 포스트 | Korean Post">
            <a:extLst>
              <a:ext uri="{FF2B5EF4-FFF2-40B4-BE49-F238E27FC236}">
                <a16:creationId xmlns:a16="http://schemas.microsoft.com/office/drawing/2014/main" id="{1B9A486B-DA37-4EAE-A553-1260381D52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59" r="19712" b="4"/>
          <a:stretch/>
        </p:blipFill>
        <p:spPr bwMode="auto">
          <a:xfrm>
            <a:off x="5085625" y="2650778"/>
            <a:ext cx="2732002" cy="24654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52318CB-2EA4-4178-A85C-283BB3285A52}"/>
              </a:ext>
            </a:extLst>
          </p:cNvPr>
          <p:cNvSpPr txBox="1"/>
          <p:nvPr/>
        </p:nvSpPr>
        <p:spPr>
          <a:xfrm>
            <a:off x="8023886" y="4712613"/>
            <a:ext cx="2019924" cy="430887"/>
          </a:xfrm>
          <a:prstGeom prst="rect">
            <a:avLst/>
          </a:prstGeom>
          <a:noFill/>
        </p:spPr>
        <p:txBody>
          <a:bodyPr wrap="square" rtlCol="0">
            <a:spAutoFit/>
          </a:bodyPr>
          <a:lstStyle/>
          <a:p>
            <a:r>
              <a:rPr lang="en-US" sz="1100" dirty="0">
                <a:solidFill>
                  <a:schemeClr val="tx2"/>
                </a:solidFill>
              </a:rPr>
              <a:t>Fig. 10.; Fig. 11. </a:t>
            </a:r>
          </a:p>
          <a:p>
            <a:r>
              <a:rPr lang="en-US" sz="1100" dirty="0">
                <a:solidFill>
                  <a:schemeClr val="tx2"/>
                </a:solidFill>
              </a:rPr>
              <a:t>Fig. 12.; Fig. 13. </a:t>
            </a:r>
            <a:endParaRPr lang="en-US" dirty="0">
              <a:solidFill>
                <a:schemeClr val="tx2"/>
              </a:solidFill>
            </a:endParaRPr>
          </a:p>
        </p:txBody>
      </p:sp>
      <p:pic>
        <p:nvPicPr>
          <p:cNvPr id="8" name="Picture 7">
            <a:extLst>
              <a:ext uri="{FF2B5EF4-FFF2-40B4-BE49-F238E27FC236}">
                <a16:creationId xmlns:a16="http://schemas.microsoft.com/office/drawing/2014/main" id="{C613628A-8F27-4D57-B7C4-34CE71B75266}"/>
              </a:ext>
            </a:extLst>
          </p:cNvPr>
          <p:cNvPicPr>
            <a:picLocks noChangeAspect="1"/>
          </p:cNvPicPr>
          <p:nvPr/>
        </p:nvPicPr>
        <p:blipFill>
          <a:blip r:embed="rId3"/>
          <a:stretch>
            <a:fillRect/>
          </a:stretch>
        </p:blipFill>
        <p:spPr>
          <a:xfrm>
            <a:off x="995134" y="2649035"/>
            <a:ext cx="3954125" cy="2467209"/>
          </a:xfrm>
          <a:prstGeom prst="rect">
            <a:avLst/>
          </a:prstGeom>
        </p:spPr>
      </p:pic>
      <p:pic>
        <p:nvPicPr>
          <p:cNvPr id="15" name="Content Placeholder 14" descr="A group of men hugging&#10;&#10;Description automatically generated with medium confidence">
            <a:extLst>
              <a:ext uri="{FF2B5EF4-FFF2-40B4-BE49-F238E27FC236}">
                <a16:creationId xmlns:a16="http://schemas.microsoft.com/office/drawing/2014/main" id="{A57AEFB7-152F-493D-B7C4-A9161CAF28D8}"/>
              </a:ext>
            </a:extLst>
          </p:cNvPr>
          <p:cNvPicPr>
            <a:picLocks noGrp="1" noChangeAspect="1"/>
          </p:cNvPicPr>
          <p:nvPr>
            <p:ph idx="1"/>
          </p:nvPr>
        </p:nvPicPr>
        <p:blipFill rotWithShape="1">
          <a:blip r:embed="rId4"/>
          <a:srcRect l="22321" r="19941"/>
          <a:stretch/>
        </p:blipFill>
        <p:spPr>
          <a:xfrm>
            <a:off x="1633720" y="126327"/>
            <a:ext cx="2519293" cy="2454361"/>
          </a:xfrm>
        </p:spPr>
      </p:pic>
      <p:pic>
        <p:nvPicPr>
          <p:cNvPr id="18" name="Picture 17" descr="A picture containing person, crowd&#10;&#10;Description automatically generated">
            <a:extLst>
              <a:ext uri="{FF2B5EF4-FFF2-40B4-BE49-F238E27FC236}">
                <a16:creationId xmlns:a16="http://schemas.microsoft.com/office/drawing/2014/main" id="{8470CD37-0D97-40DF-9589-3FB15041E06A}"/>
              </a:ext>
            </a:extLst>
          </p:cNvPr>
          <p:cNvPicPr>
            <a:picLocks noChangeAspect="1"/>
          </p:cNvPicPr>
          <p:nvPr/>
        </p:nvPicPr>
        <p:blipFill>
          <a:blip r:embed="rId5"/>
          <a:stretch>
            <a:fillRect/>
          </a:stretch>
        </p:blipFill>
        <p:spPr>
          <a:xfrm>
            <a:off x="4279632" y="126327"/>
            <a:ext cx="4277516" cy="2467210"/>
          </a:xfrm>
          <a:prstGeom prst="rect">
            <a:avLst/>
          </a:prstGeom>
        </p:spPr>
      </p:pic>
    </p:spTree>
    <p:extLst>
      <p:ext uri="{BB962C8B-B14F-4D97-AF65-F5344CB8AC3E}">
        <p14:creationId xmlns:p14="http://schemas.microsoft.com/office/powerpoint/2010/main" val="341126871"/>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1768</Words>
  <Application>Microsoft Office PowerPoint</Application>
  <PresentationFormat>On-screen Show (16:9)</PresentationFormat>
  <Paragraphs>75</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vt:lpstr>
      <vt:lpstr>Times New Roman</vt:lpstr>
      <vt:lpstr>Office Theme</vt:lpstr>
      <vt:lpstr>An Approach Toward a United Korea</vt:lpstr>
      <vt:lpstr>Key to the Unification:</vt:lpstr>
      <vt:lpstr>The German Unification</vt:lpstr>
      <vt:lpstr>PowerPoint Presentation</vt:lpstr>
      <vt:lpstr>PowerPoint Presentation</vt:lpstr>
      <vt:lpstr>PowerPoint Presentation</vt:lpstr>
      <vt:lpstr>Modified Strategy</vt:lpstr>
      <vt:lpstr>Why would South Korea  want the unification?</vt:lpstr>
      <vt:lpstr>PowerPoint Presentation</vt:lpstr>
      <vt:lpstr>PowerPoint Presentation</vt:lpstr>
      <vt:lpstr>PowerPoint Presentation</vt:lpstr>
      <vt:lpstr>PowerPoint Presentation</vt:lpstr>
      <vt:lpstr>PowerPoint Presentation</vt:lpstr>
      <vt:lpstr>PowerPoint Presentation</vt:lpstr>
      <vt:lpstr>Asian NATO</vt:lpstr>
      <vt:lpstr>PowerPoint Presentation</vt:lpstr>
      <vt:lpstr>Q&amp;A</vt:lpstr>
      <vt:lpstr>References</vt:lpstr>
      <vt:lpstr>PowerPoint Presentation</vt:lpstr>
      <vt:lpstr>PowerPoint Presentation</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Jung, Danbi</cp:lastModifiedBy>
  <cp:revision>20</cp:revision>
  <dcterms:created xsi:type="dcterms:W3CDTF">2014-11-10T20:35:24Z</dcterms:created>
  <dcterms:modified xsi:type="dcterms:W3CDTF">2022-03-23T16:19:49Z</dcterms:modified>
</cp:coreProperties>
</file>