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6" r:id="rId5"/>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5CE1E"/>
    <a:srgbClr val="00C28D"/>
    <a:srgbClr val="00B4FF"/>
    <a:srgbClr val="008080"/>
    <a:srgbClr val="1270FC"/>
    <a:srgbClr val="FFA200"/>
    <a:srgbClr val="008000"/>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475"/>
    <p:restoredTop sz="94674"/>
  </p:normalViewPr>
  <p:slideViewPr>
    <p:cSldViewPr snapToGrid="0">
      <p:cViewPr>
        <p:scale>
          <a:sx n="66" d="100"/>
          <a:sy n="66" d="100"/>
        </p:scale>
        <p:origin x="48" y="-84"/>
      </p:cViewPr>
      <p:guideLst>
        <p:guide orient="horz" pos="10369"/>
        <p:guide pos="16128"/>
        <p:guide pos="13824"/>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night, Leslie N" userId="4bd52386-e8fa-4c1d-a222-a4804ace157b" providerId="ADAL" clId="{ED43348F-CCCE-1A4F-B0AA-B01953DECA37}"/>
    <pc:docChg chg="modSld">
      <pc:chgData name="Knight, Leslie N" userId="4bd52386-e8fa-4c1d-a222-a4804ace157b" providerId="ADAL" clId="{ED43348F-CCCE-1A4F-B0AA-B01953DECA37}" dt="2022-03-29T20:13:58.909" v="50" actId="255"/>
      <pc:docMkLst>
        <pc:docMk/>
      </pc:docMkLst>
      <pc:sldChg chg="modSp">
        <pc:chgData name="Knight, Leslie N" userId="4bd52386-e8fa-4c1d-a222-a4804ace157b" providerId="ADAL" clId="{ED43348F-CCCE-1A4F-B0AA-B01953DECA37}" dt="2022-03-29T20:13:58.909" v="50" actId="255"/>
        <pc:sldMkLst>
          <pc:docMk/>
          <pc:sldMk cId="3247708637" sldId="256"/>
        </pc:sldMkLst>
        <pc:spChg chg="mod">
          <ac:chgData name="Knight, Leslie N" userId="4bd52386-e8fa-4c1d-a222-a4804ace157b" providerId="ADAL" clId="{ED43348F-CCCE-1A4F-B0AA-B01953DECA37}" dt="2022-03-29T14:35:05.384" v="44" actId="20577"/>
          <ac:spMkLst>
            <pc:docMk/>
            <pc:sldMk cId="3247708637" sldId="256"/>
            <ac:spMk id="3" creationId="{9C01C6F2-B880-1F47-AFA6-5F49FAB8118D}"/>
          </ac:spMkLst>
        </pc:spChg>
        <pc:spChg chg="mod">
          <ac:chgData name="Knight, Leslie N" userId="4bd52386-e8fa-4c1d-a222-a4804ace157b" providerId="ADAL" clId="{ED43348F-CCCE-1A4F-B0AA-B01953DECA37}" dt="2022-03-29T14:35:25.963" v="46" actId="14100"/>
          <ac:spMkLst>
            <pc:docMk/>
            <pc:sldMk cId="3247708637" sldId="256"/>
            <ac:spMk id="6" creationId="{BF5457FA-67CF-DA4C-A0B9-29234F23B8D9}"/>
          </ac:spMkLst>
        </pc:spChg>
        <pc:spChg chg="mod">
          <ac:chgData name="Knight, Leslie N" userId="4bd52386-e8fa-4c1d-a222-a4804ace157b" providerId="ADAL" clId="{ED43348F-CCCE-1A4F-B0AA-B01953DECA37}" dt="2022-03-29T20:13:58.909" v="50" actId="255"/>
          <ac:spMkLst>
            <pc:docMk/>
            <pc:sldMk cId="3247708637" sldId="256"/>
            <ac:spMk id="176" creationId="{00000000-0000-0000-0000-000000000000}"/>
          </ac:spMkLst>
        </pc:spChg>
      </pc:sldChg>
    </pc:docChg>
  </pc:docChgLst>
  <pc:docChgLst>
    <pc:chgData name="Knight, Leslie N" userId="4bd52386-e8fa-4c1d-a222-a4804ace157b" providerId="ADAL" clId="{9F15C49B-F71A-A543-957B-3E1B1135D458}"/>
    <pc:docChg chg="modSld">
      <pc:chgData name="Knight, Leslie N" userId="4bd52386-e8fa-4c1d-a222-a4804ace157b" providerId="ADAL" clId="{9F15C49B-F71A-A543-957B-3E1B1135D458}" dt="2022-03-23T22:56:36.447" v="40" actId="255"/>
      <pc:docMkLst>
        <pc:docMk/>
      </pc:docMkLst>
      <pc:sldChg chg="addSp modSp">
        <pc:chgData name="Knight, Leslie N" userId="4bd52386-e8fa-4c1d-a222-a4804ace157b" providerId="ADAL" clId="{9F15C49B-F71A-A543-957B-3E1B1135D458}" dt="2022-03-23T22:56:36.447" v="40" actId="255"/>
        <pc:sldMkLst>
          <pc:docMk/>
          <pc:sldMk cId="3247708637" sldId="256"/>
        </pc:sldMkLst>
        <pc:spChg chg="add mod">
          <ac:chgData name="Knight, Leslie N" userId="4bd52386-e8fa-4c1d-a222-a4804ace157b" providerId="ADAL" clId="{9F15C49B-F71A-A543-957B-3E1B1135D458}" dt="2022-03-23T22:55:58.310" v="36" actId="255"/>
          <ac:spMkLst>
            <pc:docMk/>
            <pc:sldMk cId="3247708637" sldId="256"/>
            <ac:spMk id="3" creationId="{9C01C6F2-B880-1F47-AFA6-5F49FAB8118D}"/>
          </ac:spMkLst>
        </pc:spChg>
        <pc:spChg chg="add mod">
          <ac:chgData name="Knight, Leslie N" userId="4bd52386-e8fa-4c1d-a222-a4804ace157b" providerId="ADAL" clId="{9F15C49B-F71A-A543-957B-3E1B1135D458}" dt="2022-03-23T22:56:36.447" v="40" actId="255"/>
          <ac:spMkLst>
            <pc:docMk/>
            <pc:sldMk cId="3247708637" sldId="256"/>
            <ac:spMk id="6" creationId="{BF5457FA-67CF-DA4C-A0B9-29234F23B8D9}"/>
          </ac:spMkLst>
        </pc:spChg>
        <pc:spChg chg="mod">
          <ac:chgData name="Knight, Leslie N" userId="4bd52386-e8fa-4c1d-a222-a4804ace157b" providerId="ADAL" clId="{9F15C49B-F71A-A543-957B-3E1B1135D458}" dt="2022-03-23T22:53:40.305" v="17" actId="20577"/>
          <ac:spMkLst>
            <pc:docMk/>
            <pc:sldMk cId="3247708637" sldId="256"/>
            <ac:spMk id="176"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8CA8EA-E60A-4D9F-8DEE-D9ECA4F73EE2}" type="doc">
      <dgm:prSet loTypeId="urn:microsoft.com/office/officeart/2005/8/layout/chevron1" loCatId="process" qsTypeId="urn:microsoft.com/office/officeart/2005/8/quickstyle/simple1" qsCatId="simple" csTypeId="urn:microsoft.com/office/officeart/2005/8/colors/accent2_2" csCatId="accent2" phldr="1"/>
      <dgm:spPr/>
    </dgm:pt>
    <dgm:pt modelId="{B53243B2-B31E-45E8-A79F-63CDC9517292}">
      <dgm:prSet phldrT="[Text]" phldr="0"/>
      <dgm:spPr/>
      <dgm:t>
        <a:bodyPr/>
        <a:lstStyle/>
        <a:p>
          <a:r>
            <a:rPr lang="en-US" b="0" i="0" u="none" strike="noStrike" cap="none" baseline="0" noProof="0" dirty="0">
              <a:latin typeface="Calibri"/>
              <a:cs typeface="Calibri"/>
            </a:rPr>
            <a:t>336 B.C.</a:t>
          </a:r>
        </a:p>
      </dgm:t>
    </dgm:pt>
    <dgm:pt modelId="{6A4FEDF6-AEC4-4AE2-895C-14E83410B9E1}" type="parTrans" cxnId="{42ACC9A2-0703-4732-AF4D-4953B52BD871}">
      <dgm:prSet/>
      <dgm:spPr/>
      <dgm:t>
        <a:bodyPr/>
        <a:lstStyle/>
        <a:p>
          <a:endParaRPr lang="en-US"/>
        </a:p>
      </dgm:t>
    </dgm:pt>
    <dgm:pt modelId="{C4D626BF-E1C9-4D4A-BEDD-A667C821D459}" type="sibTrans" cxnId="{42ACC9A2-0703-4732-AF4D-4953B52BD871}">
      <dgm:prSet/>
      <dgm:spPr/>
      <dgm:t>
        <a:bodyPr/>
        <a:lstStyle/>
        <a:p>
          <a:endParaRPr lang="en-US"/>
        </a:p>
      </dgm:t>
    </dgm:pt>
    <dgm:pt modelId="{DB13E975-7004-4726-AEAD-935D563B033B}">
      <dgm:prSet phldrT="[Text]" phldr="0"/>
      <dgm:spPr/>
      <dgm:t>
        <a:bodyPr/>
        <a:lstStyle/>
        <a:p>
          <a:r>
            <a:rPr lang="en-US" dirty="0">
              <a:latin typeface="Calibri"/>
            </a:rPr>
            <a:t>1962</a:t>
          </a:r>
          <a:endParaRPr lang="en-US" dirty="0"/>
        </a:p>
      </dgm:t>
    </dgm:pt>
    <dgm:pt modelId="{7ED3BEBE-66DE-4054-AF48-BDC1DB6A2131}" type="parTrans" cxnId="{33483484-9FBB-496A-BE97-3E125A74B9D9}">
      <dgm:prSet/>
      <dgm:spPr/>
      <dgm:t>
        <a:bodyPr/>
        <a:lstStyle/>
        <a:p>
          <a:endParaRPr lang="en-US"/>
        </a:p>
      </dgm:t>
    </dgm:pt>
    <dgm:pt modelId="{B9804373-4993-4E92-887F-54C9CC652242}" type="sibTrans" cxnId="{33483484-9FBB-496A-BE97-3E125A74B9D9}">
      <dgm:prSet/>
      <dgm:spPr/>
      <dgm:t>
        <a:bodyPr/>
        <a:lstStyle/>
        <a:p>
          <a:endParaRPr lang="en-US"/>
        </a:p>
      </dgm:t>
    </dgm:pt>
    <dgm:pt modelId="{CF381640-5420-48BA-933A-0D05D69128AC}">
      <dgm:prSet phldr="0"/>
      <dgm:spPr/>
      <dgm:t>
        <a:bodyPr/>
        <a:lstStyle/>
        <a:p>
          <a:pPr rtl="0"/>
          <a:r>
            <a:rPr lang="en-US" dirty="0"/>
            <a:t>1900 B.C.</a:t>
          </a:r>
        </a:p>
      </dgm:t>
    </dgm:pt>
    <dgm:pt modelId="{93E23D25-804F-4AE7-853A-5F2F9F1A6631}" type="parTrans" cxnId="{CD7CA42E-1AE4-4DC0-8121-64271F121408}">
      <dgm:prSet/>
      <dgm:spPr/>
      <dgm:t>
        <a:bodyPr/>
        <a:lstStyle/>
        <a:p>
          <a:endParaRPr lang="en-US"/>
        </a:p>
      </dgm:t>
    </dgm:pt>
    <dgm:pt modelId="{6A0B9868-EE52-47E2-A03B-7C3DB0E94107}" type="sibTrans" cxnId="{CD7CA42E-1AE4-4DC0-8121-64271F121408}">
      <dgm:prSet/>
      <dgm:spPr/>
      <dgm:t>
        <a:bodyPr/>
        <a:lstStyle/>
        <a:p>
          <a:endParaRPr lang="en-US"/>
        </a:p>
      </dgm:t>
    </dgm:pt>
    <dgm:pt modelId="{647A622C-8B47-4DCE-BBDA-E382A52D0CEF}">
      <dgm:prSet phldr="0"/>
      <dgm:spPr/>
      <dgm:t>
        <a:bodyPr/>
        <a:lstStyle/>
        <a:p>
          <a:pPr rtl="0"/>
          <a:r>
            <a:rPr lang="en-US" b="0" i="0" u="none" strike="noStrike" cap="none" baseline="0" noProof="0" dirty="0"/>
            <a:t>There are accounts of sexual violence against males dating back as early as 1900 B.C. in the accounts of Sodom and Gomorrah.</a:t>
          </a:r>
          <a:endParaRPr lang="en-US" b="0" i="0" u="none" strike="noStrike" cap="none" baseline="0" noProof="0" dirty="0">
            <a:latin typeface="Calibri"/>
          </a:endParaRPr>
        </a:p>
      </dgm:t>
    </dgm:pt>
    <dgm:pt modelId="{CCF6E1F3-0780-4A3A-A4A0-79145FB4B330}" type="parTrans" cxnId="{07859115-EC90-4EF4-B8E4-F9C08D36F77B}">
      <dgm:prSet/>
      <dgm:spPr/>
      <dgm:t>
        <a:bodyPr/>
        <a:lstStyle/>
        <a:p>
          <a:endParaRPr lang="en-US"/>
        </a:p>
      </dgm:t>
    </dgm:pt>
    <dgm:pt modelId="{2FC68437-7975-4584-9782-F12452988A7C}" type="sibTrans" cxnId="{07859115-EC90-4EF4-B8E4-F9C08D36F77B}">
      <dgm:prSet/>
      <dgm:spPr/>
      <dgm:t>
        <a:bodyPr/>
        <a:lstStyle/>
        <a:p>
          <a:endParaRPr lang="en-US"/>
        </a:p>
      </dgm:t>
    </dgm:pt>
    <dgm:pt modelId="{DD0D4B8D-1D34-4A3F-8C96-818F34361641}">
      <dgm:prSet phldr="0"/>
      <dgm:spPr/>
      <dgm:t>
        <a:bodyPr/>
        <a:lstStyle/>
        <a:p>
          <a:pPr rtl="0"/>
          <a:r>
            <a:rPr lang="en-US" dirty="0"/>
            <a:t>Alexander the Great became king after a male servant was raped and the previous king chose to not punish the accused which lead to the murder of that king.</a:t>
          </a:r>
          <a:endParaRPr lang="en-US" dirty="0">
            <a:latin typeface="Calibri"/>
          </a:endParaRPr>
        </a:p>
      </dgm:t>
    </dgm:pt>
    <dgm:pt modelId="{E2212C11-B721-42E9-B661-D214F8A1106D}" type="parTrans" cxnId="{4D82DE9D-6E07-4398-8D6D-7FE456C3A538}">
      <dgm:prSet/>
      <dgm:spPr/>
      <dgm:t>
        <a:bodyPr/>
        <a:lstStyle/>
        <a:p>
          <a:endParaRPr lang="en-US"/>
        </a:p>
      </dgm:t>
    </dgm:pt>
    <dgm:pt modelId="{91836BEE-A46D-424F-9679-E204A6A73E75}" type="sibTrans" cxnId="{4D82DE9D-6E07-4398-8D6D-7FE456C3A538}">
      <dgm:prSet/>
      <dgm:spPr/>
      <dgm:t>
        <a:bodyPr/>
        <a:lstStyle/>
        <a:p>
          <a:endParaRPr lang="en-US"/>
        </a:p>
      </dgm:t>
    </dgm:pt>
    <dgm:pt modelId="{2A8EB3AC-C03B-4C67-9B04-4C75E903F3E3}">
      <dgm:prSet phldr="0"/>
      <dgm:spPr/>
      <dgm:t>
        <a:bodyPr/>
        <a:lstStyle/>
        <a:p>
          <a:r>
            <a:rPr lang="en-US" dirty="0"/>
            <a:t>The first march for homosexual rights occurred in 1962 as the number of openly homosexual males in the U.S. increased. The stigma of being homosexual was perceived in a negative connotation. </a:t>
          </a:r>
          <a:endParaRPr lang="en-US" dirty="0">
            <a:latin typeface="Calibri"/>
          </a:endParaRPr>
        </a:p>
      </dgm:t>
    </dgm:pt>
    <dgm:pt modelId="{23DB8063-0F8A-4F33-8A2B-B5A09A15BB18}" type="parTrans" cxnId="{C7EB0412-5554-4FA5-B419-4E2620FF31BE}">
      <dgm:prSet/>
      <dgm:spPr/>
      <dgm:t>
        <a:bodyPr/>
        <a:lstStyle/>
        <a:p>
          <a:endParaRPr lang="en-US"/>
        </a:p>
      </dgm:t>
    </dgm:pt>
    <dgm:pt modelId="{65CB0134-6B19-4334-B14E-E318BDC1434E}" type="sibTrans" cxnId="{C7EB0412-5554-4FA5-B419-4E2620FF31BE}">
      <dgm:prSet/>
      <dgm:spPr/>
      <dgm:t>
        <a:bodyPr/>
        <a:lstStyle/>
        <a:p>
          <a:endParaRPr lang="en-US"/>
        </a:p>
      </dgm:t>
    </dgm:pt>
    <dgm:pt modelId="{0A17F6A0-1474-4757-B0C6-0EE9F9C31324}">
      <dgm:prSet phldr="0"/>
      <dgm:spPr/>
      <dgm:t>
        <a:bodyPr/>
        <a:lstStyle/>
        <a:p>
          <a:pPr rtl="0"/>
          <a:r>
            <a:rPr lang="en-US" dirty="0"/>
            <a:t>The HIV epidemic in the United States is purported to have started in 1981. HIV was closely associated with the homosexual community, and the stigma of homosexuality being increased. </a:t>
          </a:r>
          <a:endParaRPr lang="en-US" dirty="0">
            <a:latin typeface="Calibri"/>
          </a:endParaRPr>
        </a:p>
      </dgm:t>
    </dgm:pt>
    <dgm:pt modelId="{03A19601-2F18-43F0-9A3A-E7299E047177}" type="parTrans" cxnId="{D9A966CF-1EBB-4300-A32F-9B3199BF7AD3}">
      <dgm:prSet/>
      <dgm:spPr/>
      <dgm:t>
        <a:bodyPr/>
        <a:lstStyle/>
        <a:p>
          <a:endParaRPr lang="en-US"/>
        </a:p>
      </dgm:t>
    </dgm:pt>
    <dgm:pt modelId="{8A8DE225-1103-4104-8960-4D47A630601E}" type="sibTrans" cxnId="{D9A966CF-1EBB-4300-A32F-9B3199BF7AD3}">
      <dgm:prSet/>
      <dgm:spPr/>
      <dgm:t>
        <a:bodyPr/>
        <a:lstStyle/>
        <a:p>
          <a:endParaRPr lang="en-US"/>
        </a:p>
      </dgm:t>
    </dgm:pt>
    <dgm:pt modelId="{097181DE-D06C-4D98-8409-E1BC22A6987F}">
      <dgm:prSet phldr="0"/>
      <dgm:spPr/>
      <dgm:t>
        <a:bodyPr/>
        <a:lstStyle/>
        <a:p>
          <a:pPr rtl="0"/>
          <a:r>
            <a:rPr lang="en-US" dirty="0">
              <a:latin typeface="Calibri"/>
            </a:rPr>
            <a:t>2006</a:t>
          </a:r>
        </a:p>
      </dgm:t>
    </dgm:pt>
    <dgm:pt modelId="{D271231E-AA82-4EA3-8E24-93827E4670D0}" type="parTrans" cxnId="{D01252D8-CC97-4A05-9066-C6061A8CB73A}">
      <dgm:prSet/>
      <dgm:spPr/>
      <dgm:t>
        <a:bodyPr/>
        <a:lstStyle/>
        <a:p>
          <a:endParaRPr lang="en-US"/>
        </a:p>
      </dgm:t>
    </dgm:pt>
    <dgm:pt modelId="{30E7865B-878A-47EB-92F0-AEE2ADAE46FA}" type="sibTrans" cxnId="{D01252D8-CC97-4A05-9066-C6061A8CB73A}">
      <dgm:prSet/>
      <dgm:spPr/>
      <dgm:t>
        <a:bodyPr/>
        <a:lstStyle/>
        <a:p>
          <a:endParaRPr lang="en-US"/>
        </a:p>
      </dgm:t>
    </dgm:pt>
    <dgm:pt modelId="{03D313E0-72F9-4A60-BF45-A8A017C74790}">
      <dgm:prSet phldr="0"/>
      <dgm:spPr/>
      <dgm:t>
        <a:bodyPr/>
        <a:lstStyle/>
        <a:p>
          <a:pPr rtl="0"/>
          <a:r>
            <a:rPr lang="en-US" dirty="0">
              <a:latin typeface="Calibri"/>
            </a:rPr>
            <a:t>The start of the </a:t>
          </a:r>
          <a:r>
            <a:rPr lang="en-US" i="1" dirty="0">
              <a:latin typeface="Calibri"/>
            </a:rPr>
            <a:t>Me Too </a:t>
          </a:r>
          <a:r>
            <a:rPr lang="en-US" dirty="0">
              <a:latin typeface="Calibri"/>
            </a:rPr>
            <a:t>movement began in 2006 which contributed to the false concept that women are the “ideal victim.”</a:t>
          </a:r>
        </a:p>
      </dgm:t>
    </dgm:pt>
    <dgm:pt modelId="{33F1B2FA-CED2-4615-8AD0-ECA63FA15449}" type="parTrans" cxnId="{D83D3221-0EA4-41F9-85C5-44FD808324D4}">
      <dgm:prSet/>
      <dgm:spPr/>
      <dgm:t>
        <a:bodyPr/>
        <a:lstStyle/>
        <a:p>
          <a:endParaRPr lang="en-US"/>
        </a:p>
      </dgm:t>
    </dgm:pt>
    <dgm:pt modelId="{6A482098-A41F-4A06-A48A-17F2630611B7}" type="sibTrans" cxnId="{D83D3221-0EA4-41F9-85C5-44FD808324D4}">
      <dgm:prSet/>
      <dgm:spPr/>
      <dgm:t>
        <a:bodyPr/>
        <a:lstStyle/>
        <a:p>
          <a:endParaRPr lang="en-US"/>
        </a:p>
      </dgm:t>
    </dgm:pt>
    <dgm:pt modelId="{33EAF3AF-F23A-4C9C-9EAD-8AB1E061B7B8}">
      <dgm:prSet phldrT="[Text]" phldr="0"/>
      <dgm:spPr/>
      <dgm:t>
        <a:bodyPr/>
        <a:lstStyle/>
        <a:p>
          <a:r>
            <a:rPr lang="en-US" dirty="0">
              <a:latin typeface="Calibri"/>
            </a:rPr>
            <a:t>1981</a:t>
          </a:r>
          <a:endParaRPr lang="en-US" dirty="0"/>
        </a:p>
      </dgm:t>
    </dgm:pt>
    <dgm:pt modelId="{E31CA674-71B3-47A7-AB3A-D88CAE32CFA4}" type="sibTrans" cxnId="{0C1211B0-D3B7-4723-9681-1BA087378957}">
      <dgm:prSet/>
      <dgm:spPr/>
      <dgm:t>
        <a:bodyPr/>
        <a:lstStyle/>
        <a:p>
          <a:endParaRPr lang="en-US"/>
        </a:p>
      </dgm:t>
    </dgm:pt>
    <dgm:pt modelId="{D41BC6CC-83AD-4ADB-968C-E7AE370043C2}" type="parTrans" cxnId="{0C1211B0-D3B7-4723-9681-1BA087378957}">
      <dgm:prSet/>
      <dgm:spPr/>
      <dgm:t>
        <a:bodyPr/>
        <a:lstStyle/>
        <a:p>
          <a:endParaRPr lang="en-US"/>
        </a:p>
      </dgm:t>
    </dgm:pt>
    <dgm:pt modelId="{FBC22C07-5FB1-430D-8770-A4E89ABD2DD5}" type="pres">
      <dgm:prSet presAssocID="{028CA8EA-E60A-4D9F-8DEE-D9ECA4F73EE2}" presName="Name0" presStyleCnt="0">
        <dgm:presLayoutVars>
          <dgm:dir/>
          <dgm:animLvl val="lvl"/>
          <dgm:resizeHandles val="exact"/>
        </dgm:presLayoutVars>
      </dgm:prSet>
      <dgm:spPr/>
    </dgm:pt>
    <dgm:pt modelId="{BC7A16BF-2B7D-48EF-9D0E-314AA4A4FE3C}" type="pres">
      <dgm:prSet presAssocID="{CF381640-5420-48BA-933A-0D05D69128AC}" presName="composite" presStyleCnt="0"/>
      <dgm:spPr/>
    </dgm:pt>
    <dgm:pt modelId="{A7E2D657-903D-4C0D-9F4E-89FFEA72E3E1}" type="pres">
      <dgm:prSet presAssocID="{CF381640-5420-48BA-933A-0D05D69128AC}" presName="parTx" presStyleLbl="node1" presStyleIdx="0" presStyleCnt="5" custLinFactNeighborX="4265" custLinFactNeighborY="2253">
        <dgm:presLayoutVars>
          <dgm:chMax val="0"/>
          <dgm:chPref val="0"/>
          <dgm:bulletEnabled val="1"/>
        </dgm:presLayoutVars>
      </dgm:prSet>
      <dgm:spPr/>
    </dgm:pt>
    <dgm:pt modelId="{6BDBE108-E091-48C9-96F7-665C314D6339}" type="pres">
      <dgm:prSet presAssocID="{CF381640-5420-48BA-933A-0D05D69128AC}" presName="desTx" presStyleLbl="revTx" presStyleIdx="0" presStyleCnt="5" custLinFactNeighborX="9467" custLinFactNeighborY="-66">
        <dgm:presLayoutVars>
          <dgm:bulletEnabled val="1"/>
        </dgm:presLayoutVars>
      </dgm:prSet>
      <dgm:spPr/>
    </dgm:pt>
    <dgm:pt modelId="{97FC78EE-6B3F-43BF-9631-B0184BFF7D20}" type="pres">
      <dgm:prSet presAssocID="{6A0B9868-EE52-47E2-A03B-7C3DB0E94107}" presName="space" presStyleCnt="0"/>
      <dgm:spPr/>
    </dgm:pt>
    <dgm:pt modelId="{890A0075-6CB7-4C11-BE14-C368388A23E8}" type="pres">
      <dgm:prSet presAssocID="{B53243B2-B31E-45E8-A79F-63CDC9517292}" presName="composite" presStyleCnt="0"/>
      <dgm:spPr/>
    </dgm:pt>
    <dgm:pt modelId="{55D8664C-9979-4FA8-ABE7-2FB119ED38B8}" type="pres">
      <dgm:prSet presAssocID="{B53243B2-B31E-45E8-A79F-63CDC9517292}" presName="parTx" presStyleLbl="node1" presStyleIdx="1" presStyleCnt="5" custLinFactNeighborX="5081" custLinFactNeighborY="-736">
        <dgm:presLayoutVars>
          <dgm:chMax val="0"/>
          <dgm:chPref val="0"/>
          <dgm:bulletEnabled val="1"/>
        </dgm:presLayoutVars>
      </dgm:prSet>
      <dgm:spPr/>
    </dgm:pt>
    <dgm:pt modelId="{FBB97646-D72E-42DD-8D40-9B328B5C27C5}" type="pres">
      <dgm:prSet presAssocID="{B53243B2-B31E-45E8-A79F-63CDC9517292}" presName="desTx" presStyleLbl="revTx" presStyleIdx="1" presStyleCnt="5" custLinFactNeighborX="4204" custLinFactNeighborY="88">
        <dgm:presLayoutVars>
          <dgm:bulletEnabled val="1"/>
        </dgm:presLayoutVars>
      </dgm:prSet>
      <dgm:spPr/>
    </dgm:pt>
    <dgm:pt modelId="{6F9F7B66-300A-4472-B42F-103D48222A4C}" type="pres">
      <dgm:prSet presAssocID="{C4D626BF-E1C9-4D4A-BEDD-A667C821D459}" presName="space" presStyleCnt="0"/>
      <dgm:spPr/>
    </dgm:pt>
    <dgm:pt modelId="{1F0567C4-33D7-4CC7-B443-1C29669997F1}" type="pres">
      <dgm:prSet presAssocID="{DB13E975-7004-4726-AEAD-935D563B033B}" presName="composite" presStyleCnt="0"/>
      <dgm:spPr/>
    </dgm:pt>
    <dgm:pt modelId="{B9DF72D9-A647-43EE-99CD-FB58DD0E57C5}" type="pres">
      <dgm:prSet presAssocID="{DB13E975-7004-4726-AEAD-935D563B033B}" presName="parTx" presStyleLbl="node1" presStyleIdx="2" presStyleCnt="5" custLinFactNeighborX="3252" custLinFactNeighborY="4284">
        <dgm:presLayoutVars>
          <dgm:chMax val="0"/>
          <dgm:chPref val="0"/>
          <dgm:bulletEnabled val="1"/>
        </dgm:presLayoutVars>
      </dgm:prSet>
      <dgm:spPr/>
    </dgm:pt>
    <dgm:pt modelId="{6B6566C6-E6BD-4E0F-AEBE-324A32ADD2D6}" type="pres">
      <dgm:prSet presAssocID="{DB13E975-7004-4726-AEAD-935D563B033B}" presName="desTx" presStyleLbl="revTx" presStyleIdx="2" presStyleCnt="5" custLinFactNeighborX="5649" custLinFactNeighborY="-44">
        <dgm:presLayoutVars>
          <dgm:bulletEnabled val="1"/>
        </dgm:presLayoutVars>
      </dgm:prSet>
      <dgm:spPr/>
    </dgm:pt>
    <dgm:pt modelId="{D0E3F600-E8D9-414C-9152-7359423EB1DD}" type="pres">
      <dgm:prSet presAssocID="{B9804373-4993-4E92-887F-54C9CC652242}" presName="space" presStyleCnt="0"/>
      <dgm:spPr/>
    </dgm:pt>
    <dgm:pt modelId="{BDBE2581-1DA6-4557-8403-AF51B7DCB13F}" type="pres">
      <dgm:prSet presAssocID="{33EAF3AF-F23A-4C9C-9EAD-8AB1E061B7B8}" presName="composite" presStyleCnt="0"/>
      <dgm:spPr/>
    </dgm:pt>
    <dgm:pt modelId="{E16A7BE7-5356-4AC8-95EB-493663919BD8}" type="pres">
      <dgm:prSet presAssocID="{33EAF3AF-F23A-4C9C-9EAD-8AB1E061B7B8}" presName="parTx" presStyleLbl="node1" presStyleIdx="3" presStyleCnt="5" custLinFactNeighborX="1302" custLinFactNeighborY="2253">
        <dgm:presLayoutVars>
          <dgm:chMax val="0"/>
          <dgm:chPref val="0"/>
          <dgm:bulletEnabled val="1"/>
        </dgm:presLayoutVars>
      </dgm:prSet>
      <dgm:spPr/>
    </dgm:pt>
    <dgm:pt modelId="{9606A37A-358C-49CE-AC79-D9EBD2277715}" type="pres">
      <dgm:prSet presAssocID="{33EAF3AF-F23A-4C9C-9EAD-8AB1E061B7B8}" presName="desTx" presStyleLbl="revTx" presStyleIdx="3" presStyleCnt="5" custLinFactNeighborX="3153">
        <dgm:presLayoutVars>
          <dgm:bulletEnabled val="1"/>
        </dgm:presLayoutVars>
      </dgm:prSet>
      <dgm:spPr/>
    </dgm:pt>
    <dgm:pt modelId="{F822DFCD-DB2A-45EB-860E-C6DFCD5D1A3B}" type="pres">
      <dgm:prSet presAssocID="{E31CA674-71B3-47A7-AB3A-D88CAE32CFA4}" presName="space" presStyleCnt="0"/>
      <dgm:spPr/>
    </dgm:pt>
    <dgm:pt modelId="{32BE402F-F16A-4D91-8615-4123363DBBE8}" type="pres">
      <dgm:prSet presAssocID="{097181DE-D06C-4D98-8409-E1BC22A6987F}" presName="composite" presStyleCnt="0"/>
      <dgm:spPr/>
    </dgm:pt>
    <dgm:pt modelId="{87F443F6-DC29-4129-BCD0-F00C7DC40130}" type="pres">
      <dgm:prSet presAssocID="{097181DE-D06C-4D98-8409-E1BC22A6987F}" presName="parTx" presStyleLbl="node1" presStyleIdx="4" presStyleCnt="5" custLinFactNeighborX="5554" custLinFactNeighborY="2253">
        <dgm:presLayoutVars>
          <dgm:chMax val="0"/>
          <dgm:chPref val="0"/>
          <dgm:bulletEnabled val="1"/>
        </dgm:presLayoutVars>
      </dgm:prSet>
      <dgm:spPr/>
    </dgm:pt>
    <dgm:pt modelId="{88F5F87E-752B-494A-80D2-50B191FC6FA3}" type="pres">
      <dgm:prSet presAssocID="{097181DE-D06C-4D98-8409-E1BC22A6987F}" presName="desTx" presStyleLbl="revTx" presStyleIdx="4" presStyleCnt="5">
        <dgm:presLayoutVars>
          <dgm:bulletEnabled val="1"/>
        </dgm:presLayoutVars>
      </dgm:prSet>
      <dgm:spPr/>
    </dgm:pt>
  </dgm:ptLst>
  <dgm:cxnLst>
    <dgm:cxn modelId="{C7EB0412-5554-4FA5-B419-4E2620FF31BE}" srcId="{DB13E975-7004-4726-AEAD-935D563B033B}" destId="{2A8EB3AC-C03B-4C67-9B04-4C75E903F3E3}" srcOrd="0" destOrd="0" parTransId="{23DB8063-0F8A-4F33-8A2B-B5A09A15BB18}" sibTransId="{65CB0134-6B19-4334-B14E-E318BDC1434E}"/>
    <dgm:cxn modelId="{07859115-EC90-4EF4-B8E4-F9C08D36F77B}" srcId="{CF381640-5420-48BA-933A-0D05D69128AC}" destId="{647A622C-8B47-4DCE-BBDA-E382A52D0CEF}" srcOrd="0" destOrd="0" parTransId="{CCF6E1F3-0780-4A3A-A4A0-79145FB4B330}" sibTransId="{2FC68437-7975-4584-9782-F12452988A7C}"/>
    <dgm:cxn modelId="{37A9E31A-F9FE-46E5-BA6A-C3AB28BE679E}" type="presOf" srcId="{CF381640-5420-48BA-933A-0D05D69128AC}" destId="{A7E2D657-903D-4C0D-9F4E-89FFEA72E3E1}" srcOrd="0" destOrd="0" presId="urn:microsoft.com/office/officeart/2005/8/layout/chevron1"/>
    <dgm:cxn modelId="{EB29B51E-BF74-4E20-A31A-440B734CAC08}" type="presOf" srcId="{DB13E975-7004-4726-AEAD-935D563B033B}" destId="{B9DF72D9-A647-43EE-99CD-FB58DD0E57C5}" srcOrd="0" destOrd="0" presId="urn:microsoft.com/office/officeart/2005/8/layout/chevron1"/>
    <dgm:cxn modelId="{D83D3221-0EA4-41F9-85C5-44FD808324D4}" srcId="{097181DE-D06C-4D98-8409-E1BC22A6987F}" destId="{03D313E0-72F9-4A60-BF45-A8A017C74790}" srcOrd="0" destOrd="0" parTransId="{33F1B2FA-CED2-4615-8AD0-ECA63FA15449}" sibTransId="{6A482098-A41F-4A06-A48A-17F2630611B7}"/>
    <dgm:cxn modelId="{CD7CA42E-1AE4-4DC0-8121-64271F121408}" srcId="{028CA8EA-E60A-4D9F-8DEE-D9ECA4F73EE2}" destId="{CF381640-5420-48BA-933A-0D05D69128AC}" srcOrd="0" destOrd="0" parTransId="{93E23D25-804F-4AE7-853A-5F2F9F1A6631}" sibTransId="{6A0B9868-EE52-47E2-A03B-7C3DB0E94107}"/>
    <dgm:cxn modelId="{5273CF34-D967-4B01-9538-8858D96C4AE2}" type="presOf" srcId="{647A622C-8B47-4DCE-BBDA-E382A52D0CEF}" destId="{6BDBE108-E091-48C9-96F7-665C314D6339}" srcOrd="0" destOrd="0" presId="urn:microsoft.com/office/officeart/2005/8/layout/chevron1"/>
    <dgm:cxn modelId="{1C189B3D-181F-4A05-8EC8-2F630E0EC920}" type="presOf" srcId="{0A17F6A0-1474-4757-B0C6-0EE9F9C31324}" destId="{9606A37A-358C-49CE-AC79-D9EBD2277715}" srcOrd="0" destOrd="0" presId="urn:microsoft.com/office/officeart/2005/8/layout/chevron1"/>
    <dgm:cxn modelId="{FA632D7A-DB79-4947-920E-CD8CD47DF75B}" type="presOf" srcId="{028CA8EA-E60A-4D9F-8DEE-D9ECA4F73EE2}" destId="{FBC22C07-5FB1-430D-8770-A4E89ABD2DD5}" srcOrd="0" destOrd="0" presId="urn:microsoft.com/office/officeart/2005/8/layout/chevron1"/>
    <dgm:cxn modelId="{B3D55783-18F9-44AD-AFA6-E8A209A4B996}" type="presOf" srcId="{33EAF3AF-F23A-4C9C-9EAD-8AB1E061B7B8}" destId="{E16A7BE7-5356-4AC8-95EB-493663919BD8}" srcOrd="0" destOrd="0" presId="urn:microsoft.com/office/officeart/2005/8/layout/chevron1"/>
    <dgm:cxn modelId="{33483484-9FBB-496A-BE97-3E125A74B9D9}" srcId="{028CA8EA-E60A-4D9F-8DEE-D9ECA4F73EE2}" destId="{DB13E975-7004-4726-AEAD-935D563B033B}" srcOrd="2" destOrd="0" parTransId="{7ED3BEBE-66DE-4054-AF48-BDC1DB6A2131}" sibTransId="{B9804373-4993-4E92-887F-54C9CC652242}"/>
    <dgm:cxn modelId="{F9137E88-C146-4C28-88A7-EF320DE78D12}" type="presOf" srcId="{DD0D4B8D-1D34-4A3F-8C96-818F34361641}" destId="{FBB97646-D72E-42DD-8D40-9B328B5C27C5}" srcOrd="0" destOrd="0" presId="urn:microsoft.com/office/officeart/2005/8/layout/chevron1"/>
    <dgm:cxn modelId="{4D82DE9D-6E07-4398-8D6D-7FE456C3A538}" srcId="{B53243B2-B31E-45E8-A79F-63CDC9517292}" destId="{DD0D4B8D-1D34-4A3F-8C96-818F34361641}" srcOrd="0" destOrd="0" parTransId="{E2212C11-B721-42E9-B661-D214F8A1106D}" sibTransId="{91836BEE-A46D-424F-9679-E204A6A73E75}"/>
    <dgm:cxn modelId="{977E1D9E-FDBF-4DFA-A686-5D29B5D6C0E1}" type="presOf" srcId="{03D313E0-72F9-4A60-BF45-A8A017C74790}" destId="{88F5F87E-752B-494A-80D2-50B191FC6FA3}" srcOrd="0" destOrd="0" presId="urn:microsoft.com/office/officeart/2005/8/layout/chevron1"/>
    <dgm:cxn modelId="{42ACC9A2-0703-4732-AF4D-4953B52BD871}" srcId="{028CA8EA-E60A-4D9F-8DEE-D9ECA4F73EE2}" destId="{B53243B2-B31E-45E8-A79F-63CDC9517292}" srcOrd="1" destOrd="0" parTransId="{6A4FEDF6-AEC4-4AE2-895C-14E83410B9E1}" sibTransId="{C4D626BF-E1C9-4D4A-BEDD-A667C821D459}"/>
    <dgm:cxn modelId="{C2447CA6-C0D8-4E11-A66D-40F53E231D3D}" type="presOf" srcId="{B53243B2-B31E-45E8-A79F-63CDC9517292}" destId="{55D8664C-9979-4FA8-ABE7-2FB119ED38B8}" srcOrd="0" destOrd="0" presId="urn:microsoft.com/office/officeart/2005/8/layout/chevron1"/>
    <dgm:cxn modelId="{0C1211B0-D3B7-4723-9681-1BA087378957}" srcId="{028CA8EA-E60A-4D9F-8DEE-D9ECA4F73EE2}" destId="{33EAF3AF-F23A-4C9C-9EAD-8AB1E061B7B8}" srcOrd="3" destOrd="0" parTransId="{D41BC6CC-83AD-4ADB-968C-E7AE370043C2}" sibTransId="{E31CA674-71B3-47A7-AB3A-D88CAE32CFA4}"/>
    <dgm:cxn modelId="{A2E2DCB7-10F2-4A21-A171-81774F376EC6}" type="presOf" srcId="{2A8EB3AC-C03B-4C67-9B04-4C75E903F3E3}" destId="{6B6566C6-E6BD-4E0F-AEBE-324A32ADD2D6}" srcOrd="0" destOrd="0" presId="urn:microsoft.com/office/officeart/2005/8/layout/chevron1"/>
    <dgm:cxn modelId="{D9A966CF-1EBB-4300-A32F-9B3199BF7AD3}" srcId="{33EAF3AF-F23A-4C9C-9EAD-8AB1E061B7B8}" destId="{0A17F6A0-1474-4757-B0C6-0EE9F9C31324}" srcOrd="0" destOrd="0" parTransId="{03A19601-2F18-43F0-9A3A-E7299E047177}" sibTransId="{8A8DE225-1103-4104-8960-4D47A630601E}"/>
    <dgm:cxn modelId="{D01252D8-CC97-4A05-9066-C6061A8CB73A}" srcId="{028CA8EA-E60A-4D9F-8DEE-D9ECA4F73EE2}" destId="{097181DE-D06C-4D98-8409-E1BC22A6987F}" srcOrd="4" destOrd="0" parTransId="{D271231E-AA82-4EA3-8E24-93827E4670D0}" sibTransId="{30E7865B-878A-47EB-92F0-AEE2ADAE46FA}"/>
    <dgm:cxn modelId="{3DDC39D9-BD05-472A-A642-400E5F6B78F0}" type="presOf" srcId="{097181DE-D06C-4D98-8409-E1BC22A6987F}" destId="{87F443F6-DC29-4129-BCD0-F00C7DC40130}" srcOrd="0" destOrd="0" presId="urn:microsoft.com/office/officeart/2005/8/layout/chevron1"/>
    <dgm:cxn modelId="{180EB880-8103-48B9-9881-FDDB4C979640}" type="presParOf" srcId="{FBC22C07-5FB1-430D-8770-A4E89ABD2DD5}" destId="{BC7A16BF-2B7D-48EF-9D0E-314AA4A4FE3C}" srcOrd="0" destOrd="0" presId="urn:microsoft.com/office/officeart/2005/8/layout/chevron1"/>
    <dgm:cxn modelId="{C386D731-FAA3-4045-AF76-D7D8C2C0A7DA}" type="presParOf" srcId="{BC7A16BF-2B7D-48EF-9D0E-314AA4A4FE3C}" destId="{A7E2D657-903D-4C0D-9F4E-89FFEA72E3E1}" srcOrd="0" destOrd="0" presId="urn:microsoft.com/office/officeart/2005/8/layout/chevron1"/>
    <dgm:cxn modelId="{1D52D927-C2AD-4E2E-8B50-0F647A5FF3B6}" type="presParOf" srcId="{BC7A16BF-2B7D-48EF-9D0E-314AA4A4FE3C}" destId="{6BDBE108-E091-48C9-96F7-665C314D6339}" srcOrd="1" destOrd="0" presId="urn:microsoft.com/office/officeart/2005/8/layout/chevron1"/>
    <dgm:cxn modelId="{8B756A61-9D42-4487-A10B-A864252A6D53}" type="presParOf" srcId="{FBC22C07-5FB1-430D-8770-A4E89ABD2DD5}" destId="{97FC78EE-6B3F-43BF-9631-B0184BFF7D20}" srcOrd="1" destOrd="0" presId="urn:microsoft.com/office/officeart/2005/8/layout/chevron1"/>
    <dgm:cxn modelId="{515D8709-1722-4BD7-9F20-8EC5B0B9B9E7}" type="presParOf" srcId="{FBC22C07-5FB1-430D-8770-A4E89ABD2DD5}" destId="{890A0075-6CB7-4C11-BE14-C368388A23E8}" srcOrd="2" destOrd="0" presId="urn:microsoft.com/office/officeart/2005/8/layout/chevron1"/>
    <dgm:cxn modelId="{E48665D6-8891-49D3-8EB8-14317275E266}" type="presParOf" srcId="{890A0075-6CB7-4C11-BE14-C368388A23E8}" destId="{55D8664C-9979-4FA8-ABE7-2FB119ED38B8}" srcOrd="0" destOrd="0" presId="urn:microsoft.com/office/officeart/2005/8/layout/chevron1"/>
    <dgm:cxn modelId="{C79E7270-B85F-410D-9CF2-D5B91CCBEB23}" type="presParOf" srcId="{890A0075-6CB7-4C11-BE14-C368388A23E8}" destId="{FBB97646-D72E-42DD-8D40-9B328B5C27C5}" srcOrd="1" destOrd="0" presId="urn:microsoft.com/office/officeart/2005/8/layout/chevron1"/>
    <dgm:cxn modelId="{5AB3D0DD-CB10-4A0B-9D8E-D42F8CB20915}" type="presParOf" srcId="{FBC22C07-5FB1-430D-8770-A4E89ABD2DD5}" destId="{6F9F7B66-300A-4472-B42F-103D48222A4C}" srcOrd="3" destOrd="0" presId="urn:microsoft.com/office/officeart/2005/8/layout/chevron1"/>
    <dgm:cxn modelId="{DD6AB832-55FC-4871-A1E0-9D3FD732F2F6}" type="presParOf" srcId="{FBC22C07-5FB1-430D-8770-A4E89ABD2DD5}" destId="{1F0567C4-33D7-4CC7-B443-1C29669997F1}" srcOrd="4" destOrd="0" presId="urn:microsoft.com/office/officeart/2005/8/layout/chevron1"/>
    <dgm:cxn modelId="{2718BE6D-2141-43E5-B074-16F57AFDB970}" type="presParOf" srcId="{1F0567C4-33D7-4CC7-B443-1C29669997F1}" destId="{B9DF72D9-A647-43EE-99CD-FB58DD0E57C5}" srcOrd="0" destOrd="0" presId="urn:microsoft.com/office/officeart/2005/8/layout/chevron1"/>
    <dgm:cxn modelId="{AC13F77E-60AC-462F-B729-57B438E30D38}" type="presParOf" srcId="{1F0567C4-33D7-4CC7-B443-1C29669997F1}" destId="{6B6566C6-E6BD-4E0F-AEBE-324A32ADD2D6}" srcOrd="1" destOrd="0" presId="urn:microsoft.com/office/officeart/2005/8/layout/chevron1"/>
    <dgm:cxn modelId="{4A425349-629E-41B3-A0AD-1F10A0772D44}" type="presParOf" srcId="{FBC22C07-5FB1-430D-8770-A4E89ABD2DD5}" destId="{D0E3F600-E8D9-414C-9152-7359423EB1DD}" srcOrd="5" destOrd="0" presId="urn:microsoft.com/office/officeart/2005/8/layout/chevron1"/>
    <dgm:cxn modelId="{0FF5A6BF-F01A-434C-BDBF-43CB5C884B75}" type="presParOf" srcId="{FBC22C07-5FB1-430D-8770-A4E89ABD2DD5}" destId="{BDBE2581-1DA6-4557-8403-AF51B7DCB13F}" srcOrd="6" destOrd="0" presId="urn:microsoft.com/office/officeart/2005/8/layout/chevron1"/>
    <dgm:cxn modelId="{1858FC22-10FF-48E5-94FB-A9F8E501252F}" type="presParOf" srcId="{BDBE2581-1DA6-4557-8403-AF51B7DCB13F}" destId="{E16A7BE7-5356-4AC8-95EB-493663919BD8}" srcOrd="0" destOrd="0" presId="urn:microsoft.com/office/officeart/2005/8/layout/chevron1"/>
    <dgm:cxn modelId="{943AB3FA-537E-432F-B219-65FE8D33689F}" type="presParOf" srcId="{BDBE2581-1DA6-4557-8403-AF51B7DCB13F}" destId="{9606A37A-358C-49CE-AC79-D9EBD2277715}" srcOrd="1" destOrd="0" presId="urn:microsoft.com/office/officeart/2005/8/layout/chevron1"/>
    <dgm:cxn modelId="{E389B625-4F1B-4ACD-8C3C-7B6635295CD3}" type="presParOf" srcId="{FBC22C07-5FB1-430D-8770-A4E89ABD2DD5}" destId="{F822DFCD-DB2A-45EB-860E-C6DFCD5D1A3B}" srcOrd="7" destOrd="0" presId="urn:microsoft.com/office/officeart/2005/8/layout/chevron1"/>
    <dgm:cxn modelId="{5882685A-5F88-41C4-93F2-F2D509F7173C}" type="presParOf" srcId="{FBC22C07-5FB1-430D-8770-A4E89ABD2DD5}" destId="{32BE402F-F16A-4D91-8615-4123363DBBE8}" srcOrd="8" destOrd="0" presId="urn:microsoft.com/office/officeart/2005/8/layout/chevron1"/>
    <dgm:cxn modelId="{BB1F5E80-3A32-4701-8BF7-CA627B9E96BF}" type="presParOf" srcId="{32BE402F-F16A-4D91-8615-4123363DBBE8}" destId="{87F443F6-DC29-4129-BCD0-F00C7DC40130}" srcOrd="0" destOrd="0" presId="urn:microsoft.com/office/officeart/2005/8/layout/chevron1"/>
    <dgm:cxn modelId="{D6AE5D69-90CF-42EE-A2AB-8549FEDADFCB}" type="presParOf" srcId="{32BE402F-F16A-4D91-8615-4123363DBBE8}" destId="{88F5F87E-752B-494A-80D2-50B191FC6FA3}" srcOrd="1"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E2D657-903D-4C0D-9F4E-89FFEA72E3E1}">
      <dsp:nvSpPr>
        <dsp:cNvPr id="0" name=""/>
        <dsp:cNvSpPr/>
      </dsp:nvSpPr>
      <dsp:spPr>
        <a:xfrm>
          <a:off x="86298" y="614231"/>
          <a:ext cx="2014160" cy="805664"/>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rtl="0">
            <a:lnSpc>
              <a:spcPct val="90000"/>
            </a:lnSpc>
            <a:spcBef>
              <a:spcPct val="0"/>
            </a:spcBef>
            <a:spcAft>
              <a:spcPct val="35000"/>
            </a:spcAft>
            <a:buNone/>
          </a:pPr>
          <a:r>
            <a:rPr lang="en-US" sz="1900" kern="1200" dirty="0"/>
            <a:t>1900 B.C.</a:t>
          </a:r>
        </a:p>
      </dsp:txBody>
      <dsp:txXfrm>
        <a:off x="489130" y="614231"/>
        <a:ext cx="1208496" cy="805664"/>
      </dsp:txXfrm>
    </dsp:sp>
    <dsp:sp modelId="{6BDBE108-E091-48C9-96F7-665C314D6339}">
      <dsp:nvSpPr>
        <dsp:cNvPr id="0" name=""/>
        <dsp:cNvSpPr/>
      </dsp:nvSpPr>
      <dsp:spPr>
        <a:xfrm>
          <a:off x="152938" y="1499278"/>
          <a:ext cx="1611328" cy="48072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rtl="0">
            <a:lnSpc>
              <a:spcPct val="90000"/>
            </a:lnSpc>
            <a:spcBef>
              <a:spcPct val="0"/>
            </a:spcBef>
            <a:spcAft>
              <a:spcPct val="15000"/>
            </a:spcAft>
            <a:buChar char="•"/>
          </a:pPr>
          <a:r>
            <a:rPr lang="en-US" sz="1900" b="0" i="0" u="none" strike="noStrike" kern="1200" cap="none" baseline="0" noProof="0" dirty="0"/>
            <a:t>There are accounts of sexual violence against males dating back as early as 1900 B.C. in the accounts of Sodom and Gomorrah.</a:t>
          </a:r>
          <a:endParaRPr lang="en-US" sz="1900" b="0" i="0" u="none" strike="noStrike" kern="1200" cap="none" baseline="0" noProof="0" dirty="0">
            <a:latin typeface="Calibri"/>
          </a:endParaRPr>
        </a:p>
      </dsp:txBody>
      <dsp:txXfrm>
        <a:off x="152938" y="1499278"/>
        <a:ext cx="1611328" cy="4807287"/>
      </dsp:txXfrm>
    </dsp:sp>
    <dsp:sp modelId="{55D8664C-9979-4FA8-ABE7-2FB119ED38B8}">
      <dsp:nvSpPr>
        <dsp:cNvPr id="0" name=""/>
        <dsp:cNvSpPr/>
      </dsp:nvSpPr>
      <dsp:spPr>
        <a:xfrm>
          <a:off x="1900893" y="590149"/>
          <a:ext cx="2014160" cy="805664"/>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b="0" i="0" u="none" strike="noStrike" kern="1200" cap="none" baseline="0" noProof="0" dirty="0">
              <a:latin typeface="Calibri"/>
              <a:cs typeface="Calibri"/>
            </a:rPr>
            <a:t>336 B.C.</a:t>
          </a:r>
        </a:p>
      </dsp:txBody>
      <dsp:txXfrm>
        <a:off x="2303725" y="590149"/>
        <a:ext cx="1208496" cy="805664"/>
      </dsp:txXfrm>
    </dsp:sp>
    <dsp:sp modelId="{FBB97646-D72E-42DD-8D40-9B328B5C27C5}">
      <dsp:nvSpPr>
        <dsp:cNvPr id="0" name=""/>
        <dsp:cNvSpPr/>
      </dsp:nvSpPr>
      <dsp:spPr>
        <a:xfrm>
          <a:off x="1866294" y="1506682"/>
          <a:ext cx="1611328" cy="48072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Alexander the Great became king after a male servant was raped and the previous king chose to not punish the accused which lead to the murder of that king.</a:t>
          </a:r>
          <a:endParaRPr lang="en-US" sz="1900" kern="1200" dirty="0">
            <a:latin typeface="Calibri"/>
          </a:endParaRPr>
        </a:p>
      </dsp:txBody>
      <dsp:txXfrm>
        <a:off x="1866294" y="1506682"/>
        <a:ext cx="1611328" cy="4807287"/>
      </dsp:txXfrm>
    </dsp:sp>
    <dsp:sp modelId="{B9DF72D9-A647-43EE-99CD-FB58DD0E57C5}">
      <dsp:nvSpPr>
        <dsp:cNvPr id="0" name=""/>
        <dsp:cNvSpPr/>
      </dsp:nvSpPr>
      <dsp:spPr>
        <a:xfrm>
          <a:off x="3662214" y="630594"/>
          <a:ext cx="2014160" cy="805664"/>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Calibri"/>
            </a:rPr>
            <a:t>1962</a:t>
          </a:r>
          <a:endParaRPr lang="en-US" sz="1900" kern="1200" dirty="0"/>
        </a:p>
      </dsp:txBody>
      <dsp:txXfrm>
        <a:off x="4065046" y="630594"/>
        <a:ext cx="1208496" cy="805664"/>
      </dsp:txXfrm>
    </dsp:sp>
    <dsp:sp modelId="{6B6566C6-E6BD-4E0F-AEBE-324A32ADD2D6}">
      <dsp:nvSpPr>
        <dsp:cNvPr id="0" name=""/>
        <dsp:cNvSpPr/>
      </dsp:nvSpPr>
      <dsp:spPr>
        <a:xfrm>
          <a:off x="3687738" y="1500336"/>
          <a:ext cx="1611328" cy="48072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The first march for homosexual rights occurred in 1962 as the number of openly homosexual males in the U.S. increased. The stigma of being homosexual was perceived in a negative connotation. </a:t>
          </a:r>
          <a:endParaRPr lang="en-US" sz="1900" kern="1200" dirty="0">
            <a:latin typeface="Calibri"/>
          </a:endParaRPr>
        </a:p>
      </dsp:txBody>
      <dsp:txXfrm>
        <a:off x="3687738" y="1500336"/>
        <a:ext cx="1611328" cy="4807287"/>
      </dsp:txXfrm>
    </dsp:sp>
    <dsp:sp modelId="{E16A7BE7-5356-4AC8-95EB-493663919BD8}">
      <dsp:nvSpPr>
        <dsp:cNvPr id="0" name=""/>
        <dsp:cNvSpPr/>
      </dsp:nvSpPr>
      <dsp:spPr>
        <a:xfrm>
          <a:off x="5421098" y="614231"/>
          <a:ext cx="2014160" cy="805664"/>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Calibri"/>
            </a:rPr>
            <a:t>1981</a:t>
          </a:r>
          <a:endParaRPr lang="en-US" sz="1900" kern="1200" dirty="0"/>
        </a:p>
      </dsp:txBody>
      <dsp:txXfrm>
        <a:off x="5823930" y="614231"/>
        <a:ext cx="1208496" cy="805664"/>
      </dsp:txXfrm>
    </dsp:sp>
    <dsp:sp modelId="{9606A37A-358C-49CE-AC79-D9EBD2277715}">
      <dsp:nvSpPr>
        <dsp:cNvPr id="0" name=""/>
        <dsp:cNvSpPr/>
      </dsp:nvSpPr>
      <dsp:spPr>
        <a:xfrm>
          <a:off x="5445679" y="1502451"/>
          <a:ext cx="1611328" cy="48072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The HIV epidemic in the United States is purported to have started in 1981. HIV was closely associated with the homosexual community, and the stigma of homosexuality being increased. </a:t>
          </a:r>
          <a:endParaRPr lang="en-US" sz="1900" kern="1200" dirty="0">
            <a:latin typeface="Calibri"/>
          </a:endParaRPr>
        </a:p>
      </dsp:txBody>
      <dsp:txXfrm>
        <a:off x="5445679" y="1502451"/>
        <a:ext cx="1611328" cy="4807287"/>
      </dsp:txXfrm>
    </dsp:sp>
    <dsp:sp modelId="{87F443F6-DC29-4129-BCD0-F00C7DC40130}">
      <dsp:nvSpPr>
        <dsp:cNvPr id="0" name=""/>
        <dsp:cNvSpPr/>
      </dsp:nvSpPr>
      <dsp:spPr>
        <a:xfrm>
          <a:off x="7193428" y="614231"/>
          <a:ext cx="2014160" cy="805664"/>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rtl="0">
            <a:lnSpc>
              <a:spcPct val="90000"/>
            </a:lnSpc>
            <a:spcBef>
              <a:spcPct val="0"/>
            </a:spcBef>
            <a:spcAft>
              <a:spcPct val="35000"/>
            </a:spcAft>
            <a:buNone/>
          </a:pPr>
          <a:r>
            <a:rPr lang="en-US" sz="1900" kern="1200" dirty="0">
              <a:latin typeface="Calibri"/>
            </a:rPr>
            <a:t>2006</a:t>
          </a:r>
        </a:p>
      </dsp:txBody>
      <dsp:txXfrm>
        <a:off x="7596260" y="614231"/>
        <a:ext cx="1208496" cy="805664"/>
      </dsp:txXfrm>
    </dsp:sp>
    <dsp:sp modelId="{88F5F87E-752B-494A-80D2-50B191FC6FA3}">
      <dsp:nvSpPr>
        <dsp:cNvPr id="0" name=""/>
        <dsp:cNvSpPr/>
      </dsp:nvSpPr>
      <dsp:spPr>
        <a:xfrm>
          <a:off x="7193034" y="1502451"/>
          <a:ext cx="1611328" cy="48072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latin typeface="Calibri"/>
            </a:rPr>
            <a:t>The start of the </a:t>
          </a:r>
          <a:r>
            <a:rPr lang="en-US" sz="1900" i="1" kern="1200" dirty="0">
              <a:latin typeface="Calibri"/>
            </a:rPr>
            <a:t>Me Too </a:t>
          </a:r>
          <a:r>
            <a:rPr lang="en-US" sz="1900" kern="1200" dirty="0">
              <a:latin typeface="Calibri"/>
            </a:rPr>
            <a:t>movement began in 2006 which contributed to the false concept that women are the “ideal victim.”</a:t>
          </a:r>
        </a:p>
      </dsp:txBody>
      <dsp:txXfrm>
        <a:off x="7193034" y="1502451"/>
        <a:ext cx="1611328" cy="4807287"/>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3/29/22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3/29/22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3/29/22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3/29/22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3/29/22</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1.xml"/><Relationship Id="rId13" Type="http://schemas.openxmlformats.org/officeDocument/2006/relationships/image" Target="../media/image2.jpeg"/><Relationship Id="rId3" Type="http://schemas.openxmlformats.org/officeDocument/2006/relationships/image" Target="../media/image1.jpeg"/><Relationship Id="rId7" Type="http://schemas.openxmlformats.org/officeDocument/2006/relationships/hyperlink" Target="mailto:lnknight@liberty.edu" TargetMode="External"/><Relationship Id="rId12"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1in6.org/" TargetMode="External"/><Relationship Id="rId11" Type="http://schemas.openxmlformats.org/officeDocument/2006/relationships/diagramColors" Target="../diagrams/colors1.xml"/><Relationship Id="rId5" Type="http://schemas.openxmlformats.org/officeDocument/2006/relationships/hyperlink" Target="https://doi.org/10.1037/men0000313" TargetMode="External"/><Relationship Id="rId10" Type="http://schemas.openxmlformats.org/officeDocument/2006/relationships/diagramQuickStyle" Target="../diagrams/quickStyle1.xml"/><Relationship Id="rId4" Type="http://schemas.openxmlformats.org/officeDocument/2006/relationships/hyperlink" Target="https://doi.org/10.1177/1524838018816979" TargetMode="External"/><Relationship Id="rId9" Type="http://schemas.openxmlformats.org/officeDocument/2006/relationships/diagramLayout" Target="../diagrams/layout1.xml"/><Relationship Id="rId1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129" y="504527"/>
            <a:ext cx="42534030" cy="2542297"/>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8000" dirty="0">
                <a:effectLst/>
                <a:latin typeface="Times New Roman" panose="02020603050405020304" pitchFamily="18" charset="0"/>
                <a:ea typeface="Times New Roman" panose="02020603050405020304" pitchFamily="18" charset="0"/>
              </a:rPr>
              <a:t>Men Do Not </a:t>
            </a:r>
            <a:r>
              <a:rPr lang="en-US" sz="8000" dirty="0">
                <a:latin typeface="Times New Roman" panose="02020603050405020304" pitchFamily="18" charset="0"/>
                <a:ea typeface="Times New Roman" panose="02020603050405020304" pitchFamily="18" charset="0"/>
              </a:rPr>
              <a:t>C</a:t>
            </a:r>
            <a:r>
              <a:rPr lang="en-US" sz="8000" dirty="0">
                <a:effectLst/>
                <a:latin typeface="Times New Roman" panose="02020603050405020304" pitchFamily="18" charset="0"/>
                <a:ea typeface="Times New Roman" panose="02020603050405020304" pitchFamily="18" charset="0"/>
              </a:rPr>
              <a:t>ry: The Silent </a:t>
            </a:r>
            <a:r>
              <a:rPr lang="en-US" sz="8000" dirty="0">
                <a:latin typeface="Times New Roman" panose="02020603050405020304" pitchFamily="18" charset="0"/>
                <a:ea typeface="Times New Roman" panose="02020603050405020304" pitchFamily="18" charset="0"/>
              </a:rPr>
              <a:t>P</a:t>
            </a:r>
            <a:r>
              <a:rPr lang="en-US" sz="8000" dirty="0">
                <a:effectLst/>
                <a:latin typeface="Times New Roman" panose="02020603050405020304" pitchFamily="18" charset="0"/>
                <a:ea typeface="Times New Roman" panose="02020603050405020304" pitchFamily="18" charset="0"/>
              </a:rPr>
              <a:t>roblem of Male Sexual Assault </a:t>
            </a:r>
          </a:p>
          <a:p>
            <a:pPr algn="ctr"/>
            <a:r>
              <a:rPr lang="en-US" sz="5800" dirty="0">
                <a:latin typeface="Times New Roman"/>
                <a:cs typeface="Times New Roman"/>
              </a:rPr>
              <a:t>Leslie Knight, Rachel Joseph, and Aimée Houghton</a:t>
            </a:r>
          </a:p>
        </p:txBody>
      </p:sp>
      <p:sp>
        <p:nvSpPr>
          <p:cNvPr id="26" name="Rectangle 25"/>
          <p:cNvSpPr/>
          <p:nvPr/>
        </p:nvSpPr>
        <p:spPr>
          <a:xfrm>
            <a:off x="26067966" y="22728382"/>
            <a:ext cx="21945600" cy="261610"/>
          </a:xfrm>
          <a:prstGeom prst="rect">
            <a:avLst/>
          </a:prstGeom>
        </p:spPr>
        <p:txBody>
          <a:bodyPr>
            <a:spAutoFit/>
          </a:bodyPr>
          <a:lstStyle/>
          <a:p>
            <a:r>
              <a:rPr lang="en-US" sz="1100">
                <a:solidFill>
                  <a:prstClr val="black"/>
                </a:solidFill>
                <a:latin typeface="Lucida Grande"/>
                <a:cs typeface="Lucida Grande"/>
              </a:rPr>
              <a:t>  1        2       3       4        5       6        7       8        9      10      11     12      13      14 </a:t>
            </a:r>
            <a:endParaRPr lang="en-US"/>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4103" y="1207589"/>
            <a:ext cx="4840224" cy="1377696"/>
          </a:xfrm>
          <a:prstGeom prst="rect">
            <a:avLst/>
          </a:prstGeom>
        </p:spPr>
      </p:pic>
      <p:sp>
        <p:nvSpPr>
          <p:cNvPr id="160" name="Rectangle 159"/>
          <p:cNvSpPr/>
          <p:nvPr/>
        </p:nvSpPr>
        <p:spPr>
          <a:xfrm>
            <a:off x="26067966" y="22728382"/>
            <a:ext cx="21945600" cy="261610"/>
          </a:xfrm>
          <a:prstGeom prst="rect">
            <a:avLst/>
          </a:prstGeom>
        </p:spPr>
        <p:txBody>
          <a:bodyPr>
            <a:spAutoFit/>
          </a:bodyPr>
          <a:lstStyle/>
          <a:p>
            <a:r>
              <a:rPr lang="en-US" sz="1100">
                <a:solidFill>
                  <a:prstClr val="black"/>
                </a:solidFill>
                <a:latin typeface="Lucida Grande"/>
                <a:cs typeface="Lucida Grande"/>
              </a:rPr>
              <a:t>  1        2       3       4        5       6        7       8        9      10      11     12      13      14 </a:t>
            </a:r>
            <a:endParaRPr lang="en-US"/>
          </a:p>
        </p:txBody>
      </p:sp>
      <p:sp>
        <p:nvSpPr>
          <p:cNvPr id="162" name="TextBox 161"/>
          <p:cNvSpPr txBox="1"/>
          <p:nvPr/>
        </p:nvSpPr>
        <p:spPr>
          <a:xfrm>
            <a:off x="10717056" y="3679102"/>
            <a:ext cx="22440303" cy="28404410"/>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sp>
        <p:nvSpPr>
          <p:cNvPr id="165" name="TextBox 164"/>
          <p:cNvSpPr txBox="1"/>
          <p:nvPr/>
        </p:nvSpPr>
        <p:spPr>
          <a:xfrm>
            <a:off x="33803811" y="4729825"/>
            <a:ext cx="9472348" cy="7765588"/>
          </a:xfrm>
          <a:prstGeom prst="rect">
            <a:avLst/>
          </a:prstGeom>
          <a:solidFill>
            <a:schemeClr val="bg1"/>
          </a:solidFill>
          <a:ln>
            <a:solidFill>
              <a:srgbClr val="000000"/>
            </a:solidFill>
          </a:ln>
        </p:spPr>
        <p:txBody>
          <a:bodyPr wrap="square" lIns="131445" tIns="65723" rIns="131445" bIns="65723" rtlCol="0" anchor="t">
            <a:spAutoFit/>
          </a:bodyPr>
          <a:lstStyle/>
          <a:p>
            <a:pPr marL="571500" indent="-571500" algn="just">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Education is key in pre-victimization stage.</a:t>
            </a:r>
          </a:p>
          <a:p>
            <a:pPr marL="571500" indent="-571500" algn="just">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Educating the community about key topics such as who is at risk and providing methods of protection can be life changing in dire situations. </a:t>
            </a:r>
          </a:p>
          <a:p>
            <a:pPr marL="571500" indent="-571500" algn="just">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Vital education should be offered on the meaning of consent, including the meaning of “no.”</a:t>
            </a:r>
          </a:p>
          <a:p>
            <a:pPr marL="571500" indent="-571500" algn="just">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Post-victimization safety could include provision of prophylactic medications to prevent Sexually Transmitted Infections and providing the client with mental health resources. </a:t>
            </a:r>
          </a:p>
          <a:p>
            <a:pPr algn="just"/>
            <a:endParaRPr lang="en-US" sz="2800" dirty="0">
              <a:latin typeface="Times New Roman" panose="02020603050405020304" pitchFamily="18" charset="0"/>
              <a:cs typeface="Times New Roman" panose="02020603050405020304" pitchFamily="18" charset="0"/>
            </a:endParaRPr>
          </a:p>
        </p:txBody>
      </p:sp>
      <p:sp>
        <p:nvSpPr>
          <p:cNvPr id="166" name="TextBox 165"/>
          <p:cNvSpPr txBox="1"/>
          <p:nvPr/>
        </p:nvSpPr>
        <p:spPr>
          <a:xfrm>
            <a:off x="10717056" y="3679102"/>
            <a:ext cx="22457088" cy="871393"/>
          </a:xfrm>
          <a:prstGeom prst="rect">
            <a:avLst/>
          </a:prstGeom>
          <a:solidFill>
            <a:srgbClr val="0A254E"/>
          </a:solidFill>
          <a:ln>
            <a:solidFill>
              <a:schemeClr val="tx1"/>
            </a:solidFill>
          </a:ln>
        </p:spPr>
        <p:txBody>
          <a:bodyPr wrap="square" lIns="131445" tIns="65723" rIns="131445" bIns="65723" rtlCol="0" anchor="t">
            <a:spAutoFit/>
          </a:bodyPr>
          <a:lstStyle/>
          <a:p>
            <a:pPr algn="ctr"/>
            <a:r>
              <a:rPr lang="en-US" sz="4800">
                <a:solidFill>
                  <a:schemeClr val="bg1"/>
                </a:solidFill>
                <a:latin typeface="Times New Roman"/>
                <a:cs typeface="Times New Roman"/>
              </a:rPr>
              <a:t>Abstract</a:t>
            </a:r>
            <a:endParaRPr lang="en-US" sz="6000">
              <a:solidFill>
                <a:schemeClr val="bg1"/>
              </a:solidFill>
              <a:latin typeface="Times New Roman"/>
              <a:cs typeface="Times New Roman"/>
            </a:endParaRPr>
          </a:p>
        </p:txBody>
      </p:sp>
      <p:sp>
        <p:nvSpPr>
          <p:cNvPr id="168" name="TextBox 167"/>
          <p:cNvSpPr txBox="1"/>
          <p:nvPr/>
        </p:nvSpPr>
        <p:spPr>
          <a:xfrm>
            <a:off x="691160" y="10479157"/>
            <a:ext cx="9239755"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a:solidFill>
                  <a:schemeClr val="bg1"/>
                </a:solidFill>
                <a:latin typeface="Times New Roman"/>
                <a:cs typeface="Times New Roman"/>
              </a:rPr>
              <a:t>History</a:t>
            </a:r>
            <a:endParaRPr lang="en-US" sz="6000">
              <a:solidFill>
                <a:schemeClr val="bg1"/>
              </a:solidFill>
              <a:latin typeface="Times New Roman"/>
              <a:cs typeface="Times New Roman"/>
            </a:endParaRPr>
          </a:p>
        </p:txBody>
      </p:sp>
      <p:sp>
        <p:nvSpPr>
          <p:cNvPr id="170" name="TextBox 169"/>
          <p:cNvSpPr txBox="1"/>
          <p:nvPr/>
        </p:nvSpPr>
        <p:spPr>
          <a:xfrm>
            <a:off x="704513" y="11387682"/>
            <a:ext cx="9178542" cy="6211827"/>
          </a:xfrm>
          <a:prstGeom prst="rect">
            <a:avLst/>
          </a:prstGeom>
          <a:solidFill>
            <a:schemeClr val="bg1"/>
          </a:solidFill>
          <a:ln cap="rnd">
            <a:solidFill>
              <a:schemeClr val="tx1"/>
            </a:solidFill>
          </a:ln>
        </p:spPr>
        <p:txBody>
          <a:bodyPr wrap="square" lIns="182880" rIns="182880" rtlCol="0" anchor="t">
            <a:noAutofit/>
          </a:bodyPr>
          <a:lstStyle/>
          <a:p>
            <a:pPr algn="just"/>
            <a:endParaRPr lang="en-US" sz="4000" dirty="0">
              <a:cs typeface="Calibri"/>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a:p>
            <a:pPr algn="just"/>
            <a:endParaRPr lang="en-US" sz="2000" dirty="0">
              <a:ea typeface="+mn-lt"/>
              <a:cs typeface="+mn-lt"/>
            </a:endParaRPr>
          </a:p>
        </p:txBody>
      </p:sp>
      <p:sp>
        <p:nvSpPr>
          <p:cNvPr id="171" name="TextBox 170"/>
          <p:cNvSpPr txBox="1"/>
          <p:nvPr/>
        </p:nvSpPr>
        <p:spPr>
          <a:xfrm>
            <a:off x="691160" y="3684967"/>
            <a:ext cx="9261410" cy="871393"/>
          </a:xfrm>
          <a:prstGeom prst="rect">
            <a:avLst/>
          </a:prstGeom>
          <a:solidFill>
            <a:srgbClr val="0A254E"/>
          </a:solidFill>
          <a:ln>
            <a:solidFill>
              <a:schemeClr val="tx1"/>
            </a:solidFill>
          </a:ln>
        </p:spPr>
        <p:txBody>
          <a:bodyPr wrap="square" lIns="131445" tIns="65723" rIns="131445" bIns="65723" rtlCol="0" anchor="t">
            <a:spAutoFit/>
          </a:bodyPr>
          <a:lstStyle/>
          <a:p>
            <a:pPr algn="ctr"/>
            <a:r>
              <a:rPr lang="en-US" sz="4800">
                <a:solidFill>
                  <a:schemeClr val="bg1"/>
                </a:solidFill>
                <a:latin typeface="Times New Roman"/>
                <a:cs typeface="Times New Roman"/>
              </a:rPr>
              <a:t>Introduction</a:t>
            </a:r>
            <a:endParaRPr lang="en-US" sz="6000">
              <a:solidFill>
                <a:schemeClr val="bg1"/>
              </a:solidFill>
              <a:latin typeface="Times New Roman"/>
              <a:cs typeface="Times New Roman"/>
            </a:endParaRPr>
          </a:p>
        </p:txBody>
      </p:sp>
      <p:sp>
        <p:nvSpPr>
          <p:cNvPr id="176" name="TextBox 175"/>
          <p:cNvSpPr txBox="1"/>
          <p:nvPr/>
        </p:nvSpPr>
        <p:spPr>
          <a:xfrm>
            <a:off x="33814282" y="23470984"/>
            <a:ext cx="9467000" cy="5242858"/>
          </a:xfrm>
          <a:prstGeom prst="rect">
            <a:avLst/>
          </a:prstGeom>
          <a:solidFill>
            <a:srgbClr val="FFFFFF"/>
          </a:solidFill>
          <a:ln cap="rnd">
            <a:solidFill>
              <a:schemeClr val="tx1"/>
            </a:solidFill>
          </a:ln>
        </p:spPr>
        <p:txBody>
          <a:bodyPr wrap="square" lIns="182880" rIns="182880" rtlCol="0" anchor="t">
            <a:noAutofit/>
          </a:bodyPr>
          <a:lstStyle/>
          <a:p>
            <a:pPr marL="457200" indent="-4572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Depraetere</a:t>
            </a:r>
            <a:r>
              <a:rPr lang="en-US" sz="2400" dirty="0">
                <a:latin typeface="Times New Roman" panose="02020603050405020304" pitchFamily="18" charset="0"/>
                <a:cs typeface="Times New Roman" panose="02020603050405020304" pitchFamily="18" charset="0"/>
              </a:rPr>
              <a:t>, J., </a:t>
            </a:r>
            <a:r>
              <a:rPr lang="en-US" sz="2400" dirty="0" err="1">
                <a:latin typeface="Times New Roman" panose="02020603050405020304" pitchFamily="18" charset="0"/>
                <a:cs typeface="Times New Roman" panose="02020603050405020304" pitchFamily="18" charset="0"/>
              </a:rPr>
              <a:t>Vandeviver</a:t>
            </a:r>
            <a:r>
              <a:rPr lang="en-US" sz="2400" dirty="0">
                <a:latin typeface="Times New Roman" panose="02020603050405020304" pitchFamily="18" charset="0"/>
                <a:cs typeface="Times New Roman" panose="02020603050405020304" pitchFamily="18" charset="0"/>
              </a:rPr>
              <a:t>, C., </a:t>
            </a:r>
            <a:r>
              <a:rPr lang="en-US" sz="2400" dirty="0" err="1">
                <a:latin typeface="Times New Roman" panose="02020603050405020304" pitchFamily="18" charset="0"/>
                <a:cs typeface="Times New Roman" panose="02020603050405020304" pitchFamily="18" charset="0"/>
              </a:rPr>
              <a:t>Beken</a:t>
            </a:r>
            <a:r>
              <a:rPr lang="en-US" sz="2400" dirty="0">
                <a:latin typeface="Times New Roman" panose="02020603050405020304" pitchFamily="18" charset="0"/>
                <a:cs typeface="Times New Roman" panose="02020603050405020304" pitchFamily="18" charset="0"/>
              </a:rPr>
              <a:t>, T. V., &amp; </a:t>
            </a:r>
            <a:r>
              <a:rPr lang="en-US" sz="2400" dirty="0" err="1">
                <a:latin typeface="Times New Roman" panose="02020603050405020304" pitchFamily="18" charset="0"/>
                <a:cs typeface="Times New Roman" panose="02020603050405020304" pitchFamily="18" charset="0"/>
              </a:rPr>
              <a:t>Keygnaert</a:t>
            </a:r>
            <a:r>
              <a:rPr lang="en-US" sz="2400" dirty="0">
                <a:latin typeface="Times New Roman" panose="02020603050405020304" pitchFamily="18" charset="0"/>
                <a:cs typeface="Times New Roman" panose="02020603050405020304" pitchFamily="18" charset="0"/>
              </a:rPr>
              <a:t>, I. (2020). Big boys don’t cry: A critical interpretive synthesis of male sexual victimization. </a:t>
            </a:r>
            <a:r>
              <a:rPr lang="en-US" sz="2400" i="1" dirty="0">
                <a:latin typeface="Times New Roman" panose="02020603050405020304" pitchFamily="18" charset="0"/>
                <a:cs typeface="Times New Roman" panose="02020603050405020304" pitchFamily="18" charset="0"/>
              </a:rPr>
              <a:t>Trauma, Violence, &amp;Abuse, 21(5), 991–1010</a:t>
            </a:r>
            <a:r>
              <a:rPr lang="en-US"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hlinkClick r:id="rId4"/>
              </a:rPr>
              <a:t>https://doi.org/10.1177/1524838018816979</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Ellis, A. E., </a:t>
            </a:r>
            <a:r>
              <a:rPr lang="en-US" sz="2400" dirty="0" err="1">
                <a:latin typeface="Times New Roman" panose="02020603050405020304" pitchFamily="18" charset="0"/>
                <a:cs typeface="Times New Roman" panose="02020603050405020304" pitchFamily="18" charset="0"/>
              </a:rPr>
              <a:t>Simiola</a:t>
            </a:r>
            <a:r>
              <a:rPr lang="en-US" sz="2400" dirty="0">
                <a:latin typeface="Times New Roman" panose="02020603050405020304" pitchFamily="18" charset="0"/>
                <a:cs typeface="Times New Roman" panose="02020603050405020304" pitchFamily="18" charset="0"/>
              </a:rPr>
              <a:t>, V., Mackintosh, M. A., </a:t>
            </a:r>
            <a:r>
              <a:rPr lang="en-US" sz="2400" dirty="0" err="1">
                <a:latin typeface="Times New Roman" panose="02020603050405020304" pitchFamily="18" charset="0"/>
                <a:cs typeface="Times New Roman" panose="02020603050405020304" pitchFamily="18" charset="0"/>
              </a:rPr>
              <a:t>Schlaudt</a:t>
            </a:r>
            <a:r>
              <a:rPr lang="en-US" sz="2400" dirty="0">
                <a:latin typeface="Times New Roman" panose="02020603050405020304" pitchFamily="18" charset="0"/>
                <a:cs typeface="Times New Roman" panose="02020603050405020304" pitchFamily="18" charset="0"/>
              </a:rPr>
              <a:t>, V. A., &amp; Cook, J. M. (2020). Perceived helpfulness and engagement in mental health treatment: A study of male survivors of sexual abuse. </a:t>
            </a:r>
            <a:r>
              <a:rPr lang="en-US" sz="2400" i="1" dirty="0">
                <a:latin typeface="Times New Roman" panose="02020603050405020304" pitchFamily="18" charset="0"/>
                <a:cs typeface="Times New Roman" panose="02020603050405020304" pitchFamily="18" charset="0"/>
              </a:rPr>
              <a:t>Psychology of Men &amp; Masculinities, 21(</a:t>
            </a:r>
            <a:r>
              <a:rPr lang="en-US" sz="2400" dirty="0">
                <a:latin typeface="Times New Roman" panose="02020603050405020304" pitchFamily="18" charset="0"/>
                <a:cs typeface="Times New Roman" panose="02020603050405020304" pitchFamily="18" charset="0"/>
              </a:rPr>
              <a:t>4), </a:t>
            </a:r>
            <a:r>
              <a:rPr lang="en-US" sz="2400" i="1" dirty="0">
                <a:latin typeface="Times New Roman" panose="02020603050405020304" pitchFamily="18" charset="0"/>
                <a:cs typeface="Times New Roman" panose="02020603050405020304" pitchFamily="18" charset="0"/>
              </a:rPr>
              <a:t>632-642. </a:t>
            </a:r>
            <a:r>
              <a:rPr lang="en-US" sz="2400" dirty="0">
                <a:latin typeface="Times New Roman" panose="02020603050405020304" pitchFamily="18" charset="0"/>
                <a:cs typeface="Times New Roman" panose="02020603050405020304" pitchFamily="18" charset="0"/>
                <a:hlinkClick r:id="rId5"/>
              </a:rPr>
              <a:t>https://doi.org/10.1037/men0000313</a:t>
            </a:r>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1in6 (2020). Sexual abuse and assault of boys and men: Confidential support for men. </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1in6</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hlinkClick r:id="rId6"/>
              </a:rPr>
              <a:t>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ttps://1in6.org/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pPr>
            <a:r>
              <a:rPr lang="en-US" sz="2400" b="1" u="sng" dirty="0">
                <a:solidFill>
                  <a:srgbClr val="0086F0"/>
                </a:solidFill>
                <a:latin typeface="Times New Roman" panose="02020603050405020304" pitchFamily="18" charset="0"/>
                <a:cs typeface="Times New Roman" panose="02020603050405020304" pitchFamily="18" charset="0"/>
              </a:rPr>
              <a:t>https://www.cdc.gov/injury/features/sexual-violence/index.html</a:t>
            </a:r>
            <a:endParaRPr lang="en-US" sz="2400" dirty="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ea typeface="+mn-lt"/>
              <a:cs typeface="Times New Roman" panose="02020603050405020304" pitchFamily="18" charset="0"/>
            </a:endParaRPr>
          </a:p>
          <a:p>
            <a:pPr algn="just"/>
            <a:endParaRPr lang="en-US" sz="2800" dirty="0">
              <a:latin typeface="Times New Roman" panose="02020603050405020304" pitchFamily="18" charset="0"/>
              <a:ea typeface="+mn-lt"/>
              <a:cs typeface="Times New Roman" panose="02020603050405020304" pitchFamily="18" charset="0"/>
            </a:endParaRPr>
          </a:p>
          <a:p>
            <a:pPr algn="just"/>
            <a:endParaRPr lang="en-US" sz="2800" dirty="0">
              <a:latin typeface="Times New Roman" panose="02020603050405020304" pitchFamily="18" charset="0"/>
              <a:ea typeface="+mn-lt"/>
              <a:cs typeface="Times New Roman" panose="02020603050405020304" pitchFamily="18" charset="0"/>
            </a:endParaRPr>
          </a:p>
          <a:p>
            <a:pPr algn="just"/>
            <a:endParaRPr lang="en-US" sz="2800" dirty="0">
              <a:latin typeface="Times New Roman" panose="02020603050405020304" pitchFamily="18" charset="0"/>
              <a:ea typeface="+mn-lt"/>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a:p>
            <a:pPr>
              <a:lnSpc>
                <a:spcPct val="140000"/>
              </a:lnSpc>
            </a:pPr>
            <a:endParaRPr lang="en-US" sz="2800" dirty="0">
              <a:latin typeface="Times New Roman" panose="02020603050405020304" pitchFamily="18" charset="0"/>
              <a:cs typeface="Times New Roman" panose="02020603050405020304" pitchFamily="18" charset="0"/>
            </a:endParaRPr>
          </a:p>
        </p:txBody>
      </p:sp>
      <p:sp>
        <p:nvSpPr>
          <p:cNvPr id="177" name="TextBox 176"/>
          <p:cNvSpPr txBox="1"/>
          <p:nvPr/>
        </p:nvSpPr>
        <p:spPr>
          <a:xfrm>
            <a:off x="33809159" y="22519755"/>
            <a:ext cx="9467000" cy="80983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400" dirty="0">
                <a:solidFill>
                  <a:schemeClr val="bg1"/>
                </a:solidFill>
                <a:latin typeface="Times New Roman"/>
                <a:cs typeface="Times New Roman"/>
              </a:rPr>
              <a:t>References and/or Acknowledgments</a:t>
            </a:r>
            <a:endParaRPr lang="en-US" sz="5400" dirty="0">
              <a:solidFill>
                <a:schemeClr val="bg1"/>
              </a:solidFill>
              <a:latin typeface="Times New Roman"/>
              <a:cs typeface="Times New Roman"/>
            </a:endParaRPr>
          </a:p>
        </p:txBody>
      </p:sp>
      <p:sp>
        <p:nvSpPr>
          <p:cNvPr id="178" name="TextBox 177"/>
          <p:cNvSpPr txBox="1"/>
          <p:nvPr/>
        </p:nvSpPr>
        <p:spPr>
          <a:xfrm>
            <a:off x="33824027" y="29034640"/>
            <a:ext cx="9452132"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a:solidFill>
                  <a:schemeClr val="bg1"/>
                </a:solidFill>
                <a:latin typeface="Times New Roman"/>
                <a:cs typeface="Times New Roman"/>
              </a:rPr>
              <a:t>Contact</a:t>
            </a:r>
            <a:endParaRPr lang="en-US" sz="6000">
              <a:solidFill>
                <a:schemeClr val="bg1"/>
              </a:solidFill>
              <a:latin typeface="Times New Roman"/>
              <a:cs typeface="Times New Roman"/>
            </a:endParaRPr>
          </a:p>
        </p:txBody>
      </p:sp>
      <p:sp>
        <p:nvSpPr>
          <p:cNvPr id="180" name="TextBox 179"/>
          <p:cNvSpPr txBox="1"/>
          <p:nvPr/>
        </p:nvSpPr>
        <p:spPr>
          <a:xfrm>
            <a:off x="33813912" y="13186908"/>
            <a:ext cx="9462247" cy="4412601"/>
          </a:xfrm>
          <a:prstGeom prst="rect">
            <a:avLst/>
          </a:prstGeom>
          <a:solidFill>
            <a:srgbClr val="FFFFFF"/>
          </a:solidFill>
          <a:ln cap="rnd">
            <a:solidFill>
              <a:schemeClr val="tx1"/>
            </a:solidFill>
          </a:ln>
        </p:spPr>
        <p:txBody>
          <a:bodyPr wrap="square" lIns="182880" rIns="182880" rtlCol="0" anchor="t">
            <a:noAutofit/>
          </a:bodyPr>
          <a:lstStyle/>
          <a:p>
            <a:pPr marL="404813" indent="-404813">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Male sexual assault is less reported than female sexual assault.</a:t>
            </a:r>
          </a:p>
          <a:p>
            <a:pPr marL="404813" indent="-404813">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About 66.3% of males are estimated to have experienced some form of sexual assault. </a:t>
            </a:r>
          </a:p>
          <a:p>
            <a:pPr marL="404813" indent="-404813">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There is a significant lack of research regarding adult male victims of sexual assault. </a:t>
            </a:r>
          </a:p>
          <a:p>
            <a:pPr marL="404813" indent="-404813">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Nurses can be better equipped to support these men when needs arise. </a:t>
            </a:r>
          </a:p>
          <a:p>
            <a:pPr algn="just"/>
            <a:endParaRPr lang="en-US" sz="3600" dirty="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ea typeface="+mn-lt"/>
              <a:cs typeface="Times New Roman" panose="02020603050405020304" pitchFamily="18" charset="0"/>
            </a:endParaRPr>
          </a:p>
        </p:txBody>
      </p:sp>
      <p:sp>
        <p:nvSpPr>
          <p:cNvPr id="181" name="TextBox 180"/>
          <p:cNvSpPr txBox="1"/>
          <p:nvPr/>
        </p:nvSpPr>
        <p:spPr>
          <a:xfrm>
            <a:off x="33819406" y="12119144"/>
            <a:ext cx="9456753" cy="878536"/>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Conclusions</a:t>
            </a:r>
            <a:endParaRPr lang="en-US" sz="6000" dirty="0">
              <a:solidFill>
                <a:schemeClr val="bg1"/>
              </a:solidFill>
              <a:latin typeface="Times New Roman"/>
              <a:cs typeface="Times New Roman"/>
            </a:endParaRPr>
          </a:p>
        </p:txBody>
      </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a:solidFill>
                  <a:srgbClr val="FFFFFF"/>
                </a:solidFill>
                <a:latin typeface="Garamond"/>
                <a:cs typeface="Garamond"/>
              </a:rPr>
              <a:t>A</a:t>
            </a:r>
          </a:p>
        </p:txBody>
      </p:sp>
      <p:sp>
        <p:nvSpPr>
          <p:cNvPr id="76" name="TextBox 75">
            <a:extLst>
              <a:ext uri="{FF2B5EF4-FFF2-40B4-BE49-F238E27FC236}">
                <a16:creationId xmlns:a16="http://schemas.microsoft.com/office/drawing/2014/main" id="{2BD39A25-94D4-724B-B9DC-09BC1B973DE4}"/>
              </a:ext>
            </a:extLst>
          </p:cNvPr>
          <p:cNvSpPr txBox="1"/>
          <p:nvPr/>
        </p:nvSpPr>
        <p:spPr>
          <a:xfrm>
            <a:off x="658994" y="17542473"/>
            <a:ext cx="9234930"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Purpose</a:t>
            </a:r>
            <a:endParaRPr lang="en-US" sz="6000" dirty="0">
              <a:solidFill>
                <a:schemeClr val="bg1"/>
              </a:solidFill>
              <a:latin typeface="Times New Roman"/>
              <a:cs typeface="Times New Roman"/>
            </a:endParaRPr>
          </a:p>
        </p:txBody>
      </p:sp>
      <p:sp>
        <p:nvSpPr>
          <p:cNvPr id="77" name="TextBox 76">
            <a:extLst>
              <a:ext uri="{FF2B5EF4-FFF2-40B4-BE49-F238E27FC236}">
                <a16:creationId xmlns:a16="http://schemas.microsoft.com/office/drawing/2014/main" id="{8ADF40E7-8E34-B141-9E84-8BBCACAB9816}"/>
              </a:ext>
            </a:extLst>
          </p:cNvPr>
          <p:cNvSpPr txBox="1"/>
          <p:nvPr/>
        </p:nvSpPr>
        <p:spPr>
          <a:xfrm>
            <a:off x="716449" y="22630583"/>
            <a:ext cx="9236121" cy="9442984"/>
          </a:xfrm>
          <a:prstGeom prst="rect">
            <a:avLst/>
          </a:prstGeom>
          <a:solidFill>
            <a:schemeClr val="bg1"/>
          </a:solidFill>
          <a:ln cap="rnd">
            <a:solidFill>
              <a:schemeClr val="tx1"/>
            </a:solidFill>
          </a:ln>
        </p:spPr>
        <p:txBody>
          <a:bodyPr wrap="square" lIns="182880" rIns="182880" rtlCol="0" anchor="t">
            <a:noAutofit/>
          </a:bodyPr>
          <a:lstStyle/>
          <a:p>
            <a:pPr algn="ctr"/>
            <a:r>
              <a:rPr lang="en-US" sz="3600" b="1" dirty="0">
                <a:latin typeface="Times New Roman" panose="02020603050405020304" pitchFamily="18" charset="0"/>
                <a:cs typeface="Times New Roman" panose="02020603050405020304" pitchFamily="18" charset="0"/>
              </a:rPr>
              <a:t>Methods</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Fourteen articles were reviewed</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Search terms: male sexual assault, treatment for males of sexual assault, Nurse’s role</a:t>
            </a:r>
          </a:p>
          <a:p>
            <a:pPr algn="ctr"/>
            <a:r>
              <a:rPr lang="en-US" sz="3600" b="1" dirty="0">
                <a:latin typeface="Times New Roman" panose="02020603050405020304" pitchFamily="18" charset="0"/>
                <a:ea typeface="+mn-lt"/>
                <a:cs typeface="Times New Roman" panose="02020603050405020304" pitchFamily="18" charset="0"/>
              </a:rPr>
              <a:t>Results</a:t>
            </a:r>
            <a:endParaRPr lang="en-US" sz="3600" dirty="0">
              <a:latin typeface="Times New Roman" panose="02020603050405020304" pitchFamily="18" charset="0"/>
              <a:ea typeface="+mn-lt"/>
              <a:cs typeface="Times New Roman" panose="02020603050405020304" pitchFamily="18" charset="0"/>
            </a:endParaRPr>
          </a:p>
          <a:p>
            <a:pPr marL="276225" indent="-276225" algn="just">
              <a:buFont typeface="Arial" panose="020B0604020202020204" pitchFamily="34" charset="0"/>
              <a:buChar char="•"/>
            </a:pPr>
            <a:r>
              <a:rPr lang="en-US" sz="3600" dirty="0">
                <a:latin typeface="Times New Roman" panose="02020603050405020304" pitchFamily="18" charset="0"/>
                <a:ea typeface="+mn-lt"/>
                <a:cs typeface="Times New Roman" panose="02020603050405020304" pitchFamily="18" charset="0"/>
              </a:rPr>
              <a:t>Males were reluctant to discuss the victimization until an average of 20-25 years post victimization. </a:t>
            </a:r>
          </a:p>
          <a:p>
            <a:pPr marL="276225" indent="-276225" algn="just">
              <a:buFont typeface="Arial" panose="020B0604020202020204" pitchFamily="34" charset="0"/>
              <a:buChar char="•"/>
            </a:pPr>
            <a:r>
              <a:rPr lang="en-US" sz="3600" dirty="0">
                <a:latin typeface="Times New Roman" panose="02020603050405020304" pitchFamily="18" charset="0"/>
                <a:ea typeface="+mn-lt"/>
                <a:cs typeface="Times New Roman" panose="02020603050405020304" pitchFamily="18" charset="0"/>
              </a:rPr>
              <a:t>Males tend to question their sexuality post assault and question if they wanted the assault based on physiological responses.</a:t>
            </a:r>
          </a:p>
          <a:p>
            <a:pPr marL="276225" indent="-276225" algn="just">
              <a:buFont typeface="Arial" panose="020B0604020202020204" pitchFamily="34" charset="0"/>
              <a:buChar char="•"/>
            </a:pPr>
            <a:r>
              <a:rPr lang="en-US" sz="3600" dirty="0">
                <a:latin typeface="Times New Roman" panose="02020603050405020304" pitchFamily="18" charset="0"/>
                <a:ea typeface="+mn-lt"/>
                <a:cs typeface="Times New Roman" panose="02020603050405020304" pitchFamily="18" charset="0"/>
              </a:rPr>
              <a:t>Stereotypical gender roles may play a part in reluctance to report because males are “supposed to be strong.”</a:t>
            </a:r>
          </a:p>
          <a:p>
            <a:pPr marL="276225" indent="-276225" algn="just">
              <a:buFont typeface="Arial" panose="020B0604020202020204" pitchFamily="34" charset="0"/>
              <a:buChar char="•"/>
            </a:pPr>
            <a:r>
              <a:rPr lang="en-US" sz="3600" dirty="0">
                <a:latin typeface="Times New Roman" panose="02020603050405020304" pitchFamily="18" charset="0"/>
                <a:ea typeface="+mn-lt"/>
                <a:cs typeface="Times New Roman" panose="02020603050405020304" pitchFamily="18" charset="0"/>
              </a:rPr>
              <a:t>The most effective form of mental health treatment was found to be Eye Movement Desensitization and Reprocessing (EMDR). </a:t>
            </a:r>
            <a:endParaRPr lang="en-US" sz="3600" dirty="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0FB1D7F3-6F4C-45B8-AE6E-1E4EEC3B625C}"/>
              </a:ext>
            </a:extLst>
          </p:cNvPr>
          <p:cNvSpPr txBox="1"/>
          <p:nvPr/>
        </p:nvSpPr>
        <p:spPr>
          <a:xfrm>
            <a:off x="10841554" y="4694516"/>
            <a:ext cx="22165609" cy="126496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dirty="0">
                <a:latin typeface="Times New Roman" panose="02020603050405020304" pitchFamily="18" charset="0"/>
                <a:cs typeface="Times New Roman" panose="02020603050405020304" pitchFamily="18" charset="0"/>
              </a:rPr>
              <a:t>Victims of a male sexual assault experience stigmata which can negatively impact the healthcare they receive. With the female population receiving overwhelming support and research into the female victimization, the male population has been disregarded in the realm of victimization. Previous research into the victimization of males has covered childhood abuse and the affects children face (physically, mentally, and socially) as well as how those children deal with their trauma as adults. However, adult male victimization has yet to be thoroughly researched as a stand-alone topic. This could be due to the toxic masculine stereotype that men are always looking for a sexual encounter. We analyzed an accumulation of 14 peer-reviewed articles using key words such as male sexual violence, male sexual assault, and treatment for males of sexual assault. The utilized research articles provided insight into predatorial behaviors, male victimization mental health concerns, treatment for these males, and practical ways nurses can better accommodate them in the acute care setting. By examining specific verbiage when speaking with male victims, nurses can become more knowledgeable about the precise needs for this specific patient population. Nurses will then be better prepared to provide individualized, optimum care and education for the patients seeking physical and mental health services on the occurrence of adult male victimization. </a:t>
            </a:r>
            <a:r>
              <a:rPr lang="en-US" sz="4800" dirty="0">
                <a:latin typeface="Times New Roman" panose="02020603050405020304" pitchFamily="18" charset="0"/>
                <a:ea typeface="Segoe UI"/>
                <a:cs typeface="Times New Roman" panose="02020603050405020304" pitchFamily="18" charset="0"/>
              </a:rPr>
              <a:t>​</a:t>
            </a:r>
            <a:endParaRPr lang="en-US" sz="48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23F8B45-A285-423D-9E07-711E351F78F0}"/>
              </a:ext>
            </a:extLst>
          </p:cNvPr>
          <p:cNvSpPr txBox="1"/>
          <p:nvPr/>
        </p:nvSpPr>
        <p:spPr>
          <a:xfrm>
            <a:off x="14061893" y="24335686"/>
            <a:ext cx="17994201" cy="13542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cs typeface="Calibri"/>
            </a:endParaRPr>
          </a:p>
        </p:txBody>
      </p:sp>
      <p:sp>
        <p:nvSpPr>
          <p:cNvPr id="32" name="TextBox 31">
            <a:extLst>
              <a:ext uri="{FF2B5EF4-FFF2-40B4-BE49-F238E27FC236}">
                <a16:creationId xmlns:a16="http://schemas.microsoft.com/office/drawing/2014/main" id="{7051CEB2-D55F-46D1-B1AF-ABB7D91655A1}"/>
              </a:ext>
            </a:extLst>
          </p:cNvPr>
          <p:cNvSpPr txBox="1"/>
          <p:nvPr/>
        </p:nvSpPr>
        <p:spPr>
          <a:xfrm>
            <a:off x="33803810" y="3670406"/>
            <a:ext cx="9396229" cy="871393"/>
          </a:xfrm>
          <a:prstGeom prst="rect">
            <a:avLst/>
          </a:prstGeom>
          <a:solidFill>
            <a:srgbClr val="0A254E"/>
          </a:solidFill>
          <a:ln>
            <a:solidFill>
              <a:schemeClr val="tx1"/>
            </a:solidFill>
          </a:ln>
        </p:spPr>
        <p:txBody>
          <a:bodyPr wrap="square" lIns="131445" tIns="65723" rIns="131445" bIns="65723" rtlCol="0" anchor="t">
            <a:spAutoFit/>
          </a:bodyPr>
          <a:lstStyle/>
          <a:p>
            <a:pPr algn="ctr"/>
            <a:r>
              <a:rPr lang="en-US" sz="4800" dirty="0">
                <a:solidFill>
                  <a:schemeClr val="bg1"/>
                </a:solidFill>
                <a:latin typeface="Times New Roman"/>
                <a:cs typeface="Times New Roman"/>
              </a:rPr>
              <a:t>Findings</a:t>
            </a:r>
          </a:p>
        </p:txBody>
      </p:sp>
      <p:sp>
        <p:nvSpPr>
          <p:cNvPr id="35" name="TextBox 34">
            <a:extLst>
              <a:ext uri="{FF2B5EF4-FFF2-40B4-BE49-F238E27FC236}">
                <a16:creationId xmlns:a16="http://schemas.microsoft.com/office/drawing/2014/main" id="{9D8F719B-8D9A-4728-86B5-2AA0E38D9672}"/>
              </a:ext>
            </a:extLst>
          </p:cNvPr>
          <p:cNvSpPr txBox="1"/>
          <p:nvPr/>
        </p:nvSpPr>
        <p:spPr>
          <a:xfrm>
            <a:off x="33824027" y="30073795"/>
            <a:ext cx="9452132" cy="2009717"/>
          </a:xfrm>
          <a:prstGeom prst="rect">
            <a:avLst/>
          </a:prstGeom>
          <a:solidFill>
            <a:srgbClr val="FFFFFF"/>
          </a:solidFill>
          <a:ln cap="rnd">
            <a:solidFill>
              <a:schemeClr val="tx1"/>
            </a:solidFill>
          </a:ln>
        </p:spPr>
        <p:txBody>
          <a:bodyPr wrap="square" lIns="182880" rIns="182880" rtlCol="0">
            <a:noAutofit/>
          </a:bodyPr>
          <a:lstStyle/>
          <a:p>
            <a:pPr algn="just"/>
            <a:r>
              <a:rPr lang="en-US" sz="3400" dirty="0">
                <a:latin typeface="Times New Roman"/>
                <a:cs typeface="Times New Roman"/>
              </a:rPr>
              <a:t>Leslie Knight: </a:t>
            </a:r>
          </a:p>
          <a:p>
            <a:pPr algn="just"/>
            <a:r>
              <a:rPr lang="en-US" sz="3400" dirty="0">
                <a:latin typeface="Times New Roman"/>
                <a:cs typeface="Times New Roman"/>
                <a:hlinkClick r:id="rId7"/>
              </a:rPr>
              <a:t>lnknight@liberty.edu</a:t>
            </a:r>
            <a:r>
              <a:rPr lang="en-US" sz="3400" dirty="0">
                <a:latin typeface="Times New Roman"/>
                <a:cs typeface="Times New Roman"/>
              </a:rPr>
              <a:t> </a:t>
            </a:r>
          </a:p>
          <a:p>
            <a:pPr algn="just"/>
            <a:r>
              <a:rPr lang="en-US" sz="3400" dirty="0">
                <a:latin typeface="Times New Roman"/>
                <a:cs typeface="Times New Roman"/>
              </a:rPr>
              <a:t>(210) 551-1513</a:t>
            </a:r>
          </a:p>
          <a:p>
            <a:pPr algn="just"/>
            <a:endParaRPr lang="en-US" sz="3000" dirty="0">
              <a:latin typeface="Times New Roman"/>
              <a:cs typeface="Times New Roman"/>
            </a:endParaRPr>
          </a:p>
        </p:txBody>
      </p:sp>
      <p:sp>
        <p:nvSpPr>
          <p:cNvPr id="44" name="TextBox 43">
            <a:extLst>
              <a:ext uri="{FF2B5EF4-FFF2-40B4-BE49-F238E27FC236}">
                <a16:creationId xmlns:a16="http://schemas.microsoft.com/office/drawing/2014/main" id="{40E20028-7325-4D0A-86F4-D56FE7FBB10F}"/>
              </a:ext>
            </a:extLst>
          </p:cNvPr>
          <p:cNvSpPr txBox="1"/>
          <p:nvPr/>
        </p:nvSpPr>
        <p:spPr>
          <a:xfrm>
            <a:off x="664754" y="4572570"/>
            <a:ext cx="9261409" cy="5888070"/>
          </a:xfrm>
          <a:prstGeom prst="rect">
            <a:avLst/>
          </a:prstGeom>
          <a:solidFill>
            <a:schemeClr val="bg1"/>
          </a:solidFill>
          <a:ln cap="rnd">
            <a:solidFill>
              <a:schemeClr val="tx1"/>
            </a:solidFill>
          </a:ln>
        </p:spPr>
        <p:txBody>
          <a:bodyPr wrap="square" lIns="182880" rIns="182880" rtlCol="0" anchor="t">
            <a:noAutofit/>
          </a:bodyPr>
          <a:lstStyle/>
          <a:p>
            <a:pPr algn="just"/>
            <a:r>
              <a:rPr lang="en-US" sz="3600" dirty="0">
                <a:latin typeface="Times New Roman" panose="02020603050405020304" pitchFamily="18" charset="0"/>
                <a:cs typeface="Times New Roman" panose="02020603050405020304" pitchFamily="18" charset="0"/>
              </a:rPr>
              <a:t>Research into male-on-male sexual assault (SA) and female-perpetrated sexual assault of males  is grossly lacking in comparison to the research conducted on male-on-female SA and same sex female-perpetrated SA, especially in the adult population. </a:t>
            </a:r>
            <a:r>
              <a:rPr lang="en-US" sz="3600" dirty="0">
                <a:latin typeface="Times New Roman" panose="02020603050405020304" pitchFamily="18" charset="0"/>
                <a:ea typeface="+mn-lt"/>
                <a:cs typeface="Times New Roman" panose="02020603050405020304" pitchFamily="18" charset="0"/>
              </a:rPr>
              <a:t>The</a:t>
            </a:r>
            <a:r>
              <a:rPr lang="en-US" sz="3600" dirty="0">
                <a:solidFill>
                  <a:srgbClr val="000000"/>
                </a:solidFill>
                <a:latin typeface="Times New Roman" panose="02020603050405020304" pitchFamily="18" charset="0"/>
                <a:ea typeface="+mn-lt"/>
                <a:cs typeface="Times New Roman" panose="02020603050405020304" pitchFamily="18" charset="0"/>
              </a:rPr>
              <a:t> reality of male victimization is examined. N</a:t>
            </a:r>
            <a:r>
              <a:rPr lang="en-US" sz="3600" dirty="0">
                <a:solidFill>
                  <a:srgbClr val="000000"/>
                </a:solidFill>
                <a:latin typeface="Times New Roman" panose="02020603050405020304" pitchFamily="18" charset="0"/>
                <a:ea typeface="Segoe UI"/>
                <a:cs typeface="Times New Roman" panose="02020603050405020304" pitchFamily="18" charset="0"/>
              </a:rPr>
              <a:t>urses can learn to better accommodate males who report victimization in the acute care setting. Further research is needed for this patient population.</a:t>
            </a:r>
            <a:endParaRPr lang="en-US" sz="3600" dirty="0">
              <a:latin typeface="Times New Roman" panose="02020603050405020304" pitchFamily="18" charset="0"/>
              <a:ea typeface="+mn-lt"/>
              <a:cs typeface="Times New Roman" panose="02020603050405020304" pitchFamily="18" charset="0"/>
            </a:endParaRPr>
          </a:p>
        </p:txBody>
      </p:sp>
      <p:graphicFrame>
        <p:nvGraphicFramePr>
          <p:cNvPr id="7" name="Diagram 8">
            <a:extLst>
              <a:ext uri="{FF2B5EF4-FFF2-40B4-BE49-F238E27FC236}">
                <a16:creationId xmlns:a16="http://schemas.microsoft.com/office/drawing/2014/main" id="{EB880DC0-5C0D-44D8-A11D-6B2C32060775}"/>
              </a:ext>
            </a:extLst>
          </p:cNvPr>
          <p:cNvGraphicFramePr/>
          <p:nvPr>
            <p:extLst>
              <p:ext uri="{D42A27DB-BD31-4B8C-83A1-F6EECF244321}">
                <p14:modId xmlns:p14="http://schemas.microsoft.com/office/powerpoint/2010/main" val="1793113279"/>
              </p:ext>
            </p:extLst>
          </p:nvPr>
        </p:nvGraphicFramePr>
        <p:xfrm>
          <a:off x="691160" y="11019324"/>
          <a:ext cx="9207589" cy="690581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1028" name="Picture 4" descr="Long-term Effects Of Child Sexual Abuse And Molestation">
            <a:extLst>
              <a:ext uri="{FF2B5EF4-FFF2-40B4-BE49-F238E27FC236}">
                <a16:creationId xmlns:a16="http://schemas.microsoft.com/office/drawing/2014/main" id="{1090C7A4-5B5A-9F44-B4A0-D677240C7C2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726011" y="18529768"/>
            <a:ext cx="12700000" cy="99060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6" descr="Diagram&#10;&#10;Description automatically generated with low confidence">
            <a:extLst>
              <a:ext uri="{FF2B5EF4-FFF2-40B4-BE49-F238E27FC236}">
                <a16:creationId xmlns:a16="http://schemas.microsoft.com/office/drawing/2014/main" id="{9354E69A-C897-0849-B30E-1984DE4E3B7D}"/>
              </a:ext>
              <a:ext uri="{C183D7F6-B498-43B3-948B-1728B52AA6E4}">
                <adec:decorative xmlns:adec="http://schemas.microsoft.com/office/drawing/2017/decorative" val="0"/>
              </a:ext>
            </a:extLst>
          </p:cNvPr>
          <p:cNvPicPr>
            <a:picLocks noChangeAspect="1"/>
          </p:cNvPicPr>
          <p:nvPr/>
        </p:nvPicPr>
        <p:blipFill>
          <a:blip r:embed="rId14"/>
          <a:stretch>
            <a:fillRect/>
          </a:stretch>
        </p:blipFill>
        <p:spPr>
          <a:xfrm>
            <a:off x="24805539" y="19508249"/>
            <a:ext cx="7048575" cy="7660297"/>
          </a:xfrm>
          <a:prstGeom prst="rect">
            <a:avLst/>
          </a:prstGeom>
        </p:spPr>
      </p:pic>
      <p:sp>
        <p:nvSpPr>
          <p:cNvPr id="33" name="TextBox 32">
            <a:extLst>
              <a:ext uri="{FF2B5EF4-FFF2-40B4-BE49-F238E27FC236}">
                <a16:creationId xmlns:a16="http://schemas.microsoft.com/office/drawing/2014/main" id="{F37EFF82-2EDC-4BB3-8300-8EB22BB21DBB}"/>
              </a:ext>
            </a:extLst>
          </p:cNvPr>
          <p:cNvSpPr txBox="1"/>
          <p:nvPr/>
        </p:nvSpPr>
        <p:spPr>
          <a:xfrm>
            <a:off x="33824027" y="17740900"/>
            <a:ext cx="9452132" cy="80983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400" dirty="0">
                <a:solidFill>
                  <a:schemeClr val="bg1"/>
                </a:solidFill>
                <a:latin typeface="Times New Roman"/>
                <a:cs typeface="Times New Roman"/>
              </a:rPr>
              <a:t>Future Research</a:t>
            </a:r>
            <a:endParaRPr lang="en-US" sz="5400" dirty="0">
              <a:solidFill>
                <a:schemeClr val="bg1"/>
              </a:solidFill>
              <a:latin typeface="Times New Roman"/>
              <a:cs typeface="Times New Roman"/>
            </a:endParaRPr>
          </a:p>
        </p:txBody>
      </p:sp>
      <p:sp>
        <p:nvSpPr>
          <p:cNvPr id="34" name="TextBox 33">
            <a:extLst>
              <a:ext uri="{FF2B5EF4-FFF2-40B4-BE49-F238E27FC236}">
                <a16:creationId xmlns:a16="http://schemas.microsoft.com/office/drawing/2014/main" id="{A5E0353F-72F9-4E86-B379-484FB12AE8FE}"/>
              </a:ext>
            </a:extLst>
          </p:cNvPr>
          <p:cNvSpPr txBox="1"/>
          <p:nvPr/>
        </p:nvSpPr>
        <p:spPr>
          <a:xfrm>
            <a:off x="33803811" y="18692129"/>
            <a:ext cx="9472348" cy="3686235"/>
          </a:xfrm>
          <a:prstGeom prst="rect">
            <a:avLst/>
          </a:prstGeom>
          <a:solidFill>
            <a:srgbClr val="FFFFFF"/>
          </a:solidFill>
          <a:ln cap="rnd">
            <a:solidFill>
              <a:schemeClr val="tx1"/>
            </a:solidFill>
          </a:ln>
        </p:spPr>
        <p:txBody>
          <a:bodyPr wrap="square" lIns="182880" rIns="182880" rtlCol="0" anchor="t">
            <a:noAutofit/>
          </a:bodyPr>
          <a:lstStyle/>
          <a:p>
            <a:pPr marL="404813" indent="-404813">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The mental health and trauma associated with male sexual abuse should be researched.</a:t>
            </a:r>
          </a:p>
          <a:p>
            <a:pPr marL="404813" indent="-404813">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Effective interventions to help these men will allow them to cope effectively.</a:t>
            </a:r>
          </a:p>
          <a:p>
            <a:pPr marL="404813" indent="-404813">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Nurses’ ability to understand and support these men must be explored. </a:t>
            </a:r>
            <a:endParaRPr lang="en-US" sz="3600" dirty="0">
              <a:latin typeface="Times New Roman" panose="02020603050405020304" pitchFamily="18" charset="0"/>
              <a:ea typeface="+mn-lt"/>
              <a:cs typeface="Times New Roman" panose="02020603050405020304" pitchFamily="18" charset="0"/>
            </a:endParaRPr>
          </a:p>
        </p:txBody>
      </p:sp>
      <p:sp>
        <p:nvSpPr>
          <p:cNvPr id="37" name="TextBox 36">
            <a:extLst>
              <a:ext uri="{FF2B5EF4-FFF2-40B4-BE49-F238E27FC236}">
                <a16:creationId xmlns:a16="http://schemas.microsoft.com/office/drawing/2014/main" id="{58ADFDEC-A83B-48FF-BE6D-7C1B24F058A7}"/>
              </a:ext>
            </a:extLst>
          </p:cNvPr>
          <p:cNvSpPr txBox="1"/>
          <p:nvPr/>
        </p:nvSpPr>
        <p:spPr>
          <a:xfrm>
            <a:off x="704513" y="18413865"/>
            <a:ext cx="9236121" cy="3402361"/>
          </a:xfrm>
          <a:prstGeom prst="rect">
            <a:avLst/>
          </a:prstGeom>
          <a:solidFill>
            <a:schemeClr val="bg1"/>
          </a:solidFill>
          <a:ln cap="rnd">
            <a:solidFill>
              <a:schemeClr val="tx1"/>
            </a:solidFill>
          </a:ln>
        </p:spPr>
        <p:txBody>
          <a:bodyPr wrap="square" lIns="182880" rIns="182880" rtlCol="0" anchor="t">
            <a:noAutofit/>
          </a:bodyPr>
          <a:lstStyle/>
          <a:p>
            <a:pPr marL="276225" indent="-276225">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Identify the incidence and prevalence of male sexual victimization, contributing factors, perceived stigmata, associated complications, resources to help the victims, awareness and preventive measures, and the role of nurses in the care of this population.</a:t>
            </a:r>
          </a:p>
          <a:p>
            <a:pPr marL="276225" indent="-276225">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38" name="TextBox 37">
            <a:extLst>
              <a:ext uri="{FF2B5EF4-FFF2-40B4-BE49-F238E27FC236}">
                <a16:creationId xmlns:a16="http://schemas.microsoft.com/office/drawing/2014/main" id="{0C7B41CF-1639-4EA7-B9FD-D78D767F8D6D}"/>
              </a:ext>
            </a:extLst>
          </p:cNvPr>
          <p:cNvSpPr txBox="1"/>
          <p:nvPr/>
        </p:nvSpPr>
        <p:spPr>
          <a:xfrm>
            <a:off x="742129" y="21743292"/>
            <a:ext cx="9234930"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Methods and Results </a:t>
            </a:r>
            <a:endParaRPr lang="en-US" sz="6000" dirty="0">
              <a:solidFill>
                <a:schemeClr val="bg1"/>
              </a:solidFill>
              <a:latin typeface="Times New Roman"/>
              <a:cs typeface="Times New Roman"/>
            </a:endParaRPr>
          </a:p>
        </p:txBody>
      </p:sp>
      <p:sp>
        <p:nvSpPr>
          <p:cNvPr id="3" name="TextBox 2">
            <a:extLst>
              <a:ext uri="{FF2B5EF4-FFF2-40B4-BE49-F238E27FC236}">
                <a16:creationId xmlns:a16="http://schemas.microsoft.com/office/drawing/2014/main" id="{9C01C6F2-B880-1F47-AFA6-5F49FAB8118D}"/>
              </a:ext>
            </a:extLst>
          </p:cNvPr>
          <p:cNvSpPr txBox="1"/>
          <p:nvPr/>
        </p:nvSpPr>
        <p:spPr>
          <a:xfrm>
            <a:off x="12380900" y="27959791"/>
            <a:ext cx="2669583" cy="830997"/>
          </a:xfrm>
          <a:prstGeom prst="rect">
            <a:avLst/>
          </a:prstGeom>
          <a:noFill/>
        </p:spPr>
        <p:txBody>
          <a:bodyPr wrap="square" rtlCol="0">
            <a:spAutoFit/>
          </a:bodyPr>
          <a:lstStyle/>
          <a:p>
            <a:pPr algn="l"/>
            <a:r>
              <a:rPr lang="en-US" sz="2400" dirty="0"/>
              <a:t>(1in6, 2020. </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hlinkClick r:id="rId6"/>
              </a:rPr>
              <a:t>H</a:t>
            </a:r>
            <a:r>
              <a:rPr lang="en-US" sz="2400" dirty="0">
                <a:solidFill>
                  <a:srgbClr val="000000"/>
                </a:solidFill>
                <a:effectLst/>
                <a:latin typeface="Times New Roman" panose="02020603050405020304" pitchFamily="18" charset="0"/>
                <a:ea typeface="Times New Roman" panose="02020603050405020304" pitchFamily="18" charset="0"/>
                <a:hlinkClick r:id="rId6"/>
              </a:rPr>
              <a:t>ttps://1in6.org/</a:t>
            </a:r>
            <a:r>
              <a:rPr lang="en-US" sz="2400" dirty="0"/>
              <a:t>) </a:t>
            </a:r>
          </a:p>
        </p:txBody>
      </p:sp>
      <p:sp>
        <p:nvSpPr>
          <p:cNvPr id="6" name="TextBox 5">
            <a:extLst>
              <a:ext uri="{FF2B5EF4-FFF2-40B4-BE49-F238E27FC236}">
                <a16:creationId xmlns:a16="http://schemas.microsoft.com/office/drawing/2014/main" id="{BF5457FA-67CF-DA4C-A0B9-29234F23B8D9}"/>
              </a:ext>
            </a:extLst>
          </p:cNvPr>
          <p:cNvSpPr txBox="1"/>
          <p:nvPr/>
        </p:nvSpPr>
        <p:spPr>
          <a:xfrm>
            <a:off x="24805539" y="27577102"/>
            <a:ext cx="2669582" cy="830997"/>
          </a:xfrm>
          <a:prstGeom prst="rect">
            <a:avLst/>
          </a:prstGeom>
          <a:noFill/>
        </p:spPr>
        <p:txBody>
          <a:bodyPr wrap="square" rtlCol="0">
            <a:spAutoFit/>
          </a:bodyPr>
          <a:lstStyle/>
          <a:p>
            <a:pPr algn="l"/>
            <a:r>
              <a:rPr lang="en-US" sz="2400" dirty="0"/>
              <a:t>(1in6, 2020. </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hlinkClick r:id="rId6"/>
              </a:rPr>
              <a:t>H</a:t>
            </a:r>
            <a:r>
              <a:rPr lang="en-US" sz="2400" dirty="0">
                <a:solidFill>
                  <a:srgbClr val="000000"/>
                </a:solidFill>
                <a:effectLst/>
                <a:latin typeface="Times New Roman" panose="02020603050405020304" pitchFamily="18" charset="0"/>
                <a:ea typeface="Times New Roman" panose="02020603050405020304" pitchFamily="18" charset="0"/>
                <a:hlinkClick r:id="rId6"/>
              </a:rPr>
              <a:t>ttps://1in6.org/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a:t>) </a:t>
            </a: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9658EB44C72584F99D3A9C7673D451E" ma:contentTypeVersion="6" ma:contentTypeDescription="Create a new document." ma:contentTypeScope="" ma:versionID="63a9b0bb0f8a88e3f7534cdf7a5b0283">
  <xsd:schema xmlns:xsd="http://www.w3.org/2001/XMLSchema" xmlns:xs="http://www.w3.org/2001/XMLSchema" xmlns:p="http://schemas.microsoft.com/office/2006/metadata/properties" xmlns:ns2="417ac9be-0b31-4e40-a194-4bc888ec2d2b" xmlns:ns3="b1de71a8-091a-421e-9433-45fb9bf4450d" targetNamespace="http://schemas.microsoft.com/office/2006/metadata/properties" ma:root="true" ma:fieldsID="05e7ae57f2aff048d4d3f1c9f61cd603" ns2:_="" ns3:_="">
    <xsd:import namespace="417ac9be-0b31-4e40-a194-4bc888ec2d2b"/>
    <xsd:import namespace="b1de71a8-091a-421e-9433-45fb9bf445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7ac9be-0b31-4e40-a194-4bc888ec2d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de71a8-091a-421e-9433-45fb9bf4450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1de71a8-091a-421e-9433-45fb9bf4450d">
      <UserInfo>
        <DisplayName>Goodrich, Cindy (Nursing)</DisplayName>
        <AccountId>14</AccountId>
        <AccountType/>
      </UserInfo>
      <UserInfo>
        <DisplayName>Miller, Kathryn M (Nursing Clinical Affairs)</DisplayName>
        <AccountId>15</AccountId>
        <AccountType/>
      </UserInfo>
      <UserInfo>
        <DisplayName>Joseph, Rachel Abraham (Nursing)</DisplayName>
        <AccountId>13</AccountId>
        <AccountType/>
      </UserInfo>
      <UserInfo>
        <DisplayName>Bistany, Belle R</DisplayName>
        <AccountId>12</AccountId>
        <AccountType/>
      </UserInfo>
    </SharedWithUsers>
  </documentManagement>
</p:properties>
</file>

<file path=customXml/itemProps1.xml><?xml version="1.0" encoding="utf-8"?>
<ds:datastoreItem xmlns:ds="http://schemas.openxmlformats.org/officeDocument/2006/customXml" ds:itemID="{84C04650-05B1-435B-9783-46077D2D4238}">
  <ds:schemaRefs>
    <ds:schemaRef ds:uri="http://schemas.microsoft.com/sharepoint/v3/contenttype/forms"/>
  </ds:schemaRefs>
</ds:datastoreItem>
</file>

<file path=customXml/itemProps2.xml><?xml version="1.0" encoding="utf-8"?>
<ds:datastoreItem xmlns:ds="http://schemas.openxmlformats.org/officeDocument/2006/customXml" ds:itemID="{C420097A-EC31-4F21-B138-18907C3E02F6}">
  <ds:schemaRefs>
    <ds:schemaRef ds:uri="http://schemas.microsoft.com/office/2006/metadata/contentType"/>
    <ds:schemaRef ds:uri="http://schemas.microsoft.com/office/2006/metadata/properties/metaAttributes"/>
    <ds:schemaRef ds:uri="http://www.w3.org/2000/xmlns/"/>
    <ds:schemaRef ds:uri="http://www.w3.org/2001/XMLSchema"/>
    <ds:schemaRef ds:uri="417ac9be-0b31-4e40-a194-4bc888ec2d2b"/>
    <ds:schemaRef ds:uri="b1de71a8-091a-421e-9433-45fb9bf4450d"/>
  </ds:schemaRefs>
</ds:datastoreItem>
</file>

<file path=customXml/itemProps3.xml><?xml version="1.0" encoding="utf-8"?>
<ds:datastoreItem xmlns:ds="http://schemas.openxmlformats.org/officeDocument/2006/customXml" ds:itemID="{6CA7E69E-9558-4E65-A679-9BE699A1BC1F}">
  <ds:schemaRefs>
    <ds:schemaRef ds:uri="http://schemas.microsoft.com/office/2006/metadata/properties"/>
    <ds:schemaRef ds:uri="http://www.w3.org/2000/xmlns/"/>
    <ds:schemaRef ds:uri="b1de71a8-091a-421e-9433-45fb9bf4450d"/>
  </ds:schemaRefs>
</ds:datastoreItem>
</file>

<file path=docProps/app.xml><?xml version="1.0" encoding="utf-8"?>
<Properties xmlns="http://schemas.openxmlformats.org/officeDocument/2006/extended-properties" xmlns:vt="http://schemas.openxmlformats.org/officeDocument/2006/docPropsVTypes">
  <Template/>
  <TotalTime>6280</TotalTime>
  <Words>982</Words>
  <Application>Microsoft Office PowerPoint</Application>
  <PresentationFormat>Custom</PresentationFormat>
  <Paragraphs>97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Knight, Leslie N</cp:lastModifiedBy>
  <cp:revision>1096</cp:revision>
  <dcterms:created xsi:type="dcterms:W3CDTF">2013-10-19T16:33:22Z</dcterms:created>
  <dcterms:modified xsi:type="dcterms:W3CDTF">2022-03-29T20:14:09Z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0x01010099658EB44C72584F99D3A9C7673D451E</vt:lpwstr>
  </property>
</Properties>
</file>