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65CE1E"/>
    <a:srgbClr val="00C28D"/>
    <a:srgbClr val="00B4FF"/>
    <a:srgbClr val="008080"/>
    <a:srgbClr val="1270FC"/>
    <a:srgbClr val="FFA200"/>
    <a:srgbClr val="008000"/>
    <a:srgbClr val="FFFFFF"/>
    <a:srgbClr val="0A254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5226" autoAdjust="0"/>
  </p:normalViewPr>
  <p:slideViewPr>
    <p:cSldViewPr snapToGrid="0" snapToObjects="1">
      <p:cViewPr>
        <p:scale>
          <a:sx n="25" d="100"/>
          <a:sy n="25" d="100"/>
        </p:scale>
        <p:origin x="744" y="14"/>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3/22/22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3/22/22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3/22/22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3/22/22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3/22/22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digitalcommons.wou.edu/cgi/viewcontent.cgi?article=1036&amp;context=these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digitalcommons.wou.edu/cgi/viewcontent.cgi?article=1024&amp;context=theses" TargetMode="External"/><Relationship Id="rId5" Type="http://schemas.openxmlformats.org/officeDocument/2006/relationships/hyperlink" Target="https://www.casli.org/2018/09/26/exam-transition-plan-for-certified-deaf-interpreter-candidates/" TargetMode="External"/><Relationship Id="rId4" Type="http://schemas.openxmlformats.org/officeDocument/2006/relationships/hyperlink" Target="http://www.interpretereducation.org/wp-content/uploads/2011/04/DI_FocusGroups_FinalRepor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2142187"/>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5500" b="1" dirty="0">
                <a:latin typeface="Times New Roman"/>
                <a:cs typeface="Times New Roman"/>
              </a:rPr>
              <a:t>The Lack of Equality Amongst Certified Hearing Interpreters and Certified Deaf Interpreters </a:t>
            </a:r>
          </a:p>
          <a:p>
            <a:pPr algn="ctr"/>
            <a:r>
              <a:rPr lang="en-US" sz="5800" b="1" dirty="0">
                <a:latin typeface="Times New Roman"/>
                <a:cs typeface="Times New Roman"/>
              </a:rPr>
              <a:t>Ivy Helton</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6903" y="886772"/>
            <a:ext cx="4840224" cy="1377696"/>
          </a:xfrm>
          <a:prstGeom prst="rect">
            <a:avLst/>
          </a:prstGeom>
        </p:spPr>
      </p:pic>
      <p:sp>
        <p:nvSpPr>
          <p:cNvPr id="159" name="TextBox 158"/>
          <p:cNvSpPr txBox="1"/>
          <p:nvPr/>
        </p:nvSpPr>
        <p:spPr>
          <a:xfrm>
            <a:off x="34001348" y="23265932"/>
            <a:ext cx="9321064" cy="6226706"/>
          </a:xfrm>
          <a:prstGeom prst="rect">
            <a:avLst/>
          </a:prstGeom>
          <a:solidFill>
            <a:schemeClr val="bg1"/>
          </a:solidFill>
          <a:ln>
            <a:solidFill>
              <a:schemeClr val="tx1"/>
            </a:solidFill>
          </a:ln>
        </p:spPr>
        <p:txBody>
          <a:bodyPr wrap="square" lIns="131445" tIns="65723" rIns="131445" bIns="65723" rtlCol="0">
            <a:spAutoFit/>
          </a:bodyPr>
          <a:lstStyle/>
          <a:p>
            <a:pPr marL="365760" indent="-457200"/>
            <a:r>
              <a:rPr lang="en-US" sz="1800" b="0" i="0" dirty="0">
                <a:solidFill>
                  <a:srgbClr val="000000"/>
                </a:solidFill>
                <a:effectLst/>
                <a:latin typeface="Times New Roman" panose="02020603050405020304" pitchFamily="18" charset="0"/>
              </a:rPr>
              <a:t>Bentley-</a:t>
            </a:r>
            <a:r>
              <a:rPr lang="en-US" sz="1800" b="0" i="0" dirty="0" err="1">
                <a:solidFill>
                  <a:srgbClr val="000000"/>
                </a:solidFill>
                <a:effectLst/>
                <a:latin typeface="Times New Roman" panose="02020603050405020304" pitchFamily="18" charset="0"/>
              </a:rPr>
              <a:t>Sassaman</a:t>
            </a:r>
            <a:r>
              <a:rPr lang="en-US" sz="1800" b="0" i="0" dirty="0">
                <a:solidFill>
                  <a:srgbClr val="000000"/>
                </a:solidFill>
                <a:effectLst/>
                <a:latin typeface="Times New Roman" panose="02020603050405020304" pitchFamily="18" charset="0"/>
              </a:rPr>
              <a:t>, J., &amp; Dawson, C. (2012). Deaf- Hearing Interpreter Teams: A Teamwork Approach. Journal of Interpretation, 22.(1) NCIEC Deaf Interpreter Work Team (2009). Analysis of Deaf Interpreter Focus Group Discussions Conducted April-July 2007. National Consortium of Interpreter Education Centers. </a:t>
            </a:r>
            <a:r>
              <a:rPr lang="en-US" sz="1800" b="0" i="0" dirty="0">
                <a:solidFill>
                  <a:srgbClr val="000000"/>
                </a:solidFill>
                <a:effectLst/>
                <a:latin typeface="Times New Roman" panose="02020603050405020304" pitchFamily="18" charset="0"/>
                <a:hlinkClick r:id="rId4"/>
              </a:rPr>
              <a:t>http://www.interpretereducation.org/wp-content/uploads/2011/04/DI_FocusGroups_FinalReport.pdf</a:t>
            </a:r>
            <a:endParaRPr lang="en-US" sz="1800" b="0" i="0" dirty="0">
              <a:solidFill>
                <a:srgbClr val="000000"/>
              </a:solidFill>
              <a:effectLst/>
              <a:latin typeface="Times New Roman" panose="02020603050405020304" pitchFamily="18" charset="0"/>
            </a:endParaRPr>
          </a:p>
          <a:p>
            <a:pPr marL="365760" indent="-457200"/>
            <a:r>
              <a:rPr lang="en-US" sz="1800" b="0" i="0" dirty="0">
                <a:solidFill>
                  <a:srgbClr val="000000"/>
                </a:solidFill>
                <a:effectLst/>
                <a:latin typeface="Times New Roman" panose="02020603050405020304" pitchFamily="18" charset="0"/>
              </a:rPr>
              <a:t> Exam Transition Plan for Certified Deaf Interpreter Candidates. (n.d.). CASLI. Retrieved March 8, 2022, from </a:t>
            </a:r>
            <a:r>
              <a:rPr lang="en-US" sz="1800" b="0" i="0" dirty="0">
                <a:solidFill>
                  <a:srgbClr val="000000"/>
                </a:solidFill>
                <a:effectLst/>
                <a:latin typeface="Times New Roman" panose="02020603050405020304" pitchFamily="18" charset="0"/>
                <a:hlinkClick r:id="rId5"/>
              </a:rPr>
              <a:t>https://www.casli.org/2018/09/26/exam-transition-plan-for-certified-deaf-interpreter-candidates/</a:t>
            </a:r>
            <a:endParaRPr lang="en-US" sz="1800" b="0" i="0" dirty="0">
              <a:solidFill>
                <a:srgbClr val="000000"/>
              </a:solidFill>
              <a:effectLst/>
              <a:latin typeface="Times New Roman" panose="02020603050405020304" pitchFamily="18" charset="0"/>
            </a:endParaRPr>
          </a:p>
          <a:p>
            <a:pPr marL="365760" indent="-457200"/>
            <a:r>
              <a:rPr lang="en-US" sz="1800" b="0" i="0" dirty="0">
                <a:solidFill>
                  <a:srgbClr val="000000"/>
                </a:solidFill>
                <a:effectLst/>
                <a:latin typeface="Times New Roman" panose="02020603050405020304" pitchFamily="18" charset="0"/>
              </a:rPr>
              <a:t>NCIEC Deaf Interpreter Work Team (2009). Analysis of Deaf Interpreter Focus Group Discussions Conducted April-July 2007. National Consortium of Interpreter Education Centers. </a:t>
            </a:r>
            <a:r>
              <a:rPr lang="en-US" sz="1800" b="0" i="0" dirty="0">
                <a:solidFill>
                  <a:srgbClr val="000000"/>
                </a:solidFill>
                <a:effectLst/>
                <a:latin typeface="Times New Roman" panose="02020603050405020304" pitchFamily="18" charset="0"/>
                <a:hlinkClick r:id="rId4"/>
              </a:rPr>
              <a:t>http://www.interpretereducation.org/wp-content/uploads/2011/04/DI_FocusGroups_FinalReport.pdf</a:t>
            </a:r>
            <a:endParaRPr lang="en-US" sz="1800" b="0" i="0" dirty="0">
              <a:solidFill>
                <a:srgbClr val="000000"/>
              </a:solidFill>
              <a:effectLst/>
              <a:latin typeface="Times New Roman" panose="02020603050405020304" pitchFamily="18" charset="0"/>
            </a:endParaRPr>
          </a:p>
          <a:p>
            <a:pPr marL="365760" indent="-457200"/>
            <a:r>
              <a:rPr lang="en-US" sz="1800" b="0" i="0" dirty="0">
                <a:solidFill>
                  <a:srgbClr val="000000"/>
                </a:solidFill>
                <a:effectLst/>
                <a:latin typeface="Times New Roman" panose="02020603050405020304" pitchFamily="18" charset="0"/>
              </a:rPr>
              <a:t>Reinhardt, L. R. (2015). Deaf-Hearing Interpreter Teams: Navigating Trust in Shared Space (Publication No. 21) [Master’s thesis, West Oregon University]. </a:t>
            </a:r>
            <a:r>
              <a:rPr lang="en-US" sz="1800" b="0" i="0" dirty="0">
                <a:solidFill>
                  <a:srgbClr val="000000"/>
                </a:solidFill>
                <a:effectLst/>
                <a:latin typeface="Times New Roman" panose="02020603050405020304" pitchFamily="18" charset="0"/>
                <a:hlinkClick r:id="rId6"/>
              </a:rPr>
              <a:t>https://digitalcommons.wou.edu/cgi/viewcontent.cgi?article=1024&amp;context=theses</a:t>
            </a:r>
            <a:endParaRPr lang="en-US" sz="1800" b="0" i="0" dirty="0">
              <a:solidFill>
                <a:srgbClr val="000000"/>
              </a:solidFill>
              <a:effectLst/>
              <a:latin typeface="Times New Roman" panose="02020603050405020304" pitchFamily="18" charset="0"/>
            </a:endParaRPr>
          </a:p>
          <a:p>
            <a:pPr marL="365760" indent="-457200"/>
            <a:r>
              <a:rPr lang="en-US" sz="1800" b="0" i="0" dirty="0">
                <a:solidFill>
                  <a:srgbClr val="000000"/>
                </a:solidFill>
                <a:effectLst/>
                <a:latin typeface="Times New Roman" panose="02020603050405020304" pitchFamily="18" charset="0"/>
              </a:rPr>
              <a:t>Rogers, J. (2016). Deaf Interpreter Education: Stories and Insights Shared by Working Deaf Interpreters and Deaf Interpreting Students (Publication No. 31) [Master’s thesis, Western Oregon University]. </a:t>
            </a:r>
            <a:r>
              <a:rPr lang="en-US" sz="1800" b="0" i="0" dirty="0">
                <a:solidFill>
                  <a:srgbClr val="000000"/>
                </a:solidFill>
                <a:effectLst/>
                <a:latin typeface="Times New Roman" panose="02020603050405020304" pitchFamily="18" charset="0"/>
                <a:hlinkClick r:id="rId7"/>
              </a:rPr>
              <a:t>https://digitalcommons.wou.edu/cgi/viewcontent.cgi?article=1036&amp;context=theses</a:t>
            </a:r>
            <a:endParaRPr lang="en-US" sz="1800" b="0" i="0" dirty="0">
              <a:solidFill>
                <a:srgbClr val="000000"/>
              </a:solidFill>
              <a:effectLst/>
              <a:latin typeface="Times New Roman" panose="02020603050405020304" pitchFamily="18" charset="0"/>
            </a:endParaRPr>
          </a:p>
          <a:p>
            <a:pPr marL="365760" indent="-457200"/>
            <a:r>
              <a:rPr lang="en-US" sz="1800" b="0" i="0" dirty="0">
                <a:solidFill>
                  <a:srgbClr val="000000"/>
                </a:solidFill>
                <a:effectLst/>
                <a:latin typeface="Times New Roman" panose="02020603050405020304" pitchFamily="18" charset="0"/>
              </a:rPr>
              <a:t>Tester, C. (2018). How American Sign Language-English Interpreters Who Can Hear Determine Need for a Deaf Interpreter for Court Proceedings. Journal of Interpretation, 26.(1). https://digitalcommons.unf.edu/cgi/viewcontent.cgi?article=1081&amp;context=joi</a:t>
            </a:r>
            <a:endParaRPr lang="en-US" sz="1800" dirty="0">
              <a:latin typeface="Times New Roman"/>
              <a:cs typeface="Times New Roman"/>
            </a:endParaRP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sp>
        <p:nvSpPr>
          <p:cNvPr id="162" name="TextBox 161"/>
          <p:cNvSpPr txBox="1"/>
          <p:nvPr/>
        </p:nvSpPr>
        <p:spPr>
          <a:xfrm>
            <a:off x="10725448" y="7694647"/>
            <a:ext cx="22440303" cy="23273033"/>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797830" y="4929363"/>
            <a:ext cx="9312771" cy="8815299"/>
          </a:xfrm>
          <a:prstGeom prst="rect">
            <a:avLst/>
          </a:prstGeom>
          <a:solidFill>
            <a:schemeClr val="bg1"/>
          </a:solidFill>
          <a:ln>
            <a:solidFill>
              <a:srgbClr val="000000"/>
            </a:solidFill>
          </a:ln>
        </p:spPr>
        <p:txBody>
          <a:bodyPr wrap="square" lIns="131445" tIns="65723" rIns="131445" bIns="65723" rtlCol="0">
            <a:spAutoFit/>
          </a:bodyPr>
          <a:lstStyle/>
          <a:p>
            <a:pPr marL="0" marR="0">
              <a:lnSpc>
                <a:spcPct val="200000"/>
              </a:lnSpc>
              <a:spcBef>
                <a:spcPts val="0"/>
              </a:spcBef>
              <a:spcAft>
                <a:spcPts val="0"/>
              </a:spcAft>
            </a:pPr>
            <a:r>
              <a:rPr lang="en-US" sz="1900" b="0" i="0" dirty="0">
                <a:solidFill>
                  <a:srgbClr val="000000"/>
                </a:solidFill>
                <a:effectLst/>
                <a:latin typeface="Times New Roman" panose="02020603050405020304" pitchFamily="18" charset="0"/>
              </a:rPr>
              <a:t>The research proposed in this study aims to determine the level of equality currently present between Certified Deaf Interpreters (CDIs) and Certified Hearing Interpreters (CHIs). After reviewing the current research, it’s evident that there is an inequality present. This research will explore the contributing factors to the current perception of CDIs and the extent of the stigma surrounding working with a CDI from both hearing and Deaf perspectives. The research seeks to determine what factors influence the treatment of CDIs. Research will be addressed through survey questions that are quantitative in nature and qualitative responses will be gathered through promptings. It is hypothesized that this research will find a lack of knowledge present in CHIs concerning how to work best with a CDI and such unawareness contributes to the job opportunity, payment received, and overall lack of respect experienced by CDIs. Possible implications that result from this study could include the overall increase in knowledge and awareness of the benefits and practical application regarding the use of CDIs. Consequently, the implementation of CDIs could increase, rather than participating in only highly specified assignments. Future research could examine the revision of interpreter education to be better equipped to work with CDIs.</a:t>
            </a:r>
            <a:endParaRPr lang="en-US" sz="1900" dirty="0">
              <a:effectLst/>
              <a:latin typeface="Times New Roman" panose="02020603050405020304" pitchFamily="18" charset="0"/>
              <a:ea typeface="Times New Roman" panose="02020603050405020304" pitchFamily="18" charset="0"/>
            </a:endParaRPr>
          </a:p>
        </p:txBody>
      </p:sp>
      <p:sp>
        <p:nvSpPr>
          <p:cNvPr id="166" name="TextBox 165"/>
          <p:cNvSpPr txBox="1"/>
          <p:nvPr/>
        </p:nvSpPr>
        <p:spPr>
          <a:xfrm>
            <a:off x="823295" y="4047870"/>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Abstract</a:t>
            </a:r>
            <a:endParaRPr lang="en-US" sz="6000" dirty="0">
              <a:solidFill>
                <a:schemeClr val="bg1"/>
              </a:solidFill>
              <a:latin typeface="Times New Roman"/>
              <a:cs typeface="Times New Roman"/>
            </a:endParaRPr>
          </a:p>
        </p:txBody>
      </p:sp>
      <p:sp>
        <p:nvSpPr>
          <p:cNvPr id="167" name="TextBox 166"/>
          <p:cNvSpPr txBox="1"/>
          <p:nvPr/>
        </p:nvSpPr>
        <p:spPr>
          <a:xfrm>
            <a:off x="742129" y="17431292"/>
            <a:ext cx="9283897" cy="2287166"/>
          </a:xfrm>
          <a:prstGeom prst="rect">
            <a:avLst/>
          </a:prstGeom>
          <a:solidFill>
            <a:schemeClr val="bg1"/>
          </a:solidFill>
          <a:ln>
            <a:solidFill>
              <a:schemeClr val="tx1"/>
            </a:solidFill>
          </a:ln>
        </p:spPr>
        <p:txBody>
          <a:bodyPr wrap="square" lIns="131445" tIns="65723" rIns="131445" bIns="65723" rtlCol="0" anchor="t">
            <a:spAutoFit/>
          </a:bodyPr>
          <a:lstStyle/>
          <a:p>
            <a:pPr marL="342900" indent="-342900">
              <a:buFont typeface="Arial" panose="020B0604020202020204" pitchFamily="34" charset="0"/>
              <a:buChar char="•"/>
            </a:pPr>
            <a:r>
              <a:rPr lang="en-US" sz="2000" dirty="0">
                <a:latin typeface="Times New Roman"/>
                <a:cs typeface="Times New Roman"/>
              </a:rPr>
              <a:t>Overall lack of knowledge regarding CDIs</a:t>
            </a:r>
          </a:p>
          <a:p>
            <a:pPr marL="2415851" lvl="1" indent="-342900">
              <a:buFont typeface="Courier New" panose="02070309020205020404" pitchFamily="49" charset="0"/>
              <a:buChar char="o"/>
            </a:pPr>
            <a:r>
              <a:rPr lang="en-US" sz="2000" dirty="0">
                <a:latin typeface="Times New Roman"/>
                <a:cs typeface="Times New Roman"/>
              </a:rPr>
              <a:t>Agencies </a:t>
            </a:r>
          </a:p>
          <a:p>
            <a:pPr marL="2415851" lvl="1" indent="-342900">
              <a:buFont typeface="Courier New" panose="02070309020205020404" pitchFamily="49" charset="0"/>
              <a:buChar char="o"/>
            </a:pPr>
            <a:r>
              <a:rPr lang="en-US" sz="2000" dirty="0">
                <a:latin typeface="Times New Roman"/>
                <a:cs typeface="Times New Roman"/>
              </a:rPr>
              <a:t>The general public </a:t>
            </a:r>
          </a:p>
          <a:p>
            <a:pPr marL="2415851" lvl="1" indent="-342900">
              <a:buFont typeface="Courier New" panose="02070309020205020404" pitchFamily="49" charset="0"/>
              <a:buChar char="o"/>
            </a:pPr>
            <a:r>
              <a:rPr lang="en-US" sz="2000" dirty="0">
                <a:latin typeface="Times New Roman"/>
                <a:cs typeface="Times New Roman"/>
              </a:rPr>
              <a:t>CHIs</a:t>
            </a:r>
          </a:p>
          <a:p>
            <a:pPr marL="342900" indent="-342900">
              <a:buFont typeface="Arial" panose="020B0604020202020204" pitchFamily="34" charset="0"/>
              <a:buChar char="•"/>
            </a:pPr>
            <a:r>
              <a:rPr lang="en-US" sz="2000" dirty="0">
                <a:latin typeface="Times New Roman"/>
                <a:cs typeface="Times New Roman"/>
              </a:rPr>
              <a:t>CDIs will feel a lack of respect to some degree</a:t>
            </a:r>
          </a:p>
          <a:p>
            <a:pPr marL="342900" indent="-342900">
              <a:buFont typeface="Arial" panose="020B0604020202020204" pitchFamily="34" charset="0"/>
              <a:buChar char="•"/>
            </a:pPr>
            <a:r>
              <a:rPr lang="en-US" sz="2000" dirty="0">
                <a:latin typeface="Times New Roman"/>
                <a:cs typeface="Times New Roman"/>
              </a:rPr>
              <a:t>Payment received will be comparable, however yearly income will be significantly less </a:t>
            </a:r>
          </a:p>
        </p:txBody>
      </p:sp>
      <p:sp>
        <p:nvSpPr>
          <p:cNvPr id="168" name="TextBox 167"/>
          <p:cNvSpPr txBox="1"/>
          <p:nvPr/>
        </p:nvSpPr>
        <p:spPr>
          <a:xfrm>
            <a:off x="699146" y="16542866"/>
            <a:ext cx="932688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Hypothesis</a:t>
            </a:r>
            <a:endParaRPr lang="en-US" sz="6000" dirty="0">
              <a:solidFill>
                <a:schemeClr val="bg1"/>
              </a:solidFill>
              <a:latin typeface="Times New Roman"/>
              <a:cs typeface="Times New Roman"/>
            </a:endParaRPr>
          </a:p>
        </p:txBody>
      </p:sp>
      <p:sp>
        <p:nvSpPr>
          <p:cNvPr id="170" name="TextBox 169"/>
          <p:cNvSpPr txBox="1"/>
          <p:nvPr/>
        </p:nvSpPr>
        <p:spPr>
          <a:xfrm>
            <a:off x="823295" y="23164078"/>
            <a:ext cx="9302451" cy="7589520"/>
          </a:xfrm>
          <a:prstGeom prst="rect">
            <a:avLst/>
          </a:prstGeom>
          <a:solidFill>
            <a:schemeClr val="bg1"/>
          </a:solidFill>
          <a:ln cap="rnd">
            <a:solidFill>
              <a:schemeClr val="tx1"/>
            </a:solidFill>
          </a:ln>
        </p:spPr>
        <p:txBody>
          <a:bodyPr wrap="square" lIns="182880" rIns="182880" rtlCol="0">
            <a:noAutofit/>
          </a:bodyPr>
          <a:lstStyle/>
          <a:p>
            <a:pPr algn="just"/>
            <a:endParaRPr lang="en-US" sz="2000" b="0" i="0" dirty="0">
              <a:solidFill>
                <a:srgbClr val="000000"/>
              </a:solidFill>
              <a:effectLst/>
              <a:latin typeface="Times New Roman" panose="02020603050405020304" pitchFamily="18" charset="0"/>
            </a:endParaRPr>
          </a:p>
          <a:p>
            <a:pPr algn="just"/>
            <a:r>
              <a:rPr lang="en-US" sz="2000" b="0" i="0" dirty="0">
                <a:solidFill>
                  <a:srgbClr val="000000"/>
                </a:solidFill>
                <a:effectLst/>
                <a:latin typeface="Times New Roman" panose="02020603050405020304" pitchFamily="18" charset="0"/>
              </a:rPr>
              <a:t>This research will be conducted through a combination of both qualitative and quantitative data collection. Three confidential surveys will be conducted and distributed to individuals based on their hearing and interpreter status. One survey will target certified hearing interpreters and the questions will ask the participants to expand upon their current knowledge, past experiences, and personal opinions regarding the use of CDIs. The other survey will be curated to determine how CDIs currently experience the field of interpretation, the personal struggles that they have encountered, and how they would like to see the profession change moving forward. The last survey will be distributed to those who are Deaf and use sign language as their primary communication method, but are not CDIs. The purpose of the third survey is to determine the benefits of having a CDI and the perceived need for these bilinguals through the eyes of the Deaf community. The surveys curated to target certified interpreters will take approximately 20 m</a:t>
            </a:r>
            <a:r>
              <a:rPr lang="en-US" sz="2000" dirty="0">
                <a:solidFill>
                  <a:srgbClr val="000000"/>
                </a:solidFill>
                <a:latin typeface="Times New Roman" panose="02020603050405020304" pitchFamily="18" charset="0"/>
              </a:rPr>
              <a:t>inutes to complete. The survey distributed to those who identify as Deaf and utilize ASL as their primary communication method, will take approximately 10 minutes to complete. Surveys will be administered through an online format and participants will be contacted through email and social media posts. The first page will address confidentiality and consent of the participants. All participants will remain anonymous, and data collected will be stored on a password-protected computer. There will be no compensation for participating in this study. </a:t>
            </a:r>
            <a:endParaRPr lang="en-US" sz="1800" dirty="0">
              <a:latin typeface="Times New Roman"/>
              <a:cs typeface="Times New Roman"/>
            </a:endParaRPr>
          </a:p>
        </p:txBody>
      </p:sp>
      <p:sp>
        <p:nvSpPr>
          <p:cNvPr id="171" name="TextBox 170"/>
          <p:cNvSpPr txBox="1"/>
          <p:nvPr/>
        </p:nvSpPr>
        <p:spPr>
          <a:xfrm>
            <a:off x="806973" y="22292685"/>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Methodology</a:t>
            </a:r>
            <a:endParaRPr lang="en-US" sz="6000" dirty="0">
              <a:solidFill>
                <a:schemeClr val="bg1"/>
              </a:solidFill>
              <a:latin typeface="Times New Roman"/>
              <a:cs typeface="Times New Roman"/>
            </a:endParaRPr>
          </a:p>
        </p:txBody>
      </p:sp>
      <p:grpSp>
        <p:nvGrpSpPr>
          <p:cNvPr id="175" name="Group 174"/>
          <p:cNvGrpSpPr/>
          <p:nvPr/>
        </p:nvGrpSpPr>
        <p:grpSpPr>
          <a:xfrm>
            <a:off x="34030433" y="18265416"/>
            <a:ext cx="9262894" cy="3231298"/>
            <a:chOff x="34114657" y="17838275"/>
            <a:chExt cx="9302450" cy="2966886"/>
          </a:xfrm>
        </p:grpSpPr>
        <p:sp>
          <p:nvSpPr>
            <p:cNvPr id="176" name="TextBox 175"/>
            <p:cNvSpPr txBox="1"/>
            <p:nvPr/>
          </p:nvSpPr>
          <p:spPr>
            <a:xfrm>
              <a:off x="34114657" y="18649560"/>
              <a:ext cx="9302450" cy="2155601"/>
            </a:xfrm>
            <a:prstGeom prst="rect">
              <a:avLst/>
            </a:prstGeom>
            <a:solidFill>
              <a:srgbClr val="FFFFFF"/>
            </a:solidFill>
            <a:ln cap="rnd">
              <a:solidFill>
                <a:schemeClr val="tx1"/>
              </a:solidFill>
            </a:ln>
          </p:spPr>
          <p:txBody>
            <a:bodyPr wrap="square" lIns="182880" rIns="182880" rtlCol="0">
              <a:noAutofit/>
            </a:bodyPr>
            <a:lstStyle/>
            <a:p>
              <a:pPr marL="457200" marR="0" lvl="0" indent="-457200" algn="l" defTabSz="2072951" rtl="0" eaLnBrk="1" fontAlgn="auto" latinLnBrk="0" hangingPunct="1">
                <a:lnSpc>
                  <a:spcPct val="100000"/>
                </a:lnSpc>
                <a:spcBef>
                  <a:spcPts val="0"/>
                </a:spcBef>
                <a:spcAft>
                  <a:spcPts val="0"/>
                </a:spcAft>
                <a:buClrTx/>
                <a:buSzTx/>
                <a:buFont typeface="+mj-lt"/>
                <a:buAutoNum type="arabicPeriod"/>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457200" marR="0" lvl="0" indent="-457200" algn="l" defTabSz="2072951" rtl="0" eaLnBrk="1" fontAlgn="auto" latinLnBrk="0" hangingPunct="1">
                <a:lnSpc>
                  <a:spcPct val="100000"/>
                </a:lnSpc>
                <a:spcBef>
                  <a:spcPts val="0"/>
                </a:spcBef>
                <a:spcAft>
                  <a:spcPts val="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New curriculum for Interpreter Educational Programs with separate programs for Deaf and hearing interpreting students</a:t>
              </a:r>
            </a:p>
            <a:p>
              <a:pPr marL="457200" marR="0" lvl="0" indent="-457200" algn="l" defTabSz="2072951" rtl="0" eaLnBrk="1" fontAlgn="auto" latinLnBrk="0" hangingPunct="1">
                <a:lnSpc>
                  <a:spcPct val="100000"/>
                </a:lnSpc>
                <a:spcBef>
                  <a:spcPts val="0"/>
                </a:spcBef>
                <a:spcAft>
                  <a:spcPts val="0"/>
                </a:spcAft>
                <a:buClrTx/>
                <a:buSzTx/>
                <a:buFont typeface="+mj-lt"/>
                <a:buAutoNum type="arabicPeriod"/>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How the interpreting profession can improve to close the gap of unequal compensation  </a:t>
              </a: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Work</a:t>
              </a:r>
              <a:endParaRPr lang="en-US" sz="6000" dirty="0">
                <a:solidFill>
                  <a:schemeClr val="bg1"/>
                </a:solidFill>
                <a:latin typeface="Garamond"/>
                <a:cs typeface="Garamond"/>
              </a:endParaRPr>
            </a:p>
          </p:txBody>
        </p:sp>
      </p:grpSp>
      <p:sp>
        <p:nvSpPr>
          <p:cNvPr id="178" name="TextBox 177"/>
          <p:cNvSpPr txBox="1"/>
          <p:nvPr/>
        </p:nvSpPr>
        <p:spPr>
          <a:xfrm>
            <a:off x="34011515" y="22407421"/>
            <a:ext cx="93215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grpSp>
        <p:nvGrpSpPr>
          <p:cNvPr id="179" name="Group 178"/>
          <p:cNvGrpSpPr/>
          <p:nvPr/>
        </p:nvGrpSpPr>
        <p:grpSpPr>
          <a:xfrm>
            <a:off x="34008529" y="3934552"/>
            <a:ext cx="9453820" cy="13689030"/>
            <a:chOff x="34008529" y="3934553"/>
            <a:chExt cx="9453820" cy="12101144"/>
          </a:xfrm>
        </p:grpSpPr>
        <p:sp>
          <p:nvSpPr>
            <p:cNvPr id="180" name="TextBox 179"/>
            <p:cNvSpPr txBox="1"/>
            <p:nvPr/>
          </p:nvSpPr>
          <p:spPr>
            <a:xfrm>
              <a:off x="34008529" y="4700802"/>
              <a:ext cx="9278259" cy="11334895"/>
            </a:xfrm>
            <a:prstGeom prst="rect">
              <a:avLst/>
            </a:prstGeom>
            <a:solidFill>
              <a:srgbClr val="FFFFFF"/>
            </a:solidFill>
            <a:ln cap="rnd">
              <a:solidFill>
                <a:schemeClr val="tx1"/>
              </a:solidFill>
            </a:ln>
          </p:spPr>
          <p:txBody>
            <a:bodyPr wrap="square" lIns="182880" rIns="182880" rtlCol="0">
              <a:noAutofit/>
            </a:bodyPr>
            <a:lstStyle/>
            <a:p>
              <a:pPr algn="l"/>
              <a:endParaRPr lang="en-US" sz="2000" b="1" i="0" dirty="0">
                <a:solidFill>
                  <a:srgbClr val="000000"/>
                </a:solidFill>
                <a:effectLst/>
                <a:latin typeface="Times New Roman" panose="02020603050405020304" pitchFamily="18" charset="0"/>
                <a:cs typeface="Times New Roman" panose="02020603050405020304" pitchFamily="18" charset="0"/>
              </a:endParaRPr>
            </a:p>
            <a:p>
              <a:pPr algn="l"/>
              <a:r>
                <a:rPr lang="en-US" sz="2000" b="1" i="0" dirty="0">
                  <a:solidFill>
                    <a:srgbClr val="000000"/>
                  </a:solidFill>
                  <a:effectLst/>
                  <a:latin typeface="Times New Roman" panose="02020603050405020304" pitchFamily="18" charset="0"/>
                  <a:cs typeface="Times New Roman" panose="02020603050405020304" pitchFamily="18" charset="0"/>
                </a:rPr>
                <a:t>Survey questions for CDI’s</a:t>
              </a:r>
            </a:p>
            <a:p>
              <a:pPr algn="l"/>
              <a:r>
                <a:rPr lang="en-US" sz="2000" b="0" i="0" dirty="0">
                  <a:solidFill>
                    <a:srgbClr val="000000"/>
                  </a:solidFill>
                  <a:effectLst/>
                  <a:latin typeface="Times New Roman" panose="02020603050405020304" pitchFamily="18" charset="0"/>
                  <a:cs typeface="Times New Roman" panose="02020603050405020304" pitchFamily="18" charset="0"/>
                </a:rPr>
                <a:t>- What education have you completed and what certifications do you hold?</a:t>
              </a:r>
            </a:p>
            <a:p>
              <a:pPr algn="l"/>
              <a:r>
                <a:rPr lang="en-US" sz="2000" b="0" i="0" dirty="0">
                  <a:solidFill>
                    <a:srgbClr val="000000"/>
                  </a:solidFill>
                  <a:effectLst/>
                  <a:latin typeface="Times New Roman" panose="02020603050405020304" pitchFamily="18" charset="0"/>
                  <a:cs typeface="Times New Roman" panose="02020603050405020304" pitchFamily="18" charset="0"/>
                </a:rPr>
                <a:t>- On a scale of 1-10 how difficult was it for you to obtain?</a:t>
              </a:r>
            </a:p>
            <a:p>
              <a:pPr algn="l"/>
              <a:r>
                <a:rPr lang="en-US" sz="2000" b="0" i="0" dirty="0">
                  <a:solidFill>
                    <a:srgbClr val="000000"/>
                  </a:solidFill>
                  <a:effectLst/>
                  <a:latin typeface="Times New Roman" panose="02020603050405020304" pitchFamily="18" charset="0"/>
                  <a:cs typeface="Times New Roman" panose="02020603050405020304" pitchFamily="18" charset="0"/>
                </a:rPr>
                <a:t>	o What factors contributed to the difficulty?</a:t>
              </a:r>
            </a:p>
            <a:p>
              <a:pPr algn="l"/>
              <a:r>
                <a:rPr lang="en-US" sz="2000" b="0" i="0" dirty="0">
                  <a:solidFill>
                    <a:srgbClr val="000000"/>
                  </a:solidFill>
                  <a:effectLst/>
                  <a:latin typeface="Times New Roman" panose="02020603050405020304" pitchFamily="18" charset="0"/>
                  <a:cs typeface="Times New Roman" panose="02020603050405020304" pitchFamily="18" charset="0"/>
                </a:rPr>
                <a:t>- How many hours a week do you work?</a:t>
              </a:r>
            </a:p>
            <a:p>
              <a:pPr algn="l"/>
              <a:r>
                <a:rPr lang="en-US" sz="2000" b="0" i="0" dirty="0">
                  <a:solidFill>
                    <a:srgbClr val="000000"/>
                  </a:solidFill>
                  <a:effectLst/>
                  <a:latin typeface="Times New Roman" panose="02020603050405020304" pitchFamily="18" charset="0"/>
                  <a:cs typeface="Times New Roman" panose="02020603050405020304" pitchFamily="18" charset="0"/>
                </a:rPr>
                <a:t>	o Is this based on personal preference or job opportunity?</a:t>
              </a:r>
            </a:p>
            <a:p>
              <a:pPr algn="l"/>
              <a:r>
                <a:rPr lang="en-US" sz="2000" b="0" i="0" dirty="0">
                  <a:solidFill>
                    <a:srgbClr val="000000"/>
                  </a:solidFill>
                  <a:effectLst/>
                  <a:latin typeface="Times New Roman" panose="02020603050405020304" pitchFamily="18" charset="0"/>
                  <a:cs typeface="Times New Roman" panose="02020603050405020304" pitchFamily="18" charset="0"/>
                </a:rPr>
                <a:t>- What kind of interpreting jobs are you typically requested to participate in?</a:t>
              </a:r>
            </a:p>
            <a:p>
              <a:pPr algn="l"/>
              <a:r>
                <a:rPr lang="en-US" sz="2000" b="0" i="0" dirty="0">
                  <a:solidFill>
                    <a:srgbClr val="000000"/>
                  </a:solidFill>
                  <a:effectLst/>
                  <a:latin typeface="Times New Roman" panose="02020603050405020304" pitchFamily="18" charset="0"/>
                  <a:cs typeface="Times New Roman" panose="02020603050405020304" pitchFamily="18" charset="0"/>
                </a:rPr>
                <a:t>- Who do you believe should be responsible for the hiring and requesting of a CDI?</a:t>
              </a:r>
            </a:p>
            <a:p>
              <a:pPr algn="l"/>
              <a:r>
                <a:rPr lang="en-US" sz="2000" b="0" i="0" dirty="0">
                  <a:solidFill>
                    <a:srgbClr val="000000"/>
                  </a:solidFill>
                  <a:effectLst/>
                  <a:latin typeface="Times New Roman" panose="02020603050405020304" pitchFamily="18" charset="0"/>
                  <a:cs typeface="Times New Roman" panose="02020603050405020304" pitchFamily="18" charset="0"/>
                </a:rPr>
                <a:t>- List one positive and one negative experience that occurred while working in a team with a CHI</a:t>
              </a:r>
            </a:p>
            <a:p>
              <a:pPr algn="l"/>
              <a:r>
                <a:rPr lang="en-US" sz="2000" b="0" i="0" dirty="0">
                  <a:solidFill>
                    <a:srgbClr val="000000"/>
                  </a:solidFill>
                  <a:effectLst/>
                  <a:latin typeface="Times New Roman" panose="02020603050405020304" pitchFamily="18" charset="0"/>
                  <a:cs typeface="Times New Roman" panose="02020603050405020304" pitchFamily="18" charset="0"/>
                </a:rPr>
                <a:t>- Please select the range below that best represents your current hourly rate</a:t>
              </a:r>
            </a:p>
            <a:p>
              <a:pPr algn="l"/>
              <a:r>
                <a:rPr lang="en-US" sz="2000" b="0" i="0" dirty="0">
                  <a:solidFill>
                    <a:srgbClr val="000000"/>
                  </a:solidFill>
                  <a:effectLst/>
                  <a:latin typeface="Times New Roman" panose="02020603050405020304" pitchFamily="18" charset="0"/>
                  <a:cs typeface="Times New Roman" panose="02020603050405020304" pitchFamily="18" charset="0"/>
                </a:rPr>
                <a:t>- How does your hourly rate compare with your CHI colleagues?</a:t>
              </a:r>
            </a:p>
            <a:p>
              <a:pPr algn="l"/>
              <a:r>
                <a:rPr lang="en-US" sz="2000" b="0" i="0" dirty="0">
                  <a:solidFill>
                    <a:srgbClr val="000000"/>
                  </a:solidFill>
                  <a:effectLst/>
                  <a:latin typeface="Times New Roman" panose="02020603050405020304" pitchFamily="18" charset="0"/>
                  <a:cs typeface="Times New Roman" panose="02020603050405020304" pitchFamily="18" charset="0"/>
                </a:rPr>
                <a:t>- In your opinion, what areas do you believe CHIs should receive more education regarding teaming with a CDI?</a:t>
              </a:r>
            </a:p>
            <a:p>
              <a:pPr algn="l"/>
              <a:r>
                <a:rPr lang="en-US" sz="2000" b="0" i="0" dirty="0">
                  <a:solidFill>
                    <a:srgbClr val="000000"/>
                  </a:solidFill>
                  <a:effectLst/>
                  <a:latin typeface="Times New Roman" panose="02020603050405020304" pitchFamily="18" charset="0"/>
                  <a:cs typeface="Times New Roman" panose="02020603050405020304" pitchFamily="18" charset="0"/>
                </a:rPr>
                <a:t>- On a scale of 1-10 how respected do you feel by your hearing colleagues?</a:t>
              </a:r>
            </a:p>
            <a:p>
              <a:pPr algn="l"/>
              <a:r>
                <a:rPr lang="en-US" sz="2000" b="0" i="0" dirty="0">
                  <a:solidFill>
                    <a:srgbClr val="000000"/>
                  </a:solidFill>
                  <a:effectLst/>
                  <a:latin typeface="Times New Roman" panose="02020603050405020304" pitchFamily="18" charset="0"/>
                  <a:cs typeface="Times New Roman" panose="02020603050405020304" pitchFamily="18" charset="0"/>
                </a:rPr>
                <a:t>- If given the opportunity, what is one factor that you would improve upon when working with a CHI?</a:t>
              </a:r>
            </a:p>
            <a:p>
              <a:pPr algn="l"/>
              <a:r>
                <a:rPr lang="en-US" sz="2000" b="1" i="0" dirty="0">
                  <a:solidFill>
                    <a:srgbClr val="000000"/>
                  </a:solidFill>
                  <a:effectLst/>
                  <a:latin typeface="Times New Roman" panose="02020603050405020304" pitchFamily="18" charset="0"/>
                  <a:cs typeface="Times New Roman" panose="02020603050405020304" pitchFamily="18" charset="0"/>
                </a:rPr>
                <a:t>Survey questions for CHIs</a:t>
              </a:r>
            </a:p>
            <a:p>
              <a:pPr algn="l"/>
              <a:r>
                <a:rPr lang="en-US" sz="2000" b="0" i="0" dirty="0">
                  <a:solidFill>
                    <a:srgbClr val="000000"/>
                  </a:solidFill>
                  <a:effectLst/>
                  <a:latin typeface="Times New Roman" panose="02020603050405020304" pitchFamily="18" charset="0"/>
                  <a:cs typeface="Times New Roman" panose="02020603050405020304" pitchFamily="18" charset="0"/>
                </a:rPr>
                <a:t>- List one positive and one negative experience you have had while teaming with a CDI.</a:t>
              </a:r>
            </a:p>
            <a:p>
              <a:pPr algn="l"/>
              <a:r>
                <a:rPr lang="en-US" sz="2000" b="0" i="0" dirty="0">
                  <a:solidFill>
                    <a:srgbClr val="000000"/>
                  </a:solidFill>
                  <a:effectLst/>
                  <a:latin typeface="Times New Roman" panose="02020603050405020304" pitchFamily="18" charset="0"/>
                  <a:cs typeface="Times New Roman" panose="02020603050405020304" pitchFamily="18" charset="0"/>
                </a:rPr>
                <a:t>- What education have you completed and what certifications do you possess?</a:t>
              </a:r>
            </a:p>
            <a:p>
              <a:pPr algn="l"/>
              <a:r>
                <a:rPr lang="en-US" sz="2000" b="0" i="0" dirty="0">
                  <a:solidFill>
                    <a:srgbClr val="000000"/>
                  </a:solidFill>
                  <a:effectLst/>
                  <a:latin typeface="Times New Roman" panose="02020603050405020304" pitchFamily="18" charset="0"/>
                  <a:cs typeface="Times New Roman" panose="02020603050405020304" pitchFamily="18" charset="0"/>
                </a:rPr>
                <a:t>	o On a scale of 1-10 how difficult was this for you to obtain?</a:t>
              </a:r>
            </a:p>
            <a:p>
              <a:pPr algn="l"/>
              <a:r>
                <a:rPr lang="en-US" sz="2000" b="0" i="0" dirty="0">
                  <a:solidFill>
                    <a:srgbClr val="000000"/>
                  </a:solidFill>
                  <a:effectLst/>
                  <a:latin typeface="Times New Roman" panose="02020603050405020304" pitchFamily="18" charset="0"/>
                  <a:cs typeface="Times New Roman" panose="02020603050405020304" pitchFamily="18" charset="0"/>
                </a:rPr>
                <a:t>	o What factors contributed to the level of difficulty?</a:t>
              </a:r>
            </a:p>
            <a:p>
              <a:pPr algn="l"/>
              <a:r>
                <a:rPr lang="en-US" sz="2000" b="0" i="0" dirty="0">
                  <a:solidFill>
                    <a:srgbClr val="000000"/>
                  </a:solidFill>
                  <a:effectLst/>
                  <a:latin typeface="Times New Roman" panose="02020603050405020304" pitchFamily="18" charset="0"/>
                  <a:cs typeface="Times New Roman" panose="02020603050405020304" pitchFamily="18" charset="0"/>
                </a:rPr>
                <a:t>- How many hours a week do you work?</a:t>
              </a:r>
            </a:p>
            <a:p>
              <a:pPr algn="l"/>
              <a:r>
                <a:rPr lang="en-US" sz="2000" b="0" i="0" dirty="0">
                  <a:solidFill>
                    <a:srgbClr val="000000"/>
                  </a:solidFill>
                  <a:effectLst/>
                  <a:latin typeface="Times New Roman" panose="02020603050405020304" pitchFamily="18" charset="0"/>
                  <a:cs typeface="Times New Roman" panose="02020603050405020304" pitchFamily="18" charset="0"/>
                </a:rPr>
                <a:t>	o Is this based on personal preference or job opportunity?</a:t>
              </a:r>
            </a:p>
            <a:p>
              <a:pPr algn="l"/>
              <a:r>
                <a:rPr lang="en-US" sz="2000" b="0" i="0" dirty="0">
                  <a:solidFill>
                    <a:srgbClr val="000000"/>
                  </a:solidFill>
                  <a:effectLst/>
                  <a:latin typeface="Times New Roman" panose="02020603050405020304" pitchFamily="18" charset="0"/>
                  <a:cs typeface="Times New Roman" panose="02020603050405020304" pitchFamily="18" charset="0"/>
                </a:rPr>
                <a:t>- Who do you believe should be responsible for the hiring and requesting of a CDI?</a:t>
              </a:r>
            </a:p>
            <a:p>
              <a:pPr algn="l"/>
              <a:r>
                <a:rPr lang="en-US" sz="2000" b="0" i="0" dirty="0">
                  <a:solidFill>
                    <a:srgbClr val="000000"/>
                  </a:solidFill>
                  <a:effectLst/>
                  <a:latin typeface="Times New Roman" panose="02020603050405020304" pitchFamily="18" charset="0"/>
                  <a:cs typeface="Times New Roman" panose="02020603050405020304" pitchFamily="18" charset="0"/>
                </a:rPr>
                <a:t>- Discuss your first experience working with a CDI</a:t>
              </a:r>
            </a:p>
            <a:p>
              <a:pPr algn="l"/>
              <a:r>
                <a:rPr lang="en-US" sz="2000" b="0" i="0" dirty="0">
                  <a:solidFill>
                    <a:srgbClr val="000000"/>
                  </a:solidFill>
                  <a:effectLst/>
                  <a:latin typeface="Times New Roman" panose="02020603050405020304" pitchFamily="18" charset="0"/>
                  <a:cs typeface="Times New Roman" panose="02020603050405020304" pitchFamily="18" charset="0"/>
                </a:rPr>
                <a:t>	o How soon after entering the job field did this occur?</a:t>
              </a:r>
            </a:p>
            <a:p>
              <a:pPr algn="l"/>
              <a:r>
                <a:rPr lang="en-US" sz="2000" b="0" i="0" dirty="0">
                  <a:solidFill>
                    <a:srgbClr val="000000"/>
                  </a:solidFill>
                  <a:effectLst/>
                  <a:latin typeface="Times New Roman" panose="02020603050405020304" pitchFamily="18" charset="0"/>
                  <a:cs typeface="Times New Roman" panose="02020603050405020304" pitchFamily="18" charset="0"/>
                </a:rPr>
                <a:t>	o On a scale of 1-10, Did you feel you were adequately prepared by your ITP to team with a CDI?</a:t>
              </a:r>
            </a:p>
            <a:p>
              <a:pPr algn="l"/>
              <a:r>
                <a:rPr lang="en-US" sz="2000" b="0" i="0" dirty="0">
                  <a:solidFill>
                    <a:srgbClr val="000000"/>
                  </a:solidFill>
                  <a:effectLst/>
                  <a:latin typeface="Times New Roman" panose="02020603050405020304" pitchFamily="18" charset="0"/>
                  <a:cs typeface="Times New Roman" panose="02020603050405020304" pitchFamily="18" charset="0"/>
                </a:rPr>
                <a:t>- What is something you wish you knew before working with a CDI?</a:t>
              </a:r>
            </a:p>
            <a:p>
              <a:pPr algn="l"/>
              <a:r>
                <a:rPr lang="en-US" sz="2000" b="0" i="0" dirty="0">
                  <a:solidFill>
                    <a:srgbClr val="000000"/>
                  </a:solidFill>
                  <a:effectLst/>
                  <a:latin typeface="Times New Roman" panose="02020603050405020304" pitchFamily="18" charset="0"/>
                  <a:cs typeface="Times New Roman" panose="02020603050405020304" pitchFamily="18" charset="0"/>
                </a:rPr>
                <a:t>- Please select the range below that best represents your current hourly rate</a:t>
              </a:r>
            </a:p>
            <a:p>
              <a:pPr algn="l"/>
              <a:r>
                <a:rPr lang="en-US" sz="2000" b="0" i="0" dirty="0">
                  <a:solidFill>
                    <a:srgbClr val="000000"/>
                  </a:solidFill>
                  <a:effectLst/>
                  <a:latin typeface="Times New Roman" panose="02020603050405020304" pitchFamily="18" charset="0"/>
                  <a:cs typeface="Times New Roman" panose="02020603050405020304" pitchFamily="18" charset="0"/>
                </a:rPr>
                <a:t>- How does your hourly rate compare with your CDI colleagues?</a:t>
              </a:r>
            </a:p>
            <a:p>
              <a:pPr algn="l"/>
              <a:r>
                <a:rPr lang="en-US" sz="2000" b="1" i="0" dirty="0">
                  <a:solidFill>
                    <a:srgbClr val="000000"/>
                  </a:solidFill>
                  <a:effectLst/>
                  <a:latin typeface="Times New Roman" panose="02020603050405020304" pitchFamily="18" charset="0"/>
                  <a:cs typeface="Times New Roman" panose="02020603050405020304" pitchFamily="18" charset="0"/>
                </a:rPr>
                <a:t>Survey for those who are Deaf, but not Interpreters</a:t>
              </a:r>
            </a:p>
            <a:p>
              <a:pPr algn="l"/>
              <a:r>
                <a:rPr lang="en-US" sz="2000" b="0" i="0" dirty="0">
                  <a:solidFill>
                    <a:srgbClr val="000000"/>
                  </a:solidFill>
                  <a:effectLst/>
                  <a:latin typeface="Times New Roman" panose="02020603050405020304" pitchFamily="18" charset="0"/>
                  <a:cs typeface="Times New Roman" panose="02020603050405020304" pitchFamily="18" charset="0"/>
                </a:rPr>
                <a:t>- Are you more comfortable when a CDI is present?</a:t>
              </a:r>
            </a:p>
            <a:p>
              <a:pPr algn="l"/>
              <a:r>
                <a:rPr lang="en-US" sz="2000" b="0" i="0" dirty="0">
                  <a:solidFill>
                    <a:srgbClr val="000000"/>
                  </a:solidFill>
                  <a:effectLst/>
                  <a:latin typeface="Times New Roman" panose="02020603050405020304" pitchFamily="18" charset="0"/>
                  <a:cs typeface="Times New Roman" panose="02020603050405020304" pitchFamily="18" charset="0"/>
                </a:rPr>
                <a:t>- How often do you work with a CDI?</a:t>
              </a:r>
            </a:p>
            <a:p>
              <a:pPr algn="l"/>
              <a:r>
                <a:rPr lang="en-US" sz="2000" b="0" i="0" dirty="0">
                  <a:solidFill>
                    <a:srgbClr val="000000"/>
                  </a:solidFill>
                  <a:effectLst/>
                  <a:latin typeface="Times New Roman" panose="02020603050405020304" pitchFamily="18" charset="0"/>
                  <a:cs typeface="Times New Roman" panose="02020603050405020304" pitchFamily="18" charset="0"/>
                </a:rPr>
                <a:t>- Do you possess any specialized communication needs that make having a CDI necessary or is this a preference?</a:t>
              </a:r>
            </a:p>
            <a:p>
              <a:pPr algn="l"/>
              <a:r>
                <a:rPr lang="en-US" sz="2000" b="0" i="0" dirty="0">
                  <a:solidFill>
                    <a:srgbClr val="000000"/>
                  </a:solidFill>
                  <a:effectLst/>
                  <a:latin typeface="Times New Roman" panose="02020603050405020304" pitchFamily="18" charset="0"/>
                  <a:cs typeface="Times New Roman" panose="02020603050405020304" pitchFamily="18" charset="0"/>
                </a:rPr>
                <a:t>- What situations do you believe permit a CDI?</a:t>
              </a: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11515" y="3934553"/>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Survey Questions</a:t>
              </a:r>
              <a:endParaRPr lang="en-US" sz="6000" dirty="0">
                <a:solidFill>
                  <a:schemeClr val="bg1"/>
                </a:solidFill>
                <a:latin typeface="Times New Roman"/>
                <a:cs typeface="Times New Roman"/>
              </a:endParaRPr>
            </a:p>
          </p:txBody>
        </p:sp>
        <p:sp>
          <p:nvSpPr>
            <p:cNvPr id="182" name="Rectangle 181"/>
            <p:cNvSpPr/>
            <p:nvPr/>
          </p:nvSpPr>
          <p:spPr>
            <a:xfrm>
              <a:off x="34159900" y="5167890"/>
              <a:ext cx="9302449" cy="625773"/>
            </a:xfrm>
            <a:prstGeom prst="rect">
              <a:avLst/>
            </a:prstGeom>
          </p:spPr>
          <p:txBody>
            <a:bodyPr wrap="square">
              <a:spAutoFit/>
            </a:bodyPr>
            <a:lstStyle/>
            <a:p>
              <a:endParaRPr lang="en-US" sz="2000" dirty="0">
                <a:latin typeface="Times New Roman"/>
                <a:cs typeface="Times New Roman"/>
              </a:endParaRPr>
            </a:p>
            <a:p>
              <a:endParaRPr lang="en-US" sz="2000" dirty="0">
                <a:latin typeface="Times New Roman"/>
                <a:cs typeface="Times New Roman"/>
              </a:endParaRPr>
            </a:p>
          </p:txBody>
        </p:sp>
      </p:gr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sp>
        <p:nvSpPr>
          <p:cNvPr id="2" name="TextBox 1">
            <a:extLst>
              <a:ext uri="{FF2B5EF4-FFF2-40B4-BE49-F238E27FC236}">
                <a16:creationId xmlns:a16="http://schemas.microsoft.com/office/drawing/2014/main" id="{41E7D478-D381-4025-9E9C-C813BCF9FDF1}"/>
              </a:ext>
            </a:extLst>
          </p:cNvPr>
          <p:cNvSpPr txBox="1"/>
          <p:nvPr/>
        </p:nvSpPr>
        <p:spPr>
          <a:xfrm>
            <a:off x="11325936" y="4339684"/>
            <a:ext cx="10176317" cy="830997"/>
          </a:xfrm>
          <a:prstGeom prst="rect">
            <a:avLst/>
          </a:prstGeom>
          <a:solidFill>
            <a:schemeClr val="tx2">
              <a:lumMod val="50000"/>
            </a:schemeClr>
          </a:solidFill>
        </p:spPr>
        <p:txBody>
          <a:bodyPr wrap="square" rtlCol="0">
            <a:spAutoFit/>
          </a:bodyPr>
          <a:lstStyle/>
          <a:p>
            <a:pPr algn="ctr"/>
            <a:r>
              <a:rPr lang="en-US" sz="4800" dirty="0">
                <a:solidFill>
                  <a:schemeClr val="bg1"/>
                </a:solidFill>
                <a:latin typeface="Times New Roman" panose="02020603050405020304" pitchFamily="18" charset="0"/>
                <a:cs typeface="Times New Roman" panose="02020603050405020304" pitchFamily="18" charset="0"/>
              </a:rPr>
              <a:t>Research Question</a:t>
            </a:r>
          </a:p>
        </p:txBody>
      </p:sp>
      <p:sp>
        <p:nvSpPr>
          <p:cNvPr id="3" name="TextBox 2">
            <a:extLst>
              <a:ext uri="{FF2B5EF4-FFF2-40B4-BE49-F238E27FC236}">
                <a16:creationId xmlns:a16="http://schemas.microsoft.com/office/drawing/2014/main" id="{A22ABEA7-8D13-43A7-9F58-D7053C0C9F59}"/>
              </a:ext>
            </a:extLst>
          </p:cNvPr>
          <p:cNvSpPr txBox="1"/>
          <p:nvPr/>
        </p:nvSpPr>
        <p:spPr>
          <a:xfrm>
            <a:off x="11325937" y="5170681"/>
            <a:ext cx="10176317" cy="2031325"/>
          </a:xfrm>
          <a:prstGeom prst="rect">
            <a:avLst/>
          </a:prstGeom>
          <a:solidFill>
            <a:schemeClr val="bg1"/>
          </a:solidFill>
        </p:spPr>
        <p:txBody>
          <a:bodyPr wrap="square" rtlCol="0">
            <a:spAutoFit/>
          </a:bodyPr>
          <a:lstStyle/>
          <a:p>
            <a:pPr marL="571500" indent="-571500">
              <a:buFont typeface="Arial" panose="020B0604020202020204" pitchFamily="34" charset="0"/>
              <a:buChar char="•"/>
            </a:pPr>
            <a:r>
              <a:rPr lang="en-US" sz="4200" dirty="0">
                <a:latin typeface="Times New Roman" panose="02020603050405020304" pitchFamily="18" charset="0"/>
                <a:cs typeface="Times New Roman" panose="02020603050405020304" pitchFamily="18" charset="0"/>
              </a:rPr>
              <a:t> To what degree is there an imbalance of equality amongst CDIs and CHIs?</a:t>
            </a:r>
          </a:p>
          <a:p>
            <a:pPr marL="457200" indent="-457200">
              <a:buFont typeface="Wingdings" panose="05000000000000000000" pitchFamily="2" charset="2"/>
              <a:buChar char="§"/>
            </a:pPr>
            <a:r>
              <a:rPr lang="en-US" sz="4200" dirty="0">
                <a:latin typeface="Times New Roman" panose="02020603050405020304" pitchFamily="18" charset="0"/>
                <a:cs typeface="Times New Roman" panose="02020603050405020304" pitchFamily="18" charset="0"/>
              </a:rPr>
              <a:t>What factors contribute to this inequality?</a:t>
            </a:r>
          </a:p>
        </p:txBody>
      </p:sp>
      <p:sp>
        <p:nvSpPr>
          <p:cNvPr id="7" name="TextBox 6">
            <a:extLst>
              <a:ext uri="{FF2B5EF4-FFF2-40B4-BE49-F238E27FC236}">
                <a16:creationId xmlns:a16="http://schemas.microsoft.com/office/drawing/2014/main" id="{7CF1D3D0-C6C5-47F9-8800-AD28AC8C1FAD}"/>
              </a:ext>
            </a:extLst>
          </p:cNvPr>
          <p:cNvSpPr txBox="1"/>
          <p:nvPr/>
        </p:nvSpPr>
        <p:spPr>
          <a:xfrm>
            <a:off x="22556893" y="5207234"/>
            <a:ext cx="10176318" cy="2062103"/>
          </a:xfrm>
          <a:prstGeom prst="rect">
            <a:avLst/>
          </a:prstGeom>
          <a:solidFill>
            <a:schemeClr val="bg1"/>
          </a:solidFill>
        </p:spPr>
        <p:txBody>
          <a:bodyPr wrap="square" rtlCol="0">
            <a:spAutoFit/>
          </a:bodyPr>
          <a:lstStyle/>
          <a:p>
            <a:pPr marL="457200" indent="-457200">
              <a:buFont typeface="Arial" panose="020B0604020202020204" pitchFamily="34" charset="0"/>
              <a:buChar char="•"/>
            </a:pPr>
            <a:r>
              <a:rPr lang="en-US" sz="3200" dirty="0"/>
              <a:t>Certified Deaf Interpreter (CDI)</a:t>
            </a:r>
          </a:p>
          <a:p>
            <a:pPr marL="457200" indent="-457200">
              <a:buFont typeface="Arial" panose="020B0604020202020204" pitchFamily="34" charset="0"/>
              <a:buChar char="•"/>
            </a:pPr>
            <a:r>
              <a:rPr lang="en-US" sz="3200" dirty="0"/>
              <a:t>Certified Hearing Interpreter (CHI)</a:t>
            </a:r>
          </a:p>
          <a:p>
            <a:pPr marL="457200" indent="-457200">
              <a:buFont typeface="Arial" panose="020B0604020202020204" pitchFamily="34" charset="0"/>
              <a:buChar char="•"/>
            </a:pPr>
            <a:r>
              <a:rPr lang="en-US" sz="3200" dirty="0"/>
              <a:t>American Sign Language (ASL)</a:t>
            </a:r>
          </a:p>
          <a:p>
            <a:pPr marL="457200" indent="-457200">
              <a:buFont typeface="Arial" panose="020B0604020202020204" pitchFamily="34" charset="0"/>
              <a:buChar char="•"/>
            </a:pPr>
            <a:r>
              <a:rPr lang="en-US" sz="3200" dirty="0"/>
              <a:t>CDI-CHI Team</a:t>
            </a:r>
          </a:p>
        </p:txBody>
      </p:sp>
      <p:sp>
        <p:nvSpPr>
          <p:cNvPr id="8" name="TextBox 7">
            <a:extLst>
              <a:ext uri="{FF2B5EF4-FFF2-40B4-BE49-F238E27FC236}">
                <a16:creationId xmlns:a16="http://schemas.microsoft.com/office/drawing/2014/main" id="{E4D868AB-3CDB-4681-9F96-2338B6A413F7}"/>
              </a:ext>
            </a:extLst>
          </p:cNvPr>
          <p:cNvSpPr txBox="1"/>
          <p:nvPr/>
        </p:nvSpPr>
        <p:spPr>
          <a:xfrm>
            <a:off x="22556893" y="4339683"/>
            <a:ext cx="10176318" cy="830997"/>
          </a:xfrm>
          <a:prstGeom prst="rect">
            <a:avLst/>
          </a:prstGeom>
          <a:solidFill>
            <a:schemeClr val="tx2">
              <a:lumMod val="50000"/>
            </a:schemeClr>
          </a:solidFill>
        </p:spPr>
        <p:txBody>
          <a:bodyPr wrap="square" rtlCol="0">
            <a:spAutoFit/>
          </a:bodyPr>
          <a:lstStyle/>
          <a:p>
            <a:pPr algn="ctr"/>
            <a:r>
              <a:rPr lang="en-US" sz="4800" dirty="0">
                <a:solidFill>
                  <a:schemeClr val="bg1"/>
                </a:solidFill>
                <a:latin typeface="Times New Roman" panose="02020603050405020304" pitchFamily="18" charset="0"/>
                <a:cs typeface="Times New Roman" panose="02020603050405020304" pitchFamily="18" charset="0"/>
              </a:rPr>
              <a:t>Key Words</a:t>
            </a:r>
          </a:p>
        </p:txBody>
      </p:sp>
      <p:sp>
        <p:nvSpPr>
          <p:cNvPr id="9" name="TextBox 8">
            <a:extLst>
              <a:ext uri="{FF2B5EF4-FFF2-40B4-BE49-F238E27FC236}">
                <a16:creationId xmlns:a16="http://schemas.microsoft.com/office/drawing/2014/main" id="{31DF7050-2363-4BF4-8B0A-0AEC0070E3D5}"/>
              </a:ext>
            </a:extLst>
          </p:cNvPr>
          <p:cNvSpPr txBox="1"/>
          <p:nvPr/>
        </p:nvSpPr>
        <p:spPr>
          <a:xfrm>
            <a:off x="11563990" y="8390070"/>
            <a:ext cx="6678713" cy="2185214"/>
          </a:xfrm>
          <a:prstGeom prst="rect">
            <a:avLst/>
          </a:prstGeom>
          <a:noFill/>
        </p:spPr>
        <p:txBody>
          <a:bodyPr wrap="square" rtlCol="0">
            <a:spAutoFit/>
          </a:bodyPr>
          <a:lstStyle/>
          <a:p>
            <a:pPr algn="ctr"/>
            <a:r>
              <a:rPr lang="en-US" sz="6800" dirty="0">
                <a:latin typeface="Times New Roman" panose="02020603050405020304" pitchFamily="18" charset="0"/>
                <a:cs typeface="Times New Roman" panose="02020603050405020304" pitchFamily="18" charset="0"/>
              </a:rPr>
              <a:t>Certified Deaf Interpreters </a:t>
            </a:r>
          </a:p>
        </p:txBody>
      </p:sp>
      <p:sp>
        <p:nvSpPr>
          <p:cNvPr id="10" name="TextBox 9">
            <a:extLst>
              <a:ext uri="{FF2B5EF4-FFF2-40B4-BE49-F238E27FC236}">
                <a16:creationId xmlns:a16="http://schemas.microsoft.com/office/drawing/2014/main" id="{38083E70-6E1A-4E37-810A-FC565887D442}"/>
              </a:ext>
            </a:extLst>
          </p:cNvPr>
          <p:cNvSpPr txBox="1"/>
          <p:nvPr/>
        </p:nvSpPr>
        <p:spPr>
          <a:xfrm>
            <a:off x="18730449" y="8390070"/>
            <a:ext cx="6918050" cy="2185214"/>
          </a:xfrm>
          <a:prstGeom prst="rect">
            <a:avLst/>
          </a:prstGeom>
          <a:noFill/>
        </p:spPr>
        <p:txBody>
          <a:bodyPr wrap="square" rtlCol="0">
            <a:spAutoFit/>
          </a:bodyPr>
          <a:lstStyle/>
          <a:p>
            <a:pPr algn="ctr"/>
            <a:r>
              <a:rPr lang="en-US" sz="6800" dirty="0">
                <a:latin typeface="Times New Roman" panose="02020603050405020304" pitchFamily="18" charset="0"/>
                <a:cs typeface="Times New Roman" panose="02020603050405020304" pitchFamily="18" charset="0"/>
              </a:rPr>
              <a:t>Certified Hearing Interpreters</a:t>
            </a:r>
          </a:p>
        </p:txBody>
      </p:sp>
      <p:sp>
        <p:nvSpPr>
          <p:cNvPr id="11" name="TextBox 10">
            <a:extLst>
              <a:ext uri="{FF2B5EF4-FFF2-40B4-BE49-F238E27FC236}">
                <a16:creationId xmlns:a16="http://schemas.microsoft.com/office/drawing/2014/main" id="{9D51DD84-6713-4611-B2C3-A6B09A661AED}"/>
              </a:ext>
            </a:extLst>
          </p:cNvPr>
          <p:cNvSpPr txBox="1"/>
          <p:nvPr/>
        </p:nvSpPr>
        <p:spPr>
          <a:xfrm>
            <a:off x="26136239" y="8390070"/>
            <a:ext cx="6054021" cy="1200329"/>
          </a:xfrm>
          <a:prstGeom prst="rect">
            <a:avLst/>
          </a:prstGeom>
          <a:noFill/>
        </p:spPr>
        <p:txBody>
          <a:bodyPr wrap="square" rtlCol="0">
            <a:spAutoFit/>
          </a:bodyPr>
          <a:lstStyle/>
          <a:p>
            <a:pPr algn="ctr"/>
            <a:r>
              <a:rPr lang="en-US" sz="7200" dirty="0">
                <a:latin typeface="Times New Roman" panose="02020603050405020304" pitchFamily="18" charset="0"/>
                <a:cs typeface="Times New Roman" panose="02020603050405020304" pitchFamily="18" charset="0"/>
              </a:rPr>
              <a:t>Key Terms</a:t>
            </a:r>
          </a:p>
        </p:txBody>
      </p:sp>
      <p:sp>
        <p:nvSpPr>
          <p:cNvPr id="12" name="TextBox 11">
            <a:extLst>
              <a:ext uri="{FF2B5EF4-FFF2-40B4-BE49-F238E27FC236}">
                <a16:creationId xmlns:a16="http://schemas.microsoft.com/office/drawing/2014/main" id="{285C3565-582B-4C76-B88F-0978A9AB9FFC}"/>
              </a:ext>
            </a:extLst>
          </p:cNvPr>
          <p:cNvSpPr txBox="1"/>
          <p:nvPr/>
        </p:nvSpPr>
        <p:spPr>
          <a:xfrm>
            <a:off x="11563990" y="10543438"/>
            <a:ext cx="6467037" cy="1624127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71500" indent="-571500">
              <a:buFontTx/>
              <a:buChar char="-"/>
            </a:pPr>
            <a:r>
              <a:rPr lang="en-US" sz="3500" dirty="0">
                <a:latin typeface="Times New Roman" panose="02020603050405020304" pitchFamily="18" charset="0"/>
                <a:cs typeface="Times New Roman" panose="02020603050405020304" pitchFamily="18" charset="0"/>
              </a:rPr>
              <a:t>Interpreters who have hearing loss to some degree and have obtained interpreter certification at the national level</a:t>
            </a:r>
          </a:p>
          <a:p>
            <a:pPr marL="571500" indent="-571500">
              <a:buFontTx/>
              <a:buChar char="-"/>
            </a:pPr>
            <a:r>
              <a:rPr lang="en-US" sz="3500" dirty="0">
                <a:latin typeface="Times New Roman" panose="02020603050405020304" pitchFamily="18" charset="0"/>
                <a:cs typeface="Times New Roman" panose="02020603050405020304" pitchFamily="18" charset="0"/>
              </a:rPr>
              <a:t>Possess a specialized realm of knowledge regarding the Deaf community and the hearing majority (Rogers, 2016)</a:t>
            </a:r>
          </a:p>
          <a:p>
            <a:pPr marL="571500" indent="-571500">
              <a:buFontTx/>
              <a:buChar char="-"/>
            </a:pPr>
            <a:r>
              <a:rPr lang="en-US" sz="3500" dirty="0">
                <a:latin typeface="Times New Roman" panose="02020603050405020304" pitchFamily="18" charset="0"/>
                <a:cs typeface="Times New Roman" panose="02020603050405020304" pitchFamily="18" charset="0"/>
              </a:rPr>
              <a:t>Disregard for how CDIs learn shown by the lack of consideration from IEPs</a:t>
            </a:r>
          </a:p>
          <a:p>
            <a:pPr marL="571500" indent="-571500">
              <a:buFontTx/>
              <a:buChar char="-"/>
            </a:pPr>
            <a:r>
              <a:rPr lang="en-US" sz="3500" dirty="0">
                <a:latin typeface="Times New Roman" panose="02020603050405020304" pitchFamily="18" charset="0"/>
                <a:cs typeface="Times New Roman" panose="02020603050405020304" pitchFamily="18" charset="0"/>
              </a:rPr>
              <a:t>Responsible to teach novice interpreters how to work in a CDI-CHI team</a:t>
            </a:r>
          </a:p>
          <a:p>
            <a:pPr marL="571500" indent="-571500">
              <a:buFontTx/>
              <a:buChar char="-"/>
            </a:pPr>
            <a:r>
              <a:rPr lang="en-US" sz="3500" dirty="0">
                <a:latin typeface="Times New Roman" panose="02020603050405020304" pitchFamily="18" charset="0"/>
                <a:cs typeface="Times New Roman" panose="02020603050405020304" pitchFamily="18" charset="0"/>
              </a:rPr>
              <a:t>Typically requested when an assignment is too complex for a singular interpreter</a:t>
            </a:r>
          </a:p>
          <a:p>
            <a:pPr marL="571500" indent="-571500">
              <a:buFontTx/>
              <a:buChar char="-"/>
            </a:pPr>
            <a:r>
              <a:rPr lang="en-US" sz="3500" dirty="0">
                <a:latin typeface="Times New Roman" panose="02020603050405020304" pitchFamily="18" charset="0"/>
                <a:cs typeface="Times New Roman" panose="02020603050405020304" pitchFamily="18" charset="0"/>
              </a:rPr>
              <a:t>Mainly work in legal settings or if consumer has specialized communication needs (Tester, 2018)</a:t>
            </a:r>
          </a:p>
          <a:p>
            <a:pPr marL="571500" indent="-571500">
              <a:buFontTx/>
              <a:buChar char="-"/>
            </a:pPr>
            <a:r>
              <a:rPr lang="en-US" sz="3500" dirty="0">
                <a:latin typeface="Times New Roman" panose="02020603050405020304" pitchFamily="18" charset="0"/>
                <a:cs typeface="Times New Roman" panose="02020603050405020304" pitchFamily="18" charset="0"/>
              </a:rPr>
              <a:t>Rare to be hired full-time (NCIEC Deaf Interpreter Work Team, 2009)</a:t>
            </a:r>
          </a:p>
          <a:p>
            <a:pPr marL="571500" indent="-571500">
              <a:buFontTx/>
              <a:buChar char="-"/>
            </a:pPr>
            <a:r>
              <a:rPr lang="en-US" sz="3500" dirty="0">
                <a:latin typeface="Times New Roman" panose="02020603050405020304" pitchFamily="18" charset="0"/>
                <a:cs typeface="Times New Roman" panose="02020603050405020304" pitchFamily="18" charset="0"/>
              </a:rPr>
              <a:t>Performance Exam has been on hold since 2016 (Exam, n.d.)</a:t>
            </a:r>
          </a:p>
          <a:p>
            <a:pPr marL="571500" indent="-571500">
              <a:buFontTx/>
              <a:buChar char="-"/>
            </a:pPr>
            <a:r>
              <a:rPr lang="en-US" sz="3500" dirty="0">
                <a:latin typeface="Times New Roman" panose="02020603050405020304" pitchFamily="18" charset="0"/>
                <a:cs typeface="Times New Roman" panose="02020603050405020304" pitchFamily="18" charset="0"/>
              </a:rPr>
              <a:t>Largest contributing factor as to why CDIs are not hired is due to financial reasons</a:t>
            </a:r>
            <a:endParaRPr lang="en-US" sz="40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933CAE29-63DF-42FE-A7AA-B4B125DE0119}"/>
              </a:ext>
            </a:extLst>
          </p:cNvPr>
          <p:cNvSpPr txBox="1"/>
          <p:nvPr/>
        </p:nvSpPr>
        <p:spPr>
          <a:xfrm>
            <a:off x="18730449" y="10543437"/>
            <a:ext cx="6678713" cy="1309589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71500" indent="-571500">
              <a:buFontTx/>
              <a:buChar char="-"/>
            </a:pPr>
            <a:r>
              <a:rPr lang="en-US" sz="3500" dirty="0">
                <a:latin typeface="Times New Roman" panose="02020603050405020304" pitchFamily="18" charset="0"/>
                <a:cs typeface="Times New Roman" panose="02020603050405020304" pitchFamily="18" charset="0"/>
              </a:rPr>
              <a:t>Interpreters who are hearing that have obtained certification at the national level</a:t>
            </a:r>
          </a:p>
          <a:p>
            <a:pPr marL="571500" indent="-571500">
              <a:buFontTx/>
              <a:buChar char="-"/>
            </a:pPr>
            <a:r>
              <a:rPr lang="en-US" sz="3500" dirty="0">
                <a:latin typeface="Times New Roman" panose="02020603050405020304" pitchFamily="18" charset="0"/>
                <a:cs typeface="Times New Roman" panose="02020603050405020304" pitchFamily="18" charset="0"/>
              </a:rPr>
              <a:t>Typically  acquire ASL as a second language later in life</a:t>
            </a:r>
          </a:p>
          <a:p>
            <a:pPr marL="571500" indent="-571500">
              <a:buFontTx/>
              <a:buChar char="-"/>
            </a:pPr>
            <a:r>
              <a:rPr lang="en-US" sz="3500" dirty="0">
                <a:latin typeface="Times New Roman" panose="02020603050405020304" pitchFamily="18" charset="0"/>
                <a:cs typeface="Times New Roman" panose="02020603050405020304" pitchFamily="18" charset="0"/>
              </a:rPr>
              <a:t>Possess knowledge of interpretation models, practiced foundational skills, and ethical decision-making (Reinhardt, 2015)</a:t>
            </a:r>
          </a:p>
          <a:p>
            <a:pPr marL="571500" indent="-571500">
              <a:buFontTx/>
              <a:buChar char="-"/>
            </a:pPr>
            <a:r>
              <a:rPr lang="en-US" sz="3500" dirty="0">
                <a:latin typeface="Times New Roman" panose="02020603050405020304" pitchFamily="18" charset="0"/>
                <a:cs typeface="Times New Roman" panose="02020603050405020304" pitchFamily="18" charset="0"/>
              </a:rPr>
              <a:t>Scarce education regarding working (teaming) with CDIs (Bentley-</a:t>
            </a:r>
            <a:r>
              <a:rPr lang="en-US" sz="3500" dirty="0" err="1">
                <a:latin typeface="Times New Roman" panose="02020603050405020304" pitchFamily="18" charset="0"/>
                <a:cs typeface="Times New Roman" panose="02020603050405020304" pitchFamily="18" charset="0"/>
              </a:rPr>
              <a:t>Sassaman</a:t>
            </a:r>
            <a:r>
              <a:rPr lang="en-US" sz="3500" dirty="0">
                <a:latin typeface="Times New Roman" panose="02020603050405020304" pitchFamily="18" charset="0"/>
                <a:cs typeface="Times New Roman" panose="02020603050405020304" pitchFamily="18" charset="0"/>
              </a:rPr>
              <a:t> and Dawson, 2012)</a:t>
            </a:r>
          </a:p>
          <a:p>
            <a:pPr marL="571500" indent="-571500">
              <a:buFontTx/>
              <a:buChar char="-"/>
            </a:pPr>
            <a:r>
              <a:rPr lang="en-US" sz="3500" dirty="0">
                <a:latin typeface="Times New Roman" panose="02020603050405020304" pitchFamily="18" charset="0"/>
                <a:cs typeface="Times New Roman" panose="02020603050405020304" pitchFamily="18" charset="0"/>
              </a:rPr>
              <a:t> Normally responsible for requesting a CDI</a:t>
            </a:r>
          </a:p>
          <a:p>
            <a:pPr marL="571500" indent="-571500">
              <a:buFontTx/>
              <a:buChar char="-"/>
            </a:pPr>
            <a:r>
              <a:rPr lang="en-US" sz="3500" dirty="0">
                <a:latin typeface="Times New Roman" panose="02020603050405020304" pitchFamily="18" charset="0"/>
                <a:cs typeface="Times New Roman" panose="02020603050405020304" pitchFamily="18" charset="0"/>
              </a:rPr>
              <a:t>Can be hired for any type of interpreting setting</a:t>
            </a:r>
          </a:p>
          <a:p>
            <a:pPr marL="571500" indent="-571500">
              <a:buFontTx/>
              <a:buChar char="-"/>
            </a:pPr>
            <a:r>
              <a:rPr lang="en-US" sz="3500" dirty="0">
                <a:latin typeface="Times New Roman" panose="02020603050405020304" pitchFamily="18" charset="0"/>
                <a:cs typeface="Times New Roman" panose="02020603050405020304" pitchFamily="18" charset="0"/>
              </a:rPr>
              <a:t>Some experience mixed emotions when teaming with a CDI (NCIEC Deaf Interpreter Work Team, 2009)</a:t>
            </a:r>
          </a:p>
          <a:p>
            <a:pPr marL="571500" indent="-571500">
              <a:buFontTx/>
              <a:buChar char="-"/>
            </a:pPr>
            <a:endParaRPr lang="en-US" sz="3500" dirty="0"/>
          </a:p>
          <a:p>
            <a:pPr marL="571500" indent="-571500">
              <a:buFontTx/>
              <a:buChar char="-"/>
            </a:pPr>
            <a:endParaRPr lang="en-US" sz="4000" dirty="0"/>
          </a:p>
        </p:txBody>
      </p:sp>
      <p:sp>
        <p:nvSpPr>
          <p:cNvPr id="14" name="TextBox 13">
            <a:extLst>
              <a:ext uri="{FF2B5EF4-FFF2-40B4-BE49-F238E27FC236}">
                <a16:creationId xmlns:a16="http://schemas.microsoft.com/office/drawing/2014/main" id="{D4B9BCE3-C3EE-4705-AD3E-7DCF09EBAC4D}"/>
              </a:ext>
            </a:extLst>
          </p:cNvPr>
          <p:cNvSpPr txBox="1"/>
          <p:nvPr/>
        </p:nvSpPr>
        <p:spPr>
          <a:xfrm>
            <a:off x="26035361" y="10575284"/>
            <a:ext cx="6054021" cy="114031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3500" b="1" dirty="0">
                <a:latin typeface="Times New Roman" panose="02020603050405020304" pitchFamily="18" charset="0"/>
                <a:cs typeface="Times New Roman" panose="02020603050405020304" pitchFamily="18" charset="0"/>
              </a:rPr>
              <a:t>Deaf Consumer</a:t>
            </a:r>
            <a:r>
              <a:rPr lang="en-US" sz="3500" dirty="0">
                <a:latin typeface="Times New Roman" panose="02020603050405020304" pitchFamily="18" charset="0"/>
                <a:cs typeface="Times New Roman" panose="02020603050405020304" pitchFamily="18" charset="0"/>
              </a:rPr>
              <a:t>: Those who utilize ASL interpreting services</a:t>
            </a:r>
          </a:p>
          <a:p>
            <a:r>
              <a:rPr lang="en-US" sz="3500" b="1" dirty="0">
                <a:latin typeface="Times New Roman" panose="02020603050405020304" pitchFamily="18" charset="0"/>
                <a:cs typeface="Times New Roman" panose="02020603050405020304" pitchFamily="18" charset="0"/>
              </a:rPr>
              <a:t>Teaming</a:t>
            </a:r>
            <a:r>
              <a:rPr lang="en-US" sz="3500" dirty="0">
                <a:latin typeface="Times New Roman" panose="02020603050405020304" pitchFamily="18" charset="0"/>
                <a:cs typeface="Times New Roman" panose="02020603050405020304" pitchFamily="18" charset="0"/>
              </a:rPr>
              <a:t>: Can consist of an all hearing or a mixture of deaf and hearing interpreters working together to ensure communication is accurate during an interpretation assignment</a:t>
            </a:r>
          </a:p>
          <a:p>
            <a:r>
              <a:rPr lang="en-US" sz="3500" b="1" dirty="0">
                <a:latin typeface="Times New Roman" panose="02020603050405020304" pitchFamily="18" charset="0"/>
                <a:cs typeface="Times New Roman" panose="02020603050405020304" pitchFamily="18" charset="0"/>
              </a:rPr>
              <a:t>Hearing Team</a:t>
            </a:r>
            <a:r>
              <a:rPr lang="en-US" sz="3500" dirty="0">
                <a:latin typeface="Times New Roman" panose="02020603050405020304" pitchFamily="18" charset="0"/>
                <a:cs typeface="Times New Roman" panose="02020603050405020304" pitchFamily="18" charset="0"/>
              </a:rPr>
              <a:t>: One interpreter is the “on” or active interpreter, while the other(s) is/are out of view of the consumers and feeding the “on” interpreter information for clarification. Each interpreter takes a turn being the active interpreter </a:t>
            </a:r>
          </a:p>
          <a:p>
            <a:r>
              <a:rPr lang="en-US" sz="3500" b="1" dirty="0">
                <a:latin typeface="Times New Roman" panose="02020603050405020304" pitchFamily="18" charset="0"/>
                <a:cs typeface="Times New Roman" panose="02020603050405020304" pitchFamily="18" charset="0"/>
              </a:rPr>
              <a:t>CDI-CHI team</a:t>
            </a:r>
            <a:r>
              <a:rPr lang="en-US" sz="3500" dirty="0">
                <a:latin typeface="Times New Roman" panose="02020603050405020304" pitchFamily="18" charset="0"/>
                <a:cs typeface="Times New Roman" panose="02020603050405020304" pitchFamily="18" charset="0"/>
              </a:rPr>
              <a:t>: both interpreters are active participants in the conversation continuously</a:t>
            </a:r>
          </a:p>
        </p:txBody>
      </p:sp>
      <p:sp>
        <p:nvSpPr>
          <p:cNvPr id="16" name="TextBox 15">
            <a:extLst>
              <a:ext uri="{FF2B5EF4-FFF2-40B4-BE49-F238E27FC236}">
                <a16:creationId xmlns:a16="http://schemas.microsoft.com/office/drawing/2014/main" id="{F90236A7-29CD-4A5C-B65C-2C265752D88F}"/>
              </a:ext>
            </a:extLst>
          </p:cNvPr>
          <p:cNvSpPr txBox="1"/>
          <p:nvPr/>
        </p:nvSpPr>
        <p:spPr>
          <a:xfrm>
            <a:off x="20760624" y="24039712"/>
            <a:ext cx="3053858" cy="7694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4400" dirty="0">
                <a:latin typeface="Times New Roman" panose="02020603050405020304" pitchFamily="18" charset="0"/>
                <a:cs typeface="Times New Roman" panose="02020603050405020304" pitchFamily="18" charset="0"/>
              </a:rPr>
              <a:t>Participants</a:t>
            </a:r>
          </a:p>
        </p:txBody>
      </p:sp>
      <p:sp>
        <p:nvSpPr>
          <p:cNvPr id="17" name="Rectangle: Rounded Corners 16">
            <a:extLst>
              <a:ext uri="{FF2B5EF4-FFF2-40B4-BE49-F238E27FC236}">
                <a16:creationId xmlns:a16="http://schemas.microsoft.com/office/drawing/2014/main" id="{75EF785A-FF76-4F50-A0E0-80C71F7E7563}"/>
              </a:ext>
            </a:extLst>
          </p:cNvPr>
          <p:cNvSpPr/>
          <p:nvPr/>
        </p:nvSpPr>
        <p:spPr>
          <a:xfrm>
            <a:off x="19165945" y="24865714"/>
            <a:ext cx="6243217" cy="547574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571500" indent="-571500" algn="ctr">
              <a:buFontTx/>
              <a:buChar char="-"/>
            </a:pPr>
            <a:r>
              <a:rPr lang="en-US" sz="4000" dirty="0">
                <a:latin typeface="Times New Roman" panose="02020603050405020304" pitchFamily="18" charset="0"/>
                <a:cs typeface="Times New Roman" panose="02020603050405020304" pitchFamily="18" charset="0"/>
              </a:rPr>
              <a:t>Certified Interpreter (either Deaf or hearing)</a:t>
            </a:r>
          </a:p>
          <a:p>
            <a:pPr marL="571500" indent="-571500" algn="ctr">
              <a:buFontTx/>
              <a:buChar char="-"/>
            </a:pPr>
            <a:r>
              <a:rPr lang="en-US" sz="4000" dirty="0">
                <a:latin typeface="Times New Roman" panose="02020603050405020304" pitchFamily="18" charset="0"/>
                <a:cs typeface="Times New Roman" panose="02020603050405020304" pitchFamily="18" charset="0"/>
              </a:rPr>
              <a:t>18 years of age or older</a:t>
            </a:r>
          </a:p>
          <a:p>
            <a:pPr algn="ctr"/>
            <a:r>
              <a:rPr lang="en-US" sz="4000" dirty="0">
                <a:latin typeface="Times New Roman" panose="02020603050405020304" pitchFamily="18" charset="0"/>
                <a:cs typeface="Times New Roman" panose="02020603050405020304" pitchFamily="18" charset="0"/>
              </a:rPr>
              <a:t>OR</a:t>
            </a:r>
          </a:p>
          <a:p>
            <a:pPr marL="571500" indent="-571500" algn="ctr">
              <a:buFontTx/>
              <a:buChar char="-"/>
            </a:pPr>
            <a:r>
              <a:rPr lang="en-US" sz="4000" dirty="0">
                <a:latin typeface="Times New Roman" panose="02020603050405020304" pitchFamily="18" charset="0"/>
                <a:cs typeface="Times New Roman" panose="02020603050405020304" pitchFamily="18" charset="0"/>
              </a:rPr>
              <a:t>Identify as Deaf </a:t>
            </a:r>
          </a:p>
          <a:p>
            <a:pPr marL="571500" indent="-571500" algn="ctr">
              <a:buFontTx/>
              <a:buChar char="-"/>
            </a:pPr>
            <a:r>
              <a:rPr lang="en-US" sz="4000" dirty="0">
                <a:latin typeface="Times New Roman" panose="02020603050405020304" pitchFamily="18" charset="0"/>
                <a:cs typeface="Times New Roman" panose="02020603050405020304" pitchFamily="18" charset="0"/>
              </a:rPr>
              <a:t>Utilize ASL interpreting services </a:t>
            </a:r>
          </a:p>
          <a:p>
            <a:pPr marL="571500" indent="-571500" algn="ctr">
              <a:buFontTx/>
              <a:buChar char="-"/>
            </a:pPr>
            <a:r>
              <a:rPr lang="en-US" sz="4000" dirty="0">
                <a:latin typeface="Times New Roman" panose="02020603050405020304" pitchFamily="18" charset="0"/>
                <a:cs typeface="Times New Roman" panose="02020603050405020304" pitchFamily="18" charset="0"/>
              </a:rPr>
              <a:t>18 years of age or older</a:t>
            </a:r>
          </a:p>
        </p:txBody>
      </p:sp>
      <p:sp>
        <p:nvSpPr>
          <p:cNvPr id="18" name="Oval 17">
            <a:extLst>
              <a:ext uri="{FF2B5EF4-FFF2-40B4-BE49-F238E27FC236}">
                <a16:creationId xmlns:a16="http://schemas.microsoft.com/office/drawing/2014/main" id="{CB555B90-81E7-4763-8C1F-B2E3314E0A92}"/>
              </a:ext>
            </a:extLst>
          </p:cNvPr>
          <p:cNvSpPr/>
          <p:nvPr/>
        </p:nvSpPr>
        <p:spPr>
          <a:xfrm>
            <a:off x="26745848" y="23524362"/>
            <a:ext cx="5318080" cy="740217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latin typeface="Times New Roman" panose="02020603050405020304" pitchFamily="18" charset="0"/>
                <a:cs typeface="Times New Roman" panose="02020603050405020304" pitchFamily="18" charset="0"/>
              </a:rPr>
              <a:t>ASL Interpreting Student </a:t>
            </a:r>
          </a:p>
          <a:p>
            <a:pPr marL="457200" indent="-457200" algn="ctr">
              <a:buFontTx/>
              <a:buChar char="-"/>
            </a:pPr>
            <a:r>
              <a:rPr lang="en-US" sz="3000" dirty="0">
                <a:latin typeface="Times New Roman" panose="02020603050405020304" pitchFamily="18" charset="0"/>
                <a:cs typeface="Times New Roman" panose="02020603050405020304" pitchFamily="18" charset="0"/>
              </a:rPr>
              <a:t>Lack of connections to interpreters, even more so regarding CDIs</a:t>
            </a:r>
          </a:p>
          <a:p>
            <a:pPr algn="ctr"/>
            <a:r>
              <a:rPr lang="en-US" sz="3000">
                <a:latin typeface="Times New Roman" panose="02020603050405020304" pitchFamily="18" charset="0"/>
                <a:cs typeface="Times New Roman" panose="02020603050405020304" pitchFamily="18" charset="0"/>
              </a:rPr>
              <a:t>Survey </a:t>
            </a:r>
            <a:r>
              <a:rPr lang="en-US" sz="3000" dirty="0">
                <a:latin typeface="Times New Roman" panose="02020603050405020304" pitchFamily="18" charset="0"/>
                <a:cs typeface="Times New Roman" panose="02020603050405020304" pitchFamily="18" charset="0"/>
              </a:rPr>
              <a:t>questions should be provided in both ASL and English to Deaf participants </a:t>
            </a:r>
          </a:p>
        </p:txBody>
      </p:sp>
      <p:sp>
        <p:nvSpPr>
          <p:cNvPr id="19" name="TextBox 18">
            <a:extLst>
              <a:ext uri="{FF2B5EF4-FFF2-40B4-BE49-F238E27FC236}">
                <a16:creationId xmlns:a16="http://schemas.microsoft.com/office/drawing/2014/main" id="{A8CBEFA5-FEB5-48F0-A75B-8344690EBE79}"/>
              </a:ext>
            </a:extLst>
          </p:cNvPr>
          <p:cNvSpPr txBox="1"/>
          <p:nvPr/>
        </p:nvSpPr>
        <p:spPr>
          <a:xfrm>
            <a:off x="26244759" y="22400978"/>
            <a:ext cx="6054021" cy="2246769"/>
          </a:xfrm>
          <a:prstGeom prst="rect">
            <a:avLst/>
          </a:prstGeom>
          <a:solidFill>
            <a:schemeClr val="accent1">
              <a:lumMod val="75000"/>
            </a:schemeClr>
          </a:solidFill>
        </p:spPr>
        <p:txBody>
          <a:bodyPr wrap="square" rtlCol="0">
            <a:spAutoFit/>
          </a:bodyPr>
          <a:lstStyle/>
          <a:p>
            <a:pPr algn="ctr"/>
            <a:r>
              <a:rPr lang="en-US" sz="6800" dirty="0">
                <a:latin typeface="Times New Roman" panose="02020603050405020304" pitchFamily="18" charset="0"/>
                <a:cs typeface="Times New Roman" panose="02020603050405020304" pitchFamily="18" charset="0"/>
              </a:rPr>
              <a:t>Study Limitations</a:t>
            </a: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23640</TotalTime>
  <Words>1795</Words>
  <Application>Microsoft Office PowerPoint</Application>
  <PresentationFormat>Custom</PresentationFormat>
  <Paragraphs>112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Helton, Ivy Maria</cp:lastModifiedBy>
  <cp:revision>334</cp:revision>
  <dcterms:created xsi:type="dcterms:W3CDTF">2013-10-19T16:33:22Z</dcterms:created>
  <dcterms:modified xsi:type="dcterms:W3CDTF">2022-03-22T13:31:15Z</dcterms:modified>
</cp:coreProperties>
</file>