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7"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8DF07-EC41-4191-95A2-2CDDA962C210}" v="12" dt="2022-03-10T02:21:43.115"/>
    <p1510:client id="{0B0CE958-9F7E-4DED-A9F4-8BF6A56CD12C}" v="131" dt="2022-03-10T03:35:41.700"/>
    <p1510:client id="{2B469E3C-707B-4ECA-89D5-F675B6D7E1BC}" v="8" dt="2022-03-10T01:16:40.993"/>
    <p1510:client id="{3034621D-99EF-425F-BDD5-F591BF7A43C5}" v="1164" dt="2022-03-10T02:41:56.751"/>
    <p1510:client id="{5CADE95C-A843-4FD1-9ED9-7360DBAE181F}" v="29" dt="2022-03-10T01:52:09.550"/>
    <p1510:client id="{865BDFDC-AEC9-4D0C-96EF-1060D083B772}" v="886" dt="2022-04-04T16:24:28.916"/>
    <p1510:client id="{9C8C0B1A-3043-4DBE-870D-C38522917348}" v="75" dt="2022-03-31T14:19:14.840"/>
    <p1510:client id="{9E8C57EC-C9E4-4D2B-B234-E921FF9C450F}" v="88" dt="2022-03-10T01:24:53.025"/>
    <p1510:client id="{B7F22D2E-2D90-4C4E-B58F-79357279E5B6}" v="9" dt="2022-03-10T03:32:18.207"/>
    <p1510:client id="{C05EAE38-BFA4-4145-96A0-909F48648699}" v="5" dt="2022-03-10T02:24:41.578"/>
    <p1510:client id="{CF719A5F-1892-4B88-A7D6-1877D195D6E6}" v="47" dt="2022-04-04T14:34:30.116"/>
    <p1510:client id="{FE8869F7-7C58-4CE0-8FDD-B9448D978708}" v="34" dt="2022-04-04T15:10:13.11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25" d="100"/>
          <a:sy n="25" d="100"/>
        </p:scale>
        <p:origin x="1384" y="168"/>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4/4/22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56634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4/4/22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4/4/22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4/4/22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3" y="234108"/>
            <a:ext cx="43336029" cy="3681070"/>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r>
              <a:rPr lang="en-US" sz="7600">
                <a:latin typeface="Times New Roman"/>
                <a:ea typeface="+mn-lt"/>
                <a:cs typeface="+mn-lt"/>
              </a:rPr>
              <a:t>Investigating the genetic and morphological differences between stocked brook trout </a:t>
            </a:r>
          </a:p>
          <a:p>
            <a:r>
              <a:rPr lang="en-US" sz="7600">
                <a:latin typeface="Times New Roman"/>
                <a:ea typeface="+mn-lt"/>
                <a:cs typeface="+mn-lt"/>
              </a:rPr>
              <a:t>(</a:t>
            </a:r>
            <a:r>
              <a:rPr lang="en-US" sz="7600" i="1">
                <a:latin typeface="Times New Roman"/>
                <a:ea typeface="+mn-lt"/>
                <a:cs typeface="+mn-lt"/>
              </a:rPr>
              <a:t>Salvelinus fontinalis</a:t>
            </a:r>
            <a:r>
              <a:rPr lang="en-US" sz="7600">
                <a:latin typeface="Times New Roman"/>
                <a:ea typeface="+mn-lt"/>
                <a:cs typeface="+mn-lt"/>
              </a:rPr>
              <a:t>) and stream bred brook trout populations in Central Virginia. </a:t>
            </a:r>
            <a:endParaRPr lang="en-US" sz="7600">
              <a:latin typeface="Times New Roman"/>
              <a:cs typeface="Calibri"/>
            </a:endParaRPr>
          </a:p>
          <a:p>
            <a:r>
              <a:rPr lang="en-US" sz="6000" b="1">
                <a:latin typeface="Times New Roman"/>
                <a:ea typeface="+mn-lt"/>
                <a:cs typeface="+mn-lt"/>
              </a:rPr>
              <a:t>Maxwell Galbraith, Morgan Lowe, Jonah Sheridan, Elijah Stanley, Matthew Becker, &amp; Kyle Harris</a:t>
            </a:r>
            <a:endParaRPr lang="en-US" sz="7200" b="1">
              <a:latin typeface="Times New Roman"/>
              <a:ea typeface="+mn-lt"/>
              <a:cs typeface="Times New Roman"/>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2511" y="742708"/>
            <a:ext cx="9670320" cy="2728264"/>
          </a:xfrm>
          <a:prstGeom prst="rect">
            <a:avLst/>
          </a:prstGeom>
        </p:spPr>
      </p:pic>
      <p:sp>
        <p:nvSpPr>
          <p:cNvPr id="162" name="TextBox 161"/>
          <p:cNvSpPr txBox="1"/>
          <p:nvPr/>
        </p:nvSpPr>
        <p:spPr>
          <a:xfrm>
            <a:off x="12383033" y="10882597"/>
            <a:ext cx="19771302" cy="21472299"/>
          </a:xfrm>
          <a:prstGeom prst="rect">
            <a:avLst/>
          </a:prstGeom>
          <a:solidFill>
            <a:srgbClr val="FFFFFF"/>
          </a:solidFill>
          <a:ln cap="rnd">
            <a:solidFill>
              <a:schemeClr val="tx1"/>
            </a:solidFill>
          </a:ln>
        </p:spPr>
        <p:txBody>
          <a:bodyPr wrap="square" lIns="182880" tIns="45720" rIns="182880" bIns="45720" rtlCol="0" anchor="t">
            <a:noAutofit/>
          </a:bodyPr>
          <a:lstStyle/>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a:p>
            <a:pPr algn="just"/>
            <a:endParaRPr lang="en-US" sz="4000" b="1" i="1">
              <a:latin typeface="Times New Roman"/>
              <a:cs typeface="Times New Roman"/>
            </a:endParaRPr>
          </a:p>
        </p:txBody>
      </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a:solidFill>
                  <a:srgbClr val="FFFFFF"/>
                </a:solidFill>
                <a:latin typeface="Garamond"/>
                <a:cs typeface="Garamond"/>
              </a:rPr>
              <a:t>A</a:t>
            </a:r>
          </a:p>
        </p:txBody>
      </p:sp>
      <p:sp>
        <p:nvSpPr>
          <p:cNvPr id="10" name="Rectangle 9">
            <a:extLst>
              <a:ext uri="{FF2B5EF4-FFF2-40B4-BE49-F238E27FC236}">
                <a16:creationId xmlns:a16="http://schemas.microsoft.com/office/drawing/2014/main" id="{96F77F25-4493-CD4A-8D21-938CB44E6A93}"/>
              </a:ext>
            </a:extLst>
          </p:cNvPr>
          <p:cNvSpPr/>
          <p:nvPr/>
        </p:nvSpPr>
        <p:spPr>
          <a:xfrm>
            <a:off x="34168362" y="5115801"/>
            <a:ext cx="9275785" cy="1938992"/>
          </a:xfrm>
          <a:prstGeom prst="rect">
            <a:avLst/>
          </a:prstGeom>
        </p:spPr>
        <p:txBody>
          <a:bodyPr wrap="square" lIns="91440" tIns="45720" rIns="91440" bIns="45720" anchor="t">
            <a:spAutoFit/>
          </a:bodyPr>
          <a:lstStyle/>
          <a:p>
            <a:endParaRPr lang="en-US" sz="4000">
              <a:cs typeface="Calibri"/>
            </a:endParaRPr>
          </a:p>
          <a:p>
            <a:endParaRPr lang="en-US" sz="4000"/>
          </a:p>
          <a:p>
            <a:r>
              <a:rPr lang="en-US" sz="4000"/>
              <a:t> </a:t>
            </a:r>
          </a:p>
        </p:txBody>
      </p:sp>
      <p:sp>
        <p:nvSpPr>
          <p:cNvPr id="19" name="TextBox 18">
            <a:extLst>
              <a:ext uri="{FF2B5EF4-FFF2-40B4-BE49-F238E27FC236}">
                <a16:creationId xmlns:a16="http://schemas.microsoft.com/office/drawing/2014/main" id="{71CFB5D5-669B-1445-91ED-CDD16BFFF859}"/>
              </a:ext>
            </a:extLst>
          </p:cNvPr>
          <p:cNvSpPr txBox="1"/>
          <p:nvPr/>
        </p:nvSpPr>
        <p:spPr>
          <a:xfrm>
            <a:off x="10687944" y="4821882"/>
            <a:ext cx="22844969" cy="1015663"/>
          </a:xfrm>
          <a:prstGeom prst="rect">
            <a:avLst/>
          </a:prstGeom>
          <a:noFill/>
        </p:spPr>
        <p:txBody>
          <a:bodyPr wrap="square" lIns="91440" tIns="45720" rIns="91440" bIns="45720" rtlCol="0" anchor="t">
            <a:spAutoFit/>
          </a:bodyPr>
          <a:lstStyle/>
          <a:p>
            <a:endParaRPr lang="en-US" sz="2800"/>
          </a:p>
          <a:p>
            <a:pPr algn="just"/>
            <a:endParaRPr lang="en-US" sz="3200">
              <a:latin typeface="Times New Roman"/>
              <a:cs typeface="Calibri"/>
            </a:endParaRPr>
          </a:p>
        </p:txBody>
      </p:sp>
      <p:sp>
        <p:nvSpPr>
          <p:cNvPr id="59" name="TextBox 58"/>
          <p:cNvSpPr txBox="1"/>
          <p:nvPr/>
        </p:nvSpPr>
        <p:spPr>
          <a:xfrm>
            <a:off x="12383033" y="10058167"/>
            <a:ext cx="19765582"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a:solidFill>
                  <a:schemeClr val="bg1"/>
                </a:solidFill>
                <a:latin typeface="Times New Roman"/>
                <a:cs typeface="Times New Roman"/>
              </a:rPr>
              <a:t>Methods and Study Design</a:t>
            </a:r>
            <a:endParaRPr lang="en-US" sz="6000" b="1">
              <a:solidFill>
                <a:schemeClr val="bg1"/>
              </a:solidFill>
              <a:latin typeface="Times New Roman"/>
              <a:cs typeface="Times New Roman"/>
            </a:endParaRPr>
          </a:p>
        </p:txBody>
      </p:sp>
      <p:sp>
        <p:nvSpPr>
          <p:cNvPr id="25" name="TextBox 24">
            <a:extLst>
              <a:ext uri="{FF2B5EF4-FFF2-40B4-BE49-F238E27FC236}">
                <a16:creationId xmlns:a16="http://schemas.microsoft.com/office/drawing/2014/main" id="{15B7B048-3E8E-45B2-A2AF-7A716485FADC}"/>
              </a:ext>
            </a:extLst>
          </p:cNvPr>
          <p:cNvSpPr txBox="1"/>
          <p:nvPr/>
        </p:nvSpPr>
        <p:spPr>
          <a:xfrm>
            <a:off x="250441" y="10058165"/>
            <a:ext cx="11772294" cy="871393"/>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b="1">
                <a:solidFill>
                  <a:schemeClr val="bg1"/>
                </a:solidFill>
                <a:latin typeface="Times New Roman"/>
                <a:cs typeface="Times New Roman"/>
              </a:rPr>
              <a:t>Literature Gap and Objectives</a:t>
            </a:r>
            <a:endParaRPr lang="en-US" sz="6000" b="1">
              <a:solidFill>
                <a:schemeClr val="bg1"/>
              </a:solidFill>
              <a:latin typeface="Times New Roman"/>
              <a:cs typeface="Times New Roman"/>
            </a:endParaRPr>
          </a:p>
        </p:txBody>
      </p:sp>
      <p:sp>
        <p:nvSpPr>
          <p:cNvPr id="26" name="TextBox 25">
            <a:extLst>
              <a:ext uri="{FF2B5EF4-FFF2-40B4-BE49-F238E27FC236}">
                <a16:creationId xmlns:a16="http://schemas.microsoft.com/office/drawing/2014/main" id="{1AEA3684-C02B-4498-8685-A86F2ABAAD4C}"/>
              </a:ext>
            </a:extLst>
          </p:cNvPr>
          <p:cNvSpPr txBox="1"/>
          <p:nvPr/>
        </p:nvSpPr>
        <p:spPr>
          <a:xfrm>
            <a:off x="269718" y="10912777"/>
            <a:ext cx="11753018" cy="4971331"/>
          </a:xfrm>
          <a:prstGeom prst="rect">
            <a:avLst/>
          </a:prstGeom>
          <a:solidFill>
            <a:srgbClr val="FFFFFF"/>
          </a:solidFill>
          <a:ln cap="rnd">
            <a:solidFill>
              <a:schemeClr val="tx1"/>
            </a:solidFill>
          </a:ln>
        </p:spPr>
        <p:txBody>
          <a:bodyPr wrap="square" lIns="182880" tIns="45720" rIns="182880" bIns="45720" rtlCol="0" anchor="t">
            <a:noAutofit/>
          </a:bodyPr>
          <a:lstStyle/>
          <a:p>
            <a:pPr algn="just"/>
            <a:r>
              <a:rPr lang="en-US" sz="4000">
                <a:latin typeface="Times New Roman"/>
                <a:ea typeface="+mn-lt"/>
                <a:cs typeface="+mn-lt"/>
              </a:rPr>
              <a:t>The main gap in literature for this project is that differences between stock and wild brook trout have not been studied in the rivers and streams around Lynchburg, VA. Our group is planning to fish in Shoe Creek and Piney River and see if there is a difference between size, introgression, and diet of the stocked fish rivers and the wild caught ones. </a:t>
            </a:r>
            <a:endParaRPr lang="en-US" sz="4000">
              <a:latin typeface="Times New Roman"/>
            </a:endParaRPr>
          </a:p>
        </p:txBody>
      </p:sp>
      <p:sp>
        <p:nvSpPr>
          <p:cNvPr id="27" name="TextBox 26">
            <a:extLst>
              <a:ext uri="{FF2B5EF4-FFF2-40B4-BE49-F238E27FC236}">
                <a16:creationId xmlns:a16="http://schemas.microsoft.com/office/drawing/2014/main" id="{EAB7F157-9487-47A1-8D83-CA1B94F81A10}"/>
              </a:ext>
            </a:extLst>
          </p:cNvPr>
          <p:cNvSpPr txBox="1"/>
          <p:nvPr/>
        </p:nvSpPr>
        <p:spPr>
          <a:xfrm>
            <a:off x="261253" y="16026863"/>
            <a:ext cx="11799122"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a:solidFill>
                  <a:schemeClr val="bg1"/>
                </a:solidFill>
                <a:latin typeface="Times New Roman"/>
                <a:cs typeface="Times New Roman"/>
              </a:rPr>
              <a:t>Expected Results</a:t>
            </a:r>
            <a:endParaRPr lang="en-US" sz="6000" b="1">
              <a:solidFill>
                <a:schemeClr val="bg1"/>
              </a:solidFill>
              <a:latin typeface="Times New Roman"/>
              <a:cs typeface="Times New Roman"/>
            </a:endParaRPr>
          </a:p>
        </p:txBody>
      </p:sp>
      <p:sp>
        <p:nvSpPr>
          <p:cNvPr id="28" name="TextBox 27">
            <a:extLst>
              <a:ext uri="{FF2B5EF4-FFF2-40B4-BE49-F238E27FC236}">
                <a16:creationId xmlns:a16="http://schemas.microsoft.com/office/drawing/2014/main" id="{5209C849-591E-4194-8CAA-50C37FE84E80}"/>
              </a:ext>
            </a:extLst>
          </p:cNvPr>
          <p:cNvSpPr txBox="1"/>
          <p:nvPr/>
        </p:nvSpPr>
        <p:spPr>
          <a:xfrm>
            <a:off x="252614" y="16889786"/>
            <a:ext cx="11799122" cy="15460846"/>
          </a:xfrm>
          <a:prstGeom prst="rect">
            <a:avLst/>
          </a:prstGeom>
          <a:solidFill>
            <a:srgbClr val="FFFFFF"/>
          </a:solidFill>
          <a:ln cap="rnd">
            <a:solidFill>
              <a:schemeClr val="tx1"/>
            </a:solidFill>
          </a:ln>
        </p:spPr>
        <p:txBody>
          <a:bodyPr wrap="square" lIns="182880" rIns="182880" rtlCol="0">
            <a:noAutofit/>
          </a:bodyPr>
          <a:lstStyle/>
          <a:p>
            <a:pPr marL="571500" indent="-571500" algn="just">
              <a:buFont typeface="Arial" panose="020B0604020202020204" pitchFamily="34" charset="0"/>
              <a:buChar char="•"/>
            </a:pPr>
            <a:r>
              <a:rPr lang="en-US" sz="4000">
                <a:latin typeface="Times New Roman"/>
                <a:cs typeface="Times New Roman"/>
              </a:rPr>
              <a:t>Genetic difference between stocked and native Brook Trout</a:t>
            </a:r>
          </a:p>
          <a:p>
            <a:pPr algn="just"/>
            <a:endParaRPr lang="en-US" sz="2400">
              <a:latin typeface="Times New Roman"/>
              <a:cs typeface="Times New Roman"/>
            </a:endParaRPr>
          </a:p>
          <a:p>
            <a:pPr marL="571500" indent="-571500" algn="just">
              <a:buFont typeface="Arial" panose="020B0604020202020204" pitchFamily="34" charset="0"/>
              <a:buChar char="•"/>
            </a:pPr>
            <a:r>
              <a:rPr lang="en-US" sz="4000">
                <a:latin typeface="Times New Roman"/>
                <a:cs typeface="Times New Roman"/>
              </a:rPr>
              <a:t>Stocked trout not living long enough to reproduce therefore no genetic impact on the native population</a:t>
            </a:r>
            <a:endParaRPr lang="en-US" sz="2400">
              <a:latin typeface="Times New Roman"/>
              <a:cs typeface="Times New Roman"/>
            </a:endParaRPr>
          </a:p>
          <a:p>
            <a:pPr marL="571500" indent="-571500" algn="just">
              <a:buFont typeface="Arial" panose="020B0604020202020204" pitchFamily="34" charset="0"/>
              <a:buChar char="•"/>
            </a:pPr>
            <a:endParaRPr lang="en-US" sz="2400">
              <a:latin typeface="Times New Roman"/>
              <a:cs typeface="Times New Roman"/>
            </a:endParaRPr>
          </a:p>
          <a:p>
            <a:pPr marL="571500" indent="-571500" algn="just">
              <a:buFont typeface="Arial" panose="020B0604020202020204" pitchFamily="34" charset="0"/>
              <a:buChar char="•"/>
            </a:pPr>
            <a:r>
              <a:rPr lang="en-US" sz="4000">
                <a:latin typeface="Times New Roman"/>
                <a:cs typeface="Times New Roman"/>
              </a:rPr>
              <a:t>Difference in the stomach content of stocked and native Brook Trout.</a:t>
            </a:r>
          </a:p>
          <a:p>
            <a:pPr marL="571500" indent="-571500" algn="just">
              <a:buFont typeface="Arial" panose="020B0604020202020204" pitchFamily="34" charset="0"/>
              <a:buChar char="•"/>
            </a:pPr>
            <a:endParaRPr lang="en-US" sz="2400">
              <a:latin typeface="Times New Roman"/>
              <a:cs typeface="Times New Roman"/>
            </a:endParaRPr>
          </a:p>
          <a:p>
            <a:pPr marL="571500" indent="-571500" algn="just">
              <a:buFont typeface="Arial" panose="020B0604020202020204" pitchFamily="34" charset="0"/>
              <a:buChar char="•"/>
            </a:pPr>
            <a:r>
              <a:rPr lang="en-US" sz="4000">
                <a:latin typeface="Times New Roman"/>
                <a:cs typeface="Times New Roman"/>
              </a:rPr>
              <a:t>Size and weight difference between stocked and native Brook Trout.</a:t>
            </a:r>
          </a:p>
        </p:txBody>
      </p:sp>
      <p:sp>
        <p:nvSpPr>
          <p:cNvPr id="30" name="TextBox 29">
            <a:extLst>
              <a:ext uri="{FF2B5EF4-FFF2-40B4-BE49-F238E27FC236}">
                <a16:creationId xmlns:a16="http://schemas.microsoft.com/office/drawing/2014/main" id="{F5AC1D33-A250-401B-85E5-6A150595BC84}"/>
              </a:ext>
            </a:extLst>
          </p:cNvPr>
          <p:cNvSpPr txBox="1"/>
          <p:nvPr/>
        </p:nvSpPr>
        <p:spPr>
          <a:xfrm>
            <a:off x="261252" y="4127001"/>
            <a:ext cx="3291794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a:solidFill>
                  <a:schemeClr val="bg1"/>
                </a:solidFill>
                <a:latin typeface="Times New Roman"/>
                <a:cs typeface="Times New Roman"/>
              </a:rPr>
              <a:t>Background</a:t>
            </a:r>
            <a:endParaRPr lang="en-US" sz="6000" b="1">
              <a:solidFill>
                <a:schemeClr val="bg1"/>
              </a:solidFill>
              <a:latin typeface="Times New Roman"/>
              <a:cs typeface="Times New Roman"/>
            </a:endParaRPr>
          </a:p>
        </p:txBody>
      </p:sp>
      <p:sp>
        <p:nvSpPr>
          <p:cNvPr id="31" name="TextBox 30">
            <a:extLst>
              <a:ext uri="{FF2B5EF4-FFF2-40B4-BE49-F238E27FC236}">
                <a16:creationId xmlns:a16="http://schemas.microsoft.com/office/drawing/2014/main" id="{15CF902D-83C2-4A1A-808B-197974039681}"/>
              </a:ext>
            </a:extLst>
          </p:cNvPr>
          <p:cNvSpPr txBox="1"/>
          <p:nvPr/>
        </p:nvSpPr>
        <p:spPr>
          <a:xfrm>
            <a:off x="285315" y="5015574"/>
            <a:ext cx="32917941" cy="4589123"/>
          </a:xfrm>
          <a:prstGeom prst="rect">
            <a:avLst/>
          </a:prstGeom>
          <a:solidFill>
            <a:srgbClr val="FFFFFF"/>
          </a:solidFill>
          <a:ln cap="rnd">
            <a:solidFill>
              <a:schemeClr val="tx1"/>
            </a:solidFill>
          </a:ln>
        </p:spPr>
        <p:txBody>
          <a:bodyPr wrap="square" lIns="182880" rIns="182880" rtlCol="0">
            <a:noAutofit/>
          </a:bodyPr>
          <a:lstStyle/>
          <a:p>
            <a:r>
              <a:rPr lang="en-US" sz="4000" i="1">
                <a:latin typeface="Times New Roman"/>
                <a:ea typeface="Times New Roman"/>
                <a:cs typeface="Times New Roman"/>
              </a:rPr>
              <a:t>Salvelinus fontinalis </a:t>
            </a:r>
            <a:r>
              <a:rPr lang="en-US" sz="4000">
                <a:latin typeface="Times New Roman"/>
                <a:ea typeface="Times New Roman"/>
                <a:cs typeface="Times New Roman"/>
              </a:rPr>
              <a:t>(Brook Trout)</a:t>
            </a:r>
            <a:r>
              <a:rPr lang="en-US" sz="4000" i="1">
                <a:latin typeface="Times New Roman"/>
                <a:ea typeface="Times New Roman"/>
                <a:cs typeface="Times New Roman"/>
              </a:rPr>
              <a:t> </a:t>
            </a:r>
            <a:r>
              <a:rPr lang="en-US" sz="4000">
                <a:latin typeface="Times New Roman"/>
                <a:ea typeface="Times New Roman"/>
                <a:cs typeface="Times New Roman"/>
              </a:rPr>
              <a:t>are a trout species that is native to the mountains of Eastern United States. </a:t>
            </a:r>
            <a:r>
              <a:rPr lang="en-US" sz="4000">
                <a:latin typeface="Times New Roman"/>
                <a:ea typeface="Times New Roman"/>
                <a:cs typeface="Calibri"/>
              </a:rPr>
              <a:t>Brook</a:t>
            </a:r>
            <a:r>
              <a:rPr lang="en-US" sz="4000">
                <a:latin typeface="Times New Roman"/>
                <a:ea typeface="+mn-lt"/>
                <a:cs typeface="+mn-lt"/>
              </a:rPr>
              <a:t> trout are a sensitive and valuable indicator species in many pristine watersheds, because of their sensitivity, many brook trout populations are slowly declining. The decline of wild brook trout populations has been a widely researched topic in recent years. Each watershed experiences differing factors that could be to blame for the decline of their particular population (Beer, Cornett, </a:t>
            </a:r>
            <a:r>
              <a:rPr lang="en-US" sz="4000" err="1">
                <a:latin typeface="Times New Roman"/>
                <a:ea typeface="+mn-lt"/>
                <a:cs typeface="+mn-lt"/>
              </a:rPr>
              <a:t>Austerman</a:t>
            </a:r>
            <a:r>
              <a:rPr lang="en-US" sz="4000">
                <a:latin typeface="Times New Roman"/>
                <a:ea typeface="+mn-lt"/>
                <a:cs typeface="+mn-lt"/>
              </a:rPr>
              <a:t>, </a:t>
            </a:r>
            <a:r>
              <a:rPr lang="en-US" sz="4000" err="1">
                <a:latin typeface="Times New Roman"/>
                <a:ea typeface="+mn-lt"/>
                <a:cs typeface="+mn-lt"/>
              </a:rPr>
              <a:t>Trometer</a:t>
            </a:r>
            <a:r>
              <a:rPr lang="en-US" sz="4000">
                <a:latin typeface="Times New Roman"/>
                <a:ea typeface="+mn-lt"/>
                <a:cs typeface="+mn-lt"/>
              </a:rPr>
              <a:t>, Hoffman, &amp; </a:t>
            </a:r>
            <a:r>
              <a:rPr lang="en-US" sz="4000" err="1">
                <a:latin typeface="Times New Roman"/>
                <a:ea typeface="+mn-lt"/>
                <a:cs typeface="+mn-lt"/>
              </a:rPr>
              <a:t>Bartron</a:t>
            </a:r>
            <a:r>
              <a:rPr lang="en-US" sz="4000">
                <a:latin typeface="Times New Roman"/>
                <a:ea typeface="+mn-lt"/>
                <a:cs typeface="+mn-lt"/>
              </a:rPr>
              <a:t> 2019). Two presumably significant factors of their decline are invasive species and unethical stocking. This research study is focused on furthering the understanding of the effect that stocking trout has on stream – bred, native trout. A meaningful piece of understanding the dynamic between these two categories of trout is observing their similarities and differences. These observations will ideally contribute to the data pool pertaining to this topic and catalyze further study and discussion about stocking trout.</a:t>
            </a:r>
            <a:endParaRPr lang="en-US" sz="4000">
              <a:latin typeface="Times New Roman"/>
              <a:cs typeface="Calibri"/>
            </a:endParaRPr>
          </a:p>
        </p:txBody>
      </p:sp>
      <p:pic>
        <p:nvPicPr>
          <p:cNvPr id="2" name="Picture 2">
            <a:extLst>
              <a:ext uri="{FF2B5EF4-FFF2-40B4-BE49-F238E27FC236}">
                <a16:creationId xmlns:a16="http://schemas.microsoft.com/office/drawing/2014/main" id="{FB232BF3-3F5A-446B-8EDB-7179DD118B2A}"/>
              </a:ext>
            </a:extLst>
          </p:cNvPr>
          <p:cNvPicPr>
            <a:picLocks noChangeAspect="1"/>
          </p:cNvPicPr>
          <p:nvPr/>
        </p:nvPicPr>
        <p:blipFill>
          <a:blip r:embed="rId5"/>
          <a:stretch>
            <a:fillRect/>
          </a:stretch>
        </p:blipFill>
        <p:spPr>
          <a:xfrm>
            <a:off x="33429084" y="4127000"/>
            <a:ext cx="10132500" cy="5468559"/>
          </a:xfrm>
          <a:prstGeom prst="rect">
            <a:avLst/>
          </a:prstGeom>
        </p:spPr>
      </p:pic>
      <p:sp>
        <p:nvSpPr>
          <p:cNvPr id="22" name="TextBox 21">
            <a:extLst>
              <a:ext uri="{FF2B5EF4-FFF2-40B4-BE49-F238E27FC236}">
                <a16:creationId xmlns:a16="http://schemas.microsoft.com/office/drawing/2014/main" id="{AB8AD791-34E6-4CE3-BB10-8D9A8729F121}"/>
              </a:ext>
            </a:extLst>
          </p:cNvPr>
          <p:cNvSpPr txBox="1"/>
          <p:nvPr/>
        </p:nvSpPr>
        <p:spPr>
          <a:xfrm>
            <a:off x="32496321" y="26385733"/>
            <a:ext cx="11096137" cy="5969163"/>
          </a:xfrm>
          <a:prstGeom prst="rect">
            <a:avLst/>
          </a:prstGeom>
          <a:solidFill>
            <a:srgbClr val="FFFFFF"/>
          </a:solidFill>
          <a:ln cap="rnd">
            <a:solidFill>
              <a:schemeClr val="tx1"/>
            </a:solidFill>
          </a:ln>
        </p:spPr>
        <p:txBody>
          <a:bodyPr wrap="square" lIns="182880" tIns="45720" rIns="182880" bIns="45720" rtlCol="0" anchor="t">
            <a:noAutofit/>
          </a:bodyPr>
          <a:lstStyle/>
          <a:p>
            <a:pPr indent="-457200"/>
            <a:endParaRPr lang="en-US" sz="1400">
              <a:latin typeface="Times New Roman"/>
              <a:ea typeface="+mn-lt"/>
              <a:cs typeface="+mn-lt"/>
            </a:endParaRPr>
          </a:p>
          <a:p>
            <a:pPr indent="-457200"/>
            <a:r>
              <a:rPr lang="en-US" sz="1300" dirty="0">
                <a:latin typeface="Times New Roman"/>
                <a:ea typeface="+mn-lt"/>
                <a:cs typeface="+mn-lt"/>
              </a:rPr>
              <a:t>Beer, S. D., Cornett, S., Austerman, P., Trometer, B., Hoffman, T., &amp; Bartron, M. L. (2019). Genetic diversity, admixture, and hatchery influence in Brook Trout (</a:t>
            </a:r>
            <a:r>
              <a:rPr lang="en-US" sz="1300" i="1" dirty="0">
                <a:latin typeface="Times New Roman"/>
                <a:ea typeface="+mn-lt"/>
                <a:cs typeface="+mn-lt"/>
              </a:rPr>
              <a:t>Salvelinus fontinalis</a:t>
            </a:r>
            <a:r>
              <a:rPr lang="en-US" sz="1300" dirty="0">
                <a:latin typeface="Times New Roman"/>
                <a:ea typeface="+mn-lt"/>
                <a:cs typeface="+mn-lt"/>
              </a:rPr>
              <a:t>) throughout western New York State. </a:t>
            </a:r>
            <a:r>
              <a:rPr lang="en-US" sz="1300" i="1" dirty="0">
                <a:latin typeface="Times New Roman"/>
                <a:ea typeface="+mn-lt"/>
                <a:cs typeface="+mn-lt"/>
              </a:rPr>
              <a:t>Ecology and evolution</a:t>
            </a:r>
            <a:r>
              <a:rPr lang="en-US" sz="1300" dirty="0">
                <a:latin typeface="Times New Roman"/>
                <a:ea typeface="+mn-lt"/>
                <a:cs typeface="+mn-lt"/>
              </a:rPr>
              <a:t>, </a:t>
            </a:r>
            <a:r>
              <a:rPr lang="en-US" sz="1300" i="1" dirty="0">
                <a:latin typeface="Times New Roman"/>
                <a:ea typeface="+mn-lt"/>
                <a:cs typeface="+mn-lt"/>
              </a:rPr>
              <a:t>9</a:t>
            </a:r>
            <a:r>
              <a:rPr lang="en-US" sz="1300" dirty="0">
                <a:latin typeface="Times New Roman"/>
                <a:ea typeface="+mn-lt"/>
                <a:cs typeface="+mn-lt"/>
              </a:rPr>
              <a:t>(13), 7455–7479. https://doi.org/10.1002/ece3.5237 </a:t>
            </a:r>
            <a:endParaRPr lang="en-US" sz="1300" dirty="0">
              <a:latin typeface="Times New Roman"/>
              <a:cs typeface="Times New Roman"/>
            </a:endParaRPr>
          </a:p>
          <a:p>
            <a:endParaRPr lang="en-US" sz="1300">
              <a:latin typeface="Times New Roman"/>
              <a:ea typeface="+mn-lt"/>
              <a:cs typeface="+mn-lt"/>
            </a:endParaRPr>
          </a:p>
          <a:p>
            <a:r>
              <a:rPr lang="en-US" sz="1300" dirty="0">
                <a:latin typeface="Times New Roman"/>
                <a:ea typeface="+mn-lt"/>
                <a:cs typeface="+mn-lt"/>
              </a:rPr>
              <a:t>Bronte, C. R., McKee, P. C., Holey, M. E., </a:t>
            </a:r>
            <a:r>
              <a:rPr lang="en-US" sz="1300" dirty="0" err="1">
                <a:latin typeface="Times New Roman"/>
                <a:ea typeface="+mn-lt"/>
                <a:cs typeface="+mn-lt"/>
              </a:rPr>
              <a:t>Toneys</a:t>
            </a:r>
            <a:r>
              <a:rPr lang="en-US" sz="1300" dirty="0">
                <a:latin typeface="Times New Roman"/>
                <a:ea typeface="+mn-lt"/>
                <a:cs typeface="+mn-lt"/>
              </a:rPr>
              <a:t>, M. L., &amp; Haver, P. E. (2006). Relative survival of lake trout stocked at different sizes and quality in Lake Michigan. </a:t>
            </a:r>
            <a:r>
              <a:rPr lang="en-US" sz="1300" i="1" dirty="0">
                <a:latin typeface="Times New Roman"/>
                <a:ea typeface="+mn-lt"/>
                <a:cs typeface="+mn-lt"/>
              </a:rPr>
              <a:t>Journal of Great Lakes Research</a:t>
            </a:r>
            <a:r>
              <a:rPr lang="en-US" sz="1300" dirty="0">
                <a:latin typeface="Times New Roman"/>
                <a:ea typeface="+mn-lt"/>
                <a:cs typeface="+mn-lt"/>
              </a:rPr>
              <a:t>, </a:t>
            </a:r>
            <a:r>
              <a:rPr lang="en-US" sz="1300" i="1" dirty="0">
                <a:latin typeface="Times New Roman"/>
                <a:ea typeface="+mn-lt"/>
                <a:cs typeface="+mn-lt"/>
              </a:rPr>
              <a:t>32</a:t>
            </a:r>
            <a:r>
              <a:rPr lang="en-US" sz="1300" dirty="0">
                <a:latin typeface="Times New Roman"/>
                <a:ea typeface="+mn-lt"/>
                <a:cs typeface="+mn-lt"/>
              </a:rPr>
              <a:t>(2), 386–394</a:t>
            </a:r>
            <a:endParaRPr lang="en-US" sz="1300" dirty="0">
              <a:latin typeface="Times New Roman"/>
              <a:cs typeface="Times New Roman"/>
            </a:endParaRPr>
          </a:p>
          <a:p>
            <a:endParaRPr lang="en-US" sz="1300">
              <a:latin typeface="Times New Roman"/>
              <a:ea typeface="+mn-lt"/>
              <a:cs typeface="+mn-lt"/>
            </a:endParaRPr>
          </a:p>
          <a:p>
            <a:r>
              <a:rPr lang="en-US" sz="1300" i="1" dirty="0">
                <a:latin typeface="Times New Roman"/>
                <a:ea typeface="+mn-lt"/>
                <a:cs typeface="Times New Roman"/>
              </a:rPr>
              <a:t>DNR - management units - 169.62.82.226</a:t>
            </a:r>
            <a:r>
              <a:rPr lang="en-US" sz="1300" dirty="0">
                <a:latin typeface="Times New Roman"/>
                <a:ea typeface="+mn-lt"/>
                <a:cs typeface="Times New Roman"/>
              </a:rPr>
              <a:t>. (n.d.). Retrieved April 4, 2022, from http://169.62.82.226/dnr/0,4570,7-350-79136_79236_80245---,00.html </a:t>
            </a:r>
            <a:endParaRPr lang="en-US" dirty="0"/>
          </a:p>
          <a:p>
            <a:endParaRPr lang="en-US" sz="1300" dirty="0">
              <a:latin typeface="Times New Roman"/>
              <a:ea typeface="+mn-lt"/>
              <a:cs typeface="+mn-lt"/>
            </a:endParaRPr>
          </a:p>
          <a:p>
            <a:r>
              <a:rPr lang="en-US" sz="1300" dirty="0">
                <a:latin typeface="Times New Roman"/>
                <a:ea typeface="+mn-lt"/>
                <a:cs typeface="+mn-lt"/>
              </a:rPr>
              <a:t>King, T. L., Lubinski, B. A., Burnham-Curtis, M. K., Stott, W., &amp; Morgan, R. P. (2012). Tools for the management and conservation of genetic diversity in brook trout (Salvelinus fontinalis): Tri- and tetranucleotide microsatellite markers for the assessment of genetic diversity, </a:t>
            </a:r>
            <a:r>
              <a:rPr lang="en-US" sz="1300" dirty="0" err="1">
                <a:latin typeface="Times New Roman"/>
                <a:ea typeface="+mn-lt"/>
                <a:cs typeface="+mn-lt"/>
              </a:rPr>
              <a:t>phylogeography</a:t>
            </a:r>
            <a:r>
              <a:rPr lang="en-US" sz="1300" dirty="0">
                <a:latin typeface="Times New Roman"/>
                <a:ea typeface="+mn-lt"/>
                <a:cs typeface="+mn-lt"/>
              </a:rPr>
              <a:t>, and historical demographics. </a:t>
            </a:r>
            <a:r>
              <a:rPr lang="en-US" sz="1300" i="1" dirty="0">
                <a:latin typeface="Times New Roman"/>
                <a:ea typeface="+mn-lt"/>
                <a:cs typeface="+mn-lt"/>
              </a:rPr>
              <a:t>Conservation Genetics Resources</a:t>
            </a:r>
            <a:r>
              <a:rPr lang="en-US" sz="1300" dirty="0">
                <a:latin typeface="Times New Roman"/>
                <a:ea typeface="+mn-lt"/>
                <a:cs typeface="+mn-lt"/>
              </a:rPr>
              <a:t>, </a:t>
            </a:r>
            <a:r>
              <a:rPr lang="en-US" sz="1300" i="1" dirty="0">
                <a:latin typeface="Times New Roman"/>
                <a:ea typeface="+mn-lt"/>
                <a:cs typeface="+mn-lt"/>
              </a:rPr>
              <a:t>4</a:t>
            </a:r>
            <a:r>
              <a:rPr lang="en-US" sz="1300" dirty="0">
                <a:latin typeface="Times New Roman"/>
                <a:ea typeface="+mn-lt"/>
                <a:cs typeface="+mn-lt"/>
              </a:rPr>
              <a:t>(3), 539–543. https://doi.org/10.1007/s12686-012-9603-z </a:t>
            </a:r>
          </a:p>
          <a:p>
            <a:endParaRPr lang="en-US" sz="1300">
              <a:latin typeface="Times New Roman"/>
              <a:ea typeface="+mn-lt"/>
              <a:cs typeface="+mn-lt"/>
            </a:endParaRPr>
          </a:p>
          <a:p>
            <a:r>
              <a:rPr lang="en-US" sz="1300" dirty="0">
                <a:effectLst/>
                <a:latin typeface="Times New Roman"/>
                <a:ea typeface="Times New Roman" panose="02020603050405020304" pitchFamily="18" charset="0"/>
                <a:cs typeface="Times New Roman"/>
              </a:rPr>
              <a:t>Hoxmeier, R. J., Dieterman, D. J., &amp; Miller, L. M. (2015). Brook Trout Distribution, genetics, and population characteristics in the Driftless Area of Minnesota. </a:t>
            </a:r>
            <a:r>
              <a:rPr lang="en-US" sz="1300" i="1" dirty="0">
                <a:effectLst/>
                <a:latin typeface="Times New Roman"/>
                <a:ea typeface="Times New Roman" panose="02020603050405020304" pitchFamily="18" charset="0"/>
                <a:cs typeface="Times New Roman"/>
              </a:rPr>
              <a:t>North American Journal of Fisheries Management</a:t>
            </a:r>
            <a:r>
              <a:rPr lang="en-US" sz="1300" dirty="0">
                <a:effectLst/>
                <a:latin typeface="Times New Roman"/>
                <a:ea typeface="Times New Roman" panose="02020603050405020304" pitchFamily="18" charset="0"/>
                <a:cs typeface="Times New Roman"/>
              </a:rPr>
              <a:t>, </a:t>
            </a:r>
            <a:r>
              <a:rPr lang="en-US" sz="1300" i="1" dirty="0">
                <a:effectLst/>
                <a:latin typeface="Times New Roman"/>
                <a:ea typeface="Times New Roman" panose="02020603050405020304" pitchFamily="18" charset="0"/>
                <a:cs typeface="Times New Roman"/>
              </a:rPr>
              <a:t>35</a:t>
            </a:r>
            <a:r>
              <a:rPr lang="en-US" sz="1300" dirty="0">
                <a:effectLst/>
                <a:latin typeface="Times New Roman"/>
                <a:ea typeface="Times New Roman" panose="02020603050405020304" pitchFamily="18" charset="0"/>
                <a:cs typeface="Times New Roman"/>
              </a:rPr>
              <a:t>(4), 632–648. https://doi.org/10.1080/02755947.2015.1032451</a:t>
            </a:r>
          </a:p>
          <a:p>
            <a:endParaRPr lang="en-US" sz="1300" dirty="0">
              <a:latin typeface="Times New Roman"/>
              <a:ea typeface="+mn-lt"/>
              <a:cs typeface="Times New Roman"/>
            </a:endParaRPr>
          </a:p>
          <a:p>
            <a:r>
              <a:rPr lang="en-US" sz="1300" i="1" dirty="0">
                <a:latin typeface="Times New Roman"/>
                <a:ea typeface="+mn-lt"/>
                <a:cs typeface="Times New Roman"/>
              </a:rPr>
              <a:t>RT PCR/ </a:t>
            </a:r>
            <a:r>
              <a:rPr lang="en-US" sz="1300" i="1" dirty="0" err="1">
                <a:latin typeface="Times New Roman"/>
                <a:ea typeface="+mn-lt"/>
                <a:cs typeface="Times New Roman"/>
              </a:rPr>
              <a:t>Qpcr</a:t>
            </a:r>
            <a:r>
              <a:rPr lang="en-US" sz="1300" i="1" dirty="0">
                <a:latin typeface="Times New Roman"/>
                <a:ea typeface="+mn-lt"/>
                <a:cs typeface="Times New Roman"/>
              </a:rPr>
              <a:t> DNA testing</a:t>
            </a:r>
            <a:r>
              <a:rPr lang="en-US" sz="1300" dirty="0">
                <a:latin typeface="Times New Roman"/>
                <a:ea typeface="+mn-lt"/>
                <a:cs typeface="Times New Roman"/>
              </a:rPr>
              <a:t>. indiamart.com. (n.d.). Retrieved April 4, 2022, from https://www.indiamart.com/proddetail/rt-pcr-qpcr-dna-testing-23933714373.html </a:t>
            </a:r>
            <a:endParaRPr lang="en-US" dirty="0"/>
          </a:p>
          <a:p>
            <a:endParaRPr lang="en-US" sz="1300">
              <a:latin typeface="Times New Roman"/>
              <a:ea typeface="+mn-lt"/>
              <a:cs typeface="+mn-lt"/>
            </a:endParaRPr>
          </a:p>
          <a:p>
            <a:r>
              <a:rPr lang="en-US" sz="1300" dirty="0">
                <a:latin typeface="Times New Roman"/>
                <a:ea typeface="+mn-lt"/>
                <a:cs typeface="+mn-lt"/>
              </a:rPr>
              <a:t>Sheridan, J. (2022). </a:t>
            </a:r>
            <a:r>
              <a:rPr lang="en-US" sz="1300" i="1" dirty="0">
                <a:latin typeface="Times New Roman"/>
                <a:ea typeface="+mn-lt"/>
                <a:cs typeface="+mn-lt"/>
              </a:rPr>
              <a:t>Research Locations</a:t>
            </a:r>
            <a:r>
              <a:rPr lang="en-US" sz="1300" dirty="0">
                <a:latin typeface="Times New Roman"/>
                <a:ea typeface="+mn-lt"/>
                <a:cs typeface="+mn-lt"/>
              </a:rPr>
              <a:t>. </a:t>
            </a:r>
            <a:r>
              <a:rPr lang="en-US" sz="1300" dirty="0" err="1">
                <a:latin typeface="Times New Roman"/>
                <a:ea typeface="+mn-lt"/>
                <a:cs typeface="+mn-lt"/>
              </a:rPr>
              <a:t>CalTopo</a:t>
            </a:r>
            <a:r>
              <a:rPr lang="en-US" sz="1300" dirty="0">
                <a:latin typeface="Times New Roman"/>
                <a:ea typeface="+mn-lt"/>
                <a:cs typeface="+mn-lt"/>
              </a:rPr>
              <a:t>. </a:t>
            </a:r>
            <a:r>
              <a:rPr lang="en-US" sz="1300" dirty="0" err="1">
                <a:latin typeface="Times New Roman"/>
                <a:ea typeface="+mn-lt"/>
                <a:cs typeface="+mn-lt"/>
              </a:rPr>
              <a:t>CalTopo</a:t>
            </a:r>
            <a:r>
              <a:rPr lang="en-US" sz="1300" dirty="0">
                <a:latin typeface="Times New Roman"/>
                <a:ea typeface="+mn-lt"/>
                <a:cs typeface="+mn-lt"/>
              </a:rPr>
              <a:t>. Retrieved 2022, from </a:t>
            </a:r>
          </a:p>
          <a:p>
            <a:r>
              <a:rPr lang="en-US" sz="1300" dirty="0">
                <a:latin typeface="Times New Roman"/>
                <a:ea typeface="+mn-lt"/>
                <a:cs typeface="+mn-lt"/>
              </a:rPr>
              <a:t>https://caltopo.com/map.html#ll=37.81812,-79.11032&amp;z=13&amp;b=f16a. </a:t>
            </a:r>
            <a:endParaRPr lang="en-US" sz="1300" dirty="0">
              <a:latin typeface="Times New Roman"/>
              <a:cs typeface="Calibri"/>
            </a:endParaRPr>
          </a:p>
          <a:p>
            <a:endParaRPr lang="en-US" sz="1300">
              <a:latin typeface="Times New Roman"/>
              <a:ea typeface="+mn-lt"/>
              <a:cs typeface="Times New Roman"/>
            </a:endParaRPr>
          </a:p>
          <a:p>
            <a:r>
              <a:rPr lang="en-US" sz="1300" dirty="0">
                <a:latin typeface="Times New Roman"/>
                <a:ea typeface="+mn-lt"/>
                <a:cs typeface="+mn-lt"/>
              </a:rPr>
              <a:t>Virginia Department of Wildlife Resources. (2022). </a:t>
            </a:r>
            <a:r>
              <a:rPr lang="en-US" sz="1300" i="1" dirty="0">
                <a:latin typeface="Times New Roman"/>
                <a:ea typeface="+mn-lt"/>
                <a:cs typeface="+mn-lt"/>
              </a:rPr>
              <a:t>Montebello Fish Hatchery</a:t>
            </a:r>
            <a:r>
              <a:rPr lang="en-US" sz="1300" dirty="0">
                <a:latin typeface="Times New Roman"/>
                <a:ea typeface="+mn-lt"/>
                <a:cs typeface="+mn-lt"/>
              </a:rPr>
              <a:t>. Virginia DWR. Retrieved 2022, from </a:t>
            </a:r>
          </a:p>
          <a:p>
            <a:r>
              <a:rPr lang="en-US" sz="1300" dirty="0">
                <a:latin typeface="Times New Roman"/>
                <a:ea typeface="+mn-lt"/>
                <a:cs typeface="+mn-lt"/>
              </a:rPr>
              <a:t>https://dwr.virginia.gov/fishing/fish-stocking/state-hatcheries/montebello-fish-hatchery/. </a:t>
            </a:r>
            <a:endParaRPr lang="en-US" sz="1300" dirty="0">
              <a:latin typeface="Times New Roman"/>
              <a:cs typeface="Calibri"/>
            </a:endParaRPr>
          </a:p>
          <a:p>
            <a:endParaRPr lang="en-US" sz="1300">
              <a:latin typeface="Times New Roman"/>
              <a:ea typeface="+mn-lt"/>
              <a:cs typeface="+mn-lt"/>
            </a:endParaRPr>
          </a:p>
          <a:p>
            <a:r>
              <a:rPr lang="en-US" sz="1300" dirty="0">
                <a:latin typeface="Times New Roman"/>
                <a:ea typeface="+mn-lt"/>
                <a:cs typeface="+mn-lt"/>
              </a:rPr>
              <a:t>W. D., By, Donald Willis (2020, January 20). </a:t>
            </a:r>
            <a:r>
              <a:rPr lang="en-US" sz="1300" i="1" dirty="0">
                <a:latin typeface="Times New Roman"/>
                <a:ea typeface="+mn-lt"/>
                <a:cs typeface="+mn-lt"/>
              </a:rPr>
              <a:t>How to tell the difference between stocked and wild trout</a:t>
            </a:r>
            <a:r>
              <a:rPr lang="en-US" sz="1300" dirty="0">
                <a:latin typeface="Times New Roman"/>
                <a:ea typeface="+mn-lt"/>
                <a:cs typeface="+mn-lt"/>
              </a:rPr>
              <a:t>. </a:t>
            </a:r>
            <a:r>
              <a:rPr lang="en-US" sz="1300" dirty="0" err="1">
                <a:latin typeface="Times New Roman"/>
                <a:ea typeface="+mn-lt"/>
                <a:cs typeface="+mn-lt"/>
              </a:rPr>
              <a:t>Flylords</a:t>
            </a:r>
            <a:r>
              <a:rPr lang="en-US" sz="1300" dirty="0">
                <a:latin typeface="Times New Roman"/>
                <a:ea typeface="+mn-lt"/>
                <a:cs typeface="+mn-lt"/>
              </a:rPr>
              <a:t> Mag. Retrieved April 4, 2022, from https://flylordsmag.com/how-to-tell-the-difference-between-stocked-and-wild-trout/ </a:t>
            </a:r>
            <a:endParaRPr lang="en-US" sz="1300" dirty="0">
              <a:latin typeface="Times New Roman"/>
              <a:cs typeface="Calibri"/>
            </a:endParaRPr>
          </a:p>
          <a:p>
            <a:endParaRPr lang="en-US" sz="1300">
              <a:latin typeface="Times New Roman"/>
              <a:ea typeface="+mn-lt"/>
              <a:cs typeface="+mn-lt"/>
            </a:endParaRPr>
          </a:p>
          <a:p>
            <a:endParaRPr lang="en-US" sz="1300">
              <a:latin typeface="Times New Roman"/>
              <a:ea typeface="+mn-lt"/>
              <a:cs typeface="+mn-lt"/>
            </a:endParaRPr>
          </a:p>
        </p:txBody>
      </p:sp>
      <p:sp>
        <p:nvSpPr>
          <p:cNvPr id="23" name="TextBox 22">
            <a:extLst>
              <a:ext uri="{FF2B5EF4-FFF2-40B4-BE49-F238E27FC236}">
                <a16:creationId xmlns:a16="http://schemas.microsoft.com/office/drawing/2014/main" id="{69108F27-5897-4F49-84C4-FA2F01F39616}"/>
              </a:ext>
            </a:extLst>
          </p:cNvPr>
          <p:cNvSpPr txBox="1"/>
          <p:nvPr/>
        </p:nvSpPr>
        <p:spPr>
          <a:xfrm>
            <a:off x="32470930" y="25541319"/>
            <a:ext cx="11146209"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a:solidFill>
                  <a:schemeClr val="bg1"/>
                </a:solidFill>
                <a:latin typeface="Times New Roman"/>
                <a:cs typeface="Times New Roman"/>
              </a:rPr>
              <a:t>References and Acknowledgements </a:t>
            </a:r>
            <a:endParaRPr lang="en-US" sz="6000" b="1">
              <a:solidFill>
                <a:schemeClr val="bg1"/>
              </a:solidFill>
              <a:latin typeface="Times New Roman"/>
              <a:cs typeface="Times New Roman"/>
            </a:endParaRPr>
          </a:p>
        </p:txBody>
      </p:sp>
      <p:pic>
        <p:nvPicPr>
          <p:cNvPr id="34" name="Main graphic">
            <a:extLst>
              <a:ext uri="{FF2B5EF4-FFF2-40B4-BE49-F238E27FC236}">
                <a16:creationId xmlns:a16="http://schemas.microsoft.com/office/drawing/2014/main" id="{9D55D42E-C078-4C37-8466-5A6ED02D7540}"/>
              </a:ext>
            </a:extLst>
          </p:cNvPr>
          <p:cNvPicPr/>
          <p:nvPr/>
        </p:nvPicPr>
        <p:blipFill>
          <a:blip r:embed="rId6"/>
          <a:stretch/>
        </p:blipFill>
        <p:spPr>
          <a:xfrm>
            <a:off x="5708181" y="22847202"/>
            <a:ext cx="6191588" cy="8659514"/>
          </a:xfrm>
          <a:prstGeom prst="rect">
            <a:avLst/>
          </a:prstGeom>
          <a:ln>
            <a:noFill/>
          </a:ln>
        </p:spPr>
      </p:pic>
      <p:grpSp>
        <p:nvGrpSpPr>
          <p:cNvPr id="3" name="Group 2">
            <a:extLst>
              <a:ext uri="{FF2B5EF4-FFF2-40B4-BE49-F238E27FC236}">
                <a16:creationId xmlns:a16="http://schemas.microsoft.com/office/drawing/2014/main" id="{1B8ED01C-404F-4961-92A4-2FB0349D6A42}"/>
              </a:ext>
            </a:extLst>
          </p:cNvPr>
          <p:cNvGrpSpPr/>
          <p:nvPr/>
        </p:nvGrpSpPr>
        <p:grpSpPr>
          <a:xfrm>
            <a:off x="32496391" y="10058165"/>
            <a:ext cx="11124579" cy="15328175"/>
            <a:chOff x="33990982" y="3857465"/>
            <a:chExt cx="9395431" cy="19781867"/>
          </a:xfrm>
        </p:grpSpPr>
        <p:sp>
          <p:nvSpPr>
            <p:cNvPr id="32" name="TextBox 31">
              <a:extLst>
                <a:ext uri="{FF2B5EF4-FFF2-40B4-BE49-F238E27FC236}">
                  <a16:creationId xmlns:a16="http://schemas.microsoft.com/office/drawing/2014/main" id="{5724D61C-A878-4691-8F5A-A04FDD99EB97}"/>
                </a:ext>
              </a:extLst>
            </p:cNvPr>
            <p:cNvSpPr txBox="1"/>
            <p:nvPr/>
          </p:nvSpPr>
          <p:spPr>
            <a:xfrm>
              <a:off x="34008529" y="4700802"/>
              <a:ext cx="9356766" cy="18938530"/>
            </a:xfrm>
            <a:prstGeom prst="rect">
              <a:avLst/>
            </a:prstGeom>
            <a:solidFill>
              <a:srgbClr val="FFFFFF"/>
            </a:solidFill>
            <a:ln cap="rnd">
              <a:solidFill>
                <a:schemeClr val="tx1"/>
              </a:solidFill>
            </a:ln>
          </p:spPr>
          <p:txBody>
            <a:bodyPr wrap="square" lIns="182880" rIns="182880" rtlCol="0">
              <a:noAutofit/>
            </a:bodyPr>
            <a:lstStyle/>
            <a:p>
              <a:pPr algn="just"/>
              <a:endParaRPr lang="en-US" sz="1800">
                <a:latin typeface="Garamond"/>
                <a:cs typeface="Garamond"/>
              </a:endParaRPr>
            </a:p>
            <a:p>
              <a:pPr algn="just"/>
              <a:endParaRPr lang="en-US" sz="1800">
                <a:latin typeface="Garamond"/>
                <a:cs typeface="Garamond"/>
              </a:endParaRPr>
            </a:p>
          </p:txBody>
        </p:sp>
        <p:sp>
          <p:nvSpPr>
            <p:cNvPr id="33" name="TextBox 32">
              <a:extLst>
                <a:ext uri="{FF2B5EF4-FFF2-40B4-BE49-F238E27FC236}">
                  <a16:creationId xmlns:a16="http://schemas.microsoft.com/office/drawing/2014/main" id="{F3FE920E-1F17-4CB1-ADA7-A58443D162F4}"/>
                </a:ext>
              </a:extLst>
            </p:cNvPr>
            <p:cNvSpPr txBox="1"/>
            <p:nvPr/>
          </p:nvSpPr>
          <p:spPr>
            <a:xfrm>
              <a:off x="33990982" y="3857465"/>
              <a:ext cx="9371352" cy="1124581"/>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b="1">
                  <a:solidFill>
                    <a:schemeClr val="bg1"/>
                  </a:solidFill>
                  <a:latin typeface="Times New Roman"/>
                  <a:cs typeface="Times New Roman"/>
                </a:rPr>
                <a:t>Broader Impacts</a:t>
              </a:r>
            </a:p>
          </p:txBody>
        </p:sp>
        <p:sp>
          <p:nvSpPr>
            <p:cNvPr id="35" name="Rectangle 34">
              <a:extLst>
                <a:ext uri="{FF2B5EF4-FFF2-40B4-BE49-F238E27FC236}">
                  <a16:creationId xmlns:a16="http://schemas.microsoft.com/office/drawing/2014/main" id="{82985841-CF00-4C0A-AACD-9359291064D5}"/>
                </a:ext>
              </a:extLst>
            </p:cNvPr>
            <p:cNvSpPr/>
            <p:nvPr/>
          </p:nvSpPr>
          <p:spPr>
            <a:xfrm>
              <a:off x="34083964" y="6342629"/>
              <a:ext cx="9302449" cy="672398"/>
            </a:xfrm>
            <a:prstGeom prst="rect">
              <a:avLst/>
            </a:prstGeom>
          </p:spPr>
          <p:txBody>
            <a:bodyPr wrap="square" lIns="91440" tIns="45720" rIns="91440" bIns="45720" anchor="t">
              <a:spAutoFit/>
            </a:bodyPr>
            <a:lstStyle/>
            <a:p>
              <a:r>
                <a:rPr lang="en-US" sz="2000" b="1">
                  <a:solidFill>
                    <a:schemeClr val="bg1"/>
                  </a:solidFill>
                  <a:latin typeface="Times New Roman"/>
                  <a:cs typeface="Times New Roman"/>
                </a:rPr>
                <a:t>R</a:t>
              </a:r>
              <a:endParaRPr lang="en-US" sz="2000">
                <a:solidFill>
                  <a:srgbClr val="FFFFFF"/>
                </a:solidFill>
                <a:latin typeface="Times New Roman"/>
                <a:cs typeface="Times New Roman"/>
              </a:endParaRPr>
            </a:p>
            <a:p>
              <a:endParaRPr lang="en-US" sz="2000">
                <a:latin typeface="Times New Roman"/>
                <a:cs typeface="Times New Roman"/>
              </a:endParaRPr>
            </a:p>
          </p:txBody>
        </p:sp>
      </p:grpSp>
      <p:sp>
        <p:nvSpPr>
          <p:cNvPr id="5" name="TextBox 4">
            <a:extLst>
              <a:ext uri="{FF2B5EF4-FFF2-40B4-BE49-F238E27FC236}">
                <a16:creationId xmlns:a16="http://schemas.microsoft.com/office/drawing/2014/main" id="{2CB4F065-5121-4913-B28A-FA99C0423422}"/>
              </a:ext>
            </a:extLst>
          </p:cNvPr>
          <p:cNvSpPr txBox="1"/>
          <p:nvPr/>
        </p:nvSpPr>
        <p:spPr>
          <a:xfrm>
            <a:off x="32763359" y="11154325"/>
            <a:ext cx="10420811"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a:latin typeface="Times New Roman"/>
                <a:ea typeface="+mn-lt"/>
                <a:cs typeface="+mn-lt"/>
              </a:rPr>
              <a:t>The brook trout population on the east coast needs management and attention. Our research team hopes to contribute to the conservation of brook trout in central Virginia by providing a detailed observational study of the relationship between captive – bred brook trout and stream – bred brook trout. Stocked trout are known to be inherently different than wild trout, with that said, our results will potentially tell us just how different and in what ways. Knowing more about the variation between these two categories of trout and how they interact with one another, we hope to present that information in a way that is supplemental to the conversation surrounding the stocking of trout. </a:t>
            </a:r>
            <a:endParaRPr lang="en-US" sz="3600"/>
          </a:p>
        </p:txBody>
      </p:sp>
      <p:sp>
        <p:nvSpPr>
          <p:cNvPr id="9" name="TextBox 8">
            <a:extLst>
              <a:ext uri="{FF2B5EF4-FFF2-40B4-BE49-F238E27FC236}">
                <a16:creationId xmlns:a16="http://schemas.microsoft.com/office/drawing/2014/main" id="{2DC99466-56B4-4740-BA92-FC11EFA31A3F}"/>
              </a:ext>
            </a:extLst>
          </p:cNvPr>
          <p:cNvSpPr txBox="1"/>
          <p:nvPr/>
        </p:nvSpPr>
        <p:spPr>
          <a:xfrm>
            <a:off x="33419420" y="9279136"/>
            <a:ext cx="10118901"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cs typeface="Calibri"/>
              </a:rPr>
              <a:t>Figure 1.</a:t>
            </a:r>
            <a:r>
              <a:rPr lang="en-US" sz="1600" dirty="0">
                <a:latin typeface="Times New Roman"/>
                <a:cs typeface="Calibri"/>
              </a:rPr>
              <a:t> Wild and Hatchery Brook Trout (W.D., 2020)</a:t>
            </a:r>
          </a:p>
        </p:txBody>
      </p:sp>
      <p:pic>
        <p:nvPicPr>
          <p:cNvPr id="8" name="Picture 12" descr="Map&#10;&#10;Description automatically generated">
            <a:extLst>
              <a:ext uri="{FF2B5EF4-FFF2-40B4-BE49-F238E27FC236}">
                <a16:creationId xmlns:a16="http://schemas.microsoft.com/office/drawing/2014/main" id="{FB317683-18C0-451C-A54E-0741609E195B}"/>
              </a:ext>
            </a:extLst>
          </p:cNvPr>
          <p:cNvPicPr>
            <a:picLocks noChangeAspect="1"/>
          </p:cNvPicPr>
          <p:nvPr/>
        </p:nvPicPr>
        <p:blipFill>
          <a:blip r:embed="rId7"/>
          <a:stretch>
            <a:fillRect/>
          </a:stretch>
        </p:blipFill>
        <p:spPr>
          <a:xfrm>
            <a:off x="32721562" y="18308467"/>
            <a:ext cx="10416111" cy="7009153"/>
          </a:xfrm>
          <a:prstGeom prst="rect">
            <a:avLst/>
          </a:prstGeom>
        </p:spPr>
      </p:pic>
      <p:graphicFrame>
        <p:nvGraphicFramePr>
          <p:cNvPr id="11" name="Object 10">
            <a:extLst>
              <a:ext uri="{FF2B5EF4-FFF2-40B4-BE49-F238E27FC236}">
                <a16:creationId xmlns:a16="http://schemas.microsoft.com/office/drawing/2014/main" id="{772594CA-45BE-440E-94BE-D4FBAAC5E01F}"/>
              </a:ext>
            </a:extLst>
          </p:cNvPr>
          <p:cNvGraphicFramePr>
            <a:graphicFrameLocks noChangeAspect="1"/>
          </p:cNvGraphicFramePr>
          <p:nvPr>
            <p:extLst>
              <p:ext uri="{D42A27DB-BD31-4B8C-83A1-F6EECF244321}">
                <p14:modId xmlns:p14="http://schemas.microsoft.com/office/powerpoint/2010/main" val="2169379700"/>
              </p:ext>
            </p:extLst>
          </p:nvPr>
        </p:nvGraphicFramePr>
        <p:xfrm>
          <a:off x="12716127" y="11178113"/>
          <a:ext cx="19123339" cy="21442472"/>
        </p:xfrm>
        <a:graphic>
          <a:graphicData uri="http://schemas.openxmlformats.org/presentationml/2006/ole">
            <mc:AlternateContent xmlns:mc="http://schemas.openxmlformats.org/markup-compatibility/2006">
              <mc:Choice xmlns:v="urn:schemas-microsoft-com:vml" Requires="v">
                <p:oleObj spid="_x0000_s14338" name="Document" r:id="rId8" imgW="4791530" imgH="5371318" progId="Word.Document.12">
                  <p:embed/>
                </p:oleObj>
              </mc:Choice>
              <mc:Fallback>
                <p:oleObj name="Document" r:id="rId8" imgW="4791530" imgH="5371318" progId="Word.Document.12">
                  <p:embed/>
                  <p:pic>
                    <p:nvPicPr>
                      <p:cNvPr id="11" name="Object 10">
                        <a:extLst>
                          <a:ext uri="{FF2B5EF4-FFF2-40B4-BE49-F238E27FC236}">
                            <a16:creationId xmlns:a16="http://schemas.microsoft.com/office/drawing/2014/main" id="{772594CA-45BE-440E-94BE-D4FBAAC5E01F}"/>
                          </a:ext>
                        </a:extLst>
                      </p:cNvPr>
                      <p:cNvPicPr/>
                      <p:nvPr/>
                    </p:nvPicPr>
                    <p:blipFill>
                      <a:blip r:embed="rId9"/>
                      <a:stretch>
                        <a:fillRect/>
                      </a:stretch>
                    </p:blipFill>
                    <p:spPr>
                      <a:xfrm>
                        <a:off x="12716127" y="11178113"/>
                        <a:ext cx="19123339" cy="21442472"/>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39965B66-180D-0F3E-2D15-5C9D8BB7F12B}"/>
              </a:ext>
            </a:extLst>
          </p:cNvPr>
          <p:cNvSpPr txBox="1"/>
          <p:nvPr/>
        </p:nvSpPr>
        <p:spPr>
          <a:xfrm>
            <a:off x="24722300" y="31173079"/>
            <a:ext cx="7427460"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cs typeface="Calibri"/>
              </a:rPr>
              <a:t>Figure 5.</a:t>
            </a:r>
            <a:r>
              <a:rPr lang="en-US" sz="1600" dirty="0">
                <a:latin typeface="Times New Roman"/>
                <a:cs typeface="Calibri"/>
              </a:rPr>
              <a:t> RT PCR/</a:t>
            </a:r>
            <a:r>
              <a:rPr lang="en-US" sz="1600" dirty="0" err="1">
                <a:latin typeface="Times New Roman"/>
                <a:cs typeface="Calibri"/>
              </a:rPr>
              <a:t>Qpcr</a:t>
            </a:r>
            <a:r>
              <a:rPr lang="en-US" sz="1600" dirty="0">
                <a:latin typeface="Times New Roman"/>
                <a:cs typeface="Calibri"/>
              </a:rPr>
              <a:t> DNA testing. (indiamart.com, 2022)</a:t>
            </a:r>
            <a:endParaRPr lang="en-US"/>
          </a:p>
        </p:txBody>
      </p:sp>
      <p:sp>
        <p:nvSpPr>
          <p:cNvPr id="37" name="TextBox 36">
            <a:extLst>
              <a:ext uri="{FF2B5EF4-FFF2-40B4-BE49-F238E27FC236}">
                <a16:creationId xmlns:a16="http://schemas.microsoft.com/office/drawing/2014/main" id="{174949C5-8527-4BA1-D9FF-2430E4D80B23}"/>
              </a:ext>
            </a:extLst>
          </p:cNvPr>
          <p:cNvSpPr txBox="1"/>
          <p:nvPr/>
        </p:nvSpPr>
        <p:spPr>
          <a:xfrm>
            <a:off x="12773226" y="18871298"/>
            <a:ext cx="934991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cs typeface="Calibri"/>
              </a:rPr>
              <a:t>Figure 4.</a:t>
            </a:r>
            <a:r>
              <a:rPr lang="en-US" sz="1600" dirty="0">
                <a:latin typeface="Times New Roman"/>
                <a:cs typeface="Calibri"/>
              </a:rPr>
              <a:t> Fin clip procedure (DNR, 2022)</a:t>
            </a:r>
            <a:endParaRPr lang="en-US"/>
          </a:p>
        </p:txBody>
      </p:sp>
      <p:pic>
        <p:nvPicPr>
          <p:cNvPr id="7" name="Picture 11" descr="A picture containing grass, tree, outdoor, sky&#10;&#10;Description automatically generated">
            <a:extLst>
              <a:ext uri="{FF2B5EF4-FFF2-40B4-BE49-F238E27FC236}">
                <a16:creationId xmlns:a16="http://schemas.microsoft.com/office/drawing/2014/main" id="{9898E3E4-548F-8FB8-75EE-4E3913165405}"/>
              </a:ext>
            </a:extLst>
          </p:cNvPr>
          <p:cNvPicPr>
            <a:picLocks noChangeAspect="1"/>
          </p:cNvPicPr>
          <p:nvPr/>
        </p:nvPicPr>
        <p:blipFill>
          <a:blip r:embed="rId10"/>
          <a:stretch>
            <a:fillRect/>
          </a:stretch>
        </p:blipFill>
        <p:spPr>
          <a:xfrm>
            <a:off x="456158" y="22835596"/>
            <a:ext cx="5097237" cy="8487821"/>
          </a:xfrm>
          <a:prstGeom prst="rect">
            <a:avLst/>
          </a:prstGeom>
        </p:spPr>
      </p:pic>
      <p:sp>
        <p:nvSpPr>
          <p:cNvPr id="12" name="TextBox 11">
            <a:extLst>
              <a:ext uri="{FF2B5EF4-FFF2-40B4-BE49-F238E27FC236}">
                <a16:creationId xmlns:a16="http://schemas.microsoft.com/office/drawing/2014/main" id="{BEE3E03D-FE7A-E776-6D5E-7F19F2CDBE07}"/>
              </a:ext>
            </a:extLst>
          </p:cNvPr>
          <p:cNvSpPr txBox="1"/>
          <p:nvPr/>
        </p:nvSpPr>
        <p:spPr>
          <a:xfrm>
            <a:off x="468565" y="31317035"/>
            <a:ext cx="5231004"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imes New Roman"/>
                <a:cs typeface="Calibri"/>
              </a:rPr>
              <a:t>Figure 2.</a:t>
            </a:r>
            <a:r>
              <a:rPr lang="en-US" sz="1600" dirty="0">
                <a:latin typeface="Times New Roman"/>
                <a:cs typeface="Calibri"/>
              </a:rPr>
              <a:t>  </a:t>
            </a:r>
            <a:r>
              <a:rPr lang="en-US" sz="1600" dirty="0" err="1">
                <a:latin typeface="Times New Roman"/>
                <a:cs typeface="Calibri"/>
              </a:rPr>
              <a:t>Motebello</a:t>
            </a:r>
            <a:r>
              <a:rPr lang="en-US" sz="1600" dirty="0">
                <a:latin typeface="Times New Roman"/>
                <a:cs typeface="Calibri"/>
              </a:rPr>
              <a:t> State Hatchery (Virginia DWR, 2022)</a:t>
            </a:r>
          </a:p>
        </p:txBody>
      </p:sp>
      <p:sp>
        <p:nvSpPr>
          <p:cNvPr id="6" name="TextBox 5">
            <a:extLst>
              <a:ext uri="{FF2B5EF4-FFF2-40B4-BE49-F238E27FC236}">
                <a16:creationId xmlns:a16="http://schemas.microsoft.com/office/drawing/2014/main" id="{1546AAF8-498B-DA92-477D-7BF37960E03F}"/>
              </a:ext>
            </a:extLst>
          </p:cNvPr>
          <p:cNvSpPr txBox="1"/>
          <p:nvPr/>
        </p:nvSpPr>
        <p:spPr>
          <a:xfrm rot="10800000" flipV="1">
            <a:off x="6100274" y="31656938"/>
            <a:ext cx="6272502"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Figure 3. </a:t>
            </a:r>
            <a:r>
              <a:rPr lang="en-US" sz="1600" dirty="0"/>
              <a:t>Trout Length (Hoxmeier, 2015)</a:t>
            </a:r>
          </a:p>
        </p:txBody>
      </p:sp>
      <p:sp>
        <p:nvSpPr>
          <p:cNvPr id="15" name="TextBox 14">
            <a:extLst>
              <a:ext uri="{FF2B5EF4-FFF2-40B4-BE49-F238E27FC236}">
                <a16:creationId xmlns:a16="http://schemas.microsoft.com/office/drawing/2014/main" id="{DF3ADA52-806A-EE4E-A45F-E868A699B301}"/>
              </a:ext>
            </a:extLst>
          </p:cNvPr>
          <p:cNvSpPr txBox="1"/>
          <p:nvPr/>
        </p:nvSpPr>
        <p:spPr>
          <a:xfrm>
            <a:off x="32725968" y="25048909"/>
            <a:ext cx="10431730"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Times New Roman"/>
                <a:cs typeface="Calibri"/>
              </a:rPr>
              <a:t>Created by Jonah Sheridan; Research Locations (</a:t>
            </a:r>
            <a:r>
              <a:rPr lang="en-US" sz="1600" dirty="0" err="1">
                <a:latin typeface="Times New Roman"/>
                <a:cs typeface="Calibri"/>
              </a:rPr>
              <a:t>CalTopo</a:t>
            </a:r>
            <a:r>
              <a:rPr lang="en-US" sz="1600" dirty="0">
                <a:latin typeface="Times New Roman"/>
                <a:cs typeface="Calibri"/>
              </a:rPr>
              <a:t>)</a:t>
            </a:r>
          </a:p>
        </p:txBody>
      </p:sp>
    </p:spTree>
    <p:extLst>
      <p:ext uri="{BB962C8B-B14F-4D97-AF65-F5344CB8AC3E}">
        <p14:creationId xmlns:p14="http://schemas.microsoft.com/office/powerpoint/2010/main" val="63918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1460DF87D3BE489D77F9C6CE0A29A4" ma:contentTypeVersion="4" ma:contentTypeDescription="Create a new document." ma:contentTypeScope="" ma:versionID="f6cc5ec378cdf998adb59cc8c4e9e074">
  <xsd:schema xmlns:xsd="http://www.w3.org/2001/XMLSchema" xmlns:xs="http://www.w3.org/2001/XMLSchema" xmlns:p="http://schemas.microsoft.com/office/2006/metadata/properties" xmlns:ns2="718834d3-34c3-42c6-a3c1-23054b34fece" targetNamespace="http://schemas.microsoft.com/office/2006/metadata/properties" ma:root="true" ma:fieldsID="3f467929a204d45b8d4ae303cbf1d4c8" ns2:_="">
    <xsd:import namespace="718834d3-34c3-42c6-a3c1-23054b34fe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8834d3-34c3-42c6-a3c1-23054b34f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D27E2F-6EE9-4ACB-8F34-9CAF9B48081D}">
  <ds:schemaRefs>
    <ds:schemaRef ds:uri="http://schemas.microsoft.com/sharepoint/v3/contenttype/forms"/>
  </ds:schemaRefs>
</ds:datastoreItem>
</file>

<file path=customXml/itemProps2.xml><?xml version="1.0" encoding="utf-8"?>
<ds:datastoreItem xmlns:ds="http://schemas.openxmlformats.org/officeDocument/2006/customXml" ds:itemID="{87A3B51B-A51F-4215-B168-6AA214B4EFDF}">
  <ds:schemaRefs>
    <ds:schemaRef ds:uri="718834d3-34c3-42c6-a3c1-23054b34fe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6CBF76-6059-4CC1-9037-27DD8817A3D3}">
  <ds:schemaRefs>
    <ds:schemaRef ds:uri="718834d3-34c3-42c6-a3c1-23054b34fe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1006</Words>
  <Application>Microsoft Macintosh PowerPoint</Application>
  <PresentationFormat>Custom</PresentationFormat>
  <Paragraphs>65</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Garamond</vt:lpstr>
      <vt:lpstr>Times New Roman</vt:lpstr>
      <vt:lpstr>Office Theme</vt:lpstr>
      <vt:lpstr>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Sheridan, Jonah T</cp:lastModifiedBy>
  <cp:revision>114</cp:revision>
  <dcterms:created xsi:type="dcterms:W3CDTF">2013-10-19T16:33:22Z</dcterms:created>
  <dcterms:modified xsi:type="dcterms:W3CDTF">2022-04-04T16:27:34Z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0x0101005E1460DF87D3BE489D77F9C6CE0A29A4</vt:lpwstr>
  </property>
</Properties>
</file>