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3891200" cy="32918400"/>
  <p:notesSz cx="9144000" cy="6858000"/>
  <p:defaultTex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9">
          <p15:clr>
            <a:srgbClr val="A4A3A4"/>
          </p15:clr>
        </p15:guide>
        <p15:guide id="2" pos="16128">
          <p15:clr>
            <a:srgbClr val="A4A3A4"/>
          </p15:clr>
        </p15:guide>
        <p15:guide id="3"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CE1E"/>
    <a:srgbClr val="00C28D"/>
    <a:srgbClr val="00B4FF"/>
    <a:srgbClr val="008080"/>
    <a:srgbClr val="1270FC"/>
    <a:srgbClr val="FFA200"/>
    <a:srgbClr val="008000"/>
    <a:srgbClr val="FFFFFF"/>
    <a:srgbClr val="0A254E"/>
    <a:srgbClr val="0A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588" autoAdjust="0"/>
    <p:restoredTop sz="95296" autoAdjust="0"/>
  </p:normalViewPr>
  <p:slideViewPr>
    <p:cSldViewPr snapToGrid="0" snapToObjects="1">
      <p:cViewPr>
        <p:scale>
          <a:sx n="42" d="100"/>
          <a:sy n="42" d="100"/>
        </p:scale>
        <p:origin x="72" y="-2232"/>
      </p:cViewPr>
      <p:guideLst>
        <p:guide orient="horz" pos="10369"/>
        <p:guide pos="1612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6263FE2-9438-354A-B60A-5A471281E58B}" type="datetimeFigureOut">
              <a:rPr lang="en-US" smtClean="0"/>
              <a:t>3/22/22</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ECA9BC3-5A08-5C40-8DE6-1B49CE826337}" type="slidenum">
              <a:rPr lang="en-US" smtClean="0"/>
              <a:t>‹#›</a:t>
            </a:fld>
            <a:endParaRPr lang="en-US"/>
          </a:p>
        </p:txBody>
      </p:sp>
    </p:spTree>
    <p:extLst>
      <p:ext uri="{BB962C8B-B14F-4D97-AF65-F5344CB8AC3E}">
        <p14:creationId xmlns:p14="http://schemas.microsoft.com/office/powerpoint/2010/main" val="3278815488"/>
      </p:ext>
    </p:extLst>
  </p:cSld>
  <p:clrMap bg1="lt1" tx1="dk1" bg2="lt2" tx2="dk2" accent1="accent1" accent2="accent2" accent3="accent3" accent4="accent4" accent5="accent5" accent6="accent6" hlink="hlink" folHlink="folHlink"/>
  <p:notesStyle>
    <a:lvl1pPr marL="0" algn="l" defTabSz="477467" rtl="0" eaLnBrk="1" latinLnBrk="0" hangingPunct="1">
      <a:defRPr sz="1300" kern="1200">
        <a:solidFill>
          <a:schemeClr val="tx1"/>
        </a:solidFill>
        <a:latin typeface="+mn-lt"/>
        <a:ea typeface="+mn-ea"/>
        <a:cs typeface="+mn-cs"/>
      </a:defRPr>
    </a:lvl1pPr>
    <a:lvl2pPr marL="477467" algn="l" defTabSz="477467" rtl="0" eaLnBrk="1" latinLnBrk="0" hangingPunct="1">
      <a:defRPr sz="1300" kern="1200">
        <a:solidFill>
          <a:schemeClr val="tx1"/>
        </a:solidFill>
        <a:latin typeface="+mn-lt"/>
        <a:ea typeface="+mn-ea"/>
        <a:cs typeface="+mn-cs"/>
      </a:defRPr>
    </a:lvl2pPr>
    <a:lvl3pPr marL="954936" algn="l" defTabSz="477467" rtl="0" eaLnBrk="1" latinLnBrk="0" hangingPunct="1">
      <a:defRPr sz="1300" kern="1200">
        <a:solidFill>
          <a:schemeClr val="tx1"/>
        </a:solidFill>
        <a:latin typeface="+mn-lt"/>
        <a:ea typeface="+mn-ea"/>
        <a:cs typeface="+mn-cs"/>
      </a:defRPr>
    </a:lvl3pPr>
    <a:lvl4pPr marL="1432403" algn="l" defTabSz="477467" rtl="0" eaLnBrk="1" latinLnBrk="0" hangingPunct="1">
      <a:defRPr sz="1300" kern="1200">
        <a:solidFill>
          <a:schemeClr val="tx1"/>
        </a:solidFill>
        <a:latin typeface="+mn-lt"/>
        <a:ea typeface="+mn-ea"/>
        <a:cs typeface="+mn-cs"/>
      </a:defRPr>
    </a:lvl4pPr>
    <a:lvl5pPr marL="1909870" algn="l" defTabSz="477467" rtl="0" eaLnBrk="1" latinLnBrk="0" hangingPunct="1">
      <a:defRPr sz="1300" kern="1200">
        <a:solidFill>
          <a:schemeClr val="tx1"/>
        </a:solidFill>
        <a:latin typeface="+mn-lt"/>
        <a:ea typeface="+mn-ea"/>
        <a:cs typeface="+mn-cs"/>
      </a:defRPr>
    </a:lvl5pPr>
    <a:lvl6pPr marL="2387337" algn="l" defTabSz="477467" rtl="0" eaLnBrk="1" latinLnBrk="0" hangingPunct="1">
      <a:defRPr sz="1300" kern="1200">
        <a:solidFill>
          <a:schemeClr val="tx1"/>
        </a:solidFill>
        <a:latin typeface="+mn-lt"/>
        <a:ea typeface="+mn-ea"/>
        <a:cs typeface="+mn-cs"/>
      </a:defRPr>
    </a:lvl6pPr>
    <a:lvl7pPr marL="2864805" algn="l" defTabSz="477467" rtl="0" eaLnBrk="1" latinLnBrk="0" hangingPunct="1">
      <a:defRPr sz="1300" kern="1200">
        <a:solidFill>
          <a:schemeClr val="tx1"/>
        </a:solidFill>
        <a:latin typeface="+mn-lt"/>
        <a:ea typeface="+mn-ea"/>
        <a:cs typeface="+mn-cs"/>
      </a:defRPr>
    </a:lvl7pPr>
    <a:lvl8pPr marL="3342272" algn="l" defTabSz="477467" rtl="0" eaLnBrk="1" latinLnBrk="0" hangingPunct="1">
      <a:defRPr sz="1300" kern="1200">
        <a:solidFill>
          <a:schemeClr val="tx1"/>
        </a:solidFill>
        <a:latin typeface="+mn-lt"/>
        <a:ea typeface="+mn-ea"/>
        <a:cs typeface="+mn-cs"/>
      </a:defRPr>
    </a:lvl8pPr>
    <a:lvl9pPr marL="3819741" algn="l" defTabSz="4774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A9BC3-5A08-5C40-8DE6-1B49CE826337}" type="slidenum">
              <a:rPr lang="en-US" smtClean="0"/>
              <a:t>1</a:t>
            </a:fld>
            <a:endParaRPr lang="en-US"/>
          </a:p>
        </p:txBody>
      </p:sp>
    </p:spTree>
    <p:extLst>
      <p:ext uri="{BB962C8B-B14F-4D97-AF65-F5344CB8AC3E}">
        <p14:creationId xmlns:p14="http://schemas.microsoft.com/office/powerpoint/2010/main" val="233298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6"/>
            <a:ext cx="37307520" cy="7056121"/>
          </a:xfrm>
        </p:spPr>
        <p:txBody>
          <a:bodyPr/>
          <a:lstStyle/>
          <a:p>
            <a:r>
              <a:rPr lang="en-US"/>
              <a:t>Click to edit Master title style</a:t>
            </a:r>
          </a:p>
        </p:txBody>
      </p:sp>
      <p:sp>
        <p:nvSpPr>
          <p:cNvPr id="3" name="Subtitle 2"/>
          <p:cNvSpPr>
            <a:spLocks noGrp="1"/>
          </p:cNvSpPr>
          <p:nvPr>
            <p:ph type="subTitle" idx="1"/>
          </p:nvPr>
        </p:nvSpPr>
        <p:spPr>
          <a:xfrm>
            <a:off x="6583680" y="18653763"/>
            <a:ext cx="30723840" cy="8412480"/>
          </a:xfrm>
        </p:spPr>
        <p:txBody>
          <a:bodyPr/>
          <a:lstStyle>
            <a:lvl1pPr marL="0" indent="0" algn="ctr">
              <a:buNone/>
              <a:defRPr>
                <a:solidFill>
                  <a:schemeClr val="tx1">
                    <a:tint val="75000"/>
                  </a:schemeClr>
                </a:solidFill>
              </a:defRPr>
            </a:lvl1pPr>
            <a:lvl2pPr marL="2072951" indent="0" algn="ctr">
              <a:buNone/>
              <a:defRPr>
                <a:solidFill>
                  <a:schemeClr val="tx1">
                    <a:tint val="75000"/>
                  </a:schemeClr>
                </a:solidFill>
              </a:defRPr>
            </a:lvl2pPr>
            <a:lvl3pPr marL="4145900" indent="0" algn="ctr">
              <a:buNone/>
              <a:defRPr>
                <a:solidFill>
                  <a:schemeClr val="tx1">
                    <a:tint val="75000"/>
                  </a:schemeClr>
                </a:solidFill>
              </a:defRPr>
            </a:lvl3pPr>
            <a:lvl4pPr marL="6218851" indent="0" algn="ctr">
              <a:buNone/>
              <a:defRPr>
                <a:solidFill>
                  <a:schemeClr val="tx1">
                    <a:tint val="75000"/>
                  </a:schemeClr>
                </a:solidFill>
              </a:defRPr>
            </a:lvl4pPr>
            <a:lvl5pPr marL="8291798" indent="0" algn="ctr">
              <a:buNone/>
              <a:defRPr>
                <a:solidFill>
                  <a:schemeClr val="tx1">
                    <a:tint val="75000"/>
                  </a:schemeClr>
                </a:solidFill>
              </a:defRPr>
            </a:lvl5pPr>
            <a:lvl6pPr marL="10364750" indent="0" algn="ctr">
              <a:buNone/>
              <a:defRPr>
                <a:solidFill>
                  <a:schemeClr val="tx1">
                    <a:tint val="75000"/>
                  </a:schemeClr>
                </a:solidFill>
              </a:defRPr>
            </a:lvl6pPr>
            <a:lvl7pPr marL="12437701" indent="0" algn="ctr">
              <a:buNone/>
              <a:defRPr>
                <a:solidFill>
                  <a:schemeClr val="tx1">
                    <a:tint val="75000"/>
                  </a:schemeClr>
                </a:solidFill>
              </a:defRPr>
            </a:lvl7pPr>
            <a:lvl8pPr marL="14510648" indent="0" algn="ctr">
              <a:buNone/>
              <a:defRPr>
                <a:solidFill>
                  <a:schemeClr val="tx1">
                    <a:tint val="75000"/>
                  </a:schemeClr>
                </a:solidFill>
              </a:defRPr>
            </a:lvl8pPr>
            <a:lvl9pPr marL="1658360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3D97CC-475F-BE49-B579-6BFEF977A37E}" type="datetimeFigureOut">
              <a:rPr lang="en-US" smtClean="0"/>
              <a:t>3/22/22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3524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12173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75"/>
            <a:ext cx="9875520" cy="280873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75"/>
            <a:ext cx="28895040" cy="280873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38285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803175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4"/>
            <a:ext cx="37307520" cy="6537961"/>
          </a:xfrm>
        </p:spPr>
        <p:txBody>
          <a:bodyPr anchor="t"/>
          <a:lstStyle>
            <a:lvl1pPr algn="l">
              <a:defRPr sz="18300" b="1" cap="all"/>
            </a:lvl1pPr>
          </a:lstStyle>
          <a:p>
            <a:r>
              <a:rPr lang="en-US"/>
              <a:t>Click to edit Master title style</a:t>
            </a:r>
          </a:p>
        </p:txBody>
      </p:sp>
      <p:sp>
        <p:nvSpPr>
          <p:cNvPr id="3" name="Text Placeholder 2"/>
          <p:cNvSpPr>
            <a:spLocks noGrp="1"/>
          </p:cNvSpPr>
          <p:nvPr>
            <p:ph type="body" idx="1"/>
          </p:nvPr>
        </p:nvSpPr>
        <p:spPr>
          <a:xfrm>
            <a:off x="3467103" y="13952231"/>
            <a:ext cx="37307520" cy="7200900"/>
          </a:xfrm>
        </p:spPr>
        <p:txBody>
          <a:bodyPr anchor="b"/>
          <a:lstStyle>
            <a:lvl1pPr marL="0" indent="0">
              <a:buNone/>
              <a:defRPr sz="9100">
                <a:solidFill>
                  <a:schemeClr val="tx1">
                    <a:tint val="75000"/>
                  </a:schemeClr>
                </a:solidFill>
              </a:defRPr>
            </a:lvl1pPr>
            <a:lvl2pPr marL="2072951" indent="0">
              <a:buNone/>
              <a:defRPr sz="8200">
                <a:solidFill>
                  <a:schemeClr val="tx1">
                    <a:tint val="75000"/>
                  </a:schemeClr>
                </a:solidFill>
              </a:defRPr>
            </a:lvl2pPr>
            <a:lvl3pPr marL="4145900" indent="0">
              <a:buNone/>
              <a:defRPr sz="7200">
                <a:solidFill>
                  <a:schemeClr val="tx1">
                    <a:tint val="75000"/>
                  </a:schemeClr>
                </a:solidFill>
              </a:defRPr>
            </a:lvl3pPr>
            <a:lvl4pPr marL="6218851" indent="0">
              <a:buNone/>
              <a:defRPr sz="6300">
                <a:solidFill>
                  <a:schemeClr val="tx1">
                    <a:tint val="75000"/>
                  </a:schemeClr>
                </a:solidFill>
              </a:defRPr>
            </a:lvl4pPr>
            <a:lvl5pPr marL="8291798" indent="0">
              <a:buNone/>
              <a:defRPr sz="6300">
                <a:solidFill>
                  <a:schemeClr val="tx1">
                    <a:tint val="75000"/>
                  </a:schemeClr>
                </a:solidFill>
              </a:defRPr>
            </a:lvl5pPr>
            <a:lvl6pPr marL="10364750" indent="0">
              <a:buNone/>
              <a:defRPr sz="6300">
                <a:solidFill>
                  <a:schemeClr val="tx1">
                    <a:tint val="75000"/>
                  </a:schemeClr>
                </a:solidFill>
              </a:defRPr>
            </a:lvl6pPr>
            <a:lvl7pPr marL="12437701" indent="0">
              <a:buNone/>
              <a:defRPr sz="6300">
                <a:solidFill>
                  <a:schemeClr val="tx1">
                    <a:tint val="75000"/>
                  </a:schemeClr>
                </a:solidFill>
              </a:defRPr>
            </a:lvl7pPr>
            <a:lvl8pPr marL="14510648" indent="0">
              <a:buNone/>
              <a:defRPr sz="6300">
                <a:solidFill>
                  <a:schemeClr val="tx1">
                    <a:tint val="75000"/>
                  </a:schemeClr>
                </a:solidFill>
              </a:defRPr>
            </a:lvl8pPr>
            <a:lvl9pPr marL="16583601" indent="0">
              <a:buNone/>
              <a:defRPr sz="6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3D97CC-475F-BE49-B579-6BFEF977A37E}" type="datetimeFigureOut">
              <a:rPr lang="en-US" smtClean="0"/>
              <a:t>3/22/22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404899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71"/>
            <a:ext cx="19385280" cy="21724622"/>
          </a:xfrm>
        </p:spPr>
        <p:txBody>
          <a:bodyPr/>
          <a:lstStyle>
            <a:lvl1pPr>
              <a:defRPr sz="128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71"/>
            <a:ext cx="19385280" cy="21724622"/>
          </a:xfrm>
        </p:spPr>
        <p:txBody>
          <a:bodyPr/>
          <a:lstStyle>
            <a:lvl1pPr>
              <a:defRPr sz="12800"/>
            </a:lvl1pPr>
            <a:lvl2pPr>
              <a:defRPr sz="109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3D97CC-475F-BE49-B579-6BFEF977A37E}" type="datetimeFigureOut">
              <a:rPr lang="en-US" smtClean="0"/>
              <a:t>3/22/22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737522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4" y="7368544"/>
            <a:ext cx="19392903" cy="3070859"/>
          </a:xfrm>
        </p:spPr>
        <p:txBody>
          <a:bodyPr anchor="b"/>
          <a:lstStyle>
            <a:lvl1pPr marL="0" indent="0">
              <a:buNone/>
              <a:defRPr sz="10900" b="1"/>
            </a:lvl1pPr>
            <a:lvl2pPr marL="2072951" indent="0">
              <a:buNone/>
              <a:defRPr sz="9100" b="1"/>
            </a:lvl2pPr>
            <a:lvl3pPr marL="4145900" indent="0">
              <a:buNone/>
              <a:defRPr sz="8200" b="1"/>
            </a:lvl3pPr>
            <a:lvl4pPr marL="6218851" indent="0">
              <a:buNone/>
              <a:defRPr sz="7200" b="1"/>
            </a:lvl4pPr>
            <a:lvl5pPr marL="8291798" indent="0">
              <a:buNone/>
              <a:defRPr sz="7200" b="1"/>
            </a:lvl5pPr>
            <a:lvl6pPr marL="10364750" indent="0">
              <a:buNone/>
              <a:defRPr sz="7200" b="1"/>
            </a:lvl6pPr>
            <a:lvl7pPr marL="12437701" indent="0">
              <a:buNone/>
              <a:defRPr sz="7200" b="1"/>
            </a:lvl7pPr>
            <a:lvl8pPr marL="14510648" indent="0">
              <a:buNone/>
              <a:defRPr sz="7200" b="1"/>
            </a:lvl8pPr>
            <a:lvl9pPr marL="16583601" indent="0">
              <a:buNone/>
              <a:defRPr sz="7200" b="1"/>
            </a:lvl9pPr>
          </a:lstStyle>
          <a:p>
            <a:pPr lvl="0"/>
            <a:r>
              <a:rPr lang="en-US"/>
              <a:t>Click to edit Master text styles</a:t>
            </a:r>
          </a:p>
        </p:txBody>
      </p:sp>
      <p:sp>
        <p:nvSpPr>
          <p:cNvPr id="4" name="Content Placeholder 3"/>
          <p:cNvSpPr>
            <a:spLocks noGrp="1"/>
          </p:cNvSpPr>
          <p:nvPr>
            <p:ph sz="half" idx="2"/>
          </p:nvPr>
        </p:nvSpPr>
        <p:spPr>
          <a:xfrm>
            <a:off x="2194564" y="10439402"/>
            <a:ext cx="19392903" cy="18966181"/>
          </a:xfrm>
        </p:spPr>
        <p:txBody>
          <a:bodyPr/>
          <a:lstStyle>
            <a:lvl1pPr>
              <a:defRPr sz="10900"/>
            </a:lvl1pPr>
            <a:lvl2pPr>
              <a:defRPr sz="9100"/>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8" y="7368544"/>
            <a:ext cx="19400520" cy="3070859"/>
          </a:xfrm>
        </p:spPr>
        <p:txBody>
          <a:bodyPr anchor="b"/>
          <a:lstStyle>
            <a:lvl1pPr marL="0" indent="0">
              <a:buNone/>
              <a:defRPr sz="10900" b="1"/>
            </a:lvl1pPr>
            <a:lvl2pPr marL="2072951" indent="0">
              <a:buNone/>
              <a:defRPr sz="9100" b="1"/>
            </a:lvl2pPr>
            <a:lvl3pPr marL="4145900" indent="0">
              <a:buNone/>
              <a:defRPr sz="8200" b="1"/>
            </a:lvl3pPr>
            <a:lvl4pPr marL="6218851" indent="0">
              <a:buNone/>
              <a:defRPr sz="7200" b="1"/>
            </a:lvl4pPr>
            <a:lvl5pPr marL="8291798" indent="0">
              <a:buNone/>
              <a:defRPr sz="7200" b="1"/>
            </a:lvl5pPr>
            <a:lvl6pPr marL="10364750" indent="0">
              <a:buNone/>
              <a:defRPr sz="7200" b="1"/>
            </a:lvl6pPr>
            <a:lvl7pPr marL="12437701" indent="0">
              <a:buNone/>
              <a:defRPr sz="7200" b="1"/>
            </a:lvl7pPr>
            <a:lvl8pPr marL="14510648" indent="0">
              <a:buNone/>
              <a:defRPr sz="7200" b="1"/>
            </a:lvl8pPr>
            <a:lvl9pPr marL="16583601" indent="0">
              <a:buNone/>
              <a:defRPr sz="7200" b="1"/>
            </a:lvl9pPr>
          </a:lstStyle>
          <a:p>
            <a:pPr lvl="0"/>
            <a:r>
              <a:rPr lang="en-US"/>
              <a:t>Click to edit Master text styles</a:t>
            </a:r>
          </a:p>
        </p:txBody>
      </p:sp>
      <p:sp>
        <p:nvSpPr>
          <p:cNvPr id="6" name="Content Placeholder 5"/>
          <p:cNvSpPr>
            <a:spLocks noGrp="1"/>
          </p:cNvSpPr>
          <p:nvPr>
            <p:ph sz="quarter" idx="4"/>
          </p:nvPr>
        </p:nvSpPr>
        <p:spPr>
          <a:xfrm>
            <a:off x="22296128" y="10439402"/>
            <a:ext cx="19400520" cy="18966181"/>
          </a:xfrm>
        </p:spPr>
        <p:txBody>
          <a:bodyPr/>
          <a:lstStyle>
            <a:lvl1pPr>
              <a:defRPr sz="10900"/>
            </a:lvl1pPr>
            <a:lvl2pPr>
              <a:defRPr sz="9100"/>
            </a:lvl2pPr>
            <a:lvl3pPr>
              <a:defRPr sz="820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3D97CC-475F-BE49-B579-6BFEF977A37E}" type="datetimeFigureOut">
              <a:rPr lang="en-US" smtClean="0"/>
              <a:t>3/22/22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34501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3D97CC-475F-BE49-B579-6BFEF977A37E}" type="datetimeFigureOut">
              <a:rPr lang="en-US" smtClean="0"/>
              <a:t>3/22/22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08573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D97CC-475F-BE49-B579-6BFEF977A37E}" type="datetimeFigureOut">
              <a:rPr lang="en-US" smtClean="0"/>
              <a:t>3/22/22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945370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71" y="1310640"/>
            <a:ext cx="14439903" cy="5577840"/>
          </a:xfrm>
        </p:spPr>
        <p:txBody>
          <a:bodyPr anchor="b"/>
          <a:lstStyle>
            <a:lvl1pPr algn="l">
              <a:defRPr sz="9100" b="1"/>
            </a:lvl1pPr>
          </a:lstStyle>
          <a:p>
            <a:r>
              <a:rPr lang="en-US"/>
              <a:t>Click to edit Master title style</a:t>
            </a:r>
          </a:p>
        </p:txBody>
      </p:sp>
      <p:sp>
        <p:nvSpPr>
          <p:cNvPr id="3" name="Content Placeholder 2"/>
          <p:cNvSpPr>
            <a:spLocks noGrp="1"/>
          </p:cNvSpPr>
          <p:nvPr>
            <p:ph idx="1"/>
          </p:nvPr>
        </p:nvSpPr>
        <p:spPr>
          <a:xfrm>
            <a:off x="17160240" y="1310653"/>
            <a:ext cx="24536400" cy="28094943"/>
          </a:xfrm>
        </p:spPr>
        <p:txBody>
          <a:bodyPr/>
          <a:lstStyle>
            <a:lvl1pPr>
              <a:defRPr sz="14500"/>
            </a:lvl1pPr>
            <a:lvl2pPr>
              <a:defRPr sz="12800"/>
            </a:lvl2pPr>
            <a:lvl3pPr>
              <a:defRPr sz="10900"/>
            </a:lvl3pPr>
            <a:lvl4pPr>
              <a:defRPr sz="9100"/>
            </a:lvl4pPr>
            <a:lvl5pPr>
              <a:defRPr sz="9100"/>
            </a:lvl5pPr>
            <a:lvl6pPr>
              <a:defRPr sz="9100"/>
            </a:lvl6pPr>
            <a:lvl7pPr>
              <a:defRPr sz="9100"/>
            </a:lvl7pPr>
            <a:lvl8pPr>
              <a:defRPr sz="9100"/>
            </a:lvl8pPr>
            <a:lvl9pPr>
              <a:defRPr sz="9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71" y="6888488"/>
            <a:ext cx="14439903" cy="22517103"/>
          </a:xfrm>
        </p:spPr>
        <p:txBody>
          <a:bodyPr/>
          <a:lstStyle>
            <a:lvl1pPr marL="0" indent="0">
              <a:buNone/>
              <a:defRPr sz="6300"/>
            </a:lvl1pPr>
            <a:lvl2pPr marL="2072951" indent="0">
              <a:buNone/>
              <a:defRPr sz="5500"/>
            </a:lvl2pPr>
            <a:lvl3pPr marL="4145900" indent="0">
              <a:buNone/>
              <a:defRPr sz="4500"/>
            </a:lvl3pPr>
            <a:lvl4pPr marL="6218851" indent="0">
              <a:buNone/>
              <a:defRPr sz="4000"/>
            </a:lvl4pPr>
            <a:lvl5pPr marL="8291798" indent="0">
              <a:buNone/>
              <a:defRPr sz="4000"/>
            </a:lvl5pPr>
            <a:lvl6pPr marL="10364750" indent="0">
              <a:buNone/>
              <a:defRPr sz="4000"/>
            </a:lvl6pPr>
            <a:lvl7pPr marL="12437701" indent="0">
              <a:buNone/>
              <a:defRPr sz="4000"/>
            </a:lvl7pPr>
            <a:lvl8pPr marL="14510648" indent="0">
              <a:buNone/>
              <a:defRPr sz="4000"/>
            </a:lvl8pPr>
            <a:lvl9pPr marL="16583601"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5193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1"/>
            <a:ext cx="26334720" cy="2720343"/>
          </a:xfrm>
        </p:spPr>
        <p:txBody>
          <a:bodyPr anchor="b"/>
          <a:lstStyle>
            <a:lvl1pPr algn="l">
              <a:defRPr sz="9100" b="1"/>
            </a:lvl1pPr>
          </a:lstStyle>
          <a:p>
            <a:r>
              <a:rPr lang="en-US"/>
              <a:t>Click to edit Master title style</a:t>
            </a:r>
          </a:p>
        </p:txBody>
      </p:sp>
      <p:sp>
        <p:nvSpPr>
          <p:cNvPr id="3" name="Picture Placeholder 2"/>
          <p:cNvSpPr>
            <a:spLocks noGrp="1"/>
          </p:cNvSpPr>
          <p:nvPr>
            <p:ph type="pic" idx="1"/>
          </p:nvPr>
        </p:nvSpPr>
        <p:spPr>
          <a:xfrm>
            <a:off x="8602983" y="2941321"/>
            <a:ext cx="26334720" cy="19751040"/>
          </a:xfrm>
        </p:spPr>
        <p:txBody>
          <a:bodyPr/>
          <a:lstStyle>
            <a:lvl1pPr marL="0" indent="0">
              <a:buNone/>
              <a:defRPr sz="14500"/>
            </a:lvl1pPr>
            <a:lvl2pPr marL="2072951" indent="0">
              <a:buNone/>
              <a:defRPr sz="12800"/>
            </a:lvl2pPr>
            <a:lvl3pPr marL="4145900" indent="0">
              <a:buNone/>
              <a:defRPr sz="10900"/>
            </a:lvl3pPr>
            <a:lvl4pPr marL="6218851" indent="0">
              <a:buNone/>
              <a:defRPr sz="9100"/>
            </a:lvl4pPr>
            <a:lvl5pPr marL="8291798" indent="0">
              <a:buNone/>
              <a:defRPr sz="9100"/>
            </a:lvl5pPr>
            <a:lvl6pPr marL="10364750" indent="0">
              <a:buNone/>
              <a:defRPr sz="9100"/>
            </a:lvl6pPr>
            <a:lvl7pPr marL="12437701" indent="0">
              <a:buNone/>
              <a:defRPr sz="9100"/>
            </a:lvl7pPr>
            <a:lvl8pPr marL="14510648" indent="0">
              <a:buNone/>
              <a:defRPr sz="9100"/>
            </a:lvl8pPr>
            <a:lvl9pPr marL="16583601" indent="0">
              <a:buNone/>
              <a:defRPr sz="9100"/>
            </a:lvl9pPr>
          </a:lstStyle>
          <a:p>
            <a:endParaRPr lang="en-US"/>
          </a:p>
        </p:txBody>
      </p:sp>
      <p:sp>
        <p:nvSpPr>
          <p:cNvPr id="4" name="Text Placeholder 3"/>
          <p:cNvSpPr>
            <a:spLocks noGrp="1"/>
          </p:cNvSpPr>
          <p:nvPr>
            <p:ph type="body" sz="half" idx="2"/>
          </p:nvPr>
        </p:nvSpPr>
        <p:spPr>
          <a:xfrm>
            <a:off x="8602983" y="25763227"/>
            <a:ext cx="26334720" cy="3863337"/>
          </a:xfrm>
        </p:spPr>
        <p:txBody>
          <a:bodyPr/>
          <a:lstStyle>
            <a:lvl1pPr marL="0" indent="0">
              <a:buNone/>
              <a:defRPr sz="6300"/>
            </a:lvl1pPr>
            <a:lvl2pPr marL="2072951" indent="0">
              <a:buNone/>
              <a:defRPr sz="5500"/>
            </a:lvl2pPr>
            <a:lvl3pPr marL="4145900" indent="0">
              <a:buNone/>
              <a:defRPr sz="4500"/>
            </a:lvl3pPr>
            <a:lvl4pPr marL="6218851" indent="0">
              <a:buNone/>
              <a:defRPr sz="4000"/>
            </a:lvl4pPr>
            <a:lvl5pPr marL="8291798" indent="0">
              <a:buNone/>
              <a:defRPr sz="4000"/>
            </a:lvl5pPr>
            <a:lvl6pPr marL="10364750" indent="0">
              <a:buNone/>
              <a:defRPr sz="4000"/>
            </a:lvl6pPr>
            <a:lvl7pPr marL="12437701" indent="0">
              <a:buNone/>
              <a:defRPr sz="4000"/>
            </a:lvl7pPr>
            <a:lvl8pPr marL="14510648" indent="0">
              <a:buNone/>
              <a:defRPr sz="4000"/>
            </a:lvl8pPr>
            <a:lvl9pPr marL="16583601"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03484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14591" tIns="207295" rIns="414591" bIns="207295" rtlCol="0" anchor="ctr">
            <a:normAutofit/>
          </a:bodyPr>
          <a:lstStyle/>
          <a:p>
            <a:r>
              <a:rPr lang="en-US"/>
              <a:t>Click to edit Master title style</a:t>
            </a:r>
          </a:p>
        </p:txBody>
      </p:sp>
      <p:sp>
        <p:nvSpPr>
          <p:cNvPr id="3" name="Text Placeholder 2"/>
          <p:cNvSpPr>
            <a:spLocks noGrp="1"/>
          </p:cNvSpPr>
          <p:nvPr>
            <p:ph type="body" idx="1"/>
          </p:nvPr>
        </p:nvSpPr>
        <p:spPr>
          <a:xfrm>
            <a:off x="2194560" y="7680971"/>
            <a:ext cx="39502080" cy="21724622"/>
          </a:xfrm>
          <a:prstGeom prst="rect">
            <a:avLst/>
          </a:prstGeom>
        </p:spPr>
        <p:txBody>
          <a:bodyPr vert="horz" lIns="414591" tIns="207295" rIns="414591" bIns="20729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2"/>
            <a:ext cx="10241280" cy="1752601"/>
          </a:xfrm>
          <a:prstGeom prst="rect">
            <a:avLst/>
          </a:prstGeom>
        </p:spPr>
        <p:txBody>
          <a:bodyPr vert="horz" lIns="414591" tIns="207295" rIns="414591" bIns="207295" rtlCol="0" anchor="ctr"/>
          <a:lstStyle>
            <a:lvl1pPr algn="l">
              <a:defRPr sz="5500">
                <a:solidFill>
                  <a:schemeClr val="tx1">
                    <a:tint val="75000"/>
                  </a:schemeClr>
                </a:solidFill>
              </a:defRPr>
            </a:lvl1pPr>
          </a:lstStyle>
          <a:p>
            <a:fld id="{163D97CC-475F-BE49-B579-6BFEF977A37E}" type="datetimeFigureOut">
              <a:rPr lang="en-US" smtClean="0"/>
              <a:t>3/22/22</a:t>
            </a:fld>
            <a:endParaRPr lang="en-US"/>
          </a:p>
        </p:txBody>
      </p:sp>
      <p:sp>
        <p:nvSpPr>
          <p:cNvPr id="5" name="Footer Placeholder 4"/>
          <p:cNvSpPr>
            <a:spLocks noGrp="1"/>
          </p:cNvSpPr>
          <p:nvPr>
            <p:ph type="ftr" sz="quarter" idx="3"/>
          </p:nvPr>
        </p:nvSpPr>
        <p:spPr>
          <a:xfrm>
            <a:off x="14996160" y="30510482"/>
            <a:ext cx="13898880" cy="1752601"/>
          </a:xfrm>
          <a:prstGeom prst="rect">
            <a:avLst/>
          </a:prstGeom>
        </p:spPr>
        <p:txBody>
          <a:bodyPr vert="horz" lIns="414591" tIns="207295" rIns="414591" bIns="207295" rtlCol="0" anchor="ctr"/>
          <a:lstStyle>
            <a:lvl1pPr algn="ctr">
              <a:defRPr sz="5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1"/>
          </a:xfrm>
          <a:prstGeom prst="rect">
            <a:avLst/>
          </a:prstGeom>
        </p:spPr>
        <p:txBody>
          <a:bodyPr vert="horz" lIns="414591" tIns="207295" rIns="414591" bIns="207295" rtlCol="0" anchor="ctr"/>
          <a:lstStyle>
            <a:lvl1pPr algn="r">
              <a:defRPr sz="5500">
                <a:solidFill>
                  <a:schemeClr val="tx1">
                    <a:tint val="75000"/>
                  </a:schemeClr>
                </a:solidFill>
              </a:defRPr>
            </a:lvl1pPr>
          </a:lstStyle>
          <a:p>
            <a:fld id="{BEC96AFA-303D-8042-85F3-1EA037B235F2}" type="slidenum">
              <a:rPr lang="en-US" smtClean="0"/>
              <a:t>‹#›</a:t>
            </a:fld>
            <a:endParaRPr lang="en-US"/>
          </a:p>
        </p:txBody>
      </p:sp>
    </p:spTree>
    <p:extLst>
      <p:ext uri="{BB962C8B-B14F-4D97-AF65-F5344CB8AC3E}">
        <p14:creationId xmlns:p14="http://schemas.microsoft.com/office/powerpoint/2010/main" val="148758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72951" rtl="0" eaLnBrk="1" latinLnBrk="0" hangingPunct="1">
        <a:spcBef>
          <a:spcPct val="0"/>
        </a:spcBef>
        <a:buNone/>
        <a:defRPr sz="20000" kern="1200">
          <a:solidFill>
            <a:schemeClr val="tx1"/>
          </a:solidFill>
          <a:latin typeface="+mj-lt"/>
          <a:ea typeface="+mj-ea"/>
          <a:cs typeface="+mj-cs"/>
        </a:defRPr>
      </a:lvl1pPr>
    </p:titleStyle>
    <p:bodyStyle>
      <a:lvl1pPr marL="1554711" indent="-1554711" algn="l" defTabSz="2072951" rtl="0" eaLnBrk="1" latinLnBrk="0" hangingPunct="1">
        <a:spcBef>
          <a:spcPct val="20000"/>
        </a:spcBef>
        <a:buFont typeface="Arial"/>
        <a:buChar char="•"/>
        <a:defRPr sz="14500" kern="1200">
          <a:solidFill>
            <a:schemeClr val="tx1"/>
          </a:solidFill>
          <a:latin typeface="+mn-lt"/>
          <a:ea typeface="+mn-ea"/>
          <a:cs typeface="+mn-cs"/>
        </a:defRPr>
      </a:lvl1pPr>
      <a:lvl2pPr marL="3368541" indent="-1295594" algn="l" defTabSz="2072951" rtl="0" eaLnBrk="1" latinLnBrk="0" hangingPunct="1">
        <a:spcBef>
          <a:spcPct val="20000"/>
        </a:spcBef>
        <a:buFont typeface="Arial"/>
        <a:buChar char="–"/>
        <a:defRPr sz="12800" kern="1200">
          <a:solidFill>
            <a:schemeClr val="tx1"/>
          </a:solidFill>
          <a:latin typeface="+mn-lt"/>
          <a:ea typeface="+mn-ea"/>
          <a:cs typeface="+mn-cs"/>
        </a:defRPr>
      </a:lvl2pPr>
      <a:lvl3pPr marL="5182373" indent="-1036473" algn="l" defTabSz="2072951" rtl="0" eaLnBrk="1" latinLnBrk="0" hangingPunct="1">
        <a:spcBef>
          <a:spcPct val="20000"/>
        </a:spcBef>
        <a:buFont typeface="Arial"/>
        <a:buChar char="•"/>
        <a:defRPr sz="10900" kern="1200">
          <a:solidFill>
            <a:schemeClr val="tx1"/>
          </a:solidFill>
          <a:latin typeface="+mn-lt"/>
          <a:ea typeface="+mn-ea"/>
          <a:cs typeface="+mn-cs"/>
        </a:defRPr>
      </a:lvl3pPr>
      <a:lvl4pPr marL="7255324" indent="-1036473" algn="l" defTabSz="2072951" rtl="0" eaLnBrk="1" latinLnBrk="0" hangingPunct="1">
        <a:spcBef>
          <a:spcPct val="20000"/>
        </a:spcBef>
        <a:buFont typeface="Arial"/>
        <a:buChar char="–"/>
        <a:defRPr sz="9100" kern="1200">
          <a:solidFill>
            <a:schemeClr val="tx1"/>
          </a:solidFill>
          <a:latin typeface="+mn-lt"/>
          <a:ea typeface="+mn-ea"/>
          <a:cs typeface="+mn-cs"/>
        </a:defRPr>
      </a:lvl4pPr>
      <a:lvl5pPr marL="9328275" indent="-1036473" algn="l" defTabSz="2072951" rtl="0" eaLnBrk="1" latinLnBrk="0" hangingPunct="1">
        <a:spcBef>
          <a:spcPct val="20000"/>
        </a:spcBef>
        <a:buFont typeface="Arial"/>
        <a:buChar char="»"/>
        <a:defRPr sz="9100" kern="1200">
          <a:solidFill>
            <a:schemeClr val="tx1"/>
          </a:solidFill>
          <a:latin typeface="+mn-lt"/>
          <a:ea typeface="+mn-ea"/>
          <a:cs typeface="+mn-cs"/>
        </a:defRPr>
      </a:lvl5pPr>
      <a:lvl6pPr marL="11401224" indent="-1036473" algn="l" defTabSz="2072951" rtl="0" eaLnBrk="1" latinLnBrk="0" hangingPunct="1">
        <a:spcBef>
          <a:spcPct val="20000"/>
        </a:spcBef>
        <a:buFont typeface="Arial"/>
        <a:buChar char="•"/>
        <a:defRPr sz="9100" kern="1200">
          <a:solidFill>
            <a:schemeClr val="tx1"/>
          </a:solidFill>
          <a:latin typeface="+mn-lt"/>
          <a:ea typeface="+mn-ea"/>
          <a:cs typeface="+mn-cs"/>
        </a:defRPr>
      </a:lvl6pPr>
      <a:lvl7pPr marL="13474175" indent="-1036473" algn="l" defTabSz="2072951" rtl="0" eaLnBrk="1" latinLnBrk="0" hangingPunct="1">
        <a:spcBef>
          <a:spcPct val="20000"/>
        </a:spcBef>
        <a:buFont typeface="Arial"/>
        <a:buChar char="•"/>
        <a:defRPr sz="9100" kern="1200">
          <a:solidFill>
            <a:schemeClr val="tx1"/>
          </a:solidFill>
          <a:latin typeface="+mn-lt"/>
          <a:ea typeface="+mn-ea"/>
          <a:cs typeface="+mn-cs"/>
        </a:defRPr>
      </a:lvl7pPr>
      <a:lvl8pPr marL="15547122" indent="-1036473" algn="l" defTabSz="2072951" rtl="0" eaLnBrk="1" latinLnBrk="0" hangingPunct="1">
        <a:spcBef>
          <a:spcPct val="20000"/>
        </a:spcBef>
        <a:buFont typeface="Arial"/>
        <a:buChar char="•"/>
        <a:defRPr sz="9100" kern="1200">
          <a:solidFill>
            <a:schemeClr val="tx1"/>
          </a:solidFill>
          <a:latin typeface="+mn-lt"/>
          <a:ea typeface="+mn-ea"/>
          <a:cs typeface="+mn-cs"/>
        </a:defRPr>
      </a:lvl8pPr>
      <a:lvl9pPr marL="17620073" indent="-1036473" algn="l" defTabSz="2072951"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dx.doi.org/10.5964/ejcop.v4i2.76" TargetMode="External"/><Relationship Id="rId13" Type="http://schemas.openxmlformats.org/officeDocument/2006/relationships/hyperlink" Target="https://doi.org/10.1176/appi.ps.201900005" TargetMode="External"/><Relationship Id="rId3" Type="http://schemas.openxmlformats.org/officeDocument/2006/relationships/image" Target="../media/image1.jpg"/><Relationship Id="rId7" Type="http://schemas.openxmlformats.org/officeDocument/2006/relationships/hyperlink" Target="https://tigerprints.clemson.edu/ijie/vol7/iss1/7/" TargetMode="External"/><Relationship Id="rId12" Type="http://schemas.openxmlformats.org/officeDocument/2006/relationships/hyperlink" Target="https://doi.org/10.1080/13674676.2018.1489377" TargetMode="External"/><Relationship Id="rId2" Type="http://schemas.openxmlformats.org/officeDocument/2006/relationships/notesSlide" Target="../notesSlides/notesSlide1.xml"/><Relationship Id="rId16" Type="http://schemas.openxmlformats.org/officeDocument/2006/relationships/hyperlink" Target="https://www.canva.com/design/DAE7DDliFTI/towOnEsVLOQSvHkPL_7YBQ/edit" TargetMode="External"/><Relationship Id="rId1" Type="http://schemas.openxmlformats.org/officeDocument/2006/relationships/slideLayout" Target="../slideLayouts/slideLayout1.xml"/><Relationship Id="rId6" Type="http://schemas.openxmlformats.org/officeDocument/2006/relationships/image" Target="../media/image4.tiff"/><Relationship Id="rId11" Type="http://schemas.openxmlformats.org/officeDocument/2006/relationships/hyperlink" Target="https://dx.doi.org/10.1016%2Fj.ijnss.2021.08.007" TargetMode="External"/><Relationship Id="rId5" Type="http://schemas.openxmlformats.org/officeDocument/2006/relationships/image" Target="../media/image3.tiff"/><Relationship Id="rId15" Type="http://schemas.openxmlformats.org/officeDocument/2006/relationships/hyperlink" Target="https://digitalcommons.liberty.edu/doctoral/2454/" TargetMode="External"/><Relationship Id="rId10" Type="http://schemas.openxmlformats.org/officeDocument/2006/relationships/hyperlink" Target="https://doi.org/10.1007/s10943-021-01268-9" TargetMode="External"/><Relationship Id="rId4" Type="http://schemas.openxmlformats.org/officeDocument/2006/relationships/image" Target="../media/image2.png"/><Relationship Id="rId9" Type="http://schemas.openxmlformats.org/officeDocument/2006/relationships/hyperlink" Target="https://doi.org/10.1093/deafed/6.1.1" TargetMode="External"/><Relationship Id="rId14" Type="http://schemas.openxmlformats.org/officeDocument/2006/relationships/hyperlink" Target="https://rid.org/ethics/code-of-professional-conduc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2129" y="504527"/>
            <a:ext cx="42534030" cy="2234520"/>
          </a:xfrm>
          <a:prstGeom prst="rect">
            <a:avLst/>
          </a:prstGeom>
          <a:ln w="12700" cap="rnd" cmpd="sng">
            <a:solidFill>
              <a:schemeClr val="tx1"/>
            </a:solidFill>
            <a:round/>
          </a:ln>
          <a:effectLst/>
        </p:spPr>
        <p:style>
          <a:lnRef idx="2">
            <a:schemeClr val="dk1"/>
          </a:lnRef>
          <a:fillRef idx="1">
            <a:schemeClr val="lt1"/>
          </a:fillRef>
          <a:effectRef idx="0">
            <a:schemeClr val="dk1"/>
          </a:effectRef>
          <a:fontRef idx="minor">
            <a:schemeClr val="dk1"/>
          </a:fontRef>
        </p:style>
        <p:txBody>
          <a:bodyPr wrap="square" lIns="414591" tIns="207295" rIns="414591" bIns="207295" rtlCol="0" anchor="t" anchorCtr="0">
            <a:spAutoFit/>
          </a:bodyPr>
          <a:lstStyle/>
          <a:p>
            <a:pPr algn="ctr"/>
            <a:r>
              <a:rPr lang="en-US" sz="6000" b="1" dirty="0">
                <a:latin typeface="Times New Roman"/>
                <a:cs typeface="Times New Roman"/>
              </a:rPr>
              <a:t>The Religious ASL/English Interpreter’s Perspective and Practice of Self-Care</a:t>
            </a:r>
          </a:p>
          <a:p>
            <a:pPr algn="ctr"/>
            <a:r>
              <a:rPr lang="en-US" sz="5800" b="1" dirty="0">
                <a:latin typeface="Times New Roman"/>
                <a:cs typeface="Times New Roman"/>
              </a:rPr>
              <a:t>Justin Bower</a:t>
            </a:r>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7910" y="932939"/>
            <a:ext cx="4840224" cy="1377696"/>
          </a:xfrm>
          <a:prstGeom prst="rect">
            <a:avLst/>
          </a:prstGeom>
        </p:spPr>
      </p:pic>
      <p:sp>
        <p:nvSpPr>
          <p:cNvPr id="162" name="TextBox 161"/>
          <p:cNvSpPr txBox="1"/>
          <p:nvPr/>
        </p:nvSpPr>
        <p:spPr>
          <a:xfrm>
            <a:off x="10569570" y="8311662"/>
            <a:ext cx="22879147" cy="15239511"/>
          </a:xfrm>
          <a:prstGeom prst="rect">
            <a:avLst/>
          </a:prstGeom>
          <a:solidFill>
            <a:srgbClr val="FFFFFF"/>
          </a:solidFill>
          <a:ln cap="rnd">
            <a:solidFill>
              <a:schemeClr val="tx1"/>
            </a:solidFill>
          </a:ln>
        </p:spPr>
        <p:txBody>
          <a:bodyPr wrap="square" lIns="182880" rIns="182880" rtlCol="0">
            <a:noAutofit/>
          </a:bodyPr>
          <a:lstStyle/>
          <a:p>
            <a:pPr algn="just"/>
            <a:endParaRPr lang="en-US" sz="1800" dirty="0">
              <a:latin typeface="Times New Roman"/>
              <a:cs typeface="Times New Roman"/>
            </a:endParaRPr>
          </a:p>
        </p:txBody>
      </p:sp>
      <p:grpSp>
        <p:nvGrpSpPr>
          <p:cNvPr id="26" name="Group 25">
            <a:extLst>
              <a:ext uri="{FF2B5EF4-FFF2-40B4-BE49-F238E27FC236}">
                <a16:creationId xmlns:a16="http://schemas.microsoft.com/office/drawing/2014/main" id="{58BE135C-067C-C547-97CD-9F2883AEF9B2}"/>
              </a:ext>
            </a:extLst>
          </p:cNvPr>
          <p:cNvGrpSpPr/>
          <p:nvPr/>
        </p:nvGrpSpPr>
        <p:grpSpPr>
          <a:xfrm>
            <a:off x="820001" y="3405173"/>
            <a:ext cx="9312771" cy="6909240"/>
            <a:chOff x="816087" y="3309782"/>
            <a:chExt cx="9312771" cy="6909240"/>
          </a:xfrm>
        </p:grpSpPr>
        <p:sp>
          <p:nvSpPr>
            <p:cNvPr id="165" name="TextBox 164"/>
            <p:cNvSpPr txBox="1"/>
            <p:nvPr/>
          </p:nvSpPr>
          <p:spPr>
            <a:xfrm>
              <a:off x="816087" y="4176982"/>
              <a:ext cx="9312771" cy="6042040"/>
            </a:xfrm>
            <a:prstGeom prst="rect">
              <a:avLst/>
            </a:prstGeom>
            <a:solidFill>
              <a:schemeClr val="bg1"/>
            </a:solidFill>
            <a:ln>
              <a:solidFill>
                <a:srgbClr val="000000"/>
              </a:solidFill>
            </a:ln>
          </p:spPr>
          <p:txBody>
            <a:bodyPr wrap="square" lIns="131445" tIns="65723" rIns="131445" bIns="65723" rtlCol="0">
              <a:spAutoFit/>
            </a:bodyPr>
            <a:lstStyle/>
            <a:p>
              <a:r>
                <a:rPr lang="en-US" sz="2400" dirty="0">
                  <a:latin typeface="Times New Roman" panose="02020603050405020304" pitchFamily="18" charset="0"/>
                  <a:cs typeface="Times New Roman" panose="02020603050405020304" pitchFamily="18" charset="0"/>
                </a:rPr>
                <a:t>The religious majority has historically perceived mental illness as a result of unrepentant sin or demonic influence. This has led to the disregard of self-care by religious persons. In contrast to this, mental health awareness and self-care are emphasized in American Sign Language (ASL)/English interpreting due to its demands. This qualitative research proposal examines the intersection of these dynamics in the religious ASL/English interpreter, examining whether their self-care practices differ from their non-religious colleagues. A review of existing literature entails the religious-theological perspectives of mental distress and self-care. Under review is the ASL/English interpreting profession, its process, suggested self-care habits for interpreters, and the importance of educating interpreters on self-care. Through the methodology of an online questionnaire, interpreters will answer questions designed to compare and contrast their perspectives on self-care and their performance under mental stressors. Limitations to research will be addressed, informing suggestions for future research.</a:t>
              </a:r>
            </a:p>
          </p:txBody>
        </p:sp>
        <p:sp>
          <p:nvSpPr>
            <p:cNvPr id="166" name="TextBox 165"/>
            <p:cNvSpPr txBox="1"/>
            <p:nvPr/>
          </p:nvSpPr>
          <p:spPr>
            <a:xfrm>
              <a:off x="816087" y="3309782"/>
              <a:ext cx="9301416" cy="871394"/>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Theoretical Abstract</a:t>
              </a:r>
              <a:endParaRPr lang="en-US" sz="6000" dirty="0">
                <a:solidFill>
                  <a:schemeClr val="bg1"/>
                </a:solidFill>
                <a:latin typeface="Times New Roman"/>
                <a:cs typeface="Times New Roman"/>
              </a:endParaRPr>
            </a:p>
          </p:txBody>
        </p:sp>
      </p:grpSp>
      <p:grpSp>
        <p:nvGrpSpPr>
          <p:cNvPr id="25" name="Group 24">
            <a:extLst>
              <a:ext uri="{FF2B5EF4-FFF2-40B4-BE49-F238E27FC236}">
                <a16:creationId xmlns:a16="http://schemas.microsoft.com/office/drawing/2014/main" id="{024B96E2-6938-0E48-99D8-00E5B235A128}"/>
              </a:ext>
            </a:extLst>
          </p:cNvPr>
          <p:cNvGrpSpPr/>
          <p:nvPr/>
        </p:nvGrpSpPr>
        <p:grpSpPr>
          <a:xfrm>
            <a:off x="11873128" y="3326136"/>
            <a:ext cx="20144944" cy="4047797"/>
            <a:chOff x="783600" y="10422734"/>
            <a:chExt cx="9326880" cy="7312249"/>
          </a:xfrm>
        </p:grpSpPr>
        <p:sp>
          <p:nvSpPr>
            <p:cNvPr id="167" name="TextBox 166"/>
            <p:cNvSpPr txBox="1"/>
            <p:nvPr/>
          </p:nvSpPr>
          <p:spPr>
            <a:xfrm>
              <a:off x="783600" y="11692943"/>
              <a:ext cx="9312772" cy="6042040"/>
            </a:xfrm>
            <a:prstGeom prst="rect">
              <a:avLst/>
            </a:prstGeom>
            <a:solidFill>
              <a:schemeClr val="bg1"/>
            </a:solidFill>
            <a:ln>
              <a:solidFill>
                <a:schemeClr val="tx1"/>
              </a:solidFill>
            </a:ln>
          </p:spPr>
          <p:txBody>
            <a:bodyPr wrap="square" lIns="131445" tIns="65723" rIns="131445" bIns="65723" rtlCol="0">
              <a:spAutoFit/>
            </a:bodyPr>
            <a:lstStyle/>
            <a:p>
              <a:r>
                <a:rPr lang="en-US" sz="2400" dirty="0">
                  <a:latin typeface="Times New Roman" panose="02020603050405020304" pitchFamily="18" charset="0"/>
                  <a:cs typeface="Times New Roman" panose="02020603050405020304" pitchFamily="18" charset="0"/>
                </a:rPr>
                <a:t>Historically, theological teachings have influenced the religious person’s understanding of mental illness or distress. Many religious persons ascribe mental illness or distress to demonic influence, or, less drastically, unrepentant sin or a wavering relationship with God (Lloyd, 2021). The effect of this is an overall disapproval of the religious person’s practice of self-care.</a:t>
              </a:r>
            </a:p>
            <a:p>
              <a:r>
                <a:rPr lang="en-US" sz="2400" dirty="0">
                  <a:latin typeface="Times New Roman" panose="02020603050405020304" pitchFamily="18" charset="0"/>
                  <a:cs typeface="Times New Roman" panose="02020603050405020304" pitchFamily="18" charset="0"/>
                </a:rPr>
                <a:t>In direct opposition to this perspective stands the American Sign Language (ASL)/English interpreting profession. The ASL/English interpreting profession is only nearing its 60th year in existence (Humphrey, Clark, Ross III, &amp; Featherstone, 2020) recorded by the Registry of Interpreters for the Deaf (RID). However, much attention has been given to the benefits of self-care for the ASL/English interpreter in recent years. The following qualitative research proposal examines whether religious ASL/English interpreters practice self-care differently than non-religious interpreters as well as how that affects the interpreters’ overall success in the interpreting profession.</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68" name="TextBox 167"/>
            <p:cNvSpPr txBox="1"/>
            <p:nvPr/>
          </p:nvSpPr>
          <p:spPr>
            <a:xfrm>
              <a:off x="783600" y="10422734"/>
              <a:ext cx="9326880" cy="1335358"/>
            </a:xfrm>
            <a:prstGeom prst="rect">
              <a:avLst/>
            </a:prstGeom>
            <a:solidFill>
              <a:srgbClr val="0A254E"/>
            </a:solidFill>
            <a:ln>
              <a:solidFill>
                <a:srgbClr val="000000"/>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Introduction</a:t>
              </a:r>
              <a:endParaRPr lang="en-US" sz="6000" dirty="0">
                <a:solidFill>
                  <a:schemeClr val="bg1"/>
                </a:solidFill>
                <a:latin typeface="Times New Roman"/>
                <a:cs typeface="Times New Roman"/>
              </a:endParaRPr>
            </a:p>
          </p:txBody>
        </p:sp>
      </p:grpSp>
      <p:grpSp>
        <p:nvGrpSpPr>
          <p:cNvPr id="5" name="Group 4">
            <a:extLst>
              <a:ext uri="{FF2B5EF4-FFF2-40B4-BE49-F238E27FC236}">
                <a16:creationId xmlns:a16="http://schemas.microsoft.com/office/drawing/2014/main" id="{C7CE6869-0DBE-CB4A-98DB-BA35E2CFC6EB}"/>
              </a:ext>
            </a:extLst>
          </p:cNvPr>
          <p:cNvGrpSpPr/>
          <p:nvPr/>
        </p:nvGrpSpPr>
        <p:grpSpPr>
          <a:xfrm>
            <a:off x="793709" y="11730184"/>
            <a:ext cx="9308625" cy="6608358"/>
            <a:chOff x="790623" y="22774019"/>
            <a:chExt cx="9308625" cy="6608358"/>
          </a:xfrm>
        </p:grpSpPr>
        <p:sp>
          <p:nvSpPr>
            <p:cNvPr id="170" name="TextBox 169"/>
            <p:cNvSpPr txBox="1"/>
            <p:nvPr/>
          </p:nvSpPr>
          <p:spPr>
            <a:xfrm>
              <a:off x="796797" y="23645412"/>
              <a:ext cx="9302451" cy="5736965"/>
            </a:xfrm>
            <a:prstGeom prst="rect">
              <a:avLst/>
            </a:prstGeom>
            <a:solidFill>
              <a:schemeClr val="bg1"/>
            </a:solidFill>
            <a:ln cap="rnd">
              <a:solidFill>
                <a:schemeClr val="tx1"/>
              </a:solidFill>
            </a:ln>
          </p:spPr>
          <p:txBody>
            <a:bodyPr wrap="square" lIns="182880" rIns="182880" rtlCol="0">
              <a:noAutofit/>
            </a:bodyPr>
            <a:lstStyle/>
            <a:p>
              <a:r>
                <a:rPr lang="en-US" sz="2400" dirty="0">
                  <a:latin typeface="Times New Roman" panose="02020603050405020304" pitchFamily="18" charset="0"/>
                  <a:cs typeface="Times New Roman" panose="02020603050405020304" pitchFamily="18" charset="0"/>
                </a:rPr>
                <a:t>Religious ASL/English interpreters practice self-care or some form of mental health maintenance differently than non-religious interpreters. The religious interpreter’s likely spiritualization of mental health directly influences the ways in which they practice self-care, if they practice it at all. If religious interpreters do not practice self-care in some way, they will likely have a heightened experience of mental stressors caused by interpreting. Consequently, their likelihood of experiencing fatigue, burnout, or overall mental distress is enhanced, directly affecting their interpreted product. If religious ASL/English interpreters do practice self-care, their methods may include typical self-care applications. However, they may also integrate tenets of their religion into their practice, including consistent reliance upon religious texts or a perspective of life after death, which may allude to an ease of the weight of mental stressors. They may further find mental coping in a communal support system, all of whom share the same religious beliefs.</a:t>
              </a:r>
            </a:p>
            <a:p>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 </a:t>
              </a:r>
            </a:p>
          </p:txBody>
        </p:sp>
        <p:sp>
          <p:nvSpPr>
            <p:cNvPr id="171" name="TextBox 170"/>
            <p:cNvSpPr txBox="1"/>
            <p:nvPr/>
          </p:nvSpPr>
          <p:spPr>
            <a:xfrm>
              <a:off x="790623" y="22774019"/>
              <a:ext cx="9292276"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Hypothesis</a:t>
              </a:r>
              <a:endParaRPr lang="en-US" sz="6000" dirty="0">
                <a:solidFill>
                  <a:schemeClr val="bg1"/>
                </a:solidFill>
                <a:latin typeface="Times New Roman"/>
                <a:cs typeface="Times New Roman"/>
              </a:endParaRPr>
            </a:p>
          </p:txBody>
        </p:sp>
      </p:grpSp>
      <p:grpSp>
        <p:nvGrpSpPr>
          <p:cNvPr id="175" name="Group 174"/>
          <p:cNvGrpSpPr/>
          <p:nvPr/>
        </p:nvGrpSpPr>
        <p:grpSpPr>
          <a:xfrm>
            <a:off x="22666734" y="24483900"/>
            <a:ext cx="9262894" cy="5734114"/>
            <a:chOff x="34114657" y="17838275"/>
            <a:chExt cx="9302450" cy="5338602"/>
          </a:xfrm>
        </p:grpSpPr>
        <p:sp>
          <p:nvSpPr>
            <p:cNvPr id="176" name="TextBox 175"/>
            <p:cNvSpPr txBox="1"/>
            <p:nvPr/>
          </p:nvSpPr>
          <p:spPr>
            <a:xfrm>
              <a:off x="34114657" y="18649563"/>
              <a:ext cx="9302450" cy="4527314"/>
            </a:xfrm>
            <a:prstGeom prst="rect">
              <a:avLst/>
            </a:prstGeom>
            <a:solidFill>
              <a:srgbClr val="FFFFFF"/>
            </a:solidFill>
            <a:ln cap="rnd">
              <a:solidFill>
                <a:schemeClr val="tx1"/>
              </a:solidFill>
            </a:ln>
          </p:spPr>
          <p:txBody>
            <a:bodyPr wrap="square" lIns="182880" rIns="182880" rtlCol="0">
              <a:no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Future study on the impact of self-care in the interpreting profession would provide researchers with more literature to inform the study of self-care for the religious ASL/English interpreter in comparison to the non-religious ASL/English interpreter.</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Future quantitative research on the prevalence of mental stressors and their effect on the interpreting profession would further develop a proven need for mental coping mechanisms of various kinds.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Other suggestions include adjusting the control groups to focus on interpreters claiming specific religions, documenting the self-care practices of non-religious and religious ASL/English interpreters performing the same set of assignments, and conducting research using the methodology of a structured interview to garner more in-depth qualitative results.</a:t>
              </a:r>
            </a:p>
          </p:txBody>
        </p:sp>
        <p:sp>
          <p:nvSpPr>
            <p:cNvPr id="177" name="TextBox 176"/>
            <p:cNvSpPr txBox="1"/>
            <p:nvPr/>
          </p:nvSpPr>
          <p:spPr>
            <a:xfrm>
              <a:off x="34114657" y="17838275"/>
              <a:ext cx="9302450" cy="811288"/>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Garamond"/>
                  <a:cs typeface="Garamond"/>
                </a:rPr>
                <a:t>Future Work</a:t>
              </a:r>
              <a:endParaRPr lang="en-US" sz="6000" dirty="0">
                <a:solidFill>
                  <a:schemeClr val="bg1"/>
                </a:solidFill>
                <a:latin typeface="Garamond"/>
                <a:cs typeface="Garamond"/>
              </a:endParaRPr>
            </a:p>
          </p:txBody>
        </p:sp>
      </p:grpSp>
      <p:grpSp>
        <p:nvGrpSpPr>
          <p:cNvPr id="179" name="Group 178"/>
          <p:cNvGrpSpPr/>
          <p:nvPr/>
        </p:nvGrpSpPr>
        <p:grpSpPr>
          <a:xfrm>
            <a:off x="33932302" y="3326135"/>
            <a:ext cx="9278260" cy="12655715"/>
            <a:chOff x="34008529" y="3934553"/>
            <a:chExt cx="9278260" cy="11187690"/>
          </a:xfrm>
        </p:grpSpPr>
        <p:sp>
          <p:nvSpPr>
            <p:cNvPr id="180" name="TextBox 179"/>
            <p:cNvSpPr txBox="1"/>
            <p:nvPr/>
          </p:nvSpPr>
          <p:spPr>
            <a:xfrm>
              <a:off x="34008529" y="4700802"/>
              <a:ext cx="9278259" cy="9762092"/>
            </a:xfrm>
            <a:prstGeom prst="rect">
              <a:avLst/>
            </a:prstGeom>
            <a:solidFill>
              <a:srgbClr val="FFFFFF"/>
            </a:solidFill>
            <a:ln cap="rnd">
              <a:solidFill>
                <a:schemeClr val="tx1"/>
              </a:solidFill>
            </a:ln>
          </p:spPr>
          <p:txBody>
            <a:bodyPr wrap="square" lIns="182880" rIns="182880" rtlCol="0">
              <a:noAutofit/>
            </a:bodyPr>
            <a:lstStyle/>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a:p>
              <a:pPr algn="just"/>
              <a:endParaRPr lang="en-US" sz="1800" dirty="0">
                <a:latin typeface="Garamond"/>
                <a:cs typeface="Garamond"/>
              </a:endParaRPr>
            </a:p>
          </p:txBody>
        </p:sp>
        <p:sp>
          <p:nvSpPr>
            <p:cNvPr id="181" name="TextBox 180"/>
            <p:cNvSpPr txBox="1"/>
            <p:nvPr/>
          </p:nvSpPr>
          <p:spPr>
            <a:xfrm>
              <a:off x="34011515" y="3934553"/>
              <a:ext cx="9275274" cy="770314"/>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Methods and Survey Questions</a:t>
              </a:r>
              <a:endParaRPr lang="en-US" sz="6000" dirty="0">
                <a:solidFill>
                  <a:schemeClr val="bg1"/>
                </a:solidFill>
                <a:latin typeface="Times New Roman"/>
                <a:cs typeface="Times New Roman"/>
              </a:endParaRPr>
            </a:p>
          </p:txBody>
        </p:sp>
        <p:sp>
          <p:nvSpPr>
            <p:cNvPr id="182" name="Rectangle 181"/>
            <p:cNvSpPr/>
            <p:nvPr/>
          </p:nvSpPr>
          <p:spPr>
            <a:xfrm>
              <a:off x="34159900" y="4919415"/>
              <a:ext cx="8974816" cy="10202828"/>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Methodology</a:t>
              </a:r>
              <a:endParaRPr lang="en-US" sz="2400" dirty="0">
                <a:solidFill>
                  <a:schemeClr val="bg1"/>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In the format of a Google Form, a questionnaire will be sent via email and social media, requesting that qualified or certified ASL/English interpreters participate anonymously. Regardless of religious affiliation, participants will answer the same questionnaire, which will consist of rating on a scale of 1 to 5, and short answer questions. The following survey questions intend to evaluate ASL/English interpreters’ perspective on the importance of self-care, their preferred practices of self-care, whether self-care should be taught in workshops or interpreter education programs (in other words integrated into the interpreting profession), and how self-care might affect the future of ASL/English interpreting.</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Survey Questions</a:t>
              </a:r>
              <a:endParaRPr lang="en-US" sz="2400" dirty="0">
                <a:latin typeface="Times New Roman" panose="02020603050405020304" pitchFamily="18" charset="0"/>
                <a:cs typeface="Times New Roman" panose="02020603050405020304" pitchFamily="18" charset="0"/>
              </a:endParaRPr>
            </a:p>
            <a:p>
              <a:pPr marL="457200" indent="-457200" fontAlgn="base">
                <a:buFont typeface="+mj-lt"/>
                <a:buAutoNum type="arabicPeriod"/>
              </a:pPr>
              <a:r>
                <a:rPr lang="en-US" sz="2400" dirty="0">
                  <a:latin typeface="Times New Roman" panose="02020603050405020304" pitchFamily="18" charset="0"/>
                  <a:cs typeface="Times New Roman" panose="02020603050405020304" pitchFamily="18" charset="0"/>
                </a:rPr>
                <a:t>Are you currently a qualified or certified ASL/English interpreter? Please list your qualifications.</a:t>
              </a:r>
            </a:p>
            <a:p>
              <a:pPr marL="457200" indent="-457200" fontAlgn="base">
                <a:buFont typeface="+mj-lt"/>
                <a:buAutoNum type="arabicPeriod"/>
              </a:pPr>
              <a:r>
                <a:rPr lang="en-US" sz="2400" dirty="0">
                  <a:latin typeface="Times New Roman" panose="02020603050405020304" pitchFamily="18" charset="0"/>
                  <a:cs typeface="Times New Roman" panose="02020603050405020304" pitchFamily="18" charset="0"/>
                </a:rPr>
                <a:t>Do you identify with a set of religious beliefs? If so, which religion do you most identify with?</a:t>
              </a:r>
            </a:p>
            <a:p>
              <a:pPr marL="457200" indent="-457200" fontAlgn="base">
                <a:buFont typeface="+mj-lt"/>
                <a:buAutoNum type="arabicPeriod"/>
              </a:pPr>
              <a:r>
                <a:rPr lang="en-US" sz="2400" dirty="0">
                  <a:latin typeface="Times New Roman" panose="02020603050405020304" pitchFamily="18" charset="0"/>
                  <a:cs typeface="Times New Roman" panose="02020603050405020304" pitchFamily="18" charset="0"/>
                </a:rPr>
                <a:t>In your own words, please define self-care.</a:t>
              </a:r>
            </a:p>
            <a:p>
              <a:pPr marL="457200" indent="-457200" fontAlgn="base">
                <a:buFont typeface="+mj-lt"/>
                <a:buAutoNum type="arabicPeriod"/>
              </a:pPr>
              <a:r>
                <a:rPr lang="en-US" sz="2400" dirty="0">
                  <a:latin typeface="Times New Roman" panose="02020603050405020304" pitchFamily="18" charset="0"/>
                  <a:cs typeface="Times New Roman" panose="02020603050405020304" pitchFamily="18" charset="0"/>
                </a:rPr>
                <a:t>How likely are you to experience burnout, vicarious trauma, or other forms of mental stressors before, during, or after interpreting?</a:t>
              </a:r>
            </a:p>
            <a:p>
              <a:pPr marL="457200" indent="-457200" fontAlgn="base">
                <a:buFont typeface="+mj-lt"/>
                <a:buAutoNum type="arabicPeriod"/>
              </a:pPr>
              <a:r>
                <a:rPr lang="en-US" sz="2400" dirty="0">
                  <a:latin typeface="Times New Roman" panose="02020603050405020304" pitchFamily="18" charset="0"/>
                  <a:cs typeface="Times New Roman" panose="02020603050405020304" pitchFamily="18" charset="0"/>
                </a:rPr>
                <a:t>How helpful is self-care at mitigating mental stressors on interpreters?</a:t>
              </a:r>
            </a:p>
            <a:p>
              <a:pPr marL="457200" indent="-457200" fontAlgn="base">
                <a:buFont typeface="+mj-lt"/>
                <a:buAutoNum type="arabicPeriod"/>
              </a:pPr>
              <a:r>
                <a:rPr lang="en-US" sz="2400" dirty="0">
                  <a:latin typeface="Times New Roman" panose="02020603050405020304" pitchFamily="18" charset="0"/>
                  <a:cs typeface="Times New Roman" panose="02020603050405020304" pitchFamily="18" charset="0"/>
                </a:rPr>
                <a:t>How often do you practice self-care?</a:t>
              </a:r>
            </a:p>
            <a:p>
              <a:pPr marL="457200" indent="-457200" fontAlgn="base">
                <a:buFont typeface="+mj-lt"/>
                <a:buAutoNum type="arabicPeriod"/>
              </a:pPr>
              <a:r>
                <a:rPr lang="en-US" sz="2400" dirty="0">
                  <a:latin typeface="Times New Roman" panose="02020603050405020304" pitchFamily="18" charset="0"/>
                  <a:cs typeface="Times New Roman" panose="02020603050405020304" pitchFamily="18" charset="0"/>
                </a:rPr>
                <a:t>In what ways do you practice self-care, if any?</a:t>
              </a:r>
            </a:p>
            <a:p>
              <a:pPr marL="457200" indent="-457200" fontAlgn="base">
                <a:buFont typeface="+mj-lt"/>
                <a:buAutoNum type="arabicPeriod"/>
              </a:pPr>
              <a:r>
                <a:rPr lang="en-US" sz="2400" dirty="0">
                  <a:latin typeface="Times New Roman" panose="02020603050405020304" pitchFamily="18" charset="0"/>
                  <a:cs typeface="Times New Roman" panose="02020603050405020304" pitchFamily="18" charset="0"/>
                </a:rPr>
                <a:t>Do you believe that self-care should be taught to students entering the profession? Why or why not?</a:t>
              </a:r>
            </a:p>
            <a:p>
              <a:pPr marL="457200" indent="-457200" fontAlgn="base">
                <a:buFont typeface="+mj-lt"/>
                <a:buAutoNum type="arabicPeriod"/>
              </a:pPr>
              <a:r>
                <a:rPr lang="en-US" sz="2400" dirty="0">
                  <a:latin typeface="Times New Roman" panose="02020603050405020304" pitchFamily="18" charset="0"/>
                  <a:cs typeface="Times New Roman" panose="02020603050405020304" pitchFamily="18" charset="0"/>
                </a:rPr>
                <a:t>If self-care was taught in interpreter-related workshops, would you attend them and/or find them beneficial? Why or why not?</a:t>
              </a:r>
            </a:p>
            <a:p>
              <a:endParaRPr lang="en-US" sz="2400" dirty="0">
                <a:latin typeface="Times New Roman" panose="02020603050405020304" pitchFamily="18" charset="0"/>
                <a:cs typeface="Times New Roman" panose="02020603050405020304" pitchFamily="18" charset="0"/>
              </a:endParaRPr>
            </a:p>
          </p:txBody>
        </p:sp>
      </p:grpSp>
      <p:grpSp>
        <p:nvGrpSpPr>
          <p:cNvPr id="2" name="Group 1">
            <a:extLst>
              <a:ext uri="{FF2B5EF4-FFF2-40B4-BE49-F238E27FC236}">
                <a16:creationId xmlns:a16="http://schemas.microsoft.com/office/drawing/2014/main" id="{48A3E6A1-A288-254A-B500-1F039AA86E06}"/>
              </a:ext>
            </a:extLst>
          </p:cNvPr>
          <p:cNvGrpSpPr/>
          <p:nvPr/>
        </p:nvGrpSpPr>
        <p:grpSpPr>
          <a:xfrm>
            <a:off x="11455608" y="24483900"/>
            <a:ext cx="9321500" cy="6537330"/>
            <a:chOff x="22085089" y="24580961"/>
            <a:chExt cx="9321500" cy="6537330"/>
          </a:xfrm>
        </p:grpSpPr>
        <p:sp>
          <p:nvSpPr>
            <p:cNvPr id="76" name="TextBox 75">
              <a:extLst>
                <a:ext uri="{FF2B5EF4-FFF2-40B4-BE49-F238E27FC236}">
                  <a16:creationId xmlns:a16="http://schemas.microsoft.com/office/drawing/2014/main" id="{B4A12E41-D6D0-8E40-9FC1-501D09FA3CC0}"/>
                </a:ext>
              </a:extLst>
            </p:cNvPr>
            <p:cNvSpPr txBox="1"/>
            <p:nvPr/>
          </p:nvSpPr>
          <p:spPr>
            <a:xfrm>
              <a:off x="22085089" y="24580961"/>
              <a:ext cx="9321500" cy="871393"/>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Limitations to the Study</a:t>
              </a:r>
              <a:endParaRPr lang="en-US" sz="6000" dirty="0">
                <a:solidFill>
                  <a:schemeClr val="bg1"/>
                </a:solidFill>
                <a:latin typeface="Times New Roman"/>
                <a:cs typeface="Times New Roman"/>
              </a:endParaRPr>
            </a:p>
          </p:txBody>
        </p:sp>
        <p:sp>
          <p:nvSpPr>
            <p:cNvPr id="78" name="TextBox 77">
              <a:extLst>
                <a:ext uri="{FF2B5EF4-FFF2-40B4-BE49-F238E27FC236}">
                  <a16:creationId xmlns:a16="http://schemas.microsoft.com/office/drawing/2014/main" id="{3B8D6CC3-B5F4-FC49-81E0-312B132C6BD7}"/>
                </a:ext>
              </a:extLst>
            </p:cNvPr>
            <p:cNvSpPr txBox="1"/>
            <p:nvPr/>
          </p:nvSpPr>
          <p:spPr>
            <a:xfrm>
              <a:off x="22085089" y="25445583"/>
              <a:ext cx="9321064" cy="5672708"/>
            </a:xfrm>
            <a:prstGeom prst="rect">
              <a:avLst/>
            </a:prstGeom>
            <a:solidFill>
              <a:schemeClr val="bg1"/>
            </a:solidFill>
            <a:ln>
              <a:solidFill>
                <a:schemeClr val="tx1"/>
              </a:solidFill>
            </a:ln>
          </p:spPr>
          <p:txBody>
            <a:bodyPr wrap="square" lIns="131445" tIns="65723" rIns="131445" bIns="65723"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Lack of experience in the interpreting profession may lead to limited networking and participation from certified or qualified interpreters.</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scarcity of research on religious ASL/English interpreters as it pertains to mental health and self-care provides limitations to the effectiveness of the research proposal. This lack of research warrants the need for multiple controls and a varied review of literature.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 this research is currently theoretical, its contribution to the interpreting profession as well as its relevance in academia are not concrete. Its effect on self-care as it pertains to ASL/English interpreting is hindered, most clearly because it has not been completed.</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While the number of qualified and certified interpreters may be sufficient, the exclusion of interpreting students and others involved in the interpreting profession will limit the research proposal to a select number.</a:t>
              </a:r>
            </a:p>
          </p:txBody>
        </p:sp>
      </p:grpSp>
      <p:pic>
        <p:nvPicPr>
          <p:cNvPr id="12" name="Picture 11" descr="Logo&#10;&#10;Description automatically generated with medium confidence">
            <a:extLst>
              <a:ext uri="{FF2B5EF4-FFF2-40B4-BE49-F238E27FC236}">
                <a16:creationId xmlns:a16="http://schemas.microsoft.com/office/drawing/2014/main" id="{F7937241-2555-7A49-9CF4-262BB50F9EA5}"/>
              </a:ext>
            </a:extLst>
          </p:cNvPr>
          <p:cNvPicPr>
            <a:picLocks noChangeAspect="1"/>
          </p:cNvPicPr>
          <p:nvPr/>
        </p:nvPicPr>
        <p:blipFill>
          <a:blip r:embed="rId4"/>
          <a:stretch>
            <a:fillRect/>
          </a:stretch>
        </p:blipFill>
        <p:spPr>
          <a:xfrm>
            <a:off x="10593950" y="11032095"/>
            <a:ext cx="10287000" cy="10287000"/>
          </a:xfrm>
          <a:prstGeom prst="rect">
            <a:avLst/>
          </a:prstGeom>
        </p:spPr>
      </p:pic>
      <p:grpSp>
        <p:nvGrpSpPr>
          <p:cNvPr id="23" name="Group 22">
            <a:extLst>
              <a:ext uri="{FF2B5EF4-FFF2-40B4-BE49-F238E27FC236}">
                <a16:creationId xmlns:a16="http://schemas.microsoft.com/office/drawing/2014/main" id="{BEE96F36-AC69-E440-A5A3-B74911D68F31}"/>
              </a:ext>
            </a:extLst>
          </p:cNvPr>
          <p:cNvGrpSpPr/>
          <p:nvPr/>
        </p:nvGrpSpPr>
        <p:grpSpPr>
          <a:xfrm>
            <a:off x="11455608" y="8670295"/>
            <a:ext cx="6772180" cy="12183825"/>
            <a:chOff x="11840053" y="4016377"/>
            <a:chExt cx="6772180" cy="12183825"/>
          </a:xfrm>
        </p:grpSpPr>
        <p:sp>
          <p:nvSpPr>
            <p:cNvPr id="13" name="TextBox 12">
              <a:extLst>
                <a:ext uri="{FF2B5EF4-FFF2-40B4-BE49-F238E27FC236}">
                  <a16:creationId xmlns:a16="http://schemas.microsoft.com/office/drawing/2014/main" id="{46577FAD-BDB7-C542-A8CF-41B4C26D2235}"/>
                </a:ext>
              </a:extLst>
            </p:cNvPr>
            <p:cNvSpPr txBox="1"/>
            <p:nvPr/>
          </p:nvSpPr>
          <p:spPr>
            <a:xfrm>
              <a:off x="11840053" y="4735612"/>
              <a:ext cx="6098882" cy="1569660"/>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Figure 1</a:t>
              </a:r>
            </a:p>
            <a:p>
              <a:r>
                <a:rPr lang="en-US" sz="2400" dirty="0">
                  <a:latin typeface="Times New Roman" panose="02020603050405020304" pitchFamily="18" charset="0"/>
                  <a:cs typeface="Times New Roman" panose="02020603050405020304" pitchFamily="18" charset="0"/>
                </a:rPr>
                <a:t>Demand-Control Schema (Dean &amp; Pollard, 2001) places demands on the interpreter into four categories.</a:t>
              </a:r>
            </a:p>
          </p:txBody>
        </p:sp>
        <p:sp>
          <p:nvSpPr>
            <p:cNvPr id="14" name="TextBox 13">
              <a:extLst>
                <a:ext uri="{FF2B5EF4-FFF2-40B4-BE49-F238E27FC236}">
                  <a16:creationId xmlns:a16="http://schemas.microsoft.com/office/drawing/2014/main" id="{B255C32D-EB82-324F-9513-08C61958ABCD}"/>
                </a:ext>
              </a:extLst>
            </p:cNvPr>
            <p:cNvSpPr txBox="1"/>
            <p:nvPr/>
          </p:nvSpPr>
          <p:spPr>
            <a:xfrm>
              <a:off x="12078073" y="6884461"/>
              <a:ext cx="4310743" cy="156966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Linguistic: language fluency, clarity in articulation or signing, and interpreter’s own knowledge and fluency in each language.</a:t>
              </a:r>
            </a:p>
          </p:txBody>
        </p:sp>
        <p:sp>
          <p:nvSpPr>
            <p:cNvPr id="15" name="TextBox 14">
              <a:extLst>
                <a:ext uri="{FF2B5EF4-FFF2-40B4-BE49-F238E27FC236}">
                  <a16:creationId xmlns:a16="http://schemas.microsoft.com/office/drawing/2014/main" id="{A37B6932-2231-604F-A87F-F3668B9302E1}"/>
                </a:ext>
              </a:extLst>
            </p:cNvPr>
            <p:cNvSpPr txBox="1"/>
            <p:nvPr/>
          </p:nvSpPr>
          <p:spPr>
            <a:xfrm>
              <a:off x="12078073" y="9338851"/>
              <a:ext cx="4706815" cy="193899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Environmental: general nature of assignment, sight lines, background noise, room temperature, seating arrangements, lighting quality, and visual distractions.</a:t>
              </a:r>
            </a:p>
          </p:txBody>
        </p:sp>
        <p:sp>
          <p:nvSpPr>
            <p:cNvPr id="16" name="TextBox 15">
              <a:extLst>
                <a:ext uri="{FF2B5EF4-FFF2-40B4-BE49-F238E27FC236}">
                  <a16:creationId xmlns:a16="http://schemas.microsoft.com/office/drawing/2014/main" id="{471E0A7F-A494-1843-A3E4-6E4FFA29A64B}"/>
                </a:ext>
              </a:extLst>
            </p:cNvPr>
            <p:cNvSpPr txBox="1"/>
            <p:nvPr/>
          </p:nvSpPr>
          <p:spPr>
            <a:xfrm>
              <a:off x="12083143" y="11864932"/>
              <a:ext cx="4706815" cy="156966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Interpersonal: parties’ understanding of interpreter’s role, power and authority dynamics, oppression, dishonesty, unfairness, etc.</a:t>
              </a:r>
            </a:p>
          </p:txBody>
        </p:sp>
        <p:sp>
          <p:nvSpPr>
            <p:cNvPr id="17" name="TextBox 16">
              <a:extLst>
                <a:ext uri="{FF2B5EF4-FFF2-40B4-BE49-F238E27FC236}">
                  <a16:creationId xmlns:a16="http://schemas.microsoft.com/office/drawing/2014/main" id="{948CFB8A-3312-4F4C-BA28-6DC79D8787E6}"/>
                </a:ext>
              </a:extLst>
            </p:cNvPr>
            <p:cNvSpPr txBox="1"/>
            <p:nvPr/>
          </p:nvSpPr>
          <p:spPr>
            <a:xfrm>
              <a:off x="12078073" y="14261210"/>
              <a:ext cx="4242222" cy="193899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Intrapersonal: Dynamic nature and intensity of event, vicarious reactions, physiological responses and distractions, and availability of support.</a:t>
              </a:r>
            </a:p>
          </p:txBody>
        </p:sp>
        <p:sp>
          <p:nvSpPr>
            <p:cNvPr id="18" name="TextBox 17">
              <a:extLst>
                <a:ext uri="{FF2B5EF4-FFF2-40B4-BE49-F238E27FC236}">
                  <a16:creationId xmlns:a16="http://schemas.microsoft.com/office/drawing/2014/main" id="{65CDC98A-7E58-AD47-9FEC-5C2D16829755}"/>
                </a:ext>
              </a:extLst>
            </p:cNvPr>
            <p:cNvSpPr txBox="1"/>
            <p:nvPr/>
          </p:nvSpPr>
          <p:spPr>
            <a:xfrm>
              <a:off x="11840053" y="4016377"/>
              <a:ext cx="6772180"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Demand-Control Schema</a:t>
              </a:r>
            </a:p>
          </p:txBody>
        </p:sp>
      </p:grpSp>
      <p:pic>
        <p:nvPicPr>
          <p:cNvPr id="21" name="Picture 20">
            <a:extLst>
              <a:ext uri="{FF2B5EF4-FFF2-40B4-BE49-F238E27FC236}">
                <a16:creationId xmlns:a16="http://schemas.microsoft.com/office/drawing/2014/main" id="{F44B7D55-1D97-3149-A029-44B335574F36}"/>
              </a:ext>
            </a:extLst>
          </p:cNvPr>
          <p:cNvPicPr>
            <a:picLocks noChangeAspect="1"/>
          </p:cNvPicPr>
          <p:nvPr/>
        </p:nvPicPr>
        <p:blipFill>
          <a:blip r:embed="rId5"/>
          <a:stretch>
            <a:fillRect/>
          </a:stretch>
        </p:blipFill>
        <p:spPr>
          <a:xfrm>
            <a:off x="28529337" y="8672988"/>
            <a:ext cx="2351810" cy="3468550"/>
          </a:xfrm>
          <a:prstGeom prst="rect">
            <a:avLst/>
          </a:prstGeom>
        </p:spPr>
      </p:pic>
      <p:pic>
        <p:nvPicPr>
          <p:cNvPr id="22" name="Picture 21">
            <a:extLst>
              <a:ext uri="{FF2B5EF4-FFF2-40B4-BE49-F238E27FC236}">
                <a16:creationId xmlns:a16="http://schemas.microsoft.com/office/drawing/2014/main" id="{D77F24D5-9E38-D04D-AD7F-BAD17177896E}"/>
              </a:ext>
            </a:extLst>
          </p:cNvPr>
          <p:cNvPicPr>
            <a:picLocks noChangeAspect="1"/>
          </p:cNvPicPr>
          <p:nvPr/>
        </p:nvPicPr>
        <p:blipFill>
          <a:blip r:embed="rId6"/>
          <a:stretch>
            <a:fillRect/>
          </a:stretch>
        </p:blipFill>
        <p:spPr>
          <a:xfrm>
            <a:off x="20665174" y="8668417"/>
            <a:ext cx="4310744" cy="3481755"/>
          </a:xfrm>
          <a:prstGeom prst="rect">
            <a:avLst/>
          </a:prstGeom>
        </p:spPr>
      </p:pic>
      <p:sp>
        <p:nvSpPr>
          <p:cNvPr id="10" name="TextBox 9">
            <a:extLst>
              <a:ext uri="{FF2B5EF4-FFF2-40B4-BE49-F238E27FC236}">
                <a16:creationId xmlns:a16="http://schemas.microsoft.com/office/drawing/2014/main" id="{B4D48CDA-3743-9A4B-90D9-E307490DDE29}"/>
              </a:ext>
            </a:extLst>
          </p:cNvPr>
          <p:cNvSpPr txBox="1"/>
          <p:nvPr/>
        </p:nvSpPr>
        <p:spPr>
          <a:xfrm>
            <a:off x="19953801" y="15042630"/>
            <a:ext cx="5733489" cy="710963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Intrapersonal demands can include physical or psychological demands, supporting ample cause for the necessity of self-care in the ASL/English interpreting profession (Dean &amp; Pollard, 2001, p.4).</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“Both qualitative and quantitative studies reported that interpreters felt a need for support and realised the importance of self-care in order to cope with the impact of their work; however, findings regarding how the interpreters met these needs varied and included exercise, yoga, writing, cooking, spirituality, religion, engaging in extra learning and training, psychological preparation, positive self-talk and laughter as forms of coping strategies” (Darroch &amp; Dempsey, 2016, p. 180).</a:t>
            </a:r>
          </a:p>
        </p:txBody>
      </p:sp>
      <p:sp>
        <p:nvSpPr>
          <p:cNvPr id="24" name="TextBox 23">
            <a:extLst>
              <a:ext uri="{FF2B5EF4-FFF2-40B4-BE49-F238E27FC236}">
                <a16:creationId xmlns:a16="http://schemas.microsoft.com/office/drawing/2014/main" id="{47DC1701-F987-1C43-961B-AA4A9FD833BB}"/>
              </a:ext>
            </a:extLst>
          </p:cNvPr>
          <p:cNvSpPr txBox="1"/>
          <p:nvPr/>
        </p:nvSpPr>
        <p:spPr>
          <a:xfrm>
            <a:off x="26873115" y="15042630"/>
            <a:ext cx="5664251"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Religious persons in the past have been skeptical of the scientific basis of mental health and its treatments (</a:t>
            </a:r>
            <a:r>
              <a:rPr lang="en-US" sz="2400" dirty="0" err="1">
                <a:latin typeface="Times New Roman" panose="02020603050405020304" pitchFamily="18" charset="0"/>
                <a:cs typeface="Times New Roman" panose="02020603050405020304" pitchFamily="18" charset="0"/>
              </a:rPr>
              <a:t>Nakash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Lambez</a:t>
            </a:r>
            <a:r>
              <a:rPr lang="en-US" sz="2400" dirty="0">
                <a:latin typeface="Times New Roman" panose="02020603050405020304" pitchFamily="18" charset="0"/>
                <a:cs typeface="Times New Roman" panose="02020603050405020304" pitchFamily="18" charset="0"/>
              </a:rPr>
              <a:t>, Cohen, &amp; Nagar, 2019).</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Those not attuned to certain religious beliefs are more likely to have a negative understanding of the spiritualization of mental health (Lloyd, 2021).</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Religious perspectives on mental distress are polarizing and have more negative impacts on individuals who experience such polarization (Lloyd, 2021; </a:t>
            </a:r>
            <a:r>
              <a:rPr lang="en-US" sz="2400" dirty="0" err="1">
                <a:latin typeface="Times New Roman" panose="02020603050405020304" pitchFamily="18" charset="0"/>
                <a:cs typeface="Times New Roman" panose="02020603050405020304" pitchFamily="18" charset="0"/>
              </a:rPr>
              <a:t>Peteet</a:t>
            </a:r>
            <a:r>
              <a:rPr lang="en-US" sz="2400" dirty="0">
                <a:latin typeface="Times New Roman" panose="02020603050405020304" pitchFamily="18" charset="0"/>
                <a:cs typeface="Times New Roman" panose="02020603050405020304" pitchFamily="18" charset="0"/>
              </a:rPr>
              <a:t>, 2019).</a:t>
            </a:r>
          </a:p>
        </p:txBody>
      </p:sp>
      <p:grpSp>
        <p:nvGrpSpPr>
          <p:cNvPr id="27" name="Group 26">
            <a:extLst>
              <a:ext uri="{FF2B5EF4-FFF2-40B4-BE49-F238E27FC236}">
                <a16:creationId xmlns:a16="http://schemas.microsoft.com/office/drawing/2014/main" id="{4B0F97F3-9AFF-0D49-8128-2F2D2C16428C}"/>
              </a:ext>
            </a:extLst>
          </p:cNvPr>
          <p:cNvGrpSpPr/>
          <p:nvPr/>
        </p:nvGrpSpPr>
        <p:grpSpPr>
          <a:xfrm>
            <a:off x="742129" y="19226482"/>
            <a:ext cx="9326880" cy="12843783"/>
            <a:chOff x="820001" y="18912996"/>
            <a:chExt cx="9326880" cy="12843783"/>
          </a:xfrm>
        </p:grpSpPr>
        <p:sp>
          <p:nvSpPr>
            <p:cNvPr id="44" name="TextBox 43">
              <a:extLst>
                <a:ext uri="{FF2B5EF4-FFF2-40B4-BE49-F238E27FC236}">
                  <a16:creationId xmlns:a16="http://schemas.microsoft.com/office/drawing/2014/main" id="{75042370-BB28-D743-B713-6C5AD5218746}"/>
                </a:ext>
              </a:extLst>
            </p:cNvPr>
            <p:cNvSpPr txBox="1"/>
            <p:nvPr/>
          </p:nvSpPr>
          <p:spPr>
            <a:xfrm>
              <a:off x="820001" y="19805429"/>
              <a:ext cx="9312772" cy="11951350"/>
            </a:xfrm>
            <a:prstGeom prst="rect">
              <a:avLst/>
            </a:prstGeom>
            <a:solidFill>
              <a:schemeClr val="bg1"/>
            </a:solidFill>
            <a:ln>
              <a:solidFill>
                <a:schemeClr val="tx1"/>
              </a:solidFill>
            </a:ln>
          </p:spPr>
          <p:txBody>
            <a:bodyPr wrap="square" lIns="131445" tIns="65723" rIns="131445" bIns="65723" rtlCol="0">
              <a:spAutoFit/>
            </a:bodyPr>
            <a:lstStyle/>
            <a:p>
              <a:r>
                <a:rPr lang="en-US" sz="2400" b="1" dirty="0">
                  <a:latin typeface="Times New Roman" panose="02020603050405020304" pitchFamily="18" charset="0"/>
                  <a:cs typeface="Times New Roman" panose="02020603050405020304" pitchFamily="18" charset="0"/>
                </a:rPr>
                <a:t>Religious Perspective on Mental Distress and Self-Care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broad definition of self-care shows several defining traits, including awareness, self-control, self-reliance, self-efficacy, social support, resources, and cognitive level (Martinez, Connelly, Perez, &amp; Calero, 2021).</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All participants in Lloyd’s (2021) research "expressed concern for how their community of faith made sense of mental illness.”</a:t>
              </a:r>
            </a:p>
            <a:p>
              <a:pPr marL="342900" indent="-34290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Nakash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Lambez</a:t>
              </a:r>
              <a:r>
                <a:rPr lang="en-US" sz="2400" dirty="0">
                  <a:latin typeface="Times New Roman" panose="02020603050405020304" pitchFamily="18" charset="0"/>
                  <a:cs typeface="Times New Roman" panose="02020603050405020304" pitchFamily="18" charset="0"/>
                </a:rPr>
                <a:t>, Cohen, &amp; Nagar (2019) document that “religious clients were particularly skeptical of the scientific basis of mental health disease and treatment that often deterred them from seeking care.”</a:t>
              </a:r>
            </a:p>
            <a:p>
              <a:pPr marL="342900" indent="-34290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Peteet</a:t>
              </a:r>
              <a:r>
                <a:rPr lang="en-US" sz="2400" dirty="0">
                  <a:latin typeface="Times New Roman" panose="02020603050405020304" pitchFamily="18" charset="0"/>
                  <a:cs typeface="Times New Roman" panose="02020603050405020304" pitchFamily="18" charset="0"/>
                </a:rPr>
                <a:t> (2019) perceives an ethical dilemma in “balancing respect for patients’ religious or spiritual beliefs and practices with clinicians’ concerns for their well-being and the therapeutic goal of fostering independence of thought.”</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literature reveals that spiritualizing mental health, distress, and illness has in the past led to a distinct paradigm concerning religion and mental health practices.</a:t>
              </a:r>
            </a:p>
            <a:p>
              <a:r>
                <a:rPr lang="en-US" sz="2400" b="1" dirty="0">
                  <a:latin typeface="Times New Roman" panose="02020603050405020304" pitchFamily="18" charset="0"/>
                  <a:cs typeface="Times New Roman" panose="02020603050405020304" pitchFamily="18" charset="0"/>
                </a:rPr>
                <a:t>The Necessity for Self-Care in ASL/English Interpreting</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While interpreting has not always been a profession, it has been used for the facilitation of communication between hearing and deaf individuals nearly as long as ASL has been in existence (Thorn, 2020).</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Included in the CPC are guidelines for the interpreter to “decline assignments or withdraw from the interpreting profession when not competent due to physical, mental, or emotional factors” (RID, n.d., Code of Professional Conduct).</a:t>
              </a:r>
            </a:p>
            <a:p>
              <a:pPr marL="342900" indent="-34290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Crezee</a:t>
              </a:r>
              <a:r>
                <a:rPr lang="en-US" sz="2400" dirty="0">
                  <a:latin typeface="Times New Roman" panose="02020603050405020304" pitchFamily="18" charset="0"/>
                  <a:cs typeface="Times New Roman" panose="02020603050405020304" pitchFamily="18" charset="0"/>
                </a:rPr>
                <a:t> (2015) documents lack of boundaries in job acceptance, various work stressors such as emotionally intense situations and traumatizing recollections, the interpreter’s life situation and psychological state, and the interpreter’s level of resilience as stressors that weigh upon the interpreter and affect their interpretation.</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D6BC5027-8B17-0143-8CBC-148AAFF9CE72}"/>
                </a:ext>
              </a:extLst>
            </p:cNvPr>
            <p:cNvSpPr txBox="1"/>
            <p:nvPr/>
          </p:nvSpPr>
          <p:spPr>
            <a:xfrm>
              <a:off x="820001" y="18912996"/>
              <a:ext cx="9326880" cy="871393"/>
            </a:xfrm>
            <a:prstGeom prst="rect">
              <a:avLst/>
            </a:prstGeom>
            <a:solidFill>
              <a:srgbClr val="0A254E"/>
            </a:solidFill>
            <a:ln>
              <a:solidFill>
                <a:srgbClr val="000000"/>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Literature Review</a:t>
              </a:r>
              <a:endParaRPr lang="en-US" sz="6000" dirty="0">
                <a:solidFill>
                  <a:schemeClr val="bg1"/>
                </a:solidFill>
                <a:latin typeface="Times New Roman"/>
                <a:cs typeface="Times New Roman"/>
              </a:endParaRPr>
            </a:p>
          </p:txBody>
        </p:sp>
      </p:grpSp>
      <p:grpSp>
        <p:nvGrpSpPr>
          <p:cNvPr id="3" name="Group 2">
            <a:extLst>
              <a:ext uri="{FF2B5EF4-FFF2-40B4-BE49-F238E27FC236}">
                <a16:creationId xmlns:a16="http://schemas.microsoft.com/office/drawing/2014/main" id="{9EBECA67-2EA0-0749-8B75-B5D14883C3AF}"/>
              </a:ext>
            </a:extLst>
          </p:cNvPr>
          <p:cNvGrpSpPr/>
          <p:nvPr/>
        </p:nvGrpSpPr>
        <p:grpSpPr>
          <a:xfrm>
            <a:off x="33885515" y="15911379"/>
            <a:ext cx="9387718" cy="15708740"/>
            <a:chOff x="12727785" y="22725305"/>
            <a:chExt cx="18435629" cy="8433807"/>
          </a:xfrm>
        </p:grpSpPr>
        <p:sp>
          <p:nvSpPr>
            <p:cNvPr id="159" name="TextBox 158"/>
            <p:cNvSpPr txBox="1"/>
            <p:nvPr/>
          </p:nvSpPr>
          <p:spPr>
            <a:xfrm>
              <a:off x="12727785" y="23195321"/>
              <a:ext cx="18435629" cy="7963791"/>
            </a:xfrm>
            <a:prstGeom prst="rect">
              <a:avLst/>
            </a:prstGeom>
            <a:solidFill>
              <a:schemeClr val="bg1"/>
            </a:solidFill>
            <a:ln>
              <a:solidFill>
                <a:schemeClr val="tx1"/>
              </a:solidFill>
            </a:ln>
          </p:spPr>
          <p:txBody>
            <a:bodyPr wrap="square" lIns="131445" tIns="65723" rIns="131445" bIns="65723" rtlCol="0">
              <a:spAutoFit/>
            </a:bodyPr>
            <a:lstStyle/>
            <a:p>
              <a:r>
                <a:rPr lang="en-US" sz="2400" dirty="0" err="1">
                  <a:latin typeface="Times New Roman" panose="02020603050405020304" pitchFamily="18" charset="0"/>
                  <a:cs typeface="Times New Roman" panose="02020603050405020304" pitchFamily="18" charset="0"/>
                </a:rPr>
                <a:t>Crezee</a:t>
              </a:r>
              <a:r>
                <a:rPr lang="en-US" sz="2400" dirty="0">
                  <a:latin typeface="Times New Roman" panose="02020603050405020304" pitchFamily="18" charset="0"/>
                  <a:cs typeface="Times New Roman" panose="02020603050405020304" pitchFamily="18" charset="0"/>
                </a:rPr>
                <a:t>, I. (2015). Teaching Interpreters About Self-Care. </a:t>
              </a:r>
              <a:r>
                <a:rPr lang="en-US" sz="2400" i="1" dirty="0">
                  <a:latin typeface="Times New Roman" panose="02020603050405020304" pitchFamily="18" charset="0"/>
                  <a:cs typeface="Times New Roman" panose="02020603050405020304" pitchFamily="18" charset="0"/>
                </a:rPr>
                <a:t>International</a:t>
              </a:r>
            </a:p>
            <a:p>
              <a:pPr lvl="1"/>
              <a:r>
                <a:rPr lang="en-US" sz="2400" i="1" dirty="0">
                  <a:latin typeface="Times New Roman" panose="02020603050405020304" pitchFamily="18" charset="0"/>
                  <a:cs typeface="Times New Roman" panose="02020603050405020304" pitchFamily="18" charset="0"/>
                </a:rPr>
                <a:t>Journal of Interpreter</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Education, 1</a:t>
              </a:r>
              <a:r>
                <a:rPr lang="en-US" sz="2400" dirty="0">
                  <a:latin typeface="Times New Roman" panose="02020603050405020304" pitchFamily="18" charset="0"/>
                  <a:cs typeface="Times New Roman" panose="02020603050405020304" pitchFamily="18" charset="0"/>
                </a:rPr>
                <a:t>(7), Article 7. </a:t>
              </a:r>
              <a:r>
                <a:rPr lang="en-US" sz="2400" u="sng" dirty="0">
                  <a:latin typeface="Times New Roman" panose="02020603050405020304" pitchFamily="18" charset="0"/>
                  <a:cs typeface="Times New Roman" panose="02020603050405020304" pitchFamily="18" charset="0"/>
                  <a:hlinkClick r:id="rId7"/>
                </a:rPr>
                <a:t>https://tigerprints.clemson.edu/ijie/vol7/iss1/7/</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Darroch, E., Dempsey, R. (2016). Interpreters’ experiences of</a:t>
              </a:r>
            </a:p>
            <a:p>
              <a:pPr lvl="1"/>
              <a:r>
                <a:rPr lang="en-US" sz="2400" dirty="0">
                  <a:latin typeface="Times New Roman" panose="02020603050405020304" pitchFamily="18" charset="0"/>
                  <a:cs typeface="Times New Roman" panose="02020603050405020304" pitchFamily="18" charset="0"/>
                </a:rPr>
                <a:t>transferential dynamics, vicarious </a:t>
              </a:r>
              <a:r>
                <a:rPr lang="en-US" sz="2400" dirty="0" err="1">
                  <a:latin typeface="Times New Roman" panose="02020603050405020304" pitchFamily="18" charset="0"/>
                  <a:cs typeface="Times New Roman" panose="02020603050405020304" pitchFamily="18" charset="0"/>
                </a:rPr>
                <a:t>traumatisation</a:t>
              </a:r>
              <a:r>
                <a:rPr lang="en-US" sz="2400" dirty="0">
                  <a:latin typeface="Times New Roman" panose="02020603050405020304" pitchFamily="18" charset="0"/>
                  <a:cs typeface="Times New Roman" panose="02020603050405020304" pitchFamily="18" charset="0"/>
                </a:rPr>
                <a:t>, and their need for support and supervision: A systematic literature review. </a:t>
              </a:r>
              <a:r>
                <a:rPr lang="en-US" sz="2400" i="1" dirty="0">
                  <a:latin typeface="Times New Roman" panose="02020603050405020304" pitchFamily="18" charset="0"/>
                  <a:cs typeface="Times New Roman" panose="02020603050405020304" pitchFamily="18" charset="0"/>
                </a:rPr>
                <a:t>The European Journal of Counselling Psychology, </a:t>
              </a:r>
              <a:r>
                <a:rPr lang="en-US" sz="2400" dirty="0">
                  <a:latin typeface="Times New Roman" panose="02020603050405020304" pitchFamily="18" charset="0"/>
                  <a:cs typeface="Times New Roman" panose="02020603050405020304" pitchFamily="18" charset="0"/>
                </a:rPr>
                <a:t>4(2), 166–190. </a:t>
              </a:r>
              <a:r>
                <a:rPr lang="en-US" sz="2400" dirty="0" err="1">
                  <a:latin typeface="Times New Roman" panose="02020603050405020304" pitchFamily="18" charset="0"/>
                  <a:cs typeface="Times New Roman" panose="02020603050405020304" pitchFamily="18" charset="0"/>
                </a:rPr>
                <a:t>doi</a:t>
              </a:r>
              <a:r>
                <a:rPr lang="en-US" sz="2400" dirty="0">
                  <a:latin typeface="Times New Roman" panose="02020603050405020304" pitchFamily="18" charset="0"/>
                  <a:cs typeface="Times New Roman" panose="02020603050405020304" pitchFamily="18" charset="0"/>
                </a:rPr>
                <a:t>: </a:t>
              </a:r>
              <a:r>
                <a:rPr lang="en-US" sz="2400" u="sng" dirty="0">
                  <a:latin typeface="Times New Roman" panose="02020603050405020304" pitchFamily="18" charset="0"/>
                  <a:cs typeface="Times New Roman" panose="02020603050405020304" pitchFamily="18" charset="0"/>
                  <a:hlinkClick r:id="rId8"/>
                </a:rPr>
                <a:t>10.5964/ejcop.v4i2.76</a:t>
              </a:r>
              <a:endParaRPr lang="en-US" sz="2400" u="sng"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Dean, R.K., Pollard, R.Q. Jr. (2001). Application of demand-control</a:t>
              </a:r>
            </a:p>
            <a:p>
              <a:pPr lvl="1"/>
              <a:r>
                <a:rPr lang="en-US" sz="2400" dirty="0">
                  <a:latin typeface="Times New Roman" panose="02020603050405020304" pitchFamily="18" charset="0"/>
                  <a:cs typeface="Times New Roman" panose="02020603050405020304" pitchFamily="18" charset="0"/>
                </a:rPr>
                <a:t>schema theory to sign language interpreting: Implications for stress and interpreter training. </a:t>
              </a:r>
              <a:r>
                <a:rPr lang="en-US" sz="2400" i="1" dirty="0">
                  <a:latin typeface="Times New Roman" panose="02020603050405020304" pitchFamily="18" charset="0"/>
                  <a:cs typeface="Times New Roman" panose="02020603050405020304" pitchFamily="18" charset="0"/>
                </a:rPr>
                <a:t>Journal of Deaf Studies and Deaf Education 6</a:t>
              </a:r>
              <a:r>
                <a:rPr lang="en-US" sz="2400" dirty="0">
                  <a:latin typeface="Times New Roman" panose="02020603050405020304" pitchFamily="18" charset="0"/>
                  <a:cs typeface="Times New Roman" panose="02020603050405020304" pitchFamily="18" charset="0"/>
                </a:rPr>
                <a:t>, 1–14. </a:t>
              </a:r>
              <a:r>
                <a:rPr lang="en-US" sz="2400" dirty="0">
                  <a:latin typeface="Times New Roman" panose="02020603050405020304" pitchFamily="18" charset="0"/>
                  <a:cs typeface="Times New Roman" panose="02020603050405020304" pitchFamily="18" charset="0"/>
                  <a:hlinkClick r:id="rId9"/>
                </a:rPr>
                <a:t>https://doi.org/10.1093/deafed/6.1.1</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Lloyd, C. E. M. (2021). Contending with spiritual reductionism: demons,</a:t>
              </a:r>
            </a:p>
            <a:p>
              <a:pPr lvl="1"/>
              <a:r>
                <a:rPr lang="en-US" sz="2400" dirty="0">
                  <a:latin typeface="Times New Roman" panose="02020603050405020304" pitchFamily="18" charset="0"/>
                  <a:cs typeface="Times New Roman" panose="02020603050405020304" pitchFamily="18" charset="0"/>
                </a:rPr>
                <a:t>shame, and </a:t>
              </a:r>
              <a:r>
                <a:rPr lang="en-US" sz="2400" dirty="0" err="1">
                  <a:latin typeface="Times New Roman" panose="02020603050405020304" pitchFamily="18" charset="0"/>
                  <a:cs typeface="Times New Roman" panose="02020603050405020304" pitchFamily="18" charset="0"/>
                </a:rPr>
                <a:t>dividualising</a:t>
              </a:r>
              <a:r>
                <a:rPr lang="en-US" sz="2400" dirty="0">
                  <a:latin typeface="Times New Roman" panose="02020603050405020304" pitchFamily="18" charset="0"/>
                  <a:cs typeface="Times New Roman" panose="02020603050405020304" pitchFamily="18" charset="0"/>
                </a:rPr>
                <a:t> experiences among evangelical Christians with mental distress. </a:t>
              </a:r>
              <a:r>
                <a:rPr lang="en-US" sz="2400" i="1" dirty="0">
                  <a:latin typeface="Times New Roman" panose="02020603050405020304" pitchFamily="18" charset="0"/>
                  <a:cs typeface="Times New Roman" panose="02020603050405020304" pitchFamily="18" charset="0"/>
                </a:rPr>
                <a:t>Journal</a:t>
              </a:r>
              <a:endParaRPr lang="en-US" sz="2400" dirty="0">
                <a:latin typeface="Times New Roman" panose="02020603050405020304" pitchFamily="18" charset="0"/>
                <a:cs typeface="Times New Roman" panose="02020603050405020304" pitchFamily="18" charset="0"/>
              </a:endParaRPr>
            </a:p>
            <a:p>
              <a:pPr lvl="1"/>
              <a:r>
                <a:rPr lang="en-US" sz="2400" i="1" dirty="0">
                  <a:latin typeface="Times New Roman" panose="02020603050405020304" pitchFamily="18" charset="0"/>
                  <a:cs typeface="Times New Roman" panose="02020603050405020304" pitchFamily="18" charset="0"/>
                </a:rPr>
                <a:t>of Religion and Health, 60</a:t>
              </a:r>
              <a:r>
                <a:rPr lang="en-US" sz="2400" dirty="0">
                  <a:latin typeface="Times New Roman" panose="02020603050405020304" pitchFamily="18" charset="0"/>
                  <a:cs typeface="Times New Roman" panose="02020603050405020304" pitchFamily="18" charset="0"/>
                </a:rPr>
                <a:t>, 2702–2727. </a:t>
              </a:r>
              <a:r>
                <a:rPr lang="en-US" sz="2400" u="sng" dirty="0">
                  <a:latin typeface="Times New Roman" panose="02020603050405020304" pitchFamily="18" charset="0"/>
                  <a:cs typeface="Times New Roman" panose="02020603050405020304" pitchFamily="18" charset="0"/>
                  <a:hlinkClick r:id="rId10"/>
                </a:rPr>
                <a:t>https://doi.org/10.1007/s10943-021-01268-9</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Martinez, N., Connelly, C., Perez, A., &amp; Calero, P. (2021). Self-care: A</a:t>
              </a:r>
            </a:p>
            <a:p>
              <a:pPr lvl="1"/>
              <a:r>
                <a:rPr lang="en-US" sz="2400" dirty="0">
                  <a:latin typeface="Times New Roman" panose="02020603050405020304" pitchFamily="18" charset="0"/>
                  <a:cs typeface="Times New Roman" panose="02020603050405020304" pitchFamily="18" charset="0"/>
                </a:rPr>
                <a:t>concept analysis. </a:t>
              </a:r>
              <a:r>
                <a:rPr lang="en-US" sz="2400" i="1" dirty="0">
                  <a:latin typeface="Times New Roman" panose="02020603050405020304" pitchFamily="18" charset="0"/>
                  <a:cs typeface="Times New Roman" panose="02020603050405020304" pitchFamily="18" charset="0"/>
                </a:rPr>
                <a:t>International Journal of Nursing Sciences, </a:t>
              </a:r>
              <a:r>
                <a:rPr lang="en-US" sz="2400" dirty="0">
                  <a:latin typeface="Times New Roman" panose="02020603050405020304" pitchFamily="18" charset="0"/>
                  <a:cs typeface="Times New Roman" panose="02020603050405020304" pitchFamily="18" charset="0"/>
                </a:rPr>
                <a:t>8(4),</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418–425. </a:t>
              </a:r>
              <a:r>
                <a:rPr lang="en-US" sz="2400" dirty="0" err="1">
                  <a:latin typeface="Times New Roman" panose="02020603050405020304" pitchFamily="18" charset="0"/>
                  <a:cs typeface="Times New Roman" panose="02020603050405020304" pitchFamily="18" charset="0"/>
                </a:rPr>
                <a:t>doi</a:t>
              </a:r>
              <a:r>
                <a:rPr lang="en-US" sz="2400" dirty="0">
                  <a:latin typeface="Times New Roman" panose="02020603050405020304" pitchFamily="18" charset="0"/>
                  <a:cs typeface="Times New Roman" panose="02020603050405020304" pitchFamily="18" charset="0"/>
                </a:rPr>
                <a:t>: </a:t>
              </a:r>
              <a:r>
                <a:rPr lang="en-US" sz="2400" u="sng" dirty="0">
                  <a:latin typeface="Times New Roman" panose="02020603050405020304" pitchFamily="18" charset="0"/>
                  <a:cs typeface="Times New Roman" panose="02020603050405020304" pitchFamily="18" charset="0"/>
                  <a:hlinkClick r:id="rId11"/>
                </a:rPr>
                <a:t>10.1016/j.ijnss.2021.08.007</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Nakash</a:t>
              </a:r>
              <a:r>
                <a:rPr lang="en-US" sz="2400" dirty="0">
                  <a:latin typeface="Times New Roman" panose="02020603050405020304" pitchFamily="18" charset="0"/>
                  <a:cs typeface="Times New Roman" panose="02020603050405020304" pitchFamily="18" charset="0"/>
                </a:rPr>
                <a:t>, O., </a:t>
              </a:r>
              <a:r>
                <a:rPr lang="en-US" sz="2400" dirty="0" err="1">
                  <a:latin typeface="Times New Roman" panose="02020603050405020304" pitchFamily="18" charset="0"/>
                  <a:cs typeface="Times New Roman" panose="02020603050405020304" pitchFamily="18" charset="0"/>
                </a:rPr>
                <a:t>Lambez</a:t>
              </a:r>
              <a:r>
                <a:rPr lang="en-US" sz="2400" dirty="0">
                  <a:latin typeface="Times New Roman" panose="02020603050405020304" pitchFamily="18" charset="0"/>
                  <a:cs typeface="Times New Roman" panose="02020603050405020304" pitchFamily="18" charset="0"/>
                </a:rPr>
                <a:t>, T., Cohen, M., &amp; Nagar, M. (2019). Religiosity and</a:t>
              </a:r>
            </a:p>
            <a:p>
              <a:pPr lvl="1"/>
              <a:r>
                <a:rPr lang="en-US" sz="2400" dirty="0">
                  <a:latin typeface="Times New Roman" panose="02020603050405020304" pitchFamily="18" charset="0"/>
                  <a:cs typeface="Times New Roman" panose="02020603050405020304" pitchFamily="18" charset="0"/>
                </a:rPr>
                <a:t>barriers to mental healthcare: A qualitative study among clients seeking community and mental health services. </a:t>
              </a:r>
              <a:r>
                <a:rPr lang="en-US" sz="2400" i="1" dirty="0">
                  <a:latin typeface="Times New Roman" panose="02020603050405020304" pitchFamily="18" charset="0"/>
                  <a:cs typeface="Times New Roman" panose="02020603050405020304" pitchFamily="18" charset="0"/>
                </a:rPr>
                <a:t>Mental Health, Religion &amp; Culture, </a:t>
              </a:r>
              <a:r>
                <a:rPr lang="en-US" sz="2400" dirty="0">
                  <a:latin typeface="Times New Roman" panose="02020603050405020304" pitchFamily="18" charset="0"/>
                  <a:cs typeface="Times New Roman" panose="02020603050405020304" pitchFamily="18" charset="0"/>
                </a:rPr>
                <a:t>22(5), 437–452. </a:t>
              </a:r>
              <a:r>
                <a:rPr lang="en-US" sz="2400" u="sng" dirty="0">
                  <a:latin typeface="Times New Roman" panose="02020603050405020304" pitchFamily="18" charset="0"/>
                  <a:cs typeface="Times New Roman" panose="02020603050405020304" pitchFamily="18" charset="0"/>
                  <a:hlinkClick r:id="rId12"/>
                </a:rPr>
                <a:t>https://doi.org/10.1080/13674676.2018.1489377 </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Peteet</a:t>
              </a:r>
              <a:r>
                <a:rPr lang="en-US" sz="2400" dirty="0">
                  <a:latin typeface="Times New Roman" panose="02020603050405020304" pitchFamily="18" charset="0"/>
                  <a:cs typeface="Times New Roman" panose="02020603050405020304" pitchFamily="18" charset="0"/>
                </a:rPr>
                <a:t>, J. R. (2019). Approaching religiously reinforced mental health</a:t>
              </a:r>
            </a:p>
            <a:p>
              <a:pPr lvl="1"/>
              <a:r>
                <a:rPr lang="en-US" sz="2400" dirty="0">
                  <a:latin typeface="Times New Roman" panose="02020603050405020304" pitchFamily="18" charset="0"/>
                  <a:cs typeface="Times New Roman" panose="02020603050405020304" pitchFamily="18" charset="0"/>
                </a:rPr>
                <a:t>stigma: A conceptual framework. </a:t>
              </a:r>
              <a:r>
                <a:rPr lang="en-US" sz="2400" i="1" dirty="0">
                  <a:latin typeface="Times New Roman" panose="02020603050405020304" pitchFamily="18" charset="0"/>
                  <a:cs typeface="Times New Roman" panose="02020603050405020304" pitchFamily="18" charset="0"/>
                </a:rPr>
                <a:t>Psychiatry Online. </a:t>
              </a:r>
              <a:r>
                <a:rPr lang="en-US" sz="2400" dirty="0">
                  <a:latin typeface="Times New Roman" panose="02020603050405020304" pitchFamily="18" charset="0"/>
                  <a:cs typeface="Times New Roman" panose="02020603050405020304" pitchFamily="18" charset="0"/>
                  <a:hlinkClick r:id="rId13"/>
                </a:rPr>
                <a:t>https://doi.org/10.1176/appi.ps.201900005</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Registry of Interpreters for the Deaf. (n.d.). </a:t>
              </a:r>
              <a:r>
                <a:rPr lang="en-US" sz="2400" i="1" dirty="0">
                  <a:latin typeface="Times New Roman" panose="02020603050405020304" pitchFamily="18" charset="0"/>
                  <a:cs typeface="Times New Roman" panose="02020603050405020304" pitchFamily="18" charset="0"/>
                </a:rPr>
                <a:t>Code of Professional Conduct.</a:t>
              </a:r>
              <a:endParaRPr lang="en-US" sz="2400" dirty="0">
                <a:latin typeface="Times New Roman" panose="02020603050405020304" pitchFamily="18" charset="0"/>
                <a:cs typeface="Times New Roman" panose="02020603050405020304" pitchFamily="18" charset="0"/>
              </a:endParaRPr>
            </a:p>
            <a:p>
              <a:pPr lvl="1"/>
              <a:r>
                <a:rPr lang="en-US" sz="2400" u="sng" dirty="0">
                  <a:latin typeface="Times New Roman" panose="02020603050405020304" pitchFamily="18" charset="0"/>
                  <a:cs typeface="Times New Roman" panose="02020603050405020304" pitchFamily="18" charset="0"/>
                  <a:hlinkClick r:id="rId14"/>
                </a:rPr>
                <a:t>https://rid.org/ethics/code-of-professional-conduct/</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Thorn, N. D. (2020). </a:t>
              </a:r>
              <a:r>
                <a:rPr lang="en-US" sz="2400" i="1" dirty="0">
                  <a:latin typeface="Times New Roman" panose="02020603050405020304" pitchFamily="18" charset="0"/>
                  <a:cs typeface="Times New Roman" panose="02020603050405020304" pitchFamily="18" charset="0"/>
                </a:rPr>
                <a:t>The current mental health status of professional</a:t>
              </a:r>
            </a:p>
            <a:p>
              <a:pPr lvl="1"/>
              <a:r>
                <a:rPr lang="en-US" sz="2400" i="1" dirty="0">
                  <a:latin typeface="Times New Roman" panose="02020603050405020304" pitchFamily="18" charset="0"/>
                  <a:cs typeface="Times New Roman" panose="02020603050405020304" pitchFamily="18" charset="0"/>
                </a:rPr>
                <a:t>ASL/English interpreters</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in the United States as it pertains to disorders: Specifically focusing on anxiety, depression, stress-related disorders, personalities, and work-related influencers </a:t>
              </a:r>
              <a:r>
                <a:rPr lang="en-US" sz="2400" dirty="0">
                  <a:latin typeface="Times New Roman" panose="02020603050405020304" pitchFamily="18" charset="0"/>
                  <a:cs typeface="Times New Roman" panose="02020603050405020304" pitchFamily="18" charset="0"/>
                </a:rPr>
                <a:t>[Doctoral Dissertation, Liberty University]. Liberty University Doctoral Dissertations and Projects. </a:t>
              </a:r>
              <a:r>
                <a:rPr lang="en-US" sz="2400" u="sng" dirty="0">
                  <a:latin typeface="Times New Roman" panose="02020603050405020304" pitchFamily="18" charset="0"/>
                  <a:cs typeface="Times New Roman" panose="02020603050405020304" pitchFamily="18" charset="0"/>
                  <a:hlinkClick r:id="rId15"/>
                </a:rPr>
                <a:t>https://digitalcommons.liberty.edu/doctoral/2454/</a:t>
              </a:r>
              <a:endParaRPr lang="en-US" sz="2400" dirty="0">
                <a:latin typeface="Times New Roman" panose="02020603050405020304" pitchFamily="18" charset="0"/>
                <a:cs typeface="Times New Roman" panose="02020603050405020304" pitchFamily="18" charset="0"/>
              </a:endParaRPr>
            </a:p>
          </p:txBody>
        </p:sp>
        <p:sp>
          <p:nvSpPr>
            <p:cNvPr id="178" name="TextBox 177"/>
            <p:cNvSpPr txBox="1"/>
            <p:nvPr/>
          </p:nvSpPr>
          <p:spPr>
            <a:xfrm>
              <a:off x="12727785" y="22725305"/>
              <a:ext cx="18435629" cy="465557"/>
            </a:xfrm>
            <a:prstGeom prst="rect">
              <a:avLst/>
            </a:prstGeom>
            <a:solidFill>
              <a:srgbClr val="0A254E"/>
            </a:solidFill>
            <a:ln>
              <a:solidFill>
                <a:schemeClr val="tx1"/>
              </a:solidFill>
            </a:ln>
          </p:spPr>
          <p:txBody>
            <a:bodyPr wrap="square" lIns="131445" tIns="65723" rIns="131445" bIns="65723" rtlCol="0">
              <a:spAutoFit/>
            </a:bodyPr>
            <a:lstStyle/>
            <a:p>
              <a:pPr algn="ctr"/>
              <a:r>
                <a:rPr lang="en-US" sz="4800" dirty="0">
                  <a:solidFill>
                    <a:schemeClr val="bg1"/>
                  </a:solidFill>
                  <a:latin typeface="Times New Roman"/>
                  <a:cs typeface="Times New Roman"/>
                </a:rPr>
                <a:t>References</a:t>
              </a:r>
              <a:endParaRPr lang="en-US" sz="6000" dirty="0">
                <a:solidFill>
                  <a:schemeClr val="bg1"/>
                </a:solidFill>
                <a:latin typeface="Times New Roman"/>
                <a:cs typeface="Times New Roman"/>
              </a:endParaRPr>
            </a:p>
          </p:txBody>
        </p:sp>
      </p:grpSp>
      <p:sp>
        <p:nvSpPr>
          <p:cNvPr id="6" name="TextBox 5">
            <a:extLst>
              <a:ext uri="{FF2B5EF4-FFF2-40B4-BE49-F238E27FC236}">
                <a16:creationId xmlns:a16="http://schemas.microsoft.com/office/drawing/2014/main" id="{AA2939A4-D9C4-2E4D-A68C-07CFE9D39C54}"/>
              </a:ext>
            </a:extLst>
          </p:cNvPr>
          <p:cNvSpPr txBox="1"/>
          <p:nvPr/>
        </p:nvSpPr>
        <p:spPr>
          <a:xfrm>
            <a:off x="19275248" y="8485629"/>
            <a:ext cx="5467790" cy="830997"/>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Figure 2</a:t>
            </a:r>
          </a:p>
          <a:p>
            <a:r>
              <a:rPr lang="en-US" sz="2400" dirty="0">
                <a:latin typeface="Times New Roman" panose="02020603050405020304" pitchFamily="18" charset="0"/>
                <a:cs typeface="Times New Roman" panose="02020603050405020304" pitchFamily="18" charset="0"/>
              </a:rPr>
              <a:t>The human brain</a:t>
            </a:r>
          </a:p>
        </p:txBody>
      </p:sp>
      <p:sp>
        <p:nvSpPr>
          <p:cNvPr id="7" name="TextBox 6">
            <a:extLst>
              <a:ext uri="{FF2B5EF4-FFF2-40B4-BE49-F238E27FC236}">
                <a16:creationId xmlns:a16="http://schemas.microsoft.com/office/drawing/2014/main" id="{0EDA07A4-AE5D-C64E-A5A0-D1B915315D7C}"/>
              </a:ext>
            </a:extLst>
          </p:cNvPr>
          <p:cNvSpPr txBox="1"/>
          <p:nvPr/>
        </p:nvSpPr>
        <p:spPr>
          <a:xfrm>
            <a:off x="26455513" y="12601577"/>
            <a:ext cx="5909103" cy="1569660"/>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Figure 3</a:t>
            </a:r>
          </a:p>
          <a:p>
            <a:r>
              <a:rPr lang="en-US" sz="2400" dirty="0">
                <a:latin typeface="Times New Roman" panose="02020603050405020304" pitchFamily="18" charset="0"/>
                <a:cs typeface="Times New Roman" panose="02020603050405020304" pitchFamily="18" charset="0"/>
              </a:rPr>
              <a:t>Praying hands. Canva. Retrieved from </a:t>
            </a:r>
            <a:r>
              <a:rPr lang="en-US" sz="2400" dirty="0">
                <a:latin typeface="Times New Roman" panose="02020603050405020304" pitchFamily="18" charset="0"/>
                <a:cs typeface="Times New Roman" panose="02020603050405020304" pitchFamily="18" charset="0"/>
                <a:hlinkClick r:id="rId16"/>
              </a:rPr>
              <a:t>https://www.canva.com/design/DAE7DDliFTI/towOnEsVLOQSvHkPL_7YBQ/edit</a:t>
            </a:r>
            <a:r>
              <a:rPr lang="en-US" sz="2400" dirty="0">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a16="http://schemas.microsoft.com/office/drawing/2014/main" id="{52535709-61B0-6B42-8B67-14A016FC6E86}"/>
              </a:ext>
            </a:extLst>
          </p:cNvPr>
          <p:cNvSpPr txBox="1"/>
          <p:nvPr/>
        </p:nvSpPr>
        <p:spPr>
          <a:xfrm>
            <a:off x="11693628" y="21579514"/>
            <a:ext cx="4944835" cy="461665"/>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Figure 1 </a:t>
            </a:r>
            <a:r>
              <a:rPr lang="en-US" sz="2400" dirty="0">
                <a:latin typeface="Times New Roman" panose="02020603050405020304" pitchFamily="18" charset="0"/>
                <a:cs typeface="Times New Roman" panose="02020603050405020304" pitchFamily="18" charset="0"/>
              </a:rPr>
              <a:t>created by Justin Bower</a:t>
            </a:r>
            <a:endParaRPr lang="en-US" sz="2400" i="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88BA781-7795-A340-91C2-25CD49DACBB1}"/>
              </a:ext>
            </a:extLst>
          </p:cNvPr>
          <p:cNvSpPr txBox="1"/>
          <p:nvPr/>
        </p:nvSpPr>
        <p:spPr>
          <a:xfrm>
            <a:off x="19975954" y="12326579"/>
            <a:ext cx="5267806" cy="1938992"/>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Figure 2. </a:t>
            </a:r>
            <a:r>
              <a:rPr lang="en-US" sz="2400" dirty="0">
                <a:latin typeface="Times New Roman" panose="02020603050405020304" pitchFamily="18" charset="0"/>
                <a:cs typeface="Times New Roman" panose="02020603050405020304" pitchFamily="18" charset="0"/>
              </a:rPr>
              <a:t>The human brain. Canva. Retrieved from </a:t>
            </a:r>
            <a:r>
              <a:rPr lang="en-US" sz="2400" dirty="0">
                <a:latin typeface="Times New Roman" panose="02020603050405020304" pitchFamily="18" charset="0"/>
                <a:cs typeface="Times New Roman" panose="02020603050405020304" pitchFamily="18" charset="0"/>
                <a:hlinkClick r:id="rId16"/>
              </a:rPr>
              <a:t>https://www.canva.com/design/DAE7DDliFTI/towOnEsVLOQSvHkPL_7YBQ/edit</a:t>
            </a:r>
            <a:endParaRPr lang="en-US" sz="2400" dirty="0"/>
          </a:p>
        </p:txBody>
      </p:sp>
      <p:sp>
        <p:nvSpPr>
          <p:cNvPr id="19" name="TextBox 18">
            <a:extLst>
              <a:ext uri="{FF2B5EF4-FFF2-40B4-BE49-F238E27FC236}">
                <a16:creationId xmlns:a16="http://schemas.microsoft.com/office/drawing/2014/main" id="{52C048A5-BB93-824D-A17E-4FC5BC106EEE}"/>
              </a:ext>
            </a:extLst>
          </p:cNvPr>
          <p:cNvSpPr txBox="1"/>
          <p:nvPr/>
        </p:nvSpPr>
        <p:spPr>
          <a:xfrm>
            <a:off x="26429586" y="8668417"/>
            <a:ext cx="2695594" cy="830997"/>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Figure 3</a:t>
            </a:r>
          </a:p>
          <a:p>
            <a:r>
              <a:rPr lang="en-US" sz="2400" dirty="0">
                <a:latin typeface="Times New Roman" panose="02020603050405020304" pitchFamily="18" charset="0"/>
                <a:cs typeface="Times New Roman" panose="02020603050405020304" pitchFamily="18" charset="0"/>
              </a:rPr>
              <a:t>Praying hands</a:t>
            </a:r>
          </a:p>
        </p:txBody>
      </p:sp>
    </p:spTree>
    <p:extLst>
      <p:ext uri="{BB962C8B-B14F-4D97-AF65-F5344CB8AC3E}">
        <p14:creationId xmlns:p14="http://schemas.microsoft.com/office/powerpoint/2010/main" val="3247708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24585</TotalTime>
  <Words>2215</Words>
  <Application>Microsoft Macintosh PowerPoint</Application>
  <PresentationFormat>Custom</PresentationFormat>
  <Paragraphs>93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Garamond</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Montalvo</dc:creator>
  <cp:lastModifiedBy>Justin Bower</cp:lastModifiedBy>
  <cp:revision>324</cp:revision>
  <dcterms:created xsi:type="dcterms:W3CDTF">2013-10-19T16:33:22Z</dcterms:created>
  <dcterms:modified xsi:type="dcterms:W3CDTF">2022-03-22T13:59:51Z</dcterms:modified>
</cp:coreProperties>
</file>