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43891200" cy="32918400"/>
  <p:notesSz cx="9144000" cy="6858000"/>
  <p:defaultText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9">
          <p15:clr>
            <a:srgbClr val="A4A3A4"/>
          </p15:clr>
        </p15:guide>
        <p15:guide id="2" pos="16128">
          <p15:clr>
            <a:srgbClr val="A4A3A4"/>
          </p15:clr>
        </p15:guide>
        <p15:guide id="3"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65CE1E"/>
    <a:srgbClr val="00C28D"/>
    <a:srgbClr val="00B4FF"/>
    <a:srgbClr val="1270FC"/>
    <a:srgbClr val="FFA200"/>
    <a:srgbClr val="008000"/>
    <a:srgbClr val="FFFFFF"/>
    <a:srgbClr val="0A254E"/>
    <a:srgbClr val="0A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9D0E22-0FE4-410F-A429-AC062016F485}" v="11" dt="2022-03-23T21:40:51.786"/>
  </p1510:revLst>
</p1510:revInfo>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3333" autoAdjust="0"/>
    <p:restoredTop sz="92579" autoAdjust="0"/>
  </p:normalViewPr>
  <p:slideViewPr>
    <p:cSldViewPr snapToGrid="0" snapToObjects="1">
      <p:cViewPr>
        <p:scale>
          <a:sx n="50" d="100"/>
          <a:sy n="50" d="100"/>
        </p:scale>
        <p:origin x="36" y="-7434"/>
      </p:cViewPr>
      <p:guideLst>
        <p:guide orient="horz" pos="10369"/>
        <p:guide pos="16128"/>
        <p:guide pos="1382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36263FE2-9438-354A-B60A-5A471281E58B}" type="datetimeFigureOut">
              <a:rPr lang="en-US" smtClean="0"/>
              <a:t>3/23/2022</a:t>
            </a:fld>
            <a:endParaRPr lang="en-US" dirty="0"/>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CA9BC3-5A08-5C40-8DE6-1B49CE826337}" type="slidenum">
              <a:rPr lang="en-US" smtClean="0"/>
              <a:t>‹#›</a:t>
            </a:fld>
            <a:endParaRPr lang="en-US" dirty="0"/>
          </a:p>
        </p:txBody>
      </p:sp>
    </p:spTree>
    <p:extLst>
      <p:ext uri="{BB962C8B-B14F-4D97-AF65-F5344CB8AC3E}">
        <p14:creationId xmlns:p14="http://schemas.microsoft.com/office/powerpoint/2010/main" val="3278815488"/>
      </p:ext>
    </p:extLst>
  </p:cSld>
  <p:clrMap bg1="lt1" tx1="dk1" bg2="lt2" tx2="dk2" accent1="accent1" accent2="accent2" accent3="accent3" accent4="accent4" accent5="accent5" accent6="accent6" hlink="hlink" folHlink="folHlink"/>
  <p:notesStyle>
    <a:lvl1pPr marL="0" algn="l" defTabSz="477467" rtl="0" eaLnBrk="1" latinLnBrk="0" hangingPunct="1">
      <a:defRPr sz="1300" kern="1200">
        <a:solidFill>
          <a:schemeClr val="tx1"/>
        </a:solidFill>
        <a:latin typeface="+mn-lt"/>
        <a:ea typeface="+mn-ea"/>
        <a:cs typeface="+mn-cs"/>
      </a:defRPr>
    </a:lvl1pPr>
    <a:lvl2pPr marL="477467" algn="l" defTabSz="477467" rtl="0" eaLnBrk="1" latinLnBrk="0" hangingPunct="1">
      <a:defRPr sz="1300" kern="1200">
        <a:solidFill>
          <a:schemeClr val="tx1"/>
        </a:solidFill>
        <a:latin typeface="+mn-lt"/>
        <a:ea typeface="+mn-ea"/>
        <a:cs typeface="+mn-cs"/>
      </a:defRPr>
    </a:lvl2pPr>
    <a:lvl3pPr marL="954936" algn="l" defTabSz="477467" rtl="0" eaLnBrk="1" latinLnBrk="0" hangingPunct="1">
      <a:defRPr sz="1300" kern="1200">
        <a:solidFill>
          <a:schemeClr val="tx1"/>
        </a:solidFill>
        <a:latin typeface="+mn-lt"/>
        <a:ea typeface="+mn-ea"/>
        <a:cs typeface="+mn-cs"/>
      </a:defRPr>
    </a:lvl3pPr>
    <a:lvl4pPr marL="1432403" algn="l" defTabSz="477467" rtl="0" eaLnBrk="1" latinLnBrk="0" hangingPunct="1">
      <a:defRPr sz="1300" kern="1200">
        <a:solidFill>
          <a:schemeClr val="tx1"/>
        </a:solidFill>
        <a:latin typeface="+mn-lt"/>
        <a:ea typeface="+mn-ea"/>
        <a:cs typeface="+mn-cs"/>
      </a:defRPr>
    </a:lvl4pPr>
    <a:lvl5pPr marL="1909870" algn="l" defTabSz="477467" rtl="0" eaLnBrk="1" latinLnBrk="0" hangingPunct="1">
      <a:defRPr sz="1300" kern="1200">
        <a:solidFill>
          <a:schemeClr val="tx1"/>
        </a:solidFill>
        <a:latin typeface="+mn-lt"/>
        <a:ea typeface="+mn-ea"/>
        <a:cs typeface="+mn-cs"/>
      </a:defRPr>
    </a:lvl5pPr>
    <a:lvl6pPr marL="2387337" algn="l" defTabSz="477467" rtl="0" eaLnBrk="1" latinLnBrk="0" hangingPunct="1">
      <a:defRPr sz="1300" kern="1200">
        <a:solidFill>
          <a:schemeClr val="tx1"/>
        </a:solidFill>
        <a:latin typeface="+mn-lt"/>
        <a:ea typeface="+mn-ea"/>
        <a:cs typeface="+mn-cs"/>
      </a:defRPr>
    </a:lvl6pPr>
    <a:lvl7pPr marL="2864805" algn="l" defTabSz="477467" rtl="0" eaLnBrk="1" latinLnBrk="0" hangingPunct="1">
      <a:defRPr sz="1300" kern="1200">
        <a:solidFill>
          <a:schemeClr val="tx1"/>
        </a:solidFill>
        <a:latin typeface="+mn-lt"/>
        <a:ea typeface="+mn-ea"/>
        <a:cs typeface="+mn-cs"/>
      </a:defRPr>
    </a:lvl7pPr>
    <a:lvl8pPr marL="3342272" algn="l" defTabSz="477467" rtl="0" eaLnBrk="1" latinLnBrk="0" hangingPunct="1">
      <a:defRPr sz="1300" kern="1200">
        <a:solidFill>
          <a:schemeClr val="tx1"/>
        </a:solidFill>
        <a:latin typeface="+mn-lt"/>
        <a:ea typeface="+mn-ea"/>
        <a:cs typeface="+mn-cs"/>
      </a:defRPr>
    </a:lvl8pPr>
    <a:lvl9pPr marL="3819741" algn="l" defTabSz="477467"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CA9BC3-5A08-5C40-8DE6-1B49CE826337}" type="slidenum">
              <a:rPr lang="en-US" smtClean="0"/>
              <a:t>1</a:t>
            </a:fld>
            <a:endParaRPr lang="en-US" dirty="0"/>
          </a:p>
        </p:txBody>
      </p:sp>
    </p:spTree>
    <p:extLst>
      <p:ext uri="{BB962C8B-B14F-4D97-AF65-F5344CB8AC3E}">
        <p14:creationId xmlns:p14="http://schemas.microsoft.com/office/powerpoint/2010/main" val="2332982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6"/>
            <a:ext cx="37307520" cy="7056121"/>
          </a:xfrm>
        </p:spPr>
        <p:txBody>
          <a:bodyPr/>
          <a:lstStyle/>
          <a:p>
            <a:r>
              <a:rPr lang="en-US"/>
              <a:t>Click to edit Master title style</a:t>
            </a:r>
          </a:p>
        </p:txBody>
      </p:sp>
      <p:sp>
        <p:nvSpPr>
          <p:cNvPr id="3" name="Subtitle 2"/>
          <p:cNvSpPr>
            <a:spLocks noGrp="1"/>
          </p:cNvSpPr>
          <p:nvPr>
            <p:ph type="subTitle" idx="1"/>
          </p:nvPr>
        </p:nvSpPr>
        <p:spPr>
          <a:xfrm>
            <a:off x="6583680" y="18653763"/>
            <a:ext cx="30723840" cy="8412480"/>
          </a:xfrm>
        </p:spPr>
        <p:txBody>
          <a:bodyPr/>
          <a:lstStyle>
            <a:lvl1pPr marL="0" indent="0" algn="ctr">
              <a:buNone/>
              <a:defRPr>
                <a:solidFill>
                  <a:schemeClr val="tx1">
                    <a:tint val="75000"/>
                  </a:schemeClr>
                </a:solidFill>
              </a:defRPr>
            </a:lvl1pPr>
            <a:lvl2pPr marL="2072951" indent="0" algn="ctr">
              <a:buNone/>
              <a:defRPr>
                <a:solidFill>
                  <a:schemeClr val="tx1">
                    <a:tint val="75000"/>
                  </a:schemeClr>
                </a:solidFill>
              </a:defRPr>
            </a:lvl2pPr>
            <a:lvl3pPr marL="4145900" indent="0" algn="ctr">
              <a:buNone/>
              <a:defRPr>
                <a:solidFill>
                  <a:schemeClr val="tx1">
                    <a:tint val="75000"/>
                  </a:schemeClr>
                </a:solidFill>
              </a:defRPr>
            </a:lvl3pPr>
            <a:lvl4pPr marL="6218851" indent="0" algn="ctr">
              <a:buNone/>
              <a:defRPr>
                <a:solidFill>
                  <a:schemeClr val="tx1">
                    <a:tint val="75000"/>
                  </a:schemeClr>
                </a:solidFill>
              </a:defRPr>
            </a:lvl4pPr>
            <a:lvl5pPr marL="8291798" indent="0" algn="ctr">
              <a:buNone/>
              <a:defRPr>
                <a:solidFill>
                  <a:schemeClr val="tx1">
                    <a:tint val="75000"/>
                  </a:schemeClr>
                </a:solidFill>
              </a:defRPr>
            </a:lvl5pPr>
            <a:lvl6pPr marL="10364750" indent="0" algn="ctr">
              <a:buNone/>
              <a:defRPr>
                <a:solidFill>
                  <a:schemeClr val="tx1">
                    <a:tint val="75000"/>
                  </a:schemeClr>
                </a:solidFill>
              </a:defRPr>
            </a:lvl6pPr>
            <a:lvl7pPr marL="12437701" indent="0" algn="ctr">
              <a:buNone/>
              <a:defRPr>
                <a:solidFill>
                  <a:schemeClr val="tx1">
                    <a:tint val="75000"/>
                  </a:schemeClr>
                </a:solidFill>
              </a:defRPr>
            </a:lvl7pPr>
            <a:lvl8pPr marL="14510648" indent="0" algn="ctr">
              <a:buNone/>
              <a:defRPr>
                <a:solidFill>
                  <a:schemeClr val="tx1">
                    <a:tint val="75000"/>
                  </a:schemeClr>
                </a:solidFill>
              </a:defRPr>
            </a:lvl8pPr>
            <a:lvl9pPr marL="16583601"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63D97CC-475F-BE49-B579-6BFEF977A37E}" type="datetimeFigureOut">
              <a:rPr lang="en-US" smtClean="0"/>
              <a:t>3/23/2022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3135240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3412173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75"/>
            <a:ext cx="9875520" cy="2808732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75"/>
            <a:ext cx="28895040" cy="280873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3382853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3803175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21153124"/>
            <a:ext cx="37307520" cy="6537961"/>
          </a:xfrm>
        </p:spPr>
        <p:txBody>
          <a:bodyPr anchor="t"/>
          <a:lstStyle>
            <a:lvl1pPr algn="l">
              <a:defRPr sz="18300" b="1" cap="all"/>
            </a:lvl1pPr>
          </a:lstStyle>
          <a:p>
            <a:r>
              <a:rPr lang="en-US"/>
              <a:t>Click to edit Master title style</a:t>
            </a:r>
          </a:p>
        </p:txBody>
      </p:sp>
      <p:sp>
        <p:nvSpPr>
          <p:cNvPr id="3" name="Text Placeholder 2"/>
          <p:cNvSpPr>
            <a:spLocks noGrp="1"/>
          </p:cNvSpPr>
          <p:nvPr>
            <p:ph type="body" idx="1"/>
          </p:nvPr>
        </p:nvSpPr>
        <p:spPr>
          <a:xfrm>
            <a:off x="3467103" y="13952231"/>
            <a:ext cx="37307520" cy="7200900"/>
          </a:xfrm>
        </p:spPr>
        <p:txBody>
          <a:bodyPr anchor="b"/>
          <a:lstStyle>
            <a:lvl1pPr marL="0" indent="0">
              <a:buNone/>
              <a:defRPr sz="9100">
                <a:solidFill>
                  <a:schemeClr val="tx1">
                    <a:tint val="75000"/>
                  </a:schemeClr>
                </a:solidFill>
              </a:defRPr>
            </a:lvl1pPr>
            <a:lvl2pPr marL="2072951" indent="0">
              <a:buNone/>
              <a:defRPr sz="8200">
                <a:solidFill>
                  <a:schemeClr val="tx1">
                    <a:tint val="75000"/>
                  </a:schemeClr>
                </a:solidFill>
              </a:defRPr>
            </a:lvl2pPr>
            <a:lvl3pPr marL="4145900" indent="0">
              <a:buNone/>
              <a:defRPr sz="7200">
                <a:solidFill>
                  <a:schemeClr val="tx1">
                    <a:tint val="75000"/>
                  </a:schemeClr>
                </a:solidFill>
              </a:defRPr>
            </a:lvl3pPr>
            <a:lvl4pPr marL="6218851" indent="0">
              <a:buNone/>
              <a:defRPr sz="6300">
                <a:solidFill>
                  <a:schemeClr val="tx1">
                    <a:tint val="75000"/>
                  </a:schemeClr>
                </a:solidFill>
              </a:defRPr>
            </a:lvl4pPr>
            <a:lvl5pPr marL="8291798" indent="0">
              <a:buNone/>
              <a:defRPr sz="6300">
                <a:solidFill>
                  <a:schemeClr val="tx1">
                    <a:tint val="75000"/>
                  </a:schemeClr>
                </a:solidFill>
              </a:defRPr>
            </a:lvl5pPr>
            <a:lvl6pPr marL="10364750" indent="0">
              <a:buNone/>
              <a:defRPr sz="6300">
                <a:solidFill>
                  <a:schemeClr val="tx1">
                    <a:tint val="75000"/>
                  </a:schemeClr>
                </a:solidFill>
              </a:defRPr>
            </a:lvl6pPr>
            <a:lvl7pPr marL="12437701" indent="0">
              <a:buNone/>
              <a:defRPr sz="6300">
                <a:solidFill>
                  <a:schemeClr val="tx1">
                    <a:tint val="75000"/>
                  </a:schemeClr>
                </a:solidFill>
              </a:defRPr>
            </a:lvl7pPr>
            <a:lvl8pPr marL="14510648" indent="0">
              <a:buNone/>
              <a:defRPr sz="6300">
                <a:solidFill>
                  <a:schemeClr val="tx1">
                    <a:tint val="75000"/>
                  </a:schemeClr>
                </a:solidFill>
              </a:defRPr>
            </a:lvl8pPr>
            <a:lvl9pPr marL="16583601" indent="0">
              <a:buNone/>
              <a:defRPr sz="63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3D97CC-475F-BE49-B579-6BFEF977A37E}" type="datetimeFigureOut">
              <a:rPr lang="en-US" smtClean="0"/>
              <a:t>3/23/2022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1404899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63D97CC-475F-BE49-B579-6BFEF977A37E}" type="datetimeFigureOut">
              <a:rPr lang="en-US" smtClean="0"/>
              <a:t>3/23/2022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737522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4" y="7368544"/>
            <a:ext cx="19392903"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4" name="Content Placeholder 3"/>
          <p:cNvSpPr>
            <a:spLocks noGrp="1"/>
          </p:cNvSpPr>
          <p:nvPr>
            <p:ph sz="half" idx="2"/>
          </p:nvPr>
        </p:nvSpPr>
        <p:spPr>
          <a:xfrm>
            <a:off x="2194564" y="10439402"/>
            <a:ext cx="19392903"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8" y="7368544"/>
            <a:ext cx="19400520"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6" name="Content Placeholder 5"/>
          <p:cNvSpPr>
            <a:spLocks noGrp="1"/>
          </p:cNvSpPr>
          <p:nvPr>
            <p:ph sz="quarter" idx="4"/>
          </p:nvPr>
        </p:nvSpPr>
        <p:spPr>
          <a:xfrm>
            <a:off x="22296128" y="10439402"/>
            <a:ext cx="19400520"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63D97CC-475F-BE49-B579-6BFEF977A37E}" type="datetimeFigureOut">
              <a:rPr lang="en-US" smtClean="0"/>
              <a:t>3/23/2022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3434501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3D97CC-475F-BE49-B579-6BFEF977A37E}" type="datetimeFigureOut">
              <a:rPr lang="en-US" smtClean="0"/>
              <a:t>3/23/2022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208573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D97CC-475F-BE49-B579-6BFEF977A37E}" type="datetimeFigureOut">
              <a:rPr lang="en-US" smtClean="0"/>
              <a:t>3/23/2022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945370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71" y="1310640"/>
            <a:ext cx="14439903" cy="5577840"/>
          </a:xfrm>
        </p:spPr>
        <p:txBody>
          <a:bodyPr anchor="b"/>
          <a:lstStyle>
            <a:lvl1pPr algn="l">
              <a:defRPr sz="9100" b="1"/>
            </a:lvl1pPr>
          </a:lstStyle>
          <a:p>
            <a:r>
              <a:rPr lang="en-US"/>
              <a:t>Click to edit Master title style</a:t>
            </a:r>
          </a:p>
        </p:txBody>
      </p:sp>
      <p:sp>
        <p:nvSpPr>
          <p:cNvPr id="3" name="Content Placeholder 2"/>
          <p:cNvSpPr>
            <a:spLocks noGrp="1"/>
          </p:cNvSpPr>
          <p:nvPr>
            <p:ph idx="1"/>
          </p:nvPr>
        </p:nvSpPr>
        <p:spPr>
          <a:xfrm>
            <a:off x="17160240" y="1310653"/>
            <a:ext cx="24536400" cy="28094943"/>
          </a:xfrm>
        </p:spPr>
        <p:txBody>
          <a:bodyPr/>
          <a:lstStyle>
            <a:lvl1pPr>
              <a:defRPr sz="14500"/>
            </a:lvl1pPr>
            <a:lvl2pPr>
              <a:defRPr sz="12800"/>
            </a:lvl2pPr>
            <a:lvl3pPr>
              <a:defRPr sz="10900"/>
            </a:lvl3pPr>
            <a:lvl4pPr>
              <a:defRPr sz="9100"/>
            </a:lvl4pPr>
            <a:lvl5pPr>
              <a:defRPr sz="9100"/>
            </a:lvl5pPr>
            <a:lvl6pPr>
              <a:defRPr sz="9100"/>
            </a:lvl6pPr>
            <a:lvl7pPr>
              <a:defRPr sz="9100"/>
            </a:lvl7pPr>
            <a:lvl8pPr>
              <a:defRPr sz="9100"/>
            </a:lvl8pPr>
            <a:lvl9pPr>
              <a:defRPr sz="9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71" y="6888488"/>
            <a:ext cx="14439903" cy="22517103"/>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3151937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23042881"/>
            <a:ext cx="26334720" cy="2720343"/>
          </a:xfrm>
        </p:spPr>
        <p:txBody>
          <a:bodyPr anchor="b"/>
          <a:lstStyle>
            <a:lvl1pPr algn="l">
              <a:defRPr sz="9100" b="1"/>
            </a:lvl1pPr>
          </a:lstStyle>
          <a:p>
            <a:r>
              <a:rPr lang="en-US"/>
              <a:t>Click to edit Master title style</a:t>
            </a:r>
          </a:p>
        </p:txBody>
      </p:sp>
      <p:sp>
        <p:nvSpPr>
          <p:cNvPr id="3" name="Picture Placeholder 2"/>
          <p:cNvSpPr>
            <a:spLocks noGrp="1"/>
          </p:cNvSpPr>
          <p:nvPr>
            <p:ph type="pic" idx="1"/>
          </p:nvPr>
        </p:nvSpPr>
        <p:spPr>
          <a:xfrm>
            <a:off x="8602983" y="2941321"/>
            <a:ext cx="26334720" cy="19751040"/>
          </a:xfrm>
        </p:spPr>
        <p:txBody>
          <a:bodyPr/>
          <a:lstStyle>
            <a:lvl1pPr marL="0" indent="0">
              <a:buNone/>
              <a:defRPr sz="14500"/>
            </a:lvl1pPr>
            <a:lvl2pPr marL="2072951" indent="0">
              <a:buNone/>
              <a:defRPr sz="12800"/>
            </a:lvl2pPr>
            <a:lvl3pPr marL="4145900" indent="0">
              <a:buNone/>
              <a:defRPr sz="10900"/>
            </a:lvl3pPr>
            <a:lvl4pPr marL="6218851" indent="0">
              <a:buNone/>
              <a:defRPr sz="9100"/>
            </a:lvl4pPr>
            <a:lvl5pPr marL="8291798" indent="0">
              <a:buNone/>
              <a:defRPr sz="9100"/>
            </a:lvl5pPr>
            <a:lvl6pPr marL="10364750" indent="0">
              <a:buNone/>
              <a:defRPr sz="9100"/>
            </a:lvl6pPr>
            <a:lvl7pPr marL="12437701" indent="0">
              <a:buNone/>
              <a:defRPr sz="9100"/>
            </a:lvl7pPr>
            <a:lvl8pPr marL="14510648" indent="0">
              <a:buNone/>
              <a:defRPr sz="9100"/>
            </a:lvl8pPr>
            <a:lvl9pPr marL="16583601" indent="0">
              <a:buNone/>
              <a:defRPr sz="9100"/>
            </a:lvl9pPr>
          </a:lstStyle>
          <a:p>
            <a:endParaRPr lang="en-US" dirty="0"/>
          </a:p>
        </p:txBody>
      </p:sp>
      <p:sp>
        <p:nvSpPr>
          <p:cNvPr id="4" name="Text Placeholder 3"/>
          <p:cNvSpPr>
            <a:spLocks noGrp="1"/>
          </p:cNvSpPr>
          <p:nvPr>
            <p:ph type="body" sz="half" idx="2"/>
          </p:nvPr>
        </p:nvSpPr>
        <p:spPr>
          <a:xfrm>
            <a:off x="8602983" y="25763227"/>
            <a:ext cx="26334720" cy="3863337"/>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3034846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0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14591" tIns="207295" rIns="414591" bIns="207295" rtlCol="0" anchor="ctr">
            <a:normAutofit/>
          </a:bodyPr>
          <a:lstStyle/>
          <a:p>
            <a:r>
              <a:rPr lang="en-US"/>
              <a:t>Click to edit Master title style</a:t>
            </a:r>
          </a:p>
        </p:txBody>
      </p:sp>
      <p:sp>
        <p:nvSpPr>
          <p:cNvPr id="3" name="Text Placeholder 2"/>
          <p:cNvSpPr>
            <a:spLocks noGrp="1"/>
          </p:cNvSpPr>
          <p:nvPr>
            <p:ph type="body" idx="1"/>
          </p:nvPr>
        </p:nvSpPr>
        <p:spPr>
          <a:xfrm>
            <a:off x="2194560" y="7680971"/>
            <a:ext cx="39502080" cy="21724622"/>
          </a:xfrm>
          <a:prstGeom prst="rect">
            <a:avLst/>
          </a:prstGeom>
        </p:spPr>
        <p:txBody>
          <a:bodyPr vert="horz" lIns="414591" tIns="207295" rIns="414591" bIns="20729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1"/>
          </a:xfrm>
          <a:prstGeom prst="rect">
            <a:avLst/>
          </a:prstGeom>
        </p:spPr>
        <p:txBody>
          <a:bodyPr vert="horz" lIns="414591" tIns="207295" rIns="414591" bIns="207295" rtlCol="0" anchor="ctr"/>
          <a:lstStyle>
            <a:lvl1pPr algn="l">
              <a:defRPr sz="5500">
                <a:solidFill>
                  <a:schemeClr val="tx1">
                    <a:tint val="75000"/>
                  </a:schemeClr>
                </a:solidFill>
              </a:defRPr>
            </a:lvl1pPr>
          </a:lstStyle>
          <a:p>
            <a:fld id="{163D97CC-475F-BE49-B579-6BFEF977A37E}" type="datetimeFigureOut">
              <a:rPr lang="en-US" smtClean="0"/>
              <a:t>3/23/2022</a:t>
            </a:fld>
            <a:endParaRPr lang="en-US" dirty="0"/>
          </a:p>
        </p:txBody>
      </p:sp>
      <p:sp>
        <p:nvSpPr>
          <p:cNvPr id="5" name="Footer Placeholder 4"/>
          <p:cNvSpPr>
            <a:spLocks noGrp="1"/>
          </p:cNvSpPr>
          <p:nvPr>
            <p:ph type="ftr" sz="quarter" idx="3"/>
          </p:nvPr>
        </p:nvSpPr>
        <p:spPr>
          <a:xfrm>
            <a:off x="14996160" y="30510482"/>
            <a:ext cx="13898880" cy="1752601"/>
          </a:xfrm>
          <a:prstGeom prst="rect">
            <a:avLst/>
          </a:prstGeom>
        </p:spPr>
        <p:txBody>
          <a:bodyPr vert="horz" lIns="414591" tIns="207295" rIns="414591" bIns="207295" rtlCol="0" anchor="ctr"/>
          <a:lstStyle>
            <a:lvl1pPr algn="ctr">
              <a:defRPr sz="55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1455360" y="30510482"/>
            <a:ext cx="10241280" cy="1752601"/>
          </a:xfrm>
          <a:prstGeom prst="rect">
            <a:avLst/>
          </a:prstGeom>
        </p:spPr>
        <p:txBody>
          <a:bodyPr vert="horz" lIns="414591" tIns="207295" rIns="414591" bIns="207295" rtlCol="0" anchor="ctr"/>
          <a:lstStyle>
            <a:lvl1pPr algn="r">
              <a:defRPr sz="5500">
                <a:solidFill>
                  <a:schemeClr val="tx1">
                    <a:tint val="75000"/>
                  </a:schemeClr>
                </a:solidFill>
              </a:defRPr>
            </a:lvl1pPr>
          </a:lstStyle>
          <a:p>
            <a:fld id="{BEC96AFA-303D-8042-85F3-1EA037B235F2}" type="slidenum">
              <a:rPr lang="en-US" smtClean="0"/>
              <a:t>‹#›</a:t>
            </a:fld>
            <a:endParaRPr lang="en-US" dirty="0"/>
          </a:p>
        </p:txBody>
      </p:sp>
    </p:spTree>
    <p:extLst>
      <p:ext uri="{BB962C8B-B14F-4D97-AF65-F5344CB8AC3E}">
        <p14:creationId xmlns:p14="http://schemas.microsoft.com/office/powerpoint/2010/main" val="148758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72951" rtl="0" eaLnBrk="1" latinLnBrk="0" hangingPunct="1">
        <a:spcBef>
          <a:spcPct val="0"/>
        </a:spcBef>
        <a:buNone/>
        <a:defRPr sz="20000" kern="1200">
          <a:solidFill>
            <a:schemeClr val="tx1"/>
          </a:solidFill>
          <a:latin typeface="+mj-lt"/>
          <a:ea typeface="+mj-ea"/>
          <a:cs typeface="+mj-cs"/>
        </a:defRPr>
      </a:lvl1pPr>
    </p:titleStyle>
    <p:bodyStyle>
      <a:lvl1pPr marL="1554711" indent="-1554711" algn="l" defTabSz="2072951" rtl="0" eaLnBrk="1" latinLnBrk="0" hangingPunct="1">
        <a:spcBef>
          <a:spcPct val="20000"/>
        </a:spcBef>
        <a:buFont typeface="Arial"/>
        <a:buChar char="•"/>
        <a:defRPr sz="14500" kern="1200">
          <a:solidFill>
            <a:schemeClr val="tx1"/>
          </a:solidFill>
          <a:latin typeface="+mn-lt"/>
          <a:ea typeface="+mn-ea"/>
          <a:cs typeface="+mn-cs"/>
        </a:defRPr>
      </a:lvl1pPr>
      <a:lvl2pPr marL="3368541" indent="-1295594" algn="l" defTabSz="2072951" rtl="0" eaLnBrk="1" latinLnBrk="0" hangingPunct="1">
        <a:spcBef>
          <a:spcPct val="20000"/>
        </a:spcBef>
        <a:buFont typeface="Arial"/>
        <a:buChar char="–"/>
        <a:defRPr sz="12800" kern="1200">
          <a:solidFill>
            <a:schemeClr val="tx1"/>
          </a:solidFill>
          <a:latin typeface="+mn-lt"/>
          <a:ea typeface="+mn-ea"/>
          <a:cs typeface="+mn-cs"/>
        </a:defRPr>
      </a:lvl2pPr>
      <a:lvl3pPr marL="5182373" indent="-1036473" algn="l" defTabSz="2072951" rtl="0" eaLnBrk="1" latinLnBrk="0" hangingPunct="1">
        <a:spcBef>
          <a:spcPct val="20000"/>
        </a:spcBef>
        <a:buFont typeface="Arial"/>
        <a:buChar char="•"/>
        <a:defRPr sz="10900" kern="1200">
          <a:solidFill>
            <a:schemeClr val="tx1"/>
          </a:solidFill>
          <a:latin typeface="+mn-lt"/>
          <a:ea typeface="+mn-ea"/>
          <a:cs typeface="+mn-cs"/>
        </a:defRPr>
      </a:lvl3pPr>
      <a:lvl4pPr marL="7255324" indent="-1036473" algn="l" defTabSz="2072951" rtl="0" eaLnBrk="1" latinLnBrk="0" hangingPunct="1">
        <a:spcBef>
          <a:spcPct val="20000"/>
        </a:spcBef>
        <a:buFont typeface="Arial"/>
        <a:buChar char="–"/>
        <a:defRPr sz="9100" kern="1200">
          <a:solidFill>
            <a:schemeClr val="tx1"/>
          </a:solidFill>
          <a:latin typeface="+mn-lt"/>
          <a:ea typeface="+mn-ea"/>
          <a:cs typeface="+mn-cs"/>
        </a:defRPr>
      </a:lvl4pPr>
      <a:lvl5pPr marL="9328275" indent="-1036473" algn="l" defTabSz="2072951" rtl="0" eaLnBrk="1" latinLnBrk="0" hangingPunct="1">
        <a:spcBef>
          <a:spcPct val="20000"/>
        </a:spcBef>
        <a:buFont typeface="Arial"/>
        <a:buChar char="»"/>
        <a:defRPr sz="9100" kern="1200">
          <a:solidFill>
            <a:schemeClr val="tx1"/>
          </a:solidFill>
          <a:latin typeface="+mn-lt"/>
          <a:ea typeface="+mn-ea"/>
          <a:cs typeface="+mn-cs"/>
        </a:defRPr>
      </a:lvl5pPr>
      <a:lvl6pPr marL="11401224" indent="-1036473" algn="l" defTabSz="2072951" rtl="0" eaLnBrk="1" latinLnBrk="0" hangingPunct="1">
        <a:spcBef>
          <a:spcPct val="20000"/>
        </a:spcBef>
        <a:buFont typeface="Arial"/>
        <a:buChar char="•"/>
        <a:defRPr sz="9100" kern="1200">
          <a:solidFill>
            <a:schemeClr val="tx1"/>
          </a:solidFill>
          <a:latin typeface="+mn-lt"/>
          <a:ea typeface="+mn-ea"/>
          <a:cs typeface="+mn-cs"/>
        </a:defRPr>
      </a:lvl6pPr>
      <a:lvl7pPr marL="13474175" indent="-1036473" algn="l" defTabSz="2072951" rtl="0" eaLnBrk="1" latinLnBrk="0" hangingPunct="1">
        <a:spcBef>
          <a:spcPct val="20000"/>
        </a:spcBef>
        <a:buFont typeface="Arial"/>
        <a:buChar char="•"/>
        <a:defRPr sz="9100" kern="1200">
          <a:solidFill>
            <a:schemeClr val="tx1"/>
          </a:solidFill>
          <a:latin typeface="+mn-lt"/>
          <a:ea typeface="+mn-ea"/>
          <a:cs typeface="+mn-cs"/>
        </a:defRPr>
      </a:lvl7pPr>
      <a:lvl8pPr marL="15547122" indent="-1036473" algn="l" defTabSz="2072951" rtl="0" eaLnBrk="1" latinLnBrk="0" hangingPunct="1">
        <a:spcBef>
          <a:spcPct val="20000"/>
        </a:spcBef>
        <a:buFont typeface="Arial"/>
        <a:buChar char="•"/>
        <a:defRPr sz="9100" kern="1200">
          <a:solidFill>
            <a:schemeClr val="tx1"/>
          </a:solidFill>
          <a:latin typeface="+mn-lt"/>
          <a:ea typeface="+mn-ea"/>
          <a:cs typeface="+mn-cs"/>
        </a:defRPr>
      </a:lvl8pPr>
      <a:lvl9pPr marL="17620073" indent="-1036473" algn="l" defTabSz="2072951" rtl="0" eaLnBrk="1" latinLnBrk="0" hangingPunct="1">
        <a:spcBef>
          <a:spcPct val="20000"/>
        </a:spcBef>
        <a:buFont typeface="Arial"/>
        <a:buChar char="•"/>
        <a:defRPr sz="9100" kern="1200">
          <a:solidFill>
            <a:schemeClr val="tx1"/>
          </a:solidFill>
          <a:latin typeface="+mn-lt"/>
          <a:ea typeface="+mn-ea"/>
          <a:cs typeface="+mn-cs"/>
        </a:defRPr>
      </a:lvl9pPr>
    </p:bodyStyle>
    <p:other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jpg"/><Relationship Id="rId7" Type="http://schemas.openxmlformats.org/officeDocument/2006/relationships/image" Target="../media/image5.png"/><Relationship Id="rId12" Type="http://schemas.openxmlformats.org/officeDocument/2006/relationships/image" Target="../media/image10.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jpg"/><Relationship Id="rId10" Type="http://schemas.openxmlformats.org/officeDocument/2006/relationships/image" Target="../media/image8.svg"/><Relationship Id="rId4" Type="http://schemas.openxmlformats.org/officeDocument/2006/relationships/image" Target="../media/image2.jp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42129" y="504527"/>
            <a:ext cx="42534030" cy="3527182"/>
          </a:xfrm>
          <a:prstGeom prst="rect">
            <a:avLst/>
          </a:prstGeom>
          <a:ln w="12700" cap="rnd" cmpd="sng">
            <a:solidFill>
              <a:schemeClr val="tx1"/>
            </a:solidFill>
            <a:round/>
          </a:ln>
          <a:effectLst/>
        </p:spPr>
        <p:style>
          <a:lnRef idx="2">
            <a:schemeClr val="dk1"/>
          </a:lnRef>
          <a:fillRef idx="1">
            <a:schemeClr val="lt1"/>
          </a:fillRef>
          <a:effectRef idx="0">
            <a:schemeClr val="dk1"/>
          </a:effectRef>
          <a:fontRef idx="minor">
            <a:schemeClr val="dk1"/>
          </a:fontRef>
        </p:style>
        <p:txBody>
          <a:bodyPr wrap="square" lIns="414591" tIns="207295" rIns="414591" bIns="207295" rtlCol="0" anchor="t" anchorCtr="0">
            <a:spAutoFit/>
          </a:bodyPr>
          <a:lstStyle/>
          <a:p>
            <a:pPr algn="ctr"/>
            <a:r>
              <a:rPr lang="en-US" sz="7200" b="1" dirty="0">
                <a:latin typeface="Times New Roman"/>
                <a:cs typeface="Times New Roman"/>
              </a:rPr>
              <a:t>The Effects of Dementia on Signed Language Production </a:t>
            </a:r>
          </a:p>
          <a:p>
            <a:pPr algn="ctr"/>
            <a:r>
              <a:rPr lang="en-US" sz="7200" b="1" dirty="0">
                <a:latin typeface="Times New Roman"/>
                <a:cs typeface="Times New Roman"/>
              </a:rPr>
              <a:t>for d/Deaf Clients Communicating with Sign Language Interpreters</a:t>
            </a:r>
          </a:p>
          <a:p>
            <a:pPr algn="ctr"/>
            <a:r>
              <a:rPr lang="en-US" sz="5800" b="1" dirty="0">
                <a:latin typeface="Times New Roman"/>
                <a:cs typeface="Times New Roman"/>
              </a:rPr>
              <a:t>Alayna Wade</a:t>
            </a:r>
          </a:p>
        </p:txBody>
      </p:sp>
      <p:sp>
        <p:nvSpPr>
          <p:cNvPr id="26" name="Rectangle 25"/>
          <p:cNvSpPr/>
          <p:nvPr/>
        </p:nvSpPr>
        <p:spPr>
          <a:xfrm>
            <a:off x="26067966" y="22728382"/>
            <a:ext cx="21945600" cy="261610"/>
          </a:xfrm>
          <a:prstGeom prst="rect">
            <a:avLst/>
          </a:prstGeom>
        </p:spPr>
        <p:txBody>
          <a:bodyPr>
            <a:spAutoFit/>
          </a:bodyPr>
          <a:lstStyle/>
          <a:p>
            <a:r>
              <a:rPr lang="en-US" sz="1100" dirty="0">
                <a:solidFill>
                  <a:prstClr val="black"/>
                </a:solidFill>
                <a:latin typeface="Lucida Grande"/>
                <a:cs typeface="Lucida Grande"/>
              </a:rPr>
              <a:t>  1        2       3       4        5       6        7       8        9      10      11     12      13      14 </a:t>
            </a:r>
            <a:endParaRPr lang="en-US" dirty="0"/>
          </a:p>
        </p:txBody>
      </p:sp>
      <p:pic>
        <p:nvPicPr>
          <p:cNvPr id="29" name="Picture 2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0160" y="1501257"/>
            <a:ext cx="4840224" cy="1377696"/>
          </a:xfrm>
          <a:prstGeom prst="rect">
            <a:avLst/>
          </a:prstGeom>
        </p:spPr>
      </p:pic>
      <p:sp>
        <p:nvSpPr>
          <p:cNvPr id="159" name="TextBox 158"/>
          <p:cNvSpPr txBox="1"/>
          <p:nvPr/>
        </p:nvSpPr>
        <p:spPr>
          <a:xfrm>
            <a:off x="34030869" y="25599022"/>
            <a:ext cx="9321064" cy="6766560"/>
          </a:xfrm>
          <a:prstGeom prst="rect">
            <a:avLst/>
          </a:prstGeom>
          <a:solidFill>
            <a:schemeClr val="bg1"/>
          </a:solidFill>
          <a:ln>
            <a:solidFill>
              <a:schemeClr val="tx1"/>
            </a:solidFill>
          </a:ln>
        </p:spPr>
        <p:txBody>
          <a:bodyPr wrap="square" lIns="131445" tIns="65723" rIns="131445" bIns="65723" rtlCol="0">
            <a:spAutoFit/>
          </a:bodyPr>
          <a:lstStyle/>
          <a:p>
            <a:endParaRPr lang="en-US" sz="2000" dirty="0">
              <a:latin typeface="Times New Roman"/>
              <a:cs typeface="Times New Roman"/>
            </a:endParaRPr>
          </a:p>
          <a:p>
            <a:pPr marL="0" marR="0" indent="0">
              <a:spcBef>
                <a:spcPts val="0"/>
              </a:spcBef>
              <a:spcAft>
                <a:spcPts val="0"/>
              </a:spcAft>
            </a:pPr>
            <a:endParaRPr lang="en-US" sz="1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p>
            <a:pPr marL="0" marR="0" indent="0">
              <a:spcBef>
                <a:spcPts val="0"/>
              </a:spcBef>
              <a:spcAft>
                <a:spcPts val="0"/>
              </a:spcAft>
            </a:pPr>
            <a:endParaRPr lang="en-US" sz="18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endParaRPr>
          </a:p>
          <a:p>
            <a:pPr marL="0" marR="0" indent="0">
              <a:spcBef>
                <a:spcPts val="0"/>
              </a:spcBef>
              <a:spcAft>
                <a:spcPts val="0"/>
              </a:spcAft>
            </a:pPr>
            <a:r>
              <a:rPr lang="en-US" sz="1800" dirty="0" err="1">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Banovic</a:t>
            </a:r>
            <a:r>
              <a:rPr lang="en-US" sz="1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S., Zunic, L. J., &amp; </a:t>
            </a:r>
            <a:r>
              <a:rPr lang="en-US" sz="1800" dirty="0" err="1">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Sinanovic</a:t>
            </a:r>
            <a:r>
              <a:rPr lang="en-US" sz="1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O. (2018). Communication Difficulties as a Result of </a:t>
            </a:r>
          </a:p>
          <a:p>
            <a:pPr marL="0" marR="0" indent="457200">
              <a:spcBef>
                <a:spcPts val="0"/>
              </a:spcBef>
              <a:spcAft>
                <a:spcPts val="0"/>
              </a:spcAft>
            </a:pPr>
            <a:r>
              <a:rPr lang="en-US" sz="1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dementia. </a:t>
            </a:r>
            <a:r>
              <a:rPr lang="en-US" sz="1800" i="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Materia socio-medica</a:t>
            </a:r>
            <a:r>
              <a:rPr lang="en-US" sz="1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r>
              <a:rPr lang="en-US" sz="1800" i="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30</a:t>
            </a:r>
            <a:r>
              <a:rPr lang="en-US" sz="1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(3), 221–224. https://doi.org/10.5455/</a:t>
            </a:r>
          </a:p>
          <a:p>
            <a:pPr marL="0" marR="0" indent="457200">
              <a:spcBef>
                <a:spcPts val="0"/>
              </a:spcBef>
              <a:spcAft>
                <a:spcPts val="0"/>
              </a:spcAft>
            </a:pPr>
            <a:r>
              <a:rPr lang="en-US" sz="1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msm.2018.30.221-224</a:t>
            </a:r>
          </a:p>
          <a:p>
            <a:pPr marL="0" marR="0" indent="457200">
              <a:spcBef>
                <a:spcPts val="0"/>
              </a:spcBef>
              <a:spcAft>
                <a:spcPts val="0"/>
              </a:spcAft>
            </a:pPr>
            <a:endParaRPr lang="en-US" sz="1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p>
            <a:pPr marL="0" marR="0" indent="457200">
              <a:spcBef>
                <a:spcPts val="0"/>
              </a:spcBef>
              <a:spcAft>
                <a:spcPts val="0"/>
              </a:spcAft>
            </a:pPr>
            <a:endParaRPr lang="en-US" sz="18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endParaRPr>
          </a:p>
          <a:p>
            <a:pPr marL="0" marR="0" indent="457200">
              <a:spcBef>
                <a:spcPts val="0"/>
              </a:spcBef>
              <a:spcAft>
                <a:spcPts val="0"/>
              </a:spcAft>
            </a:pPr>
            <a:endParaRPr lang="en-US" sz="1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p>
            <a:pPr marL="0" marR="0" indent="0">
              <a:spcBef>
                <a:spcPts val="0"/>
              </a:spcBef>
              <a:spcAft>
                <a:spcPts val="0"/>
              </a:spcAft>
            </a:pPr>
            <a:r>
              <a:rPr lang="en-US" sz="1800" i="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r>
              <a:rPr lang="en-US" sz="1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p>
          <a:p>
            <a:pPr marL="0" marR="0" indent="0">
              <a:spcBef>
                <a:spcPts val="0"/>
              </a:spcBef>
              <a:spcAft>
                <a:spcPts val="0"/>
              </a:spcAft>
            </a:pPr>
            <a:r>
              <a:rPr lang="en-US" sz="1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Minna </a:t>
            </a:r>
            <a:r>
              <a:rPr lang="en-US" sz="1800" dirty="0" err="1">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Rantapää</a:t>
            </a:r>
            <a:r>
              <a:rPr lang="en-US" sz="1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Ira A. Virtanen &amp; </a:t>
            </a:r>
            <a:r>
              <a:rPr lang="en-US" sz="1800" dirty="0" err="1">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Seija</a:t>
            </a:r>
            <a:r>
              <a:rPr lang="en-US" sz="1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r>
              <a:rPr lang="en-US" sz="1800" dirty="0" err="1">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Pekkala</a:t>
            </a:r>
            <a:r>
              <a:rPr lang="en-US" sz="1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(2021). Supportive interaction between formal </a:t>
            </a:r>
          </a:p>
          <a:p>
            <a:pPr marL="0" marR="0" indent="457200">
              <a:spcBef>
                <a:spcPts val="0"/>
              </a:spcBef>
              <a:spcAft>
                <a:spcPts val="0"/>
              </a:spcAft>
            </a:pPr>
            <a:r>
              <a:rPr lang="en-US" sz="1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caregivers and Deaf people with dementia, Educational Gerontology, 47:8, 369-382, </a:t>
            </a:r>
          </a:p>
          <a:p>
            <a:pPr marL="0" marR="0" indent="457200">
              <a:spcBef>
                <a:spcPts val="0"/>
              </a:spcBef>
              <a:spcAft>
                <a:spcPts val="0"/>
              </a:spcAft>
            </a:pPr>
            <a:r>
              <a:rPr lang="en-US" sz="1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DOI: 10.1080/03601277.2021.1988447 </a:t>
            </a:r>
          </a:p>
          <a:p>
            <a:pPr marL="0" marR="0" indent="0">
              <a:spcBef>
                <a:spcPts val="0"/>
              </a:spcBef>
              <a:spcAft>
                <a:spcPts val="0"/>
              </a:spcAft>
            </a:pPr>
            <a:r>
              <a:rPr lang="en-US" sz="1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p>
          <a:p>
            <a:pPr marL="0" marR="0" indent="0">
              <a:spcBef>
                <a:spcPts val="0"/>
              </a:spcBef>
              <a:spcAft>
                <a:spcPts val="0"/>
              </a:spcAft>
            </a:pPr>
            <a:r>
              <a:rPr lang="en-US" sz="1800" i="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endParaRPr lang="en-US" sz="1800" i="1" dirty="0">
              <a:solidFill>
                <a:srgbClr val="000000"/>
              </a:solidFill>
              <a:latin typeface="Times New Roman" panose="02020603050405020304" pitchFamily="18" charset="0"/>
              <a:ea typeface="SimSun" panose="02010600030101010101" pitchFamily="2" charset="-122"/>
              <a:cs typeface="Times New Roman" panose="02020603050405020304" pitchFamily="18" charset="0"/>
            </a:endParaRPr>
          </a:p>
          <a:p>
            <a:pPr marL="0" marR="0" indent="0">
              <a:spcBef>
                <a:spcPts val="0"/>
              </a:spcBef>
              <a:spcAft>
                <a:spcPts val="0"/>
              </a:spcAft>
            </a:pPr>
            <a:endParaRPr lang="en-US" sz="1800" i="1" dirty="0">
              <a:solidFill>
                <a:srgbClr val="000000"/>
              </a:solidFill>
              <a:latin typeface="Times New Roman" panose="02020603050405020304" pitchFamily="18" charset="0"/>
              <a:ea typeface="SimSun" panose="02010600030101010101" pitchFamily="2" charset="-122"/>
              <a:cs typeface="Times New Roman" panose="02020603050405020304" pitchFamily="18" charset="0"/>
            </a:endParaRPr>
          </a:p>
          <a:p>
            <a:pPr marL="0" marR="0" indent="0">
              <a:spcBef>
                <a:spcPts val="0"/>
              </a:spcBef>
              <a:spcAft>
                <a:spcPts val="0"/>
              </a:spcAft>
            </a:pPr>
            <a:endParaRPr lang="en-US" sz="1800" i="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p>
            <a:pPr marL="0" marR="0" indent="0">
              <a:spcBef>
                <a:spcPts val="0"/>
              </a:spcBef>
              <a:spcAft>
                <a:spcPts val="0"/>
              </a:spcAft>
            </a:pPr>
            <a:r>
              <a:rPr lang="en-US" sz="1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Young, A., Ferguson-Coleman, E. and Keady, J. (2016). Understanding dementia: effective </a:t>
            </a:r>
          </a:p>
          <a:p>
            <a:pPr marL="0" marR="0" indent="457200">
              <a:spcBef>
                <a:spcPts val="0"/>
              </a:spcBef>
              <a:spcAft>
                <a:spcPts val="0"/>
              </a:spcAft>
            </a:pPr>
            <a:r>
              <a:rPr lang="en-US" sz="1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information access from the Deaf community's perspective. Health Soc Care Community, </a:t>
            </a:r>
          </a:p>
          <a:p>
            <a:pPr marL="0" marR="0" indent="457200">
              <a:spcBef>
                <a:spcPts val="0"/>
              </a:spcBef>
              <a:spcAft>
                <a:spcPts val="0"/>
              </a:spcAft>
            </a:pPr>
            <a:r>
              <a:rPr lang="en-US" sz="1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24: 39-47. https://doi-org.ezproxy.liberty.edu/10.1111/hsc.12181</a:t>
            </a:r>
          </a:p>
          <a:p>
            <a:pPr marL="0" marR="0" indent="457200">
              <a:spcBef>
                <a:spcPts val="0"/>
              </a:spcBef>
              <a:spcAft>
                <a:spcPts val="0"/>
              </a:spcAft>
            </a:pPr>
            <a:endParaRPr lang="en-US" sz="1800" u="sng" dirty="0">
              <a:solidFill>
                <a:srgbClr val="000000"/>
              </a:solidFill>
              <a:latin typeface="Times New Roman" panose="02020603050405020304" pitchFamily="18" charset="0"/>
              <a:ea typeface="SimSun" panose="02010600030101010101" pitchFamily="2" charset="-122"/>
              <a:cs typeface="Times New Roman" panose="02020603050405020304" pitchFamily="18" charset="0"/>
            </a:endParaRPr>
          </a:p>
          <a:p>
            <a:pPr marL="0" marR="0" indent="457200">
              <a:spcBef>
                <a:spcPts val="0"/>
              </a:spcBef>
              <a:spcAft>
                <a:spcPts val="0"/>
              </a:spcAft>
            </a:pPr>
            <a:endParaRPr lang="en-US" sz="1800" u="sng" dirty="0">
              <a:solidFill>
                <a:srgbClr val="000000"/>
              </a:solidFill>
              <a:latin typeface="Times New Roman" panose="02020603050405020304" pitchFamily="18" charset="0"/>
              <a:ea typeface="SimSun" panose="02010600030101010101" pitchFamily="2" charset="-122"/>
              <a:cs typeface="Times New Roman" panose="02020603050405020304" pitchFamily="18" charset="0"/>
            </a:endParaRPr>
          </a:p>
          <a:p>
            <a:pPr marL="0" marR="0" indent="457200">
              <a:spcBef>
                <a:spcPts val="0"/>
              </a:spcBef>
              <a:spcAft>
                <a:spcPts val="0"/>
              </a:spcAft>
            </a:pPr>
            <a:endParaRPr lang="en-US" sz="1800" u="sng" dirty="0">
              <a:solidFill>
                <a:srgbClr val="000000"/>
              </a:solidFill>
              <a:latin typeface="Times New Roman" panose="02020603050405020304" pitchFamily="18" charset="0"/>
              <a:ea typeface="SimSun" panose="02010600030101010101" pitchFamily="2" charset="-122"/>
              <a:cs typeface="Times New Roman" panose="02020603050405020304" pitchFamily="18" charset="0"/>
            </a:endParaRPr>
          </a:p>
          <a:p>
            <a:pPr marL="0" marR="0">
              <a:spcBef>
                <a:spcPts val="0"/>
              </a:spcBef>
              <a:spcAft>
                <a:spcPts val="800"/>
              </a:spcAft>
            </a:pP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457200">
              <a:spcBef>
                <a:spcPts val="0"/>
              </a:spcBef>
              <a:spcAft>
                <a:spcPts val="0"/>
              </a:spcAft>
            </a:pPr>
            <a:endParaRPr lang="en-US" sz="1800" u="sng"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p>
            <a:pPr marL="0" marR="0" indent="457200">
              <a:spcBef>
                <a:spcPts val="0"/>
              </a:spcBef>
              <a:spcAft>
                <a:spcPts val="0"/>
              </a:spcAft>
            </a:pPr>
            <a:endParaRPr lang="en-US" sz="1800" u="sng" dirty="0">
              <a:solidFill>
                <a:srgbClr val="000000"/>
              </a:solidFill>
              <a:latin typeface="Times New Roman" panose="02020603050405020304" pitchFamily="18" charset="0"/>
              <a:ea typeface="SimSun" panose="02010600030101010101" pitchFamily="2" charset="-122"/>
              <a:cs typeface="Times New Roman" panose="02020603050405020304" pitchFamily="18" charset="0"/>
            </a:endParaRPr>
          </a:p>
          <a:p>
            <a:pPr marL="0" marR="0" indent="457200">
              <a:spcBef>
                <a:spcPts val="0"/>
              </a:spcBef>
              <a:spcAft>
                <a:spcPts val="0"/>
              </a:spcAft>
            </a:pPr>
            <a:endParaRPr lang="en-US" sz="1800" u="sng"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p>
            <a:pPr marL="0" marR="0" indent="457200">
              <a:spcBef>
                <a:spcPts val="0"/>
              </a:spcBef>
              <a:spcAft>
                <a:spcPts val="0"/>
              </a:spcAft>
            </a:pPr>
            <a:endParaRPr lang="en-US" sz="20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p>
            <a:endParaRPr lang="en-US" sz="2000" dirty="0">
              <a:latin typeface="Times New Roman"/>
              <a:cs typeface="Times New Roman"/>
            </a:endParaRPr>
          </a:p>
        </p:txBody>
      </p:sp>
      <p:sp>
        <p:nvSpPr>
          <p:cNvPr id="160" name="Rectangle 159"/>
          <p:cNvSpPr/>
          <p:nvPr/>
        </p:nvSpPr>
        <p:spPr>
          <a:xfrm>
            <a:off x="26067966" y="22728382"/>
            <a:ext cx="21945600" cy="261610"/>
          </a:xfrm>
          <a:prstGeom prst="rect">
            <a:avLst/>
          </a:prstGeom>
        </p:spPr>
        <p:txBody>
          <a:bodyPr>
            <a:spAutoFit/>
          </a:bodyPr>
          <a:lstStyle/>
          <a:p>
            <a:r>
              <a:rPr lang="en-US" sz="1100" dirty="0">
                <a:solidFill>
                  <a:prstClr val="black"/>
                </a:solidFill>
                <a:latin typeface="Lucida Grande"/>
                <a:cs typeface="Lucida Grande"/>
              </a:rPr>
              <a:t>  1        2       3       4        5       6        7       8        9      10      11     12      13      14 </a:t>
            </a:r>
            <a:endParaRPr lang="en-US" dirty="0"/>
          </a:p>
        </p:txBody>
      </p:sp>
      <p:sp>
        <p:nvSpPr>
          <p:cNvPr id="162" name="TextBox 161"/>
          <p:cNvSpPr txBox="1"/>
          <p:nvPr/>
        </p:nvSpPr>
        <p:spPr>
          <a:xfrm>
            <a:off x="10670101" y="10341650"/>
            <a:ext cx="22750328" cy="21960913"/>
          </a:xfrm>
          <a:prstGeom prst="rect">
            <a:avLst/>
          </a:prstGeom>
          <a:solidFill>
            <a:srgbClr val="FFFFFF"/>
          </a:solidFill>
          <a:ln cap="rnd">
            <a:solidFill>
              <a:schemeClr val="tx1"/>
            </a:solidFill>
          </a:ln>
        </p:spPr>
        <p:txBody>
          <a:bodyPr wrap="square" lIns="182880" rIns="182880" rtlCol="0">
            <a:noAutofit/>
          </a:bodyPr>
          <a:lstStyle/>
          <a:p>
            <a:pPr algn="just"/>
            <a:endParaRPr lang="en-US" sz="1800" dirty="0">
              <a:latin typeface="Times New Roman"/>
              <a:cs typeface="Times New Roman"/>
            </a:endParaRPr>
          </a:p>
        </p:txBody>
      </p:sp>
      <p:sp>
        <p:nvSpPr>
          <p:cNvPr id="165" name="TextBox 164"/>
          <p:cNvSpPr txBox="1"/>
          <p:nvPr/>
        </p:nvSpPr>
        <p:spPr>
          <a:xfrm>
            <a:off x="797830" y="4881672"/>
            <a:ext cx="9312771" cy="4780156"/>
          </a:xfrm>
          <a:prstGeom prst="rect">
            <a:avLst/>
          </a:prstGeom>
          <a:solidFill>
            <a:schemeClr val="bg1"/>
          </a:solidFill>
          <a:ln>
            <a:solidFill>
              <a:srgbClr val="000000"/>
            </a:solidFill>
          </a:ln>
        </p:spPr>
        <p:txBody>
          <a:bodyPr wrap="square" lIns="131445" tIns="65723" rIns="131445" bIns="65723" rtlCol="0">
            <a:spAutoFit/>
          </a:bodyPr>
          <a:lstStyle/>
          <a:p>
            <a:endParaRPr lang="en-US" sz="1800" b="1" dirty="0"/>
          </a:p>
          <a:p>
            <a:pPr marL="0" marR="0">
              <a:spcBef>
                <a:spcPts val="0"/>
              </a:spcBef>
              <a:spcAft>
                <a:spcPts val="0"/>
              </a:spcAft>
            </a:pPr>
            <a:r>
              <a:rPr lang="en-US" sz="24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The job of an interpreter is to facilitate communication and provide equal access for both d/Deaf and hearing clients. However, there are challenges interpreters might face that requires adjustment to their interpreting approach. One of these challenges includes working with populations that have memory loss that affects language production and comprehension, caused by dementia. Like elderly hearing persons, many d/Deaf individuals experience degenerative memory loss due to dementia, which affects their ability to produce and comprehend signed </a:t>
            </a:r>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l</a:t>
            </a:r>
            <a:r>
              <a:rPr lang="en-US" sz="24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anguages. This study proposes a theoretical research approach aimed at collecting data on the experiences of interpreters working with d/Deaf persons with </a:t>
            </a:r>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dementia</a:t>
            </a:r>
            <a:r>
              <a:rPr lang="en-US" sz="24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in order to understand the interpreting process. </a:t>
            </a:r>
          </a:p>
          <a:p>
            <a:pPr algn="just"/>
            <a:endParaRPr lang="en-US" sz="2000" dirty="0">
              <a:latin typeface="Times New Roman"/>
              <a:cs typeface="Times New Roman"/>
            </a:endParaRPr>
          </a:p>
        </p:txBody>
      </p:sp>
      <p:sp>
        <p:nvSpPr>
          <p:cNvPr id="166" name="TextBox 165"/>
          <p:cNvSpPr txBox="1"/>
          <p:nvPr/>
        </p:nvSpPr>
        <p:spPr>
          <a:xfrm>
            <a:off x="796797" y="4201850"/>
            <a:ext cx="9301416"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Theoretical Abstract</a:t>
            </a:r>
            <a:endParaRPr lang="en-US" sz="6000" dirty="0">
              <a:solidFill>
                <a:schemeClr val="bg1"/>
              </a:solidFill>
              <a:latin typeface="Times New Roman"/>
              <a:cs typeface="Times New Roman"/>
            </a:endParaRPr>
          </a:p>
        </p:txBody>
      </p:sp>
      <p:sp>
        <p:nvSpPr>
          <p:cNvPr id="167" name="TextBox 166"/>
          <p:cNvSpPr txBox="1"/>
          <p:nvPr/>
        </p:nvSpPr>
        <p:spPr>
          <a:xfrm>
            <a:off x="808077" y="10888764"/>
            <a:ext cx="9292276" cy="12893040"/>
          </a:xfrm>
          <a:prstGeom prst="rect">
            <a:avLst/>
          </a:prstGeom>
          <a:solidFill>
            <a:schemeClr val="bg1"/>
          </a:solidFill>
          <a:ln>
            <a:solidFill>
              <a:schemeClr val="tx1"/>
            </a:solidFill>
          </a:ln>
        </p:spPr>
        <p:txBody>
          <a:bodyPr wrap="square" lIns="131445" tIns="65723" rIns="131445" bIns="65723" rtlCol="0">
            <a:spAutoFit/>
          </a:bodyPr>
          <a:lstStyle/>
          <a:p>
            <a:endParaRPr lang="en-US" sz="2000" dirty="0">
              <a:latin typeface="Times New Roman"/>
              <a:cs typeface="Times New Roman"/>
            </a:endParaRPr>
          </a:p>
          <a:p>
            <a:r>
              <a:rPr lang="en-US" sz="2400" b="1" dirty="0">
                <a:latin typeface="Times New Roman"/>
                <a:cs typeface="Times New Roman"/>
              </a:rPr>
              <a:t>Dementia</a:t>
            </a:r>
          </a:p>
          <a:p>
            <a:pPr marL="342900" indent="-342900">
              <a:buFont typeface="Arial" panose="020B0604020202020204" pitchFamily="34" charset="0"/>
              <a:buChar char="•"/>
            </a:pPr>
            <a:r>
              <a:rPr lang="en-US" sz="2400" dirty="0">
                <a:effectLst/>
                <a:latin typeface="Times New Roman" panose="02020603050405020304" pitchFamily="18" charset="0"/>
                <a:ea typeface="SimSun" panose="02010600030101010101" pitchFamily="2" charset="-122"/>
              </a:rPr>
              <a:t>dementia is a degenerative brain disease that leads to cognitive decline in primarily the elderly population. This cognitive degeneration effects many daily activities, including language production and comprehension (</a:t>
            </a:r>
            <a:r>
              <a:rPr lang="en-US" sz="2400" dirty="0" err="1">
                <a:effectLst/>
                <a:latin typeface="Times New Roman" panose="02020603050405020304" pitchFamily="18" charset="0"/>
                <a:ea typeface="SimSun" panose="02010600030101010101" pitchFamily="2" charset="-122"/>
              </a:rPr>
              <a:t>Rantapää</a:t>
            </a:r>
            <a:r>
              <a:rPr lang="en-US" sz="2400" dirty="0">
                <a:effectLst/>
                <a:latin typeface="Times New Roman" panose="02020603050405020304" pitchFamily="18" charset="0"/>
                <a:ea typeface="SimSun" panose="02010600030101010101" pitchFamily="2" charset="-122"/>
              </a:rPr>
              <a:t>, M., &amp; </a:t>
            </a:r>
            <a:r>
              <a:rPr lang="en-US" sz="2400" dirty="0" err="1">
                <a:effectLst/>
                <a:latin typeface="Times New Roman" panose="02020603050405020304" pitchFamily="18" charset="0"/>
                <a:ea typeface="SimSun" panose="02010600030101010101" pitchFamily="2" charset="-122"/>
              </a:rPr>
              <a:t>Pekkala</a:t>
            </a:r>
            <a:r>
              <a:rPr lang="en-US" sz="2400" dirty="0">
                <a:effectLst/>
                <a:latin typeface="Times New Roman" panose="02020603050405020304" pitchFamily="18" charset="0"/>
                <a:ea typeface="SimSun" panose="02010600030101010101" pitchFamily="2" charset="-122"/>
              </a:rPr>
              <a:t>, S; 2016).</a:t>
            </a:r>
          </a:p>
          <a:p>
            <a:pPr marL="342900" indent="-342900">
              <a:buFont typeface="Arial" panose="020B0604020202020204" pitchFamily="34" charset="0"/>
              <a:buChar char="•"/>
            </a:pPr>
            <a:r>
              <a:rPr lang="en-US" sz="2400" dirty="0">
                <a:effectLst/>
                <a:latin typeface="Times New Roman" panose="02020603050405020304" pitchFamily="18" charset="0"/>
                <a:ea typeface="SimSun" panose="02010600030101010101" pitchFamily="2" charset="-122"/>
              </a:rPr>
              <a:t>It is estimated that 35 million people all over the world have </a:t>
            </a:r>
            <a:r>
              <a:rPr lang="en-US" sz="2400" dirty="0">
                <a:latin typeface="Times New Roman" panose="02020603050405020304" pitchFamily="18" charset="0"/>
                <a:ea typeface="SimSun" panose="02010600030101010101" pitchFamily="2" charset="-122"/>
              </a:rPr>
              <a:t>dementia</a:t>
            </a:r>
            <a:r>
              <a:rPr lang="en-US" sz="2400" dirty="0">
                <a:effectLst/>
                <a:latin typeface="Times New Roman" panose="02020603050405020304" pitchFamily="18" charset="0"/>
                <a:ea typeface="SimSun" panose="02010600030101010101" pitchFamily="2" charset="-122"/>
              </a:rPr>
              <a:t> and it affects 5 to 10% of the elderly population (</a:t>
            </a:r>
            <a:r>
              <a:rPr lang="en-US" sz="2400" dirty="0" err="1">
                <a:effectLst/>
                <a:latin typeface="Times New Roman" panose="02020603050405020304" pitchFamily="18" charset="0"/>
                <a:ea typeface="SimSun" panose="02010600030101010101" pitchFamily="2" charset="-122"/>
              </a:rPr>
              <a:t>Banovic</a:t>
            </a:r>
            <a:r>
              <a:rPr lang="en-US" sz="2400" dirty="0">
                <a:effectLst/>
                <a:latin typeface="Times New Roman" panose="02020603050405020304" pitchFamily="18" charset="0"/>
                <a:ea typeface="SimSun" panose="02010600030101010101" pitchFamily="2" charset="-122"/>
              </a:rPr>
              <a:t>, S., et al.; 2018).</a:t>
            </a:r>
          </a:p>
          <a:p>
            <a:endParaRPr lang="en-US" sz="2400" dirty="0">
              <a:latin typeface="Times New Roman"/>
              <a:cs typeface="Times New Roman"/>
            </a:endParaRPr>
          </a:p>
          <a:p>
            <a:r>
              <a:rPr lang="en-US" sz="2400" b="1" dirty="0">
                <a:latin typeface="Times New Roman"/>
                <a:cs typeface="Times New Roman"/>
              </a:rPr>
              <a:t>Deaf with Dementia</a:t>
            </a:r>
          </a:p>
          <a:p>
            <a:pPr marL="342900" indent="-342900">
              <a:buFont typeface="Arial" panose="020B0604020202020204" pitchFamily="34" charset="0"/>
              <a:buChar char="•"/>
            </a:pPr>
            <a:r>
              <a:rPr lang="en-US" sz="2400" dirty="0">
                <a:effectLst/>
                <a:latin typeface="Times New Roman" panose="02020603050405020304" pitchFamily="18" charset="0"/>
                <a:ea typeface="SimSun" panose="02010600030101010101" pitchFamily="2" charset="-122"/>
              </a:rPr>
              <a:t>d/Deaf persons with dementia experience language difficulties such as “impaired repetition and naming, a reduced ability to produce and comprehend fingerspelled words, and a tendency to produce short simple sentences” (</a:t>
            </a:r>
            <a:r>
              <a:rPr lang="en-US" sz="2400" dirty="0" err="1">
                <a:effectLst/>
                <a:latin typeface="Times New Roman" panose="02020603050405020304" pitchFamily="18" charset="0"/>
                <a:ea typeface="SimSun" panose="02010600030101010101" pitchFamily="2" charset="-122"/>
              </a:rPr>
              <a:t>Rantapää</a:t>
            </a:r>
            <a:r>
              <a:rPr lang="en-US" sz="2400" dirty="0">
                <a:effectLst/>
                <a:latin typeface="Times New Roman" panose="02020603050405020304" pitchFamily="18" charset="0"/>
                <a:ea typeface="SimSun" panose="02010600030101010101" pitchFamily="2" charset="-122"/>
              </a:rPr>
              <a:t>, M., &amp; </a:t>
            </a:r>
            <a:r>
              <a:rPr lang="en-US" sz="2400" dirty="0" err="1">
                <a:effectLst/>
                <a:latin typeface="Times New Roman" panose="02020603050405020304" pitchFamily="18" charset="0"/>
                <a:ea typeface="SimSun" panose="02010600030101010101" pitchFamily="2" charset="-122"/>
              </a:rPr>
              <a:t>Pekkala</a:t>
            </a:r>
            <a:r>
              <a:rPr lang="en-US" sz="2400" dirty="0">
                <a:effectLst/>
                <a:latin typeface="Times New Roman" panose="02020603050405020304" pitchFamily="18" charset="0"/>
                <a:ea typeface="SimSun" panose="02010600030101010101" pitchFamily="2" charset="-122"/>
              </a:rPr>
              <a:t>, S; 2016).</a:t>
            </a:r>
            <a:endParaRPr lang="en-US" sz="2400" dirty="0">
              <a:latin typeface="Times New Roman" panose="02020603050405020304" pitchFamily="18" charset="0"/>
              <a:ea typeface="SimSun" panose="02010600030101010101" pitchFamily="2" charset="-122"/>
            </a:endParaRPr>
          </a:p>
          <a:p>
            <a:pPr marL="342900" indent="-342900">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a:t>
            </a:r>
            <a:r>
              <a:rPr lang="en-US" sz="2400" dirty="0">
                <a:effectLst/>
                <a:latin typeface="Times New Roman" panose="02020603050405020304" pitchFamily="18" charset="0"/>
                <a:ea typeface="SimSun" panose="02010600030101010101" pitchFamily="2" charset="-122"/>
              </a:rPr>
              <a:t>here is a low early detection rate of dementia in the d/Deaf population, which greatly affects beneficial treatment that if applied early on can increase the chances of better outcomes (Young, A., et al.; 2016).</a:t>
            </a:r>
            <a:endParaRPr lang="en-US" sz="2400" b="1" dirty="0">
              <a:latin typeface="Times New Roman"/>
              <a:cs typeface="Times New Roman"/>
            </a:endParaRPr>
          </a:p>
          <a:p>
            <a:pPr marL="342900" indent="-342900">
              <a:buFont typeface="Arial" panose="020B0604020202020204" pitchFamily="34" charset="0"/>
              <a:buChar char="•"/>
            </a:pPr>
            <a:r>
              <a:rPr lang="en-US" sz="2400" dirty="0">
                <a:effectLst/>
                <a:latin typeface="Times New Roman" panose="02020603050405020304" pitchFamily="18" charset="0"/>
                <a:ea typeface="SimSun" panose="02010600030101010101" pitchFamily="2" charset="-122"/>
              </a:rPr>
              <a:t>While there is effective screening for hearing persons experiencing dementia, there is no research on an effective screening tool for d/Deaf persons who use American Sign Language to communicate.</a:t>
            </a:r>
          </a:p>
          <a:p>
            <a:endParaRPr lang="en-US" sz="2400" b="1" dirty="0">
              <a:latin typeface="Times New Roman"/>
              <a:cs typeface="Times New Roman"/>
            </a:endParaRPr>
          </a:p>
          <a:p>
            <a:r>
              <a:rPr lang="en-US" sz="2400" b="1" dirty="0">
                <a:latin typeface="Times New Roman"/>
                <a:cs typeface="Times New Roman"/>
              </a:rPr>
              <a:t>The Interpreting Process</a:t>
            </a:r>
          </a:p>
          <a:p>
            <a:pPr marL="342900" indent="-342900">
              <a:buFont typeface="Arial" panose="020B0604020202020204" pitchFamily="34" charset="0"/>
              <a:buChar char="•"/>
            </a:pPr>
            <a:r>
              <a:rPr lang="en-US" sz="24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Understanding how memory loss impacts language production and comprehension is necessary when interpreting for d/Deaf individuals with dementia, as it may call for adjustment of the interpreting process and/or extra support needed for effective communication. </a:t>
            </a:r>
          </a:p>
          <a:p>
            <a:pPr marL="342900" indent="-342900">
              <a:buFont typeface="Arial" panose="020B0604020202020204" pitchFamily="34" charset="0"/>
              <a:buChar char="•"/>
            </a:pPr>
            <a:r>
              <a:rPr lang="en-US" sz="24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Having knowledge of low early detection rates amongst the d/Deaf population is important for interpreters to understand for possible interpreting situations that might arise with a d/Deaf client experiencing memory loss that might not be diagnosed with dementia. </a:t>
            </a:r>
          </a:p>
          <a:p>
            <a:pPr marL="342900" indent="-342900">
              <a:buFont typeface="Arial" panose="020B0604020202020204" pitchFamily="34" charset="0"/>
              <a:buChar char="•"/>
            </a:pPr>
            <a:endParaRPr lang="en-US" sz="24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p>
            <a:pPr marL="342900" indent="-342900">
              <a:buFont typeface="Arial" panose="020B0604020202020204" pitchFamily="34" charset="0"/>
              <a:buChar char="•"/>
            </a:pPr>
            <a:endParaRPr lang="en-US" sz="2400" b="1" dirty="0">
              <a:latin typeface="Times New Roman"/>
              <a:cs typeface="Times New Roman"/>
            </a:endParaRPr>
          </a:p>
          <a:p>
            <a:endParaRPr lang="en-US" sz="2000" b="1" dirty="0">
              <a:solidFill>
                <a:schemeClr val="bg1"/>
              </a:solidFill>
              <a:latin typeface="Times New Roman"/>
              <a:cs typeface="Times New Roman"/>
            </a:endParaRPr>
          </a:p>
          <a:p>
            <a:endParaRPr lang="en-US" sz="2000" dirty="0">
              <a:solidFill>
                <a:schemeClr val="bg1"/>
              </a:solidFill>
              <a:latin typeface="Times New Roman"/>
              <a:cs typeface="Times New Roman"/>
            </a:endParaRPr>
          </a:p>
          <a:p>
            <a:endParaRPr lang="en-US" sz="2000" dirty="0">
              <a:solidFill>
                <a:schemeClr val="bg1"/>
              </a:solidFill>
              <a:latin typeface="Times New Roman"/>
              <a:cs typeface="Times New Roman"/>
            </a:endParaRPr>
          </a:p>
        </p:txBody>
      </p:sp>
      <p:sp>
        <p:nvSpPr>
          <p:cNvPr id="168" name="TextBox 167"/>
          <p:cNvSpPr txBox="1"/>
          <p:nvPr/>
        </p:nvSpPr>
        <p:spPr>
          <a:xfrm>
            <a:off x="783721" y="10288234"/>
            <a:ext cx="9326880" cy="871393"/>
          </a:xfrm>
          <a:prstGeom prst="rect">
            <a:avLst/>
          </a:prstGeom>
          <a:solidFill>
            <a:srgbClr val="0A254E"/>
          </a:solidFill>
          <a:ln>
            <a:solidFill>
              <a:srgbClr val="000000"/>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Literature Review</a:t>
            </a:r>
            <a:endParaRPr lang="en-US" sz="6000" dirty="0">
              <a:solidFill>
                <a:schemeClr val="bg1"/>
              </a:solidFill>
              <a:latin typeface="Times New Roman"/>
              <a:cs typeface="Times New Roman"/>
            </a:endParaRPr>
          </a:p>
        </p:txBody>
      </p:sp>
      <p:sp>
        <p:nvSpPr>
          <p:cNvPr id="170" name="TextBox 169"/>
          <p:cNvSpPr txBox="1"/>
          <p:nvPr/>
        </p:nvSpPr>
        <p:spPr>
          <a:xfrm>
            <a:off x="841157" y="25104670"/>
            <a:ext cx="9302451" cy="7223760"/>
          </a:xfrm>
          <a:prstGeom prst="rect">
            <a:avLst/>
          </a:prstGeom>
          <a:solidFill>
            <a:schemeClr val="bg1"/>
          </a:solidFill>
          <a:ln cap="rnd">
            <a:solidFill>
              <a:schemeClr val="tx1"/>
            </a:solidFill>
          </a:ln>
        </p:spPr>
        <p:txBody>
          <a:bodyPr wrap="square" lIns="182880" rIns="182880" rtlCol="0">
            <a:noAutofit/>
          </a:bodyPr>
          <a:lstStyle/>
          <a:p>
            <a:r>
              <a:rPr lang="en-US" sz="2400" dirty="0">
                <a:effectLst/>
                <a:latin typeface="Times New Roman" panose="02020603050405020304" pitchFamily="18" charset="0"/>
                <a:ea typeface="SimSun" panose="02010600030101010101" pitchFamily="2" charset="-122"/>
              </a:rPr>
              <a:t>The proposed research question asks whether the current approach to interpreting for d/Deaf persons with dementia needs to be changed or adjusted to better bilateral understanding. The proposed study will take a theoretical survey approach. The survey will be utilized to collect data relevant to the study being conducted. Participants of this survey will be limited to American Sign Language interpreters that have had experience facilitating communication for d/Deaf clients with dementia. These criteria were chosen to ensure the responses are relevant and accurate. The survey will be sent out via email as well as posted to social media interpreting groups asking for anyone meeting the criteria to fill out the survey. </a:t>
            </a:r>
          </a:p>
          <a:p>
            <a:endParaRPr lang="en-US" sz="2400" dirty="0">
              <a:effectLst/>
              <a:latin typeface="Times New Roman" panose="02020603050405020304" pitchFamily="18" charset="0"/>
              <a:ea typeface="SimSun" panose="02010600030101010101" pitchFamily="2" charset="-122"/>
            </a:endParaRPr>
          </a:p>
          <a:p>
            <a:r>
              <a:rPr lang="en-US" sz="24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The survey will help determine essential information regarding the interpreters’ experience, their backgrounds, and their opinions on possible solutions to make the interpreting process easier and conducive to conversation comprehension. Once the data is collected, it can be applied to create a better interpreting model for working with groups such as d/Deaf persons with </a:t>
            </a:r>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dementia</a:t>
            </a:r>
            <a:r>
              <a:rPr lang="en-US" sz="24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and/or can be used to design a better screening tool for ASL users.</a:t>
            </a:r>
          </a:p>
          <a:p>
            <a:endPar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endParaRPr>
          </a:p>
          <a:p>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 </a:t>
            </a:r>
          </a:p>
          <a:p>
            <a:pPr algn="just"/>
            <a:r>
              <a:rPr lang="en-US" sz="1800" dirty="0">
                <a:latin typeface="Times New Roman"/>
                <a:cs typeface="Times New Roman"/>
              </a:rPr>
              <a:t> </a:t>
            </a:r>
          </a:p>
        </p:txBody>
      </p:sp>
      <p:sp>
        <p:nvSpPr>
          <p:cNvPr id="171" name="TextBox 170"/>
          <p:cNvSpPr txBox="1"/>
          <p:nvPr/>
        </p:nvSpPr>
        <p:spPr>
          <a:xfrm>
            <a:off x="808077" y="24233277"/>
            <a:ext cx="9292276"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Methods</a:t>
            </a:r>
            <a:endParaRPr lang="en-US" sz="6000" dirty="0">
              <a:solidFill>
                <a:schemeClr val="bg1"/>
              </a:solidFill>
              <a:latin typeface="Times New Roman"/>
              <a:cs typeface="Times New Roman"/>
            </a:endParaRPr>
          </a:p>
        </p:txBody>
      </p:sp>
      <p:grpSp>
        <p:nvGrpSpPr>
          <p:cNvPr id="175" name="Group 174"/>
          <p:cNvGrpSpPr/>
          <p:nvPr/>
        </p:nvGrpSpPr>
        <p:grpSpPr>
          <a:xfrm>
            <a:off x="34089039" y="19171095"/>
            <a:ext cx="9262894" cy="4724572"/>
            <a:chOff x="34114657" y="17838275"/>
            <a:chExt cx="9302450" cy="4398694"/>
          </a:xfrm>
        </p:grpSpPr>
        <p:sp>
          <p:nvSpPr>
            <p:cNvPr id="176" name="TextBox 175"/>
            <p:cNvSpPr txBox="1"/>
            <p:nvPr/>
          </p:nvSpPr>
          <p:spPr>
            <a:xfrm>
              <a:off x="34114657" y="18440442"/>
              <a:ext cx="9302450" cy="3796527"/>
            </a:xfrm>
            <a:prstGeom prst="rect">
              <a:avLst/>
            </a:prstGeom>
            <a:solidFill>
              <a:srgbClr val="FFFFFF"/>
            </a:solidFill>
            <a:ln cap="rnd">
              <a:solidFill>
                <a:schemeClr val="tx1"/>
              </a:solidFill>
            </a:ln>
          </p:spPr>
          <p:txBody>
            <a:bodyPr wrap="square" lIns="182880" rIns="182880" rtlCol="0">
              <a:noAutofit/>
            </a:bodyPr>
            <a:lstStyle/>
            <a:p>
              <a:pPr algn="just"/>
              <a:endParaRPr lang="en-US" sz="2000" dirty="0">
                <a:latin typeface="Times New Roman"/>
                <a:cs typeface="Times New Roman"/>
              </a:endParaRPr>
            </a:p>
            <a:p>
              <a:pPr marL="514350" indent="-514350">
                <a:buFontTx/>
                <a:buAutoNum type="arabicPeriod"/>
              </a:pPr>
              <a:r>
                <a:rPr lang="en-US" sz="2400" dirty="0">
                  <a:effectLst/>
                  <a:latin typeface="Times New Roman" panose="02020603050405020304" pitchFamily="18" charset="0"/>
                  <a:ea typeface="SimSun" panose="02010600030101010101" pitchFamily="2" charset="-122"/>
                </a:rPr>
                <a:t>Assess the experiences of interpreters to establish the needs for both interpreters and d/Deaf clients</a:t>
              </a:r>
              <a:r>
                <a:rPr lang="en-US" sz="2400" dirty="0">
                  <a:latin typeface="Times New Roman"/>
                  <a:cs typeface="Times New Roman"/>
                </a:rPr>
                <a:t> </a:t>
              </a:r>
            </a:p>
            <a:p>
              <a:pPr marL="514350" indent="-514350">
                <a:buAutoNum type="arabicPeriod"/>
              </a:pPr>
              <a:r>
                <a:rPr lang="en-US" sz="2400" dirty="0">
                  <a:latin typeface="Times New Roman" panose="02020603050405020304" pitchFamily="18" charset="0"/>
                  <a:ea typeface="SimSun" panose="02010600030101010101" pitchFamily="2" charset="-122"/>
                </a:rPr>
                <a:t>F</a:t>
              </a:r>
              <a:r>
                <a:rPr lang="en-US" sz="2400" dirty="0">
                  <a:effectLst/>
                  <a:latin typeface="Times New Roman" panose="02020603050405020304" pitchFamily="18" charset="0"/>
                  <a:ea typeface="SimSun" panose="02010600030101010101" pitchFamily="2" charset="-122"/>
                </a:rPr>
                <a:t>ormulate solutions regarding the ease of interpreting with d/Deaf clients who have dementia</a:t>
              </a:r>
            </a:p>
            <a:p>
              <a:pPr marL="514350" indent="-514350">
                <a:buAutoNum type="arabicPeriod"/>
              </a:pPr>
              <a:r>
                <a:rPr lang="en-US" sz="2400" dirty="0">
                  <a:latin typeface="Times New Roman" panose="02020603050405020304" pitchFamily="18" charset="0"/>
                  <a:ea typeface="SimSun" panose="02010600030101010101" pitchFamily="2" charset="-122"/>
                </a:rPr>
                <a:t>C</a:t>
              </a:r>
              <a:r>
                <a:rPr lang="en-US" sz="2400" dirty="0">
                  <a:effectLst/>
                  <a:latin typeface="Times New Roman" panose="02020603050405020304" pitchFamily="18" charset="0"/>
                  <a:ea typeface="SimSun" panose="02010600030101010101" pitchFamily="2" charset="-122"/>
                </a:rPr>
                <a:t>reate an interpreting model that results in effective communication and ease of understanding when working with d/Deaf clients with dementia</a:t>
              </a:r>
            </a:p>
            <a:p>
              <a:pPr marL="514350" indent="-514350">
                <a:buAutoNum type="arabicPeriod"/>
              </a:pPr>
              <a:r>
                <a:rPr lang="en-US" sz="24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Present the need for better screening and design a screening tool for d/Deaf ASL users.</a:t>
              </a:r>
            </a:p>
            <a:p>
              <a:pPr marL="514350" indent="-514350">
                <a:lnSpc>
                  <a:spcPct val="140000"/>
                </a:lnSpc>
                <a:buAutoNum type="arabicPeriod"/>
              </a:pPr>
              <a:endParaRPr lang="en-US" sz="1800" dirty="0">
                <a:solidFill>
                  <a:prstClr val="black"/>
                </a:solidFill>
                <a:latin typeface="Times New Roman"/>
                <a:cs typeface="Times New Roman"/>
              </a:endParaRPr>
            </a:p>
          </p:txBody>
        </p:sp>
        <p:sp>
          <p:nvSpPr>
            <p:cNvPr id="177" name="TextBox 176"/>
            <p:cNvSpPr txBox="1"/>
            <p:nvPr/>
          </p:nvSpPr>
          <p:spPr>
            <a:xfrm>
              <a:off x="34114657" y="17838275"/>
              <a:ext cx="9302450" cy="811288"/>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Garamond"/>
                  <a:cs typeface="Garamond"/>
                </a:rPr>
                <a:t>Future Work</a:t>
              </a:r>
              <a:endParaRPr lang="en-US" sz="6000" dirty="0">
                <a:solidFill>
                  <a:schemeClr val="bg1"/>
                </a:solidFill>
                <a:latin typeface="Garamond"/>
                <a:cs typeface="Garamond"/>
              </a:endParaRPr>
            </a:p>
          </p:txBody>
        </p:sp>
      </p:grpSp>
      <p:sp>
        <p:nvSpPr>
          <p:cNvPr id="178" name="TextBox 177"/>
          <p:cNvSpPr txBox="1"/>
          <p:nvPr/>
        </p:nvSpPr>
        <p:spPr>
          <a:xfrm>
            <a:off x="34030433" y="24727630"/>
            <a:ext cx="9321500"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References</a:t>
            </a:r>
            <a:endParaRPr lang="en-US" sz="6000" dirty="0">
              <a:solidFill>
                <a:schemeClr val="bg1"/>
              </a:solidFill>
              <a:latin typeface="Times New Roman"/>
              <a:cs typeface="Times New Roman"/>
            </a:endParaRPr>
          </a:p>
        </p:txBody>
      </p:sp>
      <p:grpSp>
        <p:nvGrpSpPr>
          <p:cNvPr id="179" name="Group 178"/>
          <p:cNvGrpSpPr/>
          <p:nvPr/>
        </p:nvGrpSpPr>
        <p:grpSpPr>
          <a:xfrm>
            <a:off x="34089036" y="4242263"/>
            <a:ext cx="9262895" cy="15087600"/>
            <a:chOff x="34008529" y="3934553"/>
            <a:chExt cx="9321820" cy="12704553"/>
          </a:xfrm>
        </p:grpSpPr>
        <p:sp>
          <p:nvSpPr>
            <p:cNvPr id="180" name="TextBox 179"/>
            <p:cNvSpPr txBox="1"/>
            <p:nvPr/>
          </p:nvSpPr>
          <p:spPr>
            <a:xfrm>
              <a:off x="34008529" y="4700802"/>
              <a:ext cx="9278259" cy="11334895"/>
            </a:xfrm>
            <a:prstGeom prst="rect">
              <a:avLst/>
            </a:prstGeom>
            <a:solidFill>
              <a:srgbClr val="FFFFFF"/>
            </a:solidFill>
            <a:ln cap="rnd">
              <a:solidFill>
                <a:schemeClr val="tx1"/>
              </a:solidFill>
            </a:ln>
          </p:spPr>
          <p:txBody>
            <a:bodyPr wrap="square" lIns="182880" rIns="182880" rtlCol="0">
              <a:noAutofit/>
            </a:bodyPr>
            <a:lstStyle/>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p:txBody>
        </p:sp>
        <p:sp>
          <p:nvSpPr>
            <p:cNvPr id="181" name="TextBox 180"/>
            <p:cNvSpPr txBox="1"/>
            <p:nvPr/>
          </p:nvSpPr>
          <p:spPr>
            <a:xfrm>
              <a:off x="34011515" y="3934553"/>
              <a:ext cx="9275274" cy="770314"/>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Survey Questions</a:t>
              </a:r>
              <a:endParaRPr lang="en-US" sz="6000" dirty="0">
                <a:solidFill>
                  <a:schemeClr val="bg1"/>
                </a:solidFill>
                <a:latin typeface="Times New Roman"/>
                <a:cs typeface="Times New Roman"/>
              </a:endParaRPr>
            </a:p>
          </p:txBody>
        </p:sp>
        <p:sp>
          <p:nvSpPr>
            <p:cNvPr id="182" name="Rectangle 181"/>
            <p:cNvSpPr/>
            <p:nvPr/>
          </p:nvSpPr>
          <p:spPr>
            <a:xfrm>
              <a:off x="34027902" y="4694995"/>
              <a:ext cx="9302447" cy="11944111"/>
            </a:xfrm>
            <a:prstGeom prst="rect">
              <a:avLst/>
            </a:prstGeom>
          </p:spPr>
          <p:txBody>
            <a:bodyPr wrap="square">
              <a:spAutoFit/>
            </a:bodyPr>
            <a:lstStyle/>
            <a:p>
              <a:r>
                <a:rPr lang="en-US" sz="2000" b="1" dirty="0">
                  <a:solidFill>
                    <a:schemeClr val="bg1"/>
                  </a:solidFill>
                  <a:latin typeface="Times New Roman"/>
                  <a:cs typeface="Times New Roman"/>
                </a:rPr>
                <a:t>Results</a:t>
              </a:r>
            </a:p>
            <a:p>
              <a:endParaRPr lang="en-US" sz="2000" dirty="0">
                <a:solidFill>
                  <a:schemeClr val="bg1"/>
                </a:solidFill>
                <a:latin typeface="Times New Roman"/>
                <a:cs typeface="Times New Roman"/>
              </a:endParaRPr>
            </a:p>
            <a:p>
              <a:r>
                <a:rPr lang="en-US" sz="2400" b="1" i="1"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Demographics</a:t>
              </a:r>
              <a:endParaRPr lang="en-US" sz="2400" b="1" dirty="0">
                <a:solidFill>
                  <a:srgbClr val="000000"/>
                </a:solidFill>
                <a:latin typeface="Times New Roman" panose="02020603050405020304" pitchFamily="18" charset="0"/>
                <a:ea typeface="SimSun" panose="02010600030101010101" pitchFamily="2" charset="-122"/>
                <a:cs typeface="Times New Roman" panose="02020603050405020304" pitchFamily="18" charset="0"/>
              </a:endParaRPr>
            </a:p>
            <a:p>
              <a:pPr marL="457200" marR="0" lvl="0" indent="-457200">
                <a:spcBef>
                  <a:spcPts val="0"/>
                </a:spcBef>
                <a:spcAft>
                  <a:spcPts val="0"/>
                </a:spcAft>
                <a:buAutoNum type="arabicPeriod"/>
              </a:pPr>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What is your age?</a:t>
              </a:r>
            </a:p>
            <a:p>
              <a:pPr marL="457200" marR="0" lvl="0" indent="-457200">
                <a:spcBef>
                  <a:spcPts val="0"/>
                </a:spcBef>
                <a:spcAft>
                  <a:spcPts val="0"/>
                </a:spcAft>
                <a:buAutoNum type="arabicPeriod"/>
              </a:pPr>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What is your gender?</a:t>
              </a:r>
            </a:p>
            <a:p>
              <a:pPr marL="457200" marR="0" lvl="0" indent="-457200">
                <a:spcBef>
                  <a:spcPts val="0"/>
                </a:spcBef>
                <a:spcAft>
                  <a:spcPts val="0"/>
                </a:spcAft>
                <a:buAutoNum type="arabicPeriod"/>
              </a:pPr>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What is your current state of residence?</a:t>
              </a:r>
            </a:p>
            <a:p>
              <a:pPr marL="457200" marR="0" lvl="0" indent="-457200">
                <a:spcBef>
                  <a:spcPts val="0"/>
                </a:spcBef>
                <a:spcAft>
                  <a:spcPts val="0"/>
                </a:spcAft>
                <a:buAutoNum type="arabicPeriod"/>
              </a:pPr>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What is the highest level of education you have received?</a:t>
              </a:r>
            </a:p>
            <a:p>
              <a:pPr marR="0" lvl="0">
                <a:spcBef>
                  <a:spcPts val="0"/>
                </a:spcBef>
                <a:spcAft>
                  <a:spcPts val="0"/>
                </a:spcAft>
              </a:pPr>
              <a:endPar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endParaRPr>
            </a:p>
            <a:p>
              <a:pPr marR="0" lvl="0">
                <a:spcBef>
                  <a:spcPts val="0"/>
                </a:spcBef>
                <a:spcAft>
                  <a:spcPts val="0"/>
                </a:spcAft>
              </a:pPr>
              <a:endPar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endParaRPr>
            </a:p>
            <a:p>
              <a:pPr marR="0" lvl="0">
                <a:spcBef>
                  <a:spcPts val="0"/>
                </a:spcBef>
                <a:spcAft>
                  <a:spcPts val="0"/>
                </a:spcAft>
              </a:pPr>
              <a:endPar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endParaRPr>
            </a:p>
            <a:p>
              <a:r>
                <a:rPr lang="en-US" sz="2400" b="1" i="1"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Experience</a:t>
              </a:r>
            </a:p>
            <a:p>
              <a:pPr marL="457200" indent="-457200">
                <a:buAutoNum type="arabicPeriod"/>
              </a:pPr>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What qualifications do you currently hold as it pertains to the interpreting profession?</a:t>
              </a:r>
            </a:p>
            <a:p>
              <a:pPr marL="457200" indent="-457200">
                <a:buAutoNum type="arabicPeriod"/>
              </a:pPr>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How many years of experience do you have interpreting for elderly clients?</a:t>
              </a:r>
            </a:p>
            <a:p>
              <a:pPr marL="457200" indent="-457200">
                <a:buAutoNum type="arabicPeriod"/>
              </a:pPr>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How many years of experience do you have working for clients who have dementia and/or memory loss?</a:t>
              </a:r>
            </a:p>
            <a:p>
              <a:pPr marL="457200" indent="-457200">
                <a:buAutoNum type="arabicPeriod"/>
              </a:pPr>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When working with d/Deaf clients with dementia and/or memory loss, have you had to adjust your approach to interpreting?</a:t>
              </a:r>
            </a:p>
            <a:p>
              <a:pPr marL="457200" indent="-457200">
                <a:buAutoNum type="arabicPeriod"/>
              </a:pPr>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If yes, what changes were made? Were they successful or unsuccessful in terms of language comprehension for the d/Deaf client?</a:t>
              </a:r>
            </a:p>
            <a:p>
              <a:endParaRPr lang="en-US" sz="2400" b="1" i="1" dirty="0">
                <a:solidFill>
                  <a:srgbClr val="000000"/>
                </a:solidFill>
                <a:latin typeface="Times New Roman" panose="02020603050405020304" pitchFamily="18" charset="0"/>
                <a:ea typeface="SimSun" panose="02010600030101010101" pitchFamily="2" charset="-122"/>
                <a:cs typeface="Times New Roman" panose="02020603050405020304" pitchFamily="18" charset="0"/>
              </a:endParaRPr>
            </a:p>
            <a:p>
              <a:endParaRPr lang="en-US" sz="2400" b="1" i="1" dirty="0">
                <a:solidFill>
                  <a:srgbClr val="000000"/>
                </a:solidFill>
                <a:latin typeface="Times New Roman" panose="02020603050405020304" pitchFamily="18" charset="0"/>
                <a:ea typeface="SimSun" panose="02010600030101010101" pitchFamily="2" charset="-122"/>
                <a:cs typeface="Times New Roman" panose="02020603050405020304" pitchFamily="18" charset="0"/>
              </a:endParaRPr>
            </a:p>
            <a:p>
              <a:endParaRPr lang="en-US" sz="2400" b="1" i="1" dirty="0">
                <a:solidFill>
                  <a:srgbClr val="000000"/>
                </a:solidFill>
                <a:latin typeface="Times New Roman" panose="02020603050405020304" pitchFamily="18" charset="0"/>
                <a:ea typeface="SimSun" panose="02010600030101010101" pitchFamily="2" charset="-122"/>
                <a:cs typeface="Times New Roman" panose="02020603050405020304" pitchFamily="18" charset="0"/>
              </a:endParaRPr>
            </a:p>
            <a:p>
              <a:r>
                <a:rPr lang="en-US" sz="2400" b="1" i="1"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Opinion-based Questions</a:t>
              </a:r>
              <a:endParaRPr lang="en-US" sz="2400" b="1" dirty="0">
                <a:solidFill>
                  <a:srgbClr val="000000"/>
                </a:solidFill>
                <a:latin typeface="Times New Roman" panose="02020603050405020304" pitchFamily="18" charset="0"/>
                <a:ea typeface="SimSun" panose="02010600030101010101" pitchFamily="2" charset="-122"/>
                <a:cs typeface="Times New Roman" panose="02020603050405020304" pitchFamily="18" charset="0"/>
              </a:endParaRPr>
            </a:p>
            <a:p>
              <a:pPr marL="457200" marR="0" lvl="0" indent="-457200">
                <a:spcBef>
                  <a:spcPts val="0"/>
                </a:spcBef>
                <a:spcAft>
                  <a:spcPts val="0"/>
                </a:spcAft>
                <a:buAutoNum type="arabicPeriod"/>
              </a:pPr>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Do you believe that additional training in working with clients with memory loss would be beneficial to the interpreter?</a:t>
              </a:r>
            </a:p>
            <a:p>
              <a:pPr marL="457200" marR="0" lvl="0" indent="-457200">
                <a:spcBef>
                  <a:spcPts val="0"/>
                </a:spcBef>
                <a:spcAft>
                  <a:spcPts val="0"/>
                </a:spcAft>
                <a:buAutoNum type="arabicPeriod"/>
              </a:pPr>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Do you believe that additional training in working with clients with memory loss would be beneficial to d/Deaf clients?</a:t>
              </a:r>
            </a:p>
            <a:p>
              <a:pPr marL="457200" marR="0" lvl="0" indent="-457200">
                <a:spcBef>
                  <a:spcPts val="0"/>
                </a:spcBef>
                <a:spcAft>
                  <a:spcPts val="0"/>
                </a:spcAft>
                <a:buAutoNum type="arabicPeriod"/>
              </a:pPr>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Do you believe that effective screening for dementia would be beneficial to the interpreting process?</a:t>
              </a:r>
            </a:p>
            <a:p>
              <a:pPr marL="457200" marR="0" lvl="0" indent="-457200">
                <a:spcBef>
                  <a:spcPts val="0"/>
                </a:spcBef>
                <a:spcAft>
                  <a:spcPts val="0"/>
                </a:spcAft>
                <a:buAutoNum type="arabicPeriod"/>
              </a:pPr>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Do you believe that effective screening for dementia would aid d/Deaf clients in expressing and comprehending language during the interpreting process?</a:t>
              </a:r>
            </a:p>
            <a:p>
              <a:endPar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endParaRPr>
            </a:p>
            <a:p>
              <a:endParaRPr lang="en-US" sz="2000" dirty="0">
                <a:latin typeface="Times New Roman"/>
                <a:cs typeface="Times New Roman"/>
              </a:endParaRPr>
            </a:p>
            <a:p>
              <a:endParaRPr lang="en-US" sz="2000" dirty="0">
                <a:latin typeface="Times New Roman"/>
                <a:cs typeface="Times New Roman"/>
              </a:endParaRPr>
            </a:p>
          </p:txBody>
        </p:sp>
      </p:grpSp>
      <p:sp>
        <p:nvSpPr>
          <p:cNvPr id="183" name="TextBox 182"/>
          <p:cNvSpPr txBox="1"/>
          <p:nvPr/>
        </p:nvSpPr>
        <p:spPr>
          <a:xfrm>
            <a:off x="20968636" y="30700340"/>
            <a:ext cx="11337632" cy="1579920"/>
          </a:xfrm>
          <a:prstGeom prst="rect">
            <a:avLst/>
          </a:prstGeom>
          <a:noFill/>
        </p:spPr>
        <p:txBody>
          <a:bodyPr wrap="square" rtlCol="0">
            <a:spAutoFit/>
          </a:bodyPr>
          <a:lstStyle/>
          <a:p>
            <a:pPr algn="just"/>
            <a:r>
              <a:rPr lang="en-US" sz="1800" b="1" dirty="0">
                <a:latin typeface="Times New Roman"/>
                <a:cs typeface="Times New Roman"/>
              </a:rPr>
              <a:t>Figure 4.</a:t>
            </a:r>
            <a:r>
              <a:rPr lang="en-US" sz="1800" dirty="0">
                <a:latin typeface="Times New Roman"/>
                <a:cs typeface="Times New Roman"/>
              </a:rPr>
              <a:t> </a:t>
            </a:r>
            <a:r>
              <a:rPr lang="en-US" sz="1800" b="1" dirty="0">
                <a:latin typeface="Times New Roman"/>
                <a:cs typeface="Times New Roman"/>
              </a:rPr>
              <a:t>Symptoms of Dementia</a:t>
            </a:r>
          </a:p>
          <a:p>
            <a:pPr marL="0" marR="0">
              <a:spcBef>
                <a:spcPts val="0"/>
              </a:spcBef>
              <a:spcAft>
                <a:spcPts val="800"/>
              </a:spcAft>
            </a:pPr>
            <a:r>
              <a:rPr lang="en-US" sz="1800" dirty="0">
                <a:latin typeface="Times New Roman"/>
                <a:cs typeface="Times New Roman"/>
              </a:rPr>
              <a:t>Displayed in the figure above are examples of daily activities that can be impacted by dementia, including difficulty communicating and language comprehension.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“Symptoms of Memory Loss.” Glasgow Memory Clinic, 23 Sept. 2021, https://glasgowmemoryclinic.com/about-memory-impairement/symptoms-memory-loss/. </a:t>
            </a:r>
          </a:p>
          <a:p>
            <a:pPr algn="just"/>
            <a:endParaRPr lang="en-US" sz="1800" dirty="0">
              <a:latin typeface="Times New Roman"/>
              <a:cs typeface="Times New Roman"/>
            </a:endParaRPr>
          </a:p>
        </p:txBody>
      </p:sp>
      <p:sp>
        <p:nvSpPr>
          <p:cNvPr id="187" name="TextBox 186"/>
          <p:cNvSpPr txBox="1"/>
          <p:nvPr/>
        </p:nvSpPr>
        <p:spPr>
          <a:xfrm>
            <a:off x="11747803" y="26415377"/>
            <a:ext cx="303933" cy="369332"/>
          </a:xfrm>
          <a:prstGeom prst="rect">
            <a:avLst/>
          </a:prstGeom>
          <a:noFill/>
        </p:spPr>
        <p:txBody>
          <a:bodyPr wrap="square" rtlCol="0">
            <a:spAutoFit/>
          </a:bodyPr>
          <a:lstStyle/>
          <a:p>
            <a:pPr algn="just"/>
            <a:r>
              <a:rPr lang="en-US" sz="1800" b="1" dirty="0">
                <a:solidFill>
                  <a:schemeClr val="bg1"/>
                </a:solidFill>
                <a:latin typeface="Garamond"/>
                <a:cs typeface="Garamond"/>
              </a:rPr>
              <a:t>C</a:t>
            </a:r>
          </a:p>
        </p:txBody>
      </p:sp>
      <p:sp>
        <p:nvSpPr>
          <p:cNvPr id="188" name="TextBox 187"/>
          <p:cNvSpPr txBox="1"/>
          <p:nvPr/>
        </p:nvSpPr>
        <p:spPr>
          <a:xfrm>
            <a:off x="13991911" y="24248203"/>
            <a:ext cx="303933" cy="369332"/>
          </a:xfrm>
          <a:prstGeom prst="rect">
            <a:avLst/>
          </a:prstGeom>
          <a:noFill/>
        </p:spPr>
        <p:txBody>
          <a:bodyPr wrap="square" rtlCol="0">
            <a:spAutoFit/>
          </a:bodyPr>
          <a:lstStyle/>
          <a:p>
            <a:pPr algn="just"/>
            <a:r>
              <a:rPr lang="en-US" sz="1800" b="1" dirty="0">
                <a:solidFill>
                  <a:srgbClr val="FFFFFF"/>
                </a:solidFill>
                <a:latin typeface="Garamond"/>
                <a:cs typeface="Garamond"/>
              </a:rPr>
              <a:t>B</a:t>
            </a:r>
          </a:p>
        </p:txBody>
      </p:sp>
      <p:sp>
        <p:nvSpPr>
          <p:cNvPr id="189" name="TextBox 188"/>
          <p:cNvSpPr txBox="1"/>
          <p:nvPr/>
        </p:nvSpPr>
        <p:spPr>
          <a:xfrm>
            <a:off x="11747803" y="24248203"/>
            <a:ext cx="303933" cy="369332"/>
          </a:xfrm>
          <a:prstGeom prst="rect">
            <a:avLst/>
          </a:prstGeom>
          <a:noFill/>
        </p:spPr>
        <p:txBody>
          <a:bodyPr wrap="square" rtlCol="0">
            <a:spAutoFit/>
          </a:bodyPr>
          <a:lstStyle/>
          <a:p>
            <a:pPr algn="just"/>
            <a:r>
              <a:rPr lang="en-US" sz="1800" b="1" dirty="0">
                <a:solidFill>
                  <a:srgbClr val="FFFFFF"/>
                </a:solidFill>
                <a:latin typeface="Garamond"/>
                <a:cs typeface="Garamond"/>
              </a:rPr>
              <a:t>A</a:t>
            </a:r>
          </a:p>
        </p:txBody>
      </p:sp>
      <p:sp>
        <p:nvSpPr>
          <p:cNvPr id="198" name="Rectangle 197"/>
          <p:cNvSpPr/>
          <p:nvPr/>
        </p:nvSpPr>
        <p:spPr>
          <a:xfrm>
            <a:off x="11899769" y="17933478"/>
            <a:ext cx="7954707" cy="1477328"/>
          </a:xfrm>
          <a:prstGeom prst="rect">
            <a:avLst/>
          </a:prstGeom>
        </p:spPr>
        <p:txBody>
          <a:bodyPr wrap="square">
            <a:spAutoFit/>
          </a:bodyPr>
          <a:lstStyle/>
          <a:p>
            <a:pPr lvl="0" algn="just"/>
            <a:r>
              <a:rPr lang="en-US" sz="1800" b="1" dirty="0">
                <a:solidFill>
                  <a:prstClr val="black"/>
                </a:solidFill>
                <a:latin typeface="Times New Roman"/>
                <a:cs typeface="Times New Roman"/>
              </a:rPr>
              <a:t>Figure 1. What Is Dementia?</a:t>
            </a:r>
          </a:p>
          <a:p>
            <a:pPr algn="just"/>
            <a:r>
              <a:rPr lang="en-US" sz="1800" dirty="0">
                <a:solidFill>
                  <a:prstClr val="black"/>
                </a:solidFill>
                <a:latin typeface="Times New Roman"/>
                <a:cs typeface="Times New Roman"/>
              </a:rPr>
              <a:t>The figure above breaks down the term “dementia” and what type of memory loss the degenerative brain disease may fall under.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“What Is Dementia?” </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Alzheimer's Disease and Dementia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https://www.alz.org/alzheimers-dementia/what-is-dementia. </a:t>
            </a:r>
          </a:p>
          <a:p>
            <a:pPr lvl="0" algn="just"/>
            <a:endParaRPr lang="en-US" sz="1800" dirty="0">
              <a:solidFill>
                <a:prstClr val="black"/>
              </a:solidFill>
              <a:latin typeface="Times New Roman"/>
              <a:cs typeface="Times New Roman"/>
            </a:endParaRPr>
          </a:p>
        </p:txBody>
      </p:sp>
      <p:sp>
        <p:nvSpPr>
          <p:cNvPr id="76" name="TextBox 75">
            <a:extLst>
              <a:ext uri="{FF2B5EF4-FFF2-40B4-BE49-F238E27FC236}">
                <a16:creationId xmlns:a16="http://schemas.microsoft.com/office/drawing/2014/main" id="{F019E152-7499-4297-8770-E37A0D0CB911}"/>
              </a:ext>
            </a:extLst>
          </p:cNvPr>
          <p:cNvSpPr txBox="1"/>
          <p:nvPr/>
        </p:nvSpPr>
        <p:spPr>
          <a:xfrm>
            <a:off x="10681454" y="4237666"/>
            <a:ext cx="22738975"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Introduction</a:t>
            </a:r>
            <a:endParaRPr lang="en-US" sz="6000" dirty="0">
              <a:solidFill>
                <a:schemeClr val="bg1"/>
              </a:solidFill>
              <a:latin typeface="Times New Roman"/>
              <a:cs typeface="Times New Roman"/>
            </a:endParaRPr>
          </a:p>
        </p:txBody>
      </p:sp>
      <p:sp>
        <p:nvSpPr>
          <p:cNvPr id="77" name="TextBox 76">
            <a:extLst>
              <a:ext uri="{FF2B5EF4-FFF2-40B4-BE49-F238E27FC236}">
                <a16:creationId xmlns:a16="http://schemas.microsoft.com/office/drawing/2014/main" id="{EB790B06-82D0-4ECA-BF48-4654FC1B0AF9}"/>
              </a:ext>
            </a:extLst>
          </p:cNvPr>
          <p:cNvSpPr txBox="1"/>
          <p:nvPr/>
        </p:nvSpPr>
        <p:spPr>
          <a:xfrm>
            <a:off x="10670101" y="5109059"/>
            <a:ext cx="22750328" cy="4564712"/>
          </a:xfrm>
          <a:prstGeom prst="rect">
            <a:avLst/>
          </a:prstGeom>
          <a:solidFill>
            <a:schemeClr val="bg1"/>
          </a:solidFill>
          <a:ln>
            <a:solidFill>
              <a:srgbClr val="000000"/>
            </a:solidFill>
          </a:ln>
        </p:spPr>
        <p:txBody>
          <a:bodyPr wrap="square" lIns="131445" tIns="65723" rIns="131445" bIns="65723" rtlCol="0">
            <a:spAutoFit/>
          </a:bodyPr>
          <a:lstStyle/>
          <a:p>
            <a:pPr algn="just"/>
            <a:r>
              <a:rPr lang="en-US" sz="24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When looking at the interpreting profession, there is an initial idea that the process of interpreting is standardized, regardless of consumer, when in reality, many factors affect language and communication. One such factor may be the presence of a degenerative brain disease </a:t>
            </a:r>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such as </a:t>
            </a:r>
            <a:r>
              <a:rPr lang="en-US" sz="24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dementia and/or Alzheimer’s. Cognitive diseases like </a:t>
            </a:r>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dementia</a:t>
            </a:r>
            <a:r>
              <a:rPr lang="en-US" sz="24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and Alzheimer’s greatly affect memory and daily living activities, including communication. When examining how memory loss affects a person’s language production and understanding, there are challenges that present themselves in the interpreting process. These challenges may call for adjustments that interpreters need to make to convey messages accurately and ensure bilateral understanding. These challenges to language production for individuals with dementia may also create frustration between interpreters and d/Deaf clients, presenting a need for a solution. </a:t>
            </a:r>
            <a:r>
              <a:rPr lang="en-US" sz="2400" dirty="0">
                <a:effectLst/>
                <a:latin typeface="Times New Roman" panose="02020603050405020304" pitchFamily="18" charset="0"/>
                <a:ea typeface="SimSun" panose="02010600030101010101" pitchFamily="2" charset="-122"/>
              </a:rPr>
              <a:t>The theoretical study being proposed will be conducted through a questionnaire, asking participants about their experiences working with d/Deaf clients who have dementia, if there were adjustments made to the interpreting process to navigate memory loss affecting language. The survey will also ask interpreters if they believe preclusive actions (e.g., specialized training in working with individuals with memory loss or better language assessments for d/Deaf clients with dementia), would be beneficial and allow for the best communication. The findings will allow for the assessment of the interpreting process between Signed Language Interpreters and d/Deaf clients with dementia and establish a possible need for change in interactions with d/Deaf clients and their interpreters.</a:t>
            </a:r>
          </a:p>
          <a:p>
            <a:pPr algn="just"/>
            <a:endPar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endParaRPr>
          </a:p>
          <a:p>
            <a:pPr algn="just"/>
            <a:r>
              <a:rPr lang="en-US" sz="24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Note: </a:t>
            </a:r>
            <a:r>
              <a:rPr lang="en-US" sz="24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the term d/Deaf will be used throughout the study to include those who are physically deaf and those who are apart of the Deaf community</a:t>
            </a:r>
            <a:endParaRPr lang="en-US" sz="24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p:txBody>
      </p:sp>
      <p:pic>
        <p:nvPicPr>
          <p:cNvPr id="3" name="Picture 2" descr="Shape&#10;&#10;Description automatically generated">
            <a:extLst>
              <a:ext uri="{FF2B5EF4-FFF2-40B4-BE49-F238E27FC236}">
                <a16:creationId xmlns:a16="http://schemas.microsoft.com/office/drawing/2014/main" id="{5A05C08F-9533-4DC9-8F2F-FDE43E1F3814}"/>
              </a:ext>
            </a:extLst>
          </p:cNvPr>
          <p:cNvPicPr>
            <a:picLocks noChangeAspect="1"/>
          </p:cNvPicPr>
          <p:nvPr/>
        </p:nvPicPr>
        <p:blipFill>
          <a:blip r:embed="rId4"/>
          <a:stretch>
            <a:fillRect/>
          </a:stretch>
        </p:blipFill>
        <p:spPr>
          <a:xfrm>
            <a:off x="11249024" y="11213043"/>
            <a:ext cx="8924925" cy="6321822"/>
          </a:xfrm>
          <a:prstGeom prst="rect">
            <a:avLst/>
          </a:prstGeom>
        </p:spPr>
      </p:pic>
      <p:pic>
        <p:nvPicPr>
          <p:cNvPr id="6" name="Picture 5" descr="Diagram&#10;&#10;Description automatically generated">
            <a:extLst>
              <a:ext uri="{FF2B5EF4-FFF2-40B4-BE49-F238E27FC236}">
                <a16:creationId xmlns:a16="http://schemas.microsoft.com/office/drawing/2014/main" id="{881C820A-AF1A-457A-B59A-F3F9F05098C9}"/>
              </a:ext>
            </a:extLst>
          </p:cNvPr>
          <p:cNvPicPr>
            <a:picLocks noChangeAspect="1"/>
          </p:cNvPicPr>
          <p:nvPr/>
        </p:nvPicPr>
        <p:blipFill>
          <a:blip r:embed="rId5"/>
          <a:stretch>
            <a:fillRect/>
          </a:stretch>
        </p:blipFill>
        <p:spPr>
          <a:xfrm>
            <a:off x="20968635" y="19410806"/>
            <a:ext cx="11337633" cy="11063639"/>
          </a:xfrm>
          <a:prstGeom prst="rect">
            <a:avLst/>
          </a:prstGeom>
        </p:spPr>
      </p:pic>
      <p:pic>
        <p:nvPicPr>
          <p:cNvPr id="8" name="Picture 7" descr="Table&#10;&#10;Description automatically generated">
            <a:extLst>
              <a:ext uri="{FF2B5EF4-FFF2-40B4-BE49-F238E27FC236}">
                <a16:creationId xmlns:a16="http://schemas.microsoft.com/office/drawing/2014/main" id="{7AAE03D3-105E-48FC-B09A-4EC8E184C99F}"/>
              </a:ext>
            </a:extLst>
          </p:cNvPr>
          <p:cNvPicPr>
            <a:picLocks noChangeAspect="1"/>
          </p:cNvPicPr>
          <p:nvPr/>
        </p:nvPicPr>
        <p:blipFill>
          <a:blip r:embed="rId6"/>
          <a:stretch>
            <a:fillRect/>
          </a:stretch>
        </p:blipFill>
        <p:spPr>
          <a:xfrm>
            <a:off x="20968636" y="11500327"/>
            <a:ext cx="11337632" cy="6433151"/>
          </a:xfrm>
          <a:prstGeom prst="rect">
            <a:avLst/>
          </a:prstGeom>
        </p:spPr>
      </p:pic>
      <p:pic>
        <p:nvPicPr>
          <p:cNvPr id="12" name="Graphic 11" descr="Right And Left Brain with solid fill">
            <a:extLst>
              <a:ext uri="{FF2B5EF4-FFF2-40B4-BE49-F238E27FC236}">
                <a16:creationId xmlns:a16="http://schemas.microsoft.com/office/drawing/2014/main" id="{29AB243C-549C-4359-B844-BE9902ACF896}"/>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5352296" y="26169906"/>
            <a:ext cx="5239663" cy="5239663"/>
          </a:xfrm>
          <a:prstGeom prst="rect">
            <a:avLst/>
          </a:prstGeom>
        </p:spPr>
      </p:pic>
      <p:pic>
        <p:nvPicPr>
          <p:cNvPr id="14" name="Graphic 13" descr="Brain in head outline">
            <a:extLst>
              <a:ext uri="{FF2B5EF4-FFF2-40B4-BE49-F238E27FC236}">
                <a16:creationId xmlns:a16="http://schemas.microsoft.com/office/drawing/2014/main" id="{E7626030-1A7D-486F-9964-2B9E1EB45CB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1008733" y="19139468"/>
            <a:ext cx="5239663" cy="5239663"/>
          </a:xfrm>
          <a:prstGeom prst="rect">
            <a:avLst/>
          </a:prstGeom>
        </p:spPr>
      </p:pic>
      <p:pic>
        <p:nvPicPr>
          <p:cNvPr id="18" name="Graphic 17" descr="Lost outline">
            <a:extLst>
              <a:ext uri="{FF2B5EF4-FFF2-40B4-BE49-F238E27FC236}">
                <a16:creationId xmlns:a16="http://schemas.microsoft.com/office/drawing/2014/main" id="{943B5BCF-2C70-4620-AB52-5CA94465DEFC}"/>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3741767" y="23448394"/>
            <a:ext cx="3778526" cy="3778526"/>
          </a:xfrm>
          <a:prstGeom prst="rect">
            <a:avLst/>
          </a:prstGeom>
        </p:spPr>
      </p:pic>
      <p:sp>
        <p:nvSpPr>
          <p:cNvPr id="2" name="TextBox 1">
            <a:extLst>
              <a:ext uri="{FF2B5EF4-FFF2-40B4-BE49-F238E27FC236}">
                <a16:creationId xmlns:a16="http://schemas.microsoft.com/office/drawing/2014/main" id="{A0F5DD42-6815-4F80-82AC-179C0347D801}"/>
              </a:ext>
            </a:extLst>
          </p:cNvPr>
          <p:cNvSpPr txBox="1"/>
          <p:nvPr/>
        </p:nvSpPr>
        <p:spPr>
          <a:xfrm>
            <a:off x="11082079" y="30474445"/>
            <a:ext cx="5239663" cy="1200329"/>
          </a:xfrm>
          <a:prstGeom prst="rect">
            <a:avLst/>
          </a:prstGeom>
          <a:noFill/>
        </p:spPr>
        <p:txBody>
          <a:bodyPr wrap="square" rtlCol="0">
            <a:spAutoFit/>
          </a:bodyPr>
          <a:lstStyle/>
          <a:p>
            <a:r>
              <a:rPr lang="en-US" sz="1800" b="1" dirty="0">
                <a:latin typeface="Times New Roman" panose="02020603050405020304" pitchFamily="18" charset="0"/>
                <a:cs typeface="Times New Roman" panose="02020603050405020304" pitchFamily="18" charset="0"/>
              </a:rPr>
              <a:t>Figure 3. </a:t>
            </a:r>
          </a:p>
          <a:p>
            <a:r>
              <a:rPr lang="en-US" sz="1800" dirty="0">
                <a:latin typeface="Times New Roman" panose="02020603050405020304" pitchFamily="18" charset="0"/>
                <a:cs typeface="Times New Roman" panose="02020603050405020304" pitchFamily="18" charset="0"/>
              </a:rPr>
              <a:t>Image of brain with gears and heart, image of arrows, and image of human head with brain retrieved from Microsoft PowerPoint.</a:t>
            </a:r>
          </a:p>
        </p:txBody>
      </p:sp>
      <p:sp>
        <p:nvSpPr>
          <p:cNvPr id="5" name="TextBox 4">
            <a:extLst>
              <a:ext uri="{FF2B5EF4-FFF2-40B4-BE49-F238E27FC236}">
                <a16:creationId xmlns:a16="http://schemas.microsoft.com/office/drawing/2014/main" id="{EED3D37C-D162-436D-A0F0-7AA223B061D0}"/>
              </a:ext>
            </a:extLst>
          </p:cNvPr>
          <p:cNvSpPr txBox="1"/>
          <p:nvPr/>
        </p:nvSpPr>
        <p:spPr>
          <a:xfrm>
            <a:off x="20968636" y="18001192"/>
            <a:ext cx="11337632" cy="1200329"/>
          </a:xfrm>
          <a:prstGeom prst="rect">
            <a:avLst/>
          </a:prstGeom>
          <a:noFill/>
        </p:spPr>
        <p:txBody>
          <a:bodyPr wrap="square" rtlCol="0">
            <a:spAutoFit/>
          </a:bodyPr>
          <a:lstStyle/>
          <a:p>
            <a:r>
              <a:rPr lang="en-US" sz="1800" b="1" dirty="0">
                <a:latin typeface="Times New Roman" panose="02020603050405020304" pitchFamily="18" charset="0"/>
                <a:cs typeface="Times New Roman" panose="02020603050405020304" pitchFamily="18" charset="0"/>
              </a:rPr>
              <a:t>Figure 2.</a:t>
            </a:r>
          </a:p>
          <a:p>
            <a:r>
              <a:rPr lang="en-US" sz="1800" dirty="0">
                <a:latin typeface="Times New Roman" panose="02020603050405020304" pitchFamily="18" charset="0"/>
                <a:cs typeface="Times New Roman" panose="02020603050405020304" pitchFamily="18" charset="0"/>
              </a:rPr>
              <a:t>RID Code of Professional Conduct. </a:t>
            </a:r>
            <a:r>
              <a:rPr lang="en-US" sz="1800" dirty="0">
                <a:effectLst/>
                <a:latin typeface="Times New Roman" panose="02020603050405020304" pitchFamily="18" charset="0"/>
                <a:cs typeface="Times New Roman" panose="02020603050405020304" pitchFamily="18" charset="0"/>
              </a:rPr>
              <a:t>“Code of Professional Conduct.” </a:t>
            </a:r>
            <a:r>
              <a:rPr lang="en-US" sz="1800" i="1" dirty="0">
                <a:effectLst/>
                <a:latin typeface="Times New Roman" panose="02020603050405020304" pitchFamily="18" charset="0"/>
                <a:cs typeface="Times New Roman" panose="02020603050405020304" pitchFamily="18" charset="0"/>
              </a:rPr>
              <a:t>Registry of Interpreters for the Deaf</a:t>
            </a:r>
            <a:r>
              <a:rPr lang="en-US" sz="1800" dirty="0">
                <a:effectLst/>
                <a:latin typeface="Times New Roman" panose="02020603050405020304" pitchFamily="18" charset="0"/>
                <a:cs typeface="Times New Roman" panose="02020603050405020304" pitchFamily="18" charset="0"/>
              </a:rPr>
              <a:t>, 24 Apr. 2018, https://rid.org/ethics/code-of-professional-conduct/. </a:t>
            </a:r>
          </a:p>
          <a:p>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77086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24631</TotalTime>
  <Words>1575</Words>
  <Application>Microsoft Office PowerPoint</Application>
  <PresentationFormat>Custom</PresentationFormat>
  <Paragraphs>115</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Garamond</vt:lpstr>
      <vt:lpstr>Lucida Grande</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Montalvo</dc:creator>
  <cp:lastModifiedBy>alaynawade21@gmail.com</cp:lastModifiedBy>
  <cp:revision>313</cp:revision>
  <dcterms:created xsi:type="dcterms:W3CDTF">2013-10-19T16:33:22Z</dcterms:created>
  <dcterms:modified xsi:type="dcterms:W3CDTF">2022-03-23T21:43:45Z</dcterms:modified>
</cp:coreProperties>
</file>