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77" autoAdjust="0"/>
    <p:restoredTop sz="95064" autoAdjust="0"/>
  </p:normalViewPr>
  <p:slideViewPr>
    <p:cSldViewPr snapToGrid="0" snapToObjects="1">
      <p:cViewPr varScale="1">
        <p:scale>
          <a:sx n="15" d="100"/>
          <a:sy n="15" d="100"/>
        </p:scale>
        <p:origin x="1204" y="96"/>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ryanmontalvo:Documents:Liberty:Research:Spring%202014:Colonizations:R%20Group:R%20Group%20Colonizatio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ryanmontalvo:Documents:Liberty:Research:Spring%202014:Colonizations:R%20Group:R%20Group%20Colonizati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rebekahbetar:Documents:Fabich:Growth%20Curves%20Rocking%20and%20Rolling:Publication-Growth%20Curv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rebekahbetar:Documents:Fabich:Growth%20Curves%20Rocking%20and%20Rolling:Publication-Growth%20Curves.xlsx" TargetMode="External"/></Relationships>
</file>

<file path=ppt/charts/_rels/chart5.xml.rels><?xml version="1.0" encoding="UTF-8" standalone="yes"?>
<Relationships xmlns="http://schemas.openxmlformats.org/package/2006/relationships"><Relationship Id="rId2" Type="http://schemas.openxmlformats.org/officeDocument/2006/relationships/oleObject" Target="Macintosh%20HD:Users:rebekahbetar:Documents:Fabich:Growth%20Curves%20Rocking%20and%20Rolling:Mixture%20of%20Sugars%20(and%20gluc%20seed-lactose).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a:t>(B) Colonization of MG1655∆qseC </a:t>
            </a:r>
            <a:r>
              <a:rPr lang="en-US" sz="1800" b="1" i="0" u="none" strike="noStrike" baseline="0" dirty="0">
                <a:effectLst/>
              </a:rPr>
              <a:t>10</a:t>
            </a:r>
            <a:r>
              <a:rPr lang="en-US" sz="1800" b="1" i="0" u="none" strike="noStrike" baseline="30000" dirty="0">
                <a:effectLst/>
              </a:rPr>
              <a:t>5 </a:t>
            </a:r>
            <a:r>
              <a:rPr lang="en-US" sz="1800" b="1" i="0" u="none" strike="noStrike" baseline="0" dirty="0">
                <a:effectLst/>
              </a:rPr>
              <a:t>CFU Vs. </a:t>
            </a:r>
            <a:r>
              <a:rPr lang="en-US" dirty="0"/>
              <a:t>MG1655</a:t>
            </a:r>
            <a:r>
              <a:rPr lang="en-US" baseline="0" dirty="0"/>
              <a:t> </a:t>
            </a:r>
            <a:r>
              <a:rPr lang="en-US" dirty="0"/>
              <a:t>WT </a:t>
            </a:r>
            <a:r>
              <a:rPr lang="en-US" sz="1800" b="1" i="0" u="none" strike="noStrike" baseline="0" dirty="0">
                <a:effectLst/>
              </a:rPr>
              <a:t>10</a:t>
            </a:r>
            <a:r>
              <a:rPr lang="en-US" sz="1800" b="1" i="0" u="none" strike="noStrike" baseline="30000" dirty="0">
                <a:effectLst/>
              </a:rPr>
              <a:t>8 </a:t>
            </a:r>
            <a:r>
              <a:rPr lang="en-US" sz="1800" b="1" i="0" u="none" strike="noStrike" baseline="0" dirty="0">
                <a:effectLst/>
              </a:rPr>
              <a:t>CFU </a:t>
            </a:r>
            <a:endParaRPr lang="en-US" dirty="0"/>
          </a:p>
        </c:rich>
      </c:tx>
      <c:overlay val="0"/>
    </c:title>
    <c:autoTitleDeleted val="0"/>
    <c:plotArea>
      <c:layout/>
      <c:lineChart>
        <c:grouping val="standard"/>
        <c:varyColors val="0"/>
        <c:dLbls>
          <c:showLegendKey val="0"/>
          <c:showVal val="0"/>
          <c:showCatName val="0"/>
          <c:showSerName val="0"/>
          <c:showPercent val="0"/>
          <c:showBubbleSize val="0"/>
        </c:dLbls>
        <c:marker val="1"/>
        <c:smooth val="0"/>
        <c:axId val="2112630032"/>
        <c:axId val="2125362144"/>
      </c:lineChart>
      <c:catAx>
        <c:axId val="2112630032"/>
        <c:scaling>
          <c:orientation val="minMax"/>
        </c:scaling>
        <c:delete val="0"/>
        <c:axPos val="b"/>
        <c:title>
          <c:tx>
            <c:rich>
              <a:bodyPr/>
              <a:lstStyle/>
              <a:p>
                <a:pPr>
                  <a:defRPr/>
                </a:pPr>
                <a:r>
                  <a:rPr lang="en-US"/>
                  <a:t>Days</a:t>
                </a:r>
              </a:p>
            </c:rich>
          </c:tx>
          <c:overlay val="0"/>
        </c:title>
        <c:numFmt formatCode="General" sourceLinked="0"/>
        <c:majorTickMark val="out"/>
        <c:minorTickMark val="none"/>
        <c:tickLblPos val="nextTo"/>
        <c:crossAx val="2125362144"/>
        <c:crosses val="autoZero"/>
        <c:auto val="1"/>
        <c:lblAlgn val="ctr"/>
        <c:lblOffset val="100"/>
        <c:noMultiLvlLbl val="0"/>
      </c:catAx>
      <c:valAx>
        <c:axId val="2125362144"/>
        <c:scaling>
          <c:orientation val="minMax"/>
          <c:min val="0"/>
        </c:scaling>
        <c:delete val="0"/>
        <c:axPos val="l"/>
        <c:title>
          <c:tx>
            <c:rich>
              <a:bodyPr rot="-5400000" vert="horz"/>
              <a:lstStyle/>
              <a:p>
                <a:pPr>
                  <a:defRPr/>
                </a:pPr>
                <a:r>
                  <a:rPr lang="en-US"/>
                  <a:t>Log CFU/G Feces</a:t>
                </a:r>
              </a:p>
            </c:rich>
          </c:tx>
          <c:overlay val="0"/>
        </c:title>
        <c:numFmt formatCode="General" sourceLinked="1"/>
        <c:majorTickMark val="out"/>
        <c:minorTickMark val="none"/>
        <c:tickLblPos val="nextTo"/>
        <c:crossAx val="2112630032"/>
        <c:crosses val="autoZero"/>
        <c:crossBetween val="midCat"/>
      </c:valAx>
      <c:spPr>
        <a:noFill/>
        <a:ln w="25400">
          <a:noFill/>
        </a:ln>
      </c:spPr>
    </c:plotArea>
    <c:legend>
      <c:legendPos val="r"/>
      <c:layout>
        <c:manualLayout>
          <c:xMode val="edge"/>
          <c:yMode val="edge"/>
          <c:x val="0.826613840361483"/>
          <c:y val="0.61517499739845305"/>
          <c:w val="0.161758338001913"/>
          <c:h val="0.19771922074097201"/>
        </c:manualLayout>
      </c:layout>
      <c:overlay val="1"/>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a:t>Fitness Adv. ∆</a:t>
            </a:r>
            <a:r>
              <a:rPr lang="en-US" dirty="0" err="1"/>
              <a:t>qseC</a:t>
            </a:r>
            <a:r>
              <a:rPr lang="en-US" dirty="0"/>
              <a:t> Mutant B Group</a:t>
            </a:r>
          </a:p>
        </c:rich>
      </c:tx>
      <c:overlay val="1"/>
    </c:title>
    <c:autoTitleDeleted val="0"/>
    <c:plotArea>
      <c:layout/>
      <c:barChart>
        <c:barDir val="col"/>
        <c:grouping val="clustered"/>
        <c:varyColors val="0"/>
        <c:dLbls>
          <c:showLegendKey val="0"/>
          <c:showVal val="0"/>
          <c:showCatName val="0"/>
          <c:showSerName val="0"/>
          <c:showPercent val="0"/>
          <c:showBubbleSize val="0"/>
        </c:dLbls>
        <c:gapWidth val="150"/>
        <c:axId val="2112153888"/>
        <c:axId val="2112565504"/>
      </c:barChart>
      <c:catAx>
        <c:axId val="2112153888"/>
        <c:scaling>
          <c:orientation val="minMax"/>
        </c:scaling>
        <c:delete val="0"/>
        <c:axPos val="b"/>
        <c:numFmt formatCode="General" sourceLinked="0"/>
        <c:majorTickMark val="out"/>
        <c:minorTickMark val="none"/>
        <c:tickLblPos val="nextTo"/>
        <c:crossAx val="2112565504"/>
        <c:crosses val="autoZero"/>
        <c:auto val="1"/>
        <c:lblAlgn val="ctr"/>
        <c:lblOffset val="100"/>
        <c:noMultiLvlLbl val="0"/>
      </c:catAx>
      <c:valAx>
        <c:axId val="2112565504"/>
        <c:scaling>
          <c:orientation val="minMax"/>
        </c:scaling>
        <c:delete val="0"/>
        <c:axPos val="l"/>
        <c:numFmt formatCode="General" sourceLinked="1"/>
        <c:majorTickMark val="out"/>
        <c:minorTickMark val="none"/>
        <c:tickLblPos val="nextTo"/>
        <c:crossAx val="2112153888"/>
        <c:crosses val="autoZero"/>
        <c:crossBetween val="between"/>
      </c:valAx>
      <c:spPr>
        <a:noFill/>
        <a:ln w="25400">
          <a:no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scatterChart>
        <c:scatterStyle val="smoothMarker"/>
        <c:varyColors val="0"/>
        <c:dLbls>
          <c:showLegendKey val="0"/>
          <c:showVal val="0"/>
          <c:showCatName val="0"/>
          <c:showSerName val="0"/>
          <c:showPercent val="0"/>
          <c:showBubbleSize val="0"/>
        </c:dLbls>
        <c:axId val="2088498608"/>
        <c:axId val="2088041168"/>
      </c:scatterChart>
      <c:valAx>
        <c:axId val="2088498608"/>
        <c:scaling>
          <c:orientation val="minMax"/>
        </c:scaling>
        <c:delete val="0"/>
        <c:axPos val="b"/>
        <c:title>
          <c:tx>
            <c:rich>
              <a:bodyPr/>
              <a:lstStyle/>
              <a:p>
                <a:pPr>
                  <a:defRPr/>
                </a:pPr>
                <a:r>
                  <a:rPr lang="en-US" dirty="0"/>
                  <a:t>Time in Hours</a:t>
                </a:r>
              </a:p>
            </c:rich>
          </c:tx>
          <c:overlay val="0"/>
        </c:title>
        <c:numFmt formatCode="General" sourceLinked="1"/>
        <c:majorTickMark val="out"/>
        <c:minorTickMark val="none"/>
        <c:tickLblPos val="nextTo"/>
        <c:crossAx val="2088041168"/>
        <c:crosses val="autoZero"/>
        <c:crossBetween val="midCat"/>
      </c:valAx>
      <c:valAx>
        <c:axId val="2088041168"/>
        <c:scaling>
          <c:logBase val="10"/>
          <c:orientation val="minMax"/>
        </c:scaling>
        <c:delete val="0"/>
        <c:axPos val="l"/>
        <c:majorGridlines/>
        <c:title>
          <c:tx>
            <c:rich>
              <a:bodyPr rot="-5400000" vert="horz"/>
              <a:lstStyle/>
              <a:p>
                <a:pPr>
                  <a:defRPr/>
                </a:pPr>
                <a:r>
                  <a:rPr lang="en-US"/>
                  <a:t>Log10</a:t>
                </a:r>
                <a:r>
                  <a:rPr lang="en-US" baseline="0"/>
                  <a:t> Optical Density at 600nm</a:t>
                </a:r>
                <a:endParaRPr lang="en-US"/>
              </a:p>
            </c:rich>
          </c:tx>
          <c:overlay val="0"/>
        </c:title>
        <c:numFmt formatCode="General" sourceLinked="1"/>
        <c:majorTickMark val="out"/>
        <c:minorTickMark val="none"/>
        <c:tickLblPos val="nextTo"/>
        <c:crossAx val="2088498608"/>
        <c:crosses val="autoZero"/>
        <c:crossBetween val="midCat"/>
      </c:valAx>
      <c:spPr>
        <a:noFill/>
        <a:ln w="25400">
          <a:noFill/>
        </a:ln>
      </c:spPr>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dLbls>
          <c:showLegendKey val="0"/>
          <c:showVal val="0"/>
          <c:showCatName val="0"/>
          <c:showSerName val="0"/>
          <c:showPercent val="0"/>
          <c:showBubbleSize val="0"/>
        </c:dLbls>
        <c:gapWidth val="150"/>
        <c:axId val="2087950960"/>
        <c:axId val="2088696208"/>
      </c:barChart>
      <c:catAx>
        <c:axId val="2087950960"/>
        <c:scaling>
          <c:orientation val="minMax"/>
        </c:scaling>
        <c:delete val="1"/>
        <c:axPos val="b"/>
        <c:title>
          <c:tx>
            <c:rich>
              <a:bodyPr/>
              <a:lstStyle/>
              <a:p>
                <a:pPr>
                  <a:defRPr/>
                </a:pPr>
                <a:r>
                  <a:rPr lang="en-US" dirty="0"/>
                  <a:t>MG1655</a:t>
                </a:r>
                <a:r>
                  <a:rPr lang="en-US" baseline="0" dirty="0"/>
                  <a:t>                                 MG1655∆</a:t>
                </a:r>
                <a:r>
                  <a:rPr lang="en-US" i="1" baseline="0" dirty="0"/>
                  <a:t>qseC</a:t>
                </a:r>
                <a:endParaRPr lang="en-US" i="1" dirty="0"/>
              </a:p>
            </c:rich>
          </c:tx>
          <c:layout>
            <c:manualLayout>
              <c:xMode val="edge"/>
              <c:yMode val="edge"/>
              <c:x val="0.244726132330819"/>
              <c:y val="0.88464246177518202"/>
            </c:manualLayout>
          </c:layout>
          <c:overlay val="0"/>
        </c:title>
        <c:majorTickMark val="out"/>
        <c:minorTickMark val="none"/>
        <c:tickLblPos val="nextTo"/>
        <c:crossAx val="2088696208"/>
        <c:crosses val="autoZero"/>
        <c:auto val="0"/>
        <c:lblAlgn val="ctr"/>
        <c:lblOffset val="100"/>
        <c:noMultiLvlLbl val="0"/>
      </c:catAx>
      <c:valAx>
        <c:axId val="2088696208"/>
        <c:scaling>
          <c:orientation val="minMax"/>
        </c:scaling>
        <c:delete val="0"/>
        <c:axPos val="l"/>
        <c:numFmt formatCode="General" sourceLinked="1"/>
        <c:majorTickMark val="out"/>
        <c:minorTickMark val="none"/>
        <c:tickLblPos val="nextTo"/>
        <c:crossAx val="2087950960"/>
        <c:crosses val="autoZero"/>
        <c:crossBetween val="between"/>
      </c:valAx>
      <c:spPr>
        <a:noFill/>
        <a:ln w="25400">
          <a:noFill/>
        </a:ln>
      </c:spPr>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dLbls>
          <c:showLegendKey val="0"/>
          <c:showVal val="0"/>
          <c:showCatName val="0"/>
          <c:showSerName val="0"/>
          <c:showPercent val="0"/>
          <c:showBubbleSize val="0"/>
        </c:dLbls>
        <c:gapWidth val="150"/>
        <c:axId val="2112076960"/>
        <c:axId val="2112798672"/>
      </c:barChart>
      <c:catAx>
        <c:axId val="2112076960"/>
        <c:scaling>
          <c:orientation val="minMax"/>
        </c:scaling>
        <c:delete val="1"/>
        <c:axPos val="b"/>
        <c:numFmt formatCode="General" sourceLinked="0"/>
        <c:majorTickMark val="out"/>
        <c:minorTickMark val="none"/>
        <c:tickLblPos val="nextTo"/>
        <c:crossAx val="2112798672"/>
        <c:crosses val="autoZero"/>
        <c:auto val="1"/>
        <c:lblAlgn val="ctr"/>
        <c:lblOffset val="100"/>
        <c:noMultiLvlLbl val="0"/>
      </c:catAx>
      <c:valAx>
        <c:axId val="2112798672"/>
        <c:scaling>
          <c:orientation val="minMax"/>
        </c:scaling>
        <c:delete val="0"/>
        <c:axPos val="l"/>
        <c:majorGridlines/>
        <c:numFmt formatCode="General" sourceLinked="1"/>
        <c:majorTickMark val="out"/>
        <c:minorTickMark val="none"/>
        <c:tickLblPos val="nextTo"/>
        <c:crossAx val="2112076960"/>
        <c:crosses val="autoZero"/>
        <c:crossBetween val="between"/>
      </c:valAx>
      <c:spPr>
        <a:noFill/>
        <a:ln w="25400">
          <a:noFill/>
        </a:ln>
      </c:spPr>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3/17/2022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3/17/2022</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07/s10900-015-0071-8" TargetMode="External"/><Relationship Id="rId13" Type="http://schemas.openxmlformats.org/officeDocument/2006/relationships/chart" Target="../charts/chart5.xml"/><Relationship Id="rId3" Type="http://schemas.openxmlformats.org/officeDocument/2006/relationships/image" Target="../media/image1.jpg"/><Relationship Id="rId7" Type="http://schemas.openxmlformats.org/officeDocument/2006/relationships/hyperlink" Target="https://doi.org/10.1186/s12889-016-3451-9" TargetMode="External"/><Relationship Id="rId12"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doi.org/10.1007/s10900-019-00715-9" TargetMode="External"/><Relationship Id="rId11" Type="http://schemas.openxmlformats.org/officeDocument/2006/relationships/chart" Target="../charts/chart3.xml"/><Relationship Id="rId5" Type="http://schemas.openxmlformats.org/officeDocument/2006/relationships/hyperlink" Target="https://www.ncbi.nlm.nih.gov/pmc/articles/PMC5599163/?_escaped_fragment" TargetMode="External"/><Relationship Id="rId15" Type="http://schemas.openxmlformats.org/officeDocument/2006/relationships/image" Target="../media/image3.png"/><Relationship Id="rId10" Type="http://schemas.openxmlformats.org/officeDocument/2006/relationships/chart" Target="../charts/chart2.xml"/><Relationship Id="rId4" Type="http://schemas.openxmlformats.org/officeDocument/2006/relationships/hyperlink" Target="https://doi.org/10.1186/s12889-019-8042-0" TargetMode="External"/><Relationship Id="rId9" Type="http://schemas.openxmlformats.org/officeDocument/2006/relationships/chart" Target="../charts/chart1.xml"/><Relationship Id="rId1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2129" y="504527"/>
            <a:ext cx="42534030" cy="2726963"/>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9200" b="1" dirty="0">
                <a:latin typeface="Times New Roman"/>
                <a:cs typeface="Times New Roman"/>
              </a:rPr>
              <a:t>Addressing Obesity: A Call for Church Involvement </a:t>
            </a:r>
          </a:p>
          <a:p>
            <a:pPr algn="ctr"/>
            <a:r>
              <a:rPr lang="en-US" sz="5800" b="1" dirty="0">
                <a:latin typeface="Times New Roman"/>
                <a:cs typeface="Times New Roman"/>
              </a:rPr>
              <a:t>Kathrine Riley, Julia </a:t>
            </a:r>
            <a:r>
              <a:rPr lang="en-US" sz="5800" b="1" dirty="0" err="1">
                <a:latin typeface="Times New Roman"/>
                <a:cs typeface="Times New Roman"/>
              </a:rPr>
              <a:t>Remelgado</a:t>
            </a:r>
            <a:r>
              <a:rPr lang="en-US" sz="5800" b="1" dirty="0">
                <a:latin typeface="Times New Roman"/>
                <a:cs typeface="Times New Roman"/>
              </a:rPr>
              <a:t>, </a:t>
            </a:r>
            <a:r>
              <a:rPr lang="en-US" sz="5800" b="1" dirty="0" err="1">
                <a:latin typeface="Times New Roman"/>
                <a:cs typeface="Times New Roman"/>
              </a:rPr>
              <a:t>Giordana</a:t>
            </a:r>
            <a:r>
              <a:rPr lang="en-US" sz="5800" b="1" dirty="0">
                <a:latin typeface="Times New Roman"/>
                <a:cs typeface="Times New Roman"/>
              </a:rPr>
              <a:t> Morales-Spier, M.P.H.</a:t>
            </a: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4103" y="1207589"/>
            <a:ext cx="4840224" cy="1377696"/>
          </a:xfrm>
          <a:prstGeom prst="rect">
            <a:avLst/>
          </a:prstGeom>
        </p:spPr>
      </p:pic>
      <p:sp>
        <p:nvSpPr>
          <p:cNvPr id="159" name="TextBox 158"/>
          <p:cNvSpPr txBox="1"/>
          <p:nvPr/>
        </p:nvSpPr>
        <p:spPr>
          <a:xfrm>
            <a:off x="34040394" y="25343420"/>
            <a:ext cx="9321064" cy="6565260"/>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Times New Roman" panose="02020603050405020304" pitchFamily="18" charset="0"/>
              <a:cs typeface="Times New Roman" panose="02020603050405020304" pitchFamily="18" charset="0"/>
            </a:endParaRPr>
          </a:p>
          <a:p>
            <a:pPr indent="-457200" fontAlgn="base"/>
            <a:r>
              <a:rPr lang="en-US" sz="1800" dirty="0">
                <a:latin typeface="Times New Roman" panose="02020603050405020304" pitchFamily="18" charset="0"/>
                <a:cs typeface="Times New Roman" panose="02020603050405020304" pitchFamily="18" charset="0"/>
              </a:rPr>
              <a:t>Acosta </a:t>
            </a:r>
            <a:r>
              <a:rPr lang="en-US" sz="1800" dirty="0" err="1">
                <a:latin typeface="Times New Roman" panose="02020603050405020304" pitchFamily="18" charset="0"/>
                <a:cs typeface="Times New Roman" panose="02020603050405020304" pitchFamily="18" charset="0"/>
              </a:rPr>
              <a:t>Enríquez</a:t>
            </a:r>
            <a:r>
              <a:rPr lang="en-US" sz="1800" dirty="0">
                <a:latin typeface="Times New Roman" panose="02020603050405020304" pitchFamily="18" charset="0"/>
                <a:cs typeface="Times New Roman" panose="02020603050405020304" pitchFamily="18" charset="0"/>
              </a:rPr>
              <a:t>, M. E., Uribe Salas, F. J., </a:t>
            </a:r>
            <a:r>
              <a:rPr lang="en-US" sz="1800" dirty="0" err="1">
                <a:latin typeface="Times New Roman" panose="02020603050405020304" pitchFamily="18" charset="0"/>
                <a:cs typeface="Times New Roman" panose="02020603050405020304" pitchFamily="18" charset="0"/>
              </a:rPr>
              <a:t>Baek</a:t>
            </a:r>
            <a:r>
              <a:rPr lang="en-US" sz="1800" dirty="0">
                <a:latin typeface="Times New Roman" panose="02020603050405020304" pitchFamily="18" charset="0"/>
                <a:cs typeface="Times New Roman" panose="02020603050405020304" pitchFamily="18" charset="0"/>
              </a:rPr>
              <a:t>, J., Sierra Archbold, J. P., &amp; Carrillo, G. (2019).     Association between life-style behaviors and health outcomes in Adventist and non-Adventist adolescents in Mexico: a pilot study. </a:t>
            </a:r>
            <a:r>
              <a:rPr lang="en-US" sz="1800" i="1" dirty="0">
                <a:latin typeface="Times New Roman" panose="02020603050405020304" pitchFamily="18" charset="0"/>
                <a:cs typeface="Times New Roman" panose="02020603050405020304" pitchFamily="18" charset="0"/>
              </a:rPr>
              <a:t>BMC Public Health</a:t>
            </a:r>
            <a:r>
              <a:rPr lang="en-US" sz="1800" dirty="0">
                <a:latin typeface="Times New Roman" panose="02020603050405020304" pitchFamily="18" charset="0"/>
                <a:cs typeface="Times New Roman" panose="02020603050405020304" pitchFamily="18" charset="0"/>
              </a:rPr>
              <a:t>, </a:t>
            </a:r>
            <a:r>
              <a:rPr lang="en-US" sz="1800" i="1" dirty="0">
                <a:latin typeface="Times New Roman" panose="02020603050405020304" pitchFamily="18" charset="0"/>
                <a:cs typeface="Times New Roman" panose="02020603050405020304" pitchFamily="18" charset="0"/>
              </a:rPr>
              <a:t>19</a:t>
            </a:r>
            <a:r>
              <a:rPr lang="en-US" sz="1800" dirty="0">
                <a:latin typeface="Times New Roman" panose="02020603050405020304" pitchFamily="18" charset="0"/>
                <a:cs typeface="Times New Roman" panose="02020603050405020304" pitchFamily="18" charset="0"/>
              </a:rPr>
              <a:t>(1), 1–9. </a:t>
            </a:r>
            <a:r>
              <a:rPr lang="en-US" sz="1800" dirty="0">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https://doi.org/10.1186/s12889-019-8042-0</a:t>
            </a:r>
            <a:r>
              <a:rPr lang="en-US" sz="1800" dirty="0">
                <a:latin typeface="Times New Roman" panose="02020603050405020304" pitchFamily="18" charset="0"/>
                <a:cs typeface="Times New Roman" panose="02020603050405020304" pitchFamily="18" charset="0"/>
              </a:rPr>
              <a:t>  </a:t>
            </a:r>
          </a:p>
          <a:p>
            <a:pPr indent="-457200" fontAlgn="base"/>
            <a:r>
              <a:rPr lang="en-US" sz="1800" dirty="0">
                <a:latin typeface="Times New Roman" panose="02020603050405020304" pitchFamily="18" charset="0"/>
                <a:cs typeface="Times New Roman" panose="02020603050405020304" pitchFamily="18" charset="0"/>
              </a:rPr>
              <a:t>Johnson, A., C., and Mincey, K., D., (2017). Obesity epidemiology trends by race/ethnicity, gender, and education: National health interview survey, 1997–2012. </a:t>
            </a:r>
            <a:r>
              <a:rPr lang="en-US" sz="1800" i="1" dirty="0">
                <a:latin typeface="Times New Roman" panose="02020603050405020304" pitchFamily="18" charset="0"/>
                <a:cs typeface="Times New Roman" panose="02020603050405020304" pitchFamily="18" charset="0"/>
              </a:rPr>
              <a:t>HHS Author Manuscripts. (45)4. 571-579. </a:t>
            </a:r>
            <a:r>
              <a:rPr lang="en-US" sz="1800" i="1" dirty="0">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https://www.ncbi.nlm.nih.gov/pmc/articles/PMC5599163/?_escaped_fragment</a:t>
            </a:r>
            <a:r>
              <a:rPr lang="en-US" sz="1800" i="1" dirty="0">
                <a:latin typeface="Times New Roman" panose="02020603050405020304" pitchFamily="18" charset="0"/>
                <a:cs typeface="Times New Roman" panose="02020603050405020304" pitchFamily="18" charset="0"/>
              </a:rPr>
              <a:t> _=po=20.2381</a:t>
            </a:r>
            <a:r>
              <a:rPr lang="en-US" sz="1800" b="1" i="1" dirty="0">
                <a:latin typeface="Times New Roman" panose="02020603050405020304" pitchFamily="18" charset="0"/>
                <a:cs typeface="Times New Roman" panose="02020603050405020304" pitchFamily="18" charset="0"/>
              </a:rPr>
              <a:t> </a:t>
            </a:r>
            <a:r>
              <a:rPr lang="en-US" sz="1800" i="1" dirty="0">
                <a:latin typeface="Times New Roman" panose="02020603050405020304" pitchFamily="18" charset="0"/>
                <a:cs typeface="Times New Roman" panose="02020603050405020304" pitchFamily="18" charset="0"/>
              </a:rPr>
              <a:t> </a:t>
            </a:r>
          </a:p>
          <a:p>
            <a:pPr indent="-457200" fontAlgn="base"/>
            <a:r>
              <a:rPr lang="en-US" sz="1800" dirty="0">
                <a:latin typeface="Times New Roman" panose="02020603050405020304" pitchFamily="18" charset="0"/>
                <a:cs typeface="Times New Roman" panose="02020603050405020304" pitchFamily="18" charset="0"/>
              </a:rPr>
              <a:t>Lynch, E. B., Williams, J., Avery, E., Crane, M. M., Lange-Maia, B., Tangney, C., Jenkins, L., Dugan, S. A., Emery-</a:t>
            </a:r>
            <a:r>
              <a:rPr lang="en-US" sz="1800" dirty="0" err="1">
                <a:latin typeface="Times New Roman" panose="02020603050405020304" pitchFamily="18" charset="0"/>
                <a:cs typeface="Times New Roman" panose="02020603050405020304" pitchFamily="18" charset="0"/>
              </a:rPr>
              <a:t>Tiburcio</a:t>
            </a:r>
            <a:r>
              <a:rPr lang="en-US" sz="1800" dirty="0">
                <a:latin typeface="Times New Roman" panose="02020603050405020304" pitchFamily="18" charset="0"/>
                <a:cs typeface="Times New Roman" panose="02020603050405020304" pitchFamily="18" charset="0"/>
              </a:rPr>
              <a:t>, E. E., &amp; </a:t>
            </a:r>
            <a:r>
              <a:rPr lang="en-US" sz="1800" dirty="0" err="1">
                <a:latin typeface="Times New Roman" panose="02020603050405020304" pitchFamily="18" charset="0"/>
                <a:cs typeface="Times New Roman" panose="02020603050405020304" pitchFamily="18" charset="0"/>
              </a:rPr>
              <a:t>Epting</a:t>
            </a:r>
            <a:r>
              <a:rPr lang="en-US" sz="1800" dirty="0">
                <a:latin typeface="Times New Roman" panose="02020603050405020304" pitchFamily="18" charset="0"/>
                <a:cs typeface="Times New Roman" panose="02020603050405020304" pitchFamily="18" charset="0"/>
              </a:rPr>
              <a:t>, S. M. (2020). Partnering with Churches to Conduct a Wide-Scale Health Screening of an Urban, Segregated Community. Journal of Community Health</a:t>
            </a:r>
            <a:r>
              <a:rPr lang="en-US" sz="1800" i="1" dirty="0">
                <a:latin typeface="Times New Roman" panose="02020603050405020304" pitchFamily="18" charset="0"/>
                <a:cs typeface="Times New Roman" panose="02020603050405020304" pitchFamily="18" charset="0"/>
              </a:rPr>
              <a:t>, 45(1), 98–110. </a:t>
            </a:r>
            <a:r>
              <a:rPr lang="en-US" sz="1800" i="1" dirty="0">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https://doi.org/10.1007/s10900-019-00715-9</a:t>
            </a:r>
            <a:r>
              <a:rPr lang="en-US" sz="1800" i="1" dirty="0">
                <a:latin typeface="Times New Roman" panose="02020603050405020304" pitchFamily="18" charset="0"/>
                <a:cs typeface="Times New Roman" panose="02020603050405020304" pitchFamily="18" charset="0"/>
              </a:rPr>
              <a:t> </a:t>
            </a:r>
          </a:p>
          <a:p>
            <a:pPr indent="-457200" fontAlgn="base"/>
            <a:r>
              <a:rPr lang="en-US" sz="1800" dirty="0" err="1">
                <a:latin typeface="Times New Roman" panose="02020603050405020304" pitchFamily="18" charset="0"/>
                <a:cs typeface="Times New Roman" panose="02020603050405020304" pitchFamily="18" charset="0"/>
              </a:rPr>
              <a:t>Pradeilles</a:t>
            </a:r>
            <a:r>
              <a:rPr lang="en-US" sz="1800" dirty="0">
                <a:latin typeface="Times New Roman" panose="02020603050405020304" pitchFamily="18" charset="0"/>
                <a:cs typeface="Times New Roman" panose="02020603050405020304" pitchFamily="18" charset="0"/>
              </a:rPr>
              <a:t>, R., </a:t>
            </a:r>
            <a:r>
              <a:rPr lang="en-US" sz="1800" dirty="0" err="1">
                <a:latin typeface="Times New Roman" panose="02020603050405020304" pitchFamily="18" charset="0"/>
                <a:cs typeface="Times New Roman" panose="02020603050405020304" pitchFamily="18" charset="0"/>
              </a:rPr>
              <a:t>Rousham</a:t>
            </a:r>
            <a:r>
              <a:rPr lang="en-US" sz="1800" dirty="0">
                <a:latin typeface="Times New Roman" panose="02020603050405020304" pitchFamily="18" charset="0"/>
                <a:cs typeface="Times New Roman" panose="02020603050405020304" pitchFamily="18" charset="0"/>
              </a:rPr>
              <a:t>, E. K., Norris, S. A., </a:t>
            </a:r>
            <a:r>
              <a:rPr lang="en-US" sz="1800" dirty="0" err="1">
                <a:latin typeface="Times New Roman" panose="02020603050405020304" pitchFamily="18" charset="0"/>
                <a:cs typeface="Times New Roman" panose="02020603050405020304" pitchFamily="18" charset="0"/>
              </a:rPr>
              <a:t>Kesten</a:t>
            </a:r>
            <a:r>
              <a:rPr lang="en-US" sz="1800" dirty="0">
                <a:latin typeface="Times New Roman" panose="02020603050405020304" pitchFamily="18" charset="0"/>
                <a:cs typeface="Times New Roman" panose="02020603050405020304" pitchFamily="18" charset="0"/>
              </a:rPr>
              <a:t>, J. M., &amp; Griffiths, P. L. (2016). Community readiness for adolescents’ overweight and obesity prevention is low in urban South Africa: a case study. </a:t>
            </a:r>
            <a:r>
              <a:rPr lang="en-US" sz="1800" i="1" dirty="0">
                <a:latin typeface="Times New Roman" panose="02020603050405020304" pitchFamily="18" charset="0"/>
                <a:cs typeface="Times New Roman" panose="02020603050405020304" pitchFamily="18" charset="0"/>
              </a:rPr>
              <a:t>BMC Public Health, 16(1), 1–12. </a:t>
            </a:r>
            <a:r>
              <a:rPr lang="en-US" sz="1800" i="1" dirty="0">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https://doi.org/10.1186/s12889-016-3451-9</a:t>
            </a:r>
            <a:r>
              <a:rPr lang="en-US" sz="1800" i="1" dirty="0">
                <a:latin typeface="Times New Roman" panose="02020603050405020304" pitchFamily="18" charset="0"/>
                <a:cs typeface="Times New Roman" panose="02020603050405020304" pitchFamily="18" charset="0"/>
              </a:rPr>
              <a:t> </a:t>
            </a:r>
          </a:p>
          <a:p>
            <a:pPr indent="-457200" fontAlgn="base"/>
            <a:r>
              <a:rPr lang="en-US" sz="1800" dirty="0" err="1">
                <a:latin typeface="Times New Roman" panose="02020603050405020304" pitchFamily="18" charset="0"/>
                <a:cs typeface="Times New Roman" panose="02020603050405020304" pitchFamily="18" charset="0"/>
              </a:rPr>
              <a:t>Sattin</a:t>
            </a:r>
            <a:r>
              <a:rPr lang="en-US" sz="1800" dirty="0">
                <a:latin typeface="Times New Roman" panose="02020603050405020304" pitchFamily="18" charset="0"/>
                <a:cs typeface="Times New Roman" panose="02020603050405020304" pitchFamily="18" charset="0"/>
              </a:rPr>
              <a:t>, R., Williams, L., Dias, J., Garvin, J., Marion, L., Joshua, T., </a:t>
            </a:r>
            <a:r>
              <a:rPr lang="en-US" sz="1800" dirty="0" err="1">
                <a:latin typeface="Times New Roman" panose="02020603050405020304" pitchFamily="18" charset="0"/>
                <a:cs typeface="Times New Roman" panose="02020603050405020304" pitchFamily="18" charset="0"/>
              </a:rPr>
              <a:t>Kriska</a:t>
            </a:r>
            <a:r>
              <a:rPr lang="en-US" sz="1800" dirty="0">
                <a:latin typeface="Times New Roman" panose="02020603050405020304" pitchFamily="18" charset="0"/>
                <a:cs typeface="Times New Roman" panose="02020603050405020304" pitchFamily="18" charset="0"/>
              </a:rPr>
              <a:t>, A., Kramer, M., &amp; Venkat Narayan, K. (2016). Community Trial of a Faith-Based Lifestyle Intervention to Prevent Diabetes Among African-Americans</a:t>
            </a:r>
            <a:r>
              <a:rPr lang="en-US" sz="1800" i="1" dirty="0">
                <a:latin typeface="Times New Roman" panose="02020603050405020304" pitchFamily="18" charset="0"/>
                <a:cs typeface="Times New Roman" panose="02020603050405020304" pitchFamily="18" charset="0"/>
              </a:rPr>
              <a:t>. Journal of Community Health, 41(1), 87–96. </a:t>
            </a:r>
            <a:r>
              <a:rPr lang="en-US" sz="1800" i="1" dirty="0">
                <a:latin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https://doi.org/10.1007/s10900-015-0071-8</a:t>
            </a:r>
            <a:r>
              <a:rPr lang="en-US" sz="1800" i="1" dirty="0">
                <a:latin typeface="Times New Roman" panose="02020603050405020304" pitchFamily="18" charset="0"/>
                <a:cs typeface="Times New Roman" panose="02020603050405020304" pitchFamily="18" charset="0"/>
              </a:rPr>
              <a:t> </a:t>
            </a:r>
          </a:p>
          <a:p>
            <a:pPr indent="-457200" fontAlgn="base"/>
            <a:r>
              <a:rPr lang="en-US" sz="1800" i="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WHO, (2021). Obesity and overweight.</a:t>
            </a:r>
            <a:r>
              <a:rPr lang="en-US" sz="1800" i="1" dirty="0">
                <a:latin typeface="Times New Roman" panose="02020603050405020304" pitchFamily="18" charset="0"/>
                <a:cs typeface="Times New Roman" panose="02020603050405020304" pitchFamily="18" charset="0"/>
              </a:rPr>
              <a:t> World Health Organization. </a:t>
            </a:r>
            <a:r>
              <a:rPr lang="en-US" sz="1800" i="1" dirty="0" err="1">
                <a:latin typeface="Times New Roman" panose="02020603050405020304" pitchFamily="18" charset="0"/>
                <a:cs typeface="Times New Roman" panose="02020603050405020304" pitchFamily="18" charset="0"/>
              </a:rPr>
              <a:t>who.int</a:t>
            </a:r>
            <a:r>
              <a:rPr lang="en-US" sz="1800" i="1" dirty="0">
                <a:latin typeface="Times New Roman" panose="02020603050405020304" pitchFamily="18" charset="0"/>
                <a:cs typeface="Times New Roman" panose="02020603050405020304" pitchFamily="18" charset="0"/>
              </a:rPr>
              <a:t>/news-room/fact-sheets/detail/obesity-and-overweight.  </a:t>
            </a:r>
          </a:p>
          <a:p>
            <a:endParaRPr lang="en-US" sz="2000" dirty="0">
              <a:latin typeface="Times New Roman"/>
              <a:cs typeface="Times New Roman"/>
            </a:endParaRPr>
          </a:p>
        </p:txBody>
      </p:sp>
      <p:sp>
        <p:nvSpPr>
          <p:cNvPr id="160" name="Rectangle 159"/>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grpSp>
        <p:nvGrpSpPr>
          <p:cNvPr id="161" name="Group 160"/>
          <p:cNvGrpSpPr/>
          <p:nvPr/>
        </p:nvGrpSpPr>
        <p:grpSpPr>
          <a:xfrm>
            <a:off x="10980126" y="3934552"/>
            <a:ext cx="22440304" cy="28100713"/>
            <a:chOff x="12513023" y="6861775"/>
            <a:chExt cx="26180354" cy="25277327"/>
          </a:xfrm>
        </p:grpSpPr>
        <p:sp>
          <p:nvSpPr>
            <p:cNvPr id="162" name="TextBox 161"/>
            <p:cNvSpPr txBox="1"/>
            <p:nvPr/>
          </p:nvSpPr>
          <p:spPr>
            <a:xfrm>
              <a:off x="12513023" y="6861775"/>
              <a:ext cx="26180354" cy="25277327"/>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a:p>
              <a:pPr algn="just"/>
              <a:endParaRPr lang="en-US" sz="1800" dirty="0">
                <a:latin typeface="Times New Roman"/>
                <a:cs typeface="Times New Roman"/>
              </a:endParaRPr>
            </a:p>
          </p:txBody>
        </p:sp>
        <p:graphicFrame>
          <p:nvGraphicFramePr>
            <p:cNvPr id="164" name="Chart 163"/>
            <p:cNvGraphicFramePr>
              <a:graphicFrameLocks/>
            </p:cNvGraphicFramePr>
            <p:nvPr>
              <p:extLst>
                <p:ext uri="{D42A27DB-BD31-4B8C-83A1-F6EECF244321}">
                  <p14:modId xmlns:p14="http://schemas.microsoft.com/office/powerpoint/2010/main" val="1991599744"/>
                </p:ext>
              </p:extLst>
            </p:nvPr>
          </p:nvGraphicFramePr>
          <p:xfrm>
            <a:off x="19766716" y="10469564"/>
            <a:ext cx="5722654" cy="4617720"/>
          </p:xfrm>
          <a:graphic>
            <a:graphicData uri="http://schemas.openxmlformats.org/drawingml/2006/chart">
              <c:chart xmlns:c="http://schemas.openxmlformats.org/drawingml/2006/chart" xmlns:r="http://schemas.openxmlformats.org/officeDocument/2006/relationships" r:id="rId9"/>
            </a:graphicData>
          </a:graphic>
        </p:graphicFrame>
      </p:grpSp>
      <p:sp>
        <p:nvSpPr>
          <p:cNvPr id="165" name="TextBox 164"/>
          <p:cNvSpPr txBox="1"/>
          <p:nvPr/>
        </p:nvSpPr>
        <p:spPr>
          <a:xfrm>
            <a:off x="797830" y="4731834"/>
            <a:ext cx="9312771" cy="8519641"/>
          </a:xfrm>
          <a:prstGeom prst="rect">
            <a:avLst/>
          </a:prstGeom>
          <a:solidFill>
            <a:schemeClr val="bg1"/>
          </a:solidFill>
          <a:ln>
            <a:solidFill>
              <a:srgbClr val="000000"/>
            </a:solidFill>
          </a:ln>
        </p:spPr>
        <p:txBody>
          <a:bodyPr wrap="square" lIns="131445" tIns="65723" rIns="131445" bIns="65723" rtlCol="0">
            <a:spAutoFit/>
          </a:bodyPr>
          <a:lstStyle/>
          <a:p>
            <a:pPr marL="457200" indent="-457200" fontAlgn="base">
              <a:buFont typeface="Arial" panose="020B0604020202020204" pitchFamily="34" charset="0"/>
              <a:buChar char="•"/>
            </a:pPr>
            <a:r>
              <a:rPr lang="en-US" sz="3200" b="1" dirty="0"/>
              <a:t> </a:t>
            </a:r>
            <a:r>
              <a:rPr lang="en-US" sz="3200" dirty="0">
                <a:latin typeface="Times New Roman" panose="02020603050405020304" pitchFamily="18" charset="0"/>
                <a:cs typeface="Times New Roman" panose="02020603050405020304" pitchFamily="18" charset="0"/>
              </a:rPr>
              <a:t>Obesity tripled worldwide since 1975. </a:t>
            </a:r>
          </a:p>
          <a:p>
            <a:pPr marL="457200" indent="-457200" fontAlgn="base">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2016: internationally, &gt; 650 million adults in the obese category. </a:t>
            </a:r>
          </a:p>
          <a:p>
            <a:pPr marL="457200" indent="-457200" fontAlgn="base">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340,000,000 children between the ages of 5 and 19 affected. </a:t>
            </a:r>
          </a:p>
          <a:p>
            <a:pPr marL="457200" indent="-457200" fontAlgn="base">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39,000,000 children &lt;5 years old affected. </a:t>
            </a:r>
          </a:p>
          <a:p>
            <a:pPr marL="457200" indent="-457200" fontAlgn="base">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Factors within church communities, individual, interpersonal, and community impact the prevalence of obesity. </a:t>
            </a:r>
          </a:p>
          <a:p>
            <a:pPr marL="457200" indent="-457200" fontAlgn="base">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Modeled behaviors provided encouragement to the rest of the community fostering a desire for accountability and an effective area of support.  </a:t>
            </a:r>
          </a:p>
          <a:p>
            <a:pPr marL="457200" indent="-457200" fontAlgn="base">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Integrative literature review revealed significant gap in research regarding how churches address chronic health problems. </a:t>
            </a:r>
          </a:p>
          <a:p>
            <a:pPr marL="457200" indent="-457200" fontAlgn="base">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Foundation of this information empowers churches by raising awareness of this disparity.  </a:t>
            </a:r>
          </a:p>
          <a:p>
            <a:pPr algn="just"/>
            <a:endParaRPr lang="en-US" sz="100" dirty="0">
              <a:latin typeface="Times New Roman"/>
              <a:cs typeface="Times New Roman"/>
            </a:endParaRPr>
          </a:p>
        </p:txBody>
      </p:sp>
      <p:sp>
        <p:nvSpPr>
          <p:cNvPr id="166" name="TextBox 165"/>
          <p:cNvSpPr txBox="1"/>
          <p:nvPr/>
        </p:nvSpPr>
        <p:spPr>
          <a:xfrm>
            <a:off x="797833" y="3934552"/>
            <a:ext cx="9301416"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Background</a:t>
            </a:r>
            <a:endParaRPr lang="en-US" sz="6000" dirty="0">
              <a:solidFill>
                <a:schemeClr val="bg1"/>
              </a:solidFill>
              <a:latin typeface="Times New Roman"/>
              <a:cs typeface="Times New Roman"/>
            </a:endParaRPr>
          </a:p>
        </p:txBody>
      </p:sp>
      <p:sp>
        <p:nvSpPr>
          <p:cNvPr id="167" name="TextBox 166"/>
          <p:cNvSpPr txBox="1"/>
          <p:nvPr/>
        </p:nvSpPr>
        <p:spPr>
          <a:xfrm>
            <a:off x="678181" y="14654146"/>
            <a:ext cx="9359168" cy="1363836"/>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Times New Roman"/>
              <a:cs typeface="Times New Roman"/>
            </a:endParaRPr>
          </a:p>
          <a:p>
            <a:r>
              <a:rPr lang="en-US" sz="3000" dirty="0">
                <a:latin typeface="Times New Roman" panose="02020603050405020304" pitchFamily="18" charset="0"/>
                <a:cs typeface="Times New Roman" panose="02020603050405020304" pitchFamily="18" charset="0"/>
              </a:rPr>
              <a:t>Using the risk protective model, what influences obesity in terms of church involvement?</a:t>
            </a:r>
          </a:p>
        </p:txBody>
      </p:sp>
      <p:sp>
        <p:nvSpPr>
          <p:cNvPr id="168" name="TextBox 167"/>
          <p:cNvSpPr txBox="1"/>
          <p:nvPr/>
        </p:nvSpPr>
        <p:spPr>
          <a:xfrm>
            <a:off x="710469" y="13766150"/>
            <a:ext cx="9326880"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Research Question</a:t>
            </a:r>
            <a:endParaRPr lang="en-US" sz="6000" dirty="0">
              <a:solidFill>
                <a:schemeClr val="bg1"/>
              </a:solidFill>
              <a:latin typeface="Times New Roman"/>
              <a:cs typeface="Times New Roman"/>
            </a:endParaRPr>
          </a:p>
        </p:txBody>
      </p:sp>
      <p:sp>
        <p:nvSpPr>
          <p:cNvPr id="170" name="TextBox 169"/>
          <p:cNvSpPr txBox="1"/>
          <p:nvPr/>
        </p:nvSpPr>
        <p:spPr>
          <a:xfrm>
            <a:off x="364930" y="24548199"/>
            <a:ext cx="10183200" cy="7348831"/>
          </a:xfrm>
          <a:prstGeom prst="rect">
            <a:avLst/>
          </a:prstGeom>
          <a:solidFill>
            <a:schemeClr val="bg1"/>
          </a:solidFill>
          <a:ln cap="rnd">
            <a:solidFill>
              <a:schemeClr val="tx1"/>
            </a:solidFill>
          </a:ln>
        </p:spPr>
        <p:txBody>
          <a:bodyPr wrap="square" lIns="182880" rIns="182880" rtlCol="0">
            <a:noAutofit/>
          </a:bodyPr>
          <a:lstStyle/>
          <a:p>
            <a:pPr fontAlgn="base"/>
            <a:endParaRPr lang="en-US" sz="3200" b="1" dirty="0">
              <a:latin typeface="Times New Roman" panose="02020603050405020304" pitchFamily="18" charset="0"/>
              <a:cs typeface="Times New Roman" panose="02020603050405020304" pitchFamily="18" charset="0"/>
            </a:endParaRPr>
          </a:p>
          <a:p>
            <a:pPr fontAlgn="base"/>
            <a:r>
              <a:rPr lang="en-US" sz="3200" b="1" dirty="0">
                <a:latin typeface="Times New Roman" panose="02020603050405020304" pitchFamily="18" charset="0"/>
                <a:cs typeface="Times New Roman" panose="02020603050405020304" pitchFamily="18" charset="0"/>
              </a:rPr>
              <a:t>Research</a:t>
            </a:r>
            <a:r>
              <a:rPr lang="en-US" sz="3200" dirty="0">
                <a:latin typeface="Times New Roman" panose="02020603050405020304" pitchFamily="18" charset="0"/>
                <a:cs typeface="Times New Roman" panose="02020603050405020304" pitchFamily="18" charset="0"/>
              </a:rPr>
              <a:t>: Integrative Literature Review </a:t>
            </a:r>
          </a:p>
          <a:p>
            <a:pPr fontAlgn="base"/>
            <a:r>
              <a:rPr lang="en-US" sz="3200" b="1" dirty="0">
                <a:latin typeface="Times New Roman" panose="02020603050405020304" pitchFamily="18" charset="0"/>
                <a:cs typeface="Times New Roman" panose="02020603050405020304" pitchFamily="18" charset="0"/>
              </a:rPr>
              <a:t>Search Term: </a:t>
            </a:r>
          </a:p>
          <a:p>
            <a:pPr marL="182880" fontAlgn="base"/>
            <a:r>
              <a:rPr lang="en-US" sz="3200" dirty="0">
                <a:latin typeface="Times New Roman" panose="02020603050405020304" pitchFamily="18" charset="0"/>
                <a:cs typeface="Times New Roman" panose="02020603050405020304" pitchFamily="18" charset="0"/>
              </a:rPr>
              <a:t>("faith based organizations" OR "church" OR "religious group" OR "Christian organization") </a:t>
            </a:r>
          </a:p>
          <a:p>
            <a:pPr marL="182880" fontAlgn="base"/>
            <a:r>
              <a:rPr lang="en-US" sz="3200" dirty="0">
                <a:latin typeface="Times New Roman" panose="02020603050405020304" pitchFamily="18" charset="0"/>
                <a:cs typeface="Times New Roman" panose="02020603050405020304" pitchFamily="18" charset="0"/>
              </a:rPr>
              <a:t>AND (obesity or overweight or fat or obese or unhealthy weight or high </a:t>
            </a:r>
            <a:r>
              <a:rPr lang="en-US" sz="3200" dirty="0" err="1">
                <a:latin typeface="Times New Roman" panose="02020603050405020304" pitchFamily="18" charset="0"/>
                <a:cs typeface="Times New Roman" panose="02020603050405020304" pitchFamily="18" charset="0"/>
              </a:rPr>
              <a:t>bmi</a:t>
            </a:r>
            <a:r>
              <a:rPr lang="en-US" sz="3200" dirty="0">
                <a:latin typeface="Times New Roman" panose="02020603050405020304" pitchFamily="18" charset="0"/>
                <a:cs typeface="Times New Roman" panose="02020603050405020304" pitchFamily="18" charset="0"/>
              </a:rPr>
              <a:t>) </a:t>
            </a:r>
          </a:p>
          <a:p>
            <a:pPr marL="182880" fontAlgn="base"/>
            <a:r>
              <a:rPr lang="en-US" sz="3200" dirty="0">
                <a:latin typeface="Times New Roman" panose="02020603050405020304" pitchFamily="18" charset="0"/>
                <a:cs typeface="Times New Roman" panose="02020603050405020304" pitchFamily="18" charset="0"/>
              </a:rPr>
              <a:t>AND (“determinants” OR “risk factors” OR “contributing factors” OR “social determinants” OR “predictors” OR “ecological”) </a:t>
            </a:r>
          </a:p>
          <a:p>
            <a:pPr fontAlgn="base"/>
            <a:r>
              <a:rPr lang="en-US" sz="3200" b="1" dirty="0">
                <a:latin typeface="Times New Roman" panose="02020603050405020304" pitchFamily="18" charset="0"/>
                <a:cs typeface="Times New Roman" panose="02020603050405020304" pitchFamily="18" charset="0"/>
              </a:rPr>
              <a:t>Databases</a:t>
            </a:r>
            <a:r>
              <a:rPr lang="en-US" sz="3200" dirty="0">
                <a:latin typeface="Times New Roman" panose="02020603050405020304" pitchFamily="18" charset="0"/>
                <a:cs typeface="Times New Roman" panose="02020603050405020304" pitchFamily="18" charset="0"/>
              </a:rPr>
              <a:t>: </a:t>
            </a:r>
          </a:p>
          <a:p>
            <a:pPr marL="457200" indent="-457200" fontAlgn="base">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CINAHL Plus = 9 </a:t>
            </a:r>
          </a:p>
          <a:p>
            <a:pPr marL="457200" indent="-457200" fontAlgn="base">
              <a:buFont typeface="Arial" panose="020B0604020202020204" pitchFamily="34" charset="0"/>
              <a:buChar char="•"/>
            </a:pPr>
            <a:r>
              <a:rPr lang="en-US" sz="3200" dirty="0" err="1">
                <a:latin typeface="Times New Roman" panose="02020603050405020304" pitchFamily="18" charset="0"/>
                <a:cs typeface="Times New Roman" panose="02020603050405020304" pitchFamily="18" charset="0"/>
              </a:rPr>
              <a:t>MedLine</a:t>
            </a:r>
            <a:r>
              <a:rPr lang="en-US" sz="3200" dirty="0">
                <a:latin typeface="Times New Roman" panose="02020603050405020304" pitchFamily="18" charset="0"/>
                <a:cs typeface="Times New Roman" panose="02020603050405020304" pitchFamily="18" charset="0"/>
              </a:rPr>
              <a:t> Plus = 22 </a:t>
            </a:r>
          </a:p>
          <a:p>
            <a:pPr marL="457200" indent="-457200" fontAlgn="base">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Academic Search Ultimate = 26 </a:t>
            </a:r>
          </a:p>
          <a:p>
            <a:pPr marL="457200" indent="-457200" fontAlgn="base">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APA </a:t>
            </a:r>
            <a:r>
              <a:rPr lang="en-US" sz="3200" dirty="0" err="1">
                <a:latin typeface="Times New Roman" panose="02020603050405020304" pitchFamily="18" charset="0"/>
                <a:cs typeface="Times New Roman" panose="02020603050405020304" pitchFamily="18" charset="0"/>
              </a:rPr>
              <a:t>PsycArticles</a:t>
            </a:r>
            <a:r>
              <a:rPr lang="en-US" sz="3200" dirty="0">
                <a:latin typeface="Times New Roman" panose="02020603050405020304" pitchFamily="18" charset="0"/>
                <a:cs typeface="Times New Roman" panose="02020603050405020304" pitchFamily="18" charset="0"/>
              </a:rPr>
              <a:t>: 2 </a:t>
            </a:r>
          </a:p>
          <a:p>
            <a:pPr fontAlgn="base"/>
            <a:r>
              <a:rPr lang="en-US" sz="3200" dirty="0"/>
              <a:t> </a:t>
            </a:r>
          </a:p>
          <a:p>
            <a:pPr algn="just"/>
            <a:endParaRPr lang="en-US" sz="100" dirty="0">
              <a:latin typeface="Times New Roman"/>
              <a:cs typeface="Times New Roman"/>
            </a:endParaRPr>
          </a:p>
          <a:p>
            <a:pPr algn="just"/>
            <a:r>
              <a:rPr lang="en-US" sz="600" dirty="0">
                <a:latin typeface="Times New Roman"/>
                <a:cs typeface="Times New Roman"/>
              </a:rPr>
              <a:t> </a:t>
            </a:r>
            <a:endParaRPr lang="en-US" sz="1800" dirty="0">
              <a:latin typeface="Times New Roman"/>
              <a:cs typeface="Times New Roman"/>
            </a:endParaRPr>
          </a:p>
        </p:txBody>
      </p:sp>
      <p:sp>
        <p:nvSpPr>
          <p:cNvPr id="171" name="TextBox 170"/>
          <p:cNvSpPr txBox="1"/>
          <p:nvPr/>
        </p:nvSpPr>
        <p:spPr>
          <a:xfrm>
            <a:off x="379466" y="16680822"/>
            <a:ext cx="10183200"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Methods</a:t>
            </a:r>
            <a:endParaRPr lang="en-US" sz="6000" dirty="0">
              <a:solidFill>
                <a:schemeClr val="bg1"/>
              </a:solidFill>
              <a:latin typeface="Times New Roman"/>
              <a:cs typeface="Times New Roman"/>
            </a:endParaRPr>
          </a:p>
        </p:txBody>
      </p:sp>
      <p:graphicFrame>
        <p:nvGraphicFramePr>
          <p:cNvPr id="173" name="Chart 172"/>
          <p:cNvGraphicFramePr>
            <a:graphicFrameLocks/>
          </p:cNvGraphicFramePr>
          <p:nvPr>
            <p:extLst>
              <p:ext uri="{D42A27DB-BD31-4B8C-83A1-F6EECF244321}">
                <p14:modId xmlns:p14="http://schemas.microsoft.com/office/powerpoint/2010/main" val="4107408834"/>
              </p:ext>
            </p:extLst>
          </p:nvPr>
        </p:nvGraphicFramePr>
        <p:xfrm>
          <a:off x="17642626" y="14824430"/>
          <a:ext cx="4888823" cy="3535109"/>
        </p:xfrm>
        <a:graphic>
          <a:graphicData uri="http://schemas.openxmlformats.org/drawingml/2006/chart">
            <c:chart xmlns:c="http://schemas.openxmlformats.org/drawingml/2006/chart" xmlns:r="http://schemas.openxmlformats.org/officeDocument/2006/relationships" r:id="rId10"/>
          </a:graphicData>
        </a:graphic>
      </p:graphicFrame>
      <p:grpSp>
        <p:nvGrpSpPr>
          <p:cNvPr id="175" name="Group 174"/>
          <p:cNvGrpSpPr/>
          <p:nvPr/>
        </p:nvGrpSpPr>
        <p:grpSpPr>
          <a:xfrm>
            <a:off x="34030433" y="18265419"/>
            <a:ext cx="9262894" cy="5734114"/>
            <a:chOff x="34114657" y="17838275"/>
            <a:chExt cx="9302450" cy="5338602"/>
          </a:xfrm>
        </p:grpSpPr>
        <p:sp>
          <p:nvSpPr>
            <p:cNvPr id="176" name="TextBox 175"/>
            <p:cNvSpPr txBox="1"/>
            <p:nvPr/>
          </p:nvSpPr>
          <p:spPr>
            <a:xfrm>
              <a:off x="34114657" y="18649563"/>
              <a:ext cx="9302450" cy="4527314"/>
            </a:xfrm>
            <a:prstGeom prst="rect">
              <a:avLst/>
            </a:prstGeom>
            <a:solidFill>
              <a:srgbClr val="FFFFFF"/>
            </a:solidFill>
            <a:ln cap="rnd">
              <a:solidFill>
                <a:schemeClr val="tx1"/>
              </a:solidFill>
            </a:ln>
          </p:spPr>
          <p:txBody>
            <a:bodyPr wrap="square" lIns="182880" rIns="182880" rtlCol="0">
              <a:noAutofit/>
            </a:bodyPr>
            <a:lstStyle/>
            <a:p>
              <a:pPr algn="just"/>
              <a:endParaRPr lang="en-US" sz="2000" dirty="0">
                <a:latin typeface="Times New Roman"/>
                <a:cs typeface="Times New Roman"/>
              </a:endParaRPr>
            </a:p>
            <a:p>
              <a:pPr marL="514350" indent="-514350">
                <a:lnSpc>
                  <a:spcPct val="140000"/>
                </a:lnSpc>
                <a:buFontTx/>
                <a:buAutoNum type="arabicPeriod"/>
              </a:pPr>
              <a:r>
                <a:rPr lang="en-US" sz="2000" dirty="0">
                  <a:latin typeface="Times New Roman"/>
                  <a:cs typeface="Times New Roman"/>
                </a:rPr>
                <a:t>More research regarding how the church handles the issue of obesity.</a:t>
              </a:r>
            </a:p>
            <a:p>
              <a:pPr marL="514350" indent="-514350">
                <a:lnSpc>
                  <a:spcPct val="140000"/>
                </a:lnSpc>
                <a:buFontTx/>
                <a:buAutoNum type="arabicPeriod"/>
              </a:pPr>
              <a:r>
                <a:rPr lang="en-US" sz="2000" dirty="0">
                  <a:latin typeface="Times New Roman"/>
                  <a:cs typeface="Times New Roman"/>
                </a:rPr>
                <a:t>Assessment of community to include all factors that have impact in the community (e.g. people, resources, geographical location, socioeconomic status etc.). </a:t>
              </a:r>
            </a:p>
            <a:p>
              <a:pPr marL="514350" indent="-514350">
                <a:lnSpc>
                  <a:spcPct val="140000"/>
                </a:lnSpc>
                <a:buFontTx/>
                <a:buAutoNum type="arabicPeriod"/>
              </a:pPr>
              <a:r>
                <a:rPr lang="en-US" sz="2000" dirty="0">
                  <a:latin typeface="Times New Roman"/>
                  <a:cs typeface="Times New Roman"/>
                </a:rPr>
                <a:t>Planning according to data gathered, culture of the community, and at a level where the plan meets the community where they are. </a:t>
              </a:r>
            </a:p>
            <a:p>
              <a:pPr marL="514350" indent="-514350">
                <a:lnSpc>
                  <a:spcPct val="140000"/>
                </a:lnSpc>
                <a:buFontTx/>
                <a:buAutoNum type="arabicPeriod"/>
              </a:pPr>
              <a:r>
                <a:rPr lang="en-US" sz="2000" dirty="0">
                  <a:latin typeface="Times New Roman"/>
                  <a:cs typeface="Times New Roman"/>
                </a:rPr>
                <a:t>Implementation of the developed health programs by churches.</a:t>
              </a:r>
            </a:p>
            <a:p>
              <a:pPr marL="514350" indent="-514350">
                <a:lnSpc>
                  <a:spcPct val="140000"/>
                </a:lnSpc>
                <a:buFontTx/>
                <a:buAutoNum type="arabicPeriod"/>
              </a:pPr>
              <a:r>
                <a:rPr lang="en-US" sz="2000" dirty="0">
                  <a:latin typeface="Times New Roman"/>
                  <a:cs typeface="Times New Roman"/>
                </a:rPr>
                <a:t>Collaboration with local churches to analyze results of the health program implementation. </a:t>
              </a:r>
            </a:p>
            <a:p>
              <a:pPr marL="514350" indent="-514350">
                <a:lnSpc>
                  <a:spcPct val="140000"/>
                </a:lnSpc>
                <a:buAutoNum type="arabicPeriod"/>
              </a:pPr>
              <a:endParaRPr lang="en-US" sz="1800" dirty="0">
                <a:solidFill>
                  <a:prstClr val="black"/>
                </a:solidFill>
                <a:latin typeface="Times New Roman"/>
                <a:cs typeface="Times New Roman"/>
              </a:endParaRPr>
            </a:p>
          </p:txBody>
        </p:sp>
        <p:sp>
          <p:nvSpPr>
            <p:cNvPr id="177" name="TextBox 176"/>
            <p:cNvSpPr txBox="1"/>
            <p:nvPr/>
          </p:nvSpPr>
          <p:spPr>
            <a:xfrm>
              <a:off x="34114657" y="17838275"/>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Garamond"/>
                  <a:cs typeface="Garamond"/>
                </a:rPr>
                <a:t>Future Work</a:t>
              </a:r>
              <a:endParaRPr lang="en-US" sz="6000" dirty="0">
                <a:solidFill>
                  <a:schemeClr val="bg1"/>
                </a:solidFill>
                <a:latin typeface="Garamond"/>
                <a:cs typeface="Garamond"/>
              </a:endParaRPr>
            </a:p>
          </p:txBody>
        </p:sp>
      </p:grpSp>
      <p:sp>
        <p:nvSpPr>
          <p:cNvPr id="178" name="TextBox 177"/>
          <p:cNvSpPr txBox="1"/>
          <p:nvPr/>
        </p:nvSpPr>
        <p:spPr>
          <a:xfrm>
            <a:off x="34039958" y="24559849"/>
            <a:ext cx="9321500"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References</a:t>
            </a:r>
            <a:endParaRPr lang="en-US" sz="6000" dirty="0">
              <a:solidFill>
                <a:schemeClr val="bg1"/>
              </a:solidFill>
              <a:latin typeface="Times New Roman"/>
              <a:cs typeface="Times New Roman"/>
            </a:endParaRPr>
          </a:p>
        </p:txBody>
      </p:sp>
      <p:grpSp>
        <p:nvGrpSpPr>
          <p:cNvPr id="179" name="Group 178"/>
          <p:cNvGrpSpPr/>
          <p:nvPr/>
        </p:nvGrpSpPr>
        <p:grpSpPr>
          <a:xfrm>
            <a:off x="34008529" y="3934551"/>
            <a:ext cx="9284798" cy="14424987"/>
            <a:chOff x="34008529" y="3934553"/>
            <a:chExt cx="9284798" cy="12547114"/>
          </a:xfrm>
        </p:grpSpPr>
        <p:sp>
          <p:nvSpPr>
            <p:cNvPr id="180" name="TextBox 179"/>
            <p:cNvSpPr txBox="1"/>
            <p:nvPr/>
          </p:nvSpPr>
          <p:spPr>
            <a:xfrm>
              <a:off x="34008529" y="4700802"/>
              <a:ext cx="9278259" cy="11334895"/>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1" name="TextBox 180"/>
            <p:cNvSpPr txBox="1"/>
            <p:nvPr/>
          </p:nvSpPr>
          <p:spPr>
            <a:xfrm>
              <a:off x="34011515" y="3934553"/>
              <a:ext cx="9275274" cy="77031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Results</a:t>
              </a:r>
              <a:endParaRPr lang="en-US" sz="6000" dirty="0">
                <a:solidFill>
                  <a:schemeClr val="bg1"/>
                </a:solidFill>
                <a:latin typeface="Times New Roman"/>
                <a:cs typeface="Times New Roman"/>
              </a:endParaRPr>
            </a:p>
          </p:txBody>
        </p:sp>
        <p:sp>
          <p:nvSpPr>
            <p:cNvPr id="182" name="Rectangle 181"/>
            <p:cNvSpPr/>
            <p:nvPr/>
          </p:nvSpPr>
          <p:spPr>
            <a:xfrm>
              <a:off x="34289955" y="4700802"/>
              <a:ext cx="9003372" cy="11780865"/>
            </a:xfrm>
            <a:prstGeom prst="rect">
              <a:avLst/>
            </a:prstGeom>
          </p:spPr>
          <p:txBody>
            <a:bodyPr wrap="square">
              <a:spAutoFit/>
            </a:bodyPr>
            <a:lstStyle/>
            <a:p>
              <a:r>
                <a:rPr lang="en-US" sz="2800" dirty="0">
                  <a:latin typeface="Times New Roman"/>
                  <a:cs typeface="Times New Roman"/>
                </a:rPr>
                <a:t>Using the risk protective model, the results from the four articles had common themes when compared side by side. The most significant theme found was that risk factors largely outweighed the protective factors, highlighting the need for research in this area. </a:t>
              </a:r>
            </a:p>
            <a:p>
              <a:r>
                <a:rPr lang="en-US" sz="2800" dirty="0">
                  <a:latin typeface="Times New Roman"/>
                  <a:cs typeface="Times New Roman"/>
                </a:rPr>
                <a:t>Individual, interpersonal, and community factors were the categories analyzed.</a:t>
              </a:r>
            </a:p>
            <a:p>
              <a:endParaRPr lang="en-US" sz="2800" dirty="0">
                <a:latin typeface="Times New Roman"/>
                <a:cs typeface="Times New Roman"/>
              </a:endParaRPr>
            </a:p>
            <a:p>
              <a:r>
                <a:rPr lang="en-US" sz="2800" dirty="0">
                  <a:latin typeface="Times New Roman"/>
                  <a:cs typeface="Times New Roman"/>
                </a:rPr>
                <a:t>Individual risk factors varied greatly from study to study. The main risks were low socioeconomic status, lack of education and knowledge regarding health, and food poor nutrition. Other factors included unhealthy attitude toward food, genetic predispositions, and mental health disorders that impacted physical health. </a:t>
              </a:r>
            </a:p>
            <a:p>
              <a:endParaRPr lang="en-US" sz="2800" dirty="0">
                <a:latin typeface="Times New Roman"/>
                <a:cs typeface="Times New Roman"/>
              </a:endParaRPr>
            </a:p>
            <a:p>
              <a:r>
                <a:rPr lang="en-US" sz="2800" dirty="0">
                  <a:latin typeface="Times New Roman"/>
                  <a:cs typeface="Times New Roman"/>
                </a:rPr>
                <a:t>Interpersonal risk factors found were difficulty finding work-life balance which caused families to resort to easy quick foods that were  nutritionally lacking. Other factors were lack of social support and social gatherings that were focused on food. </a:t>
              </a:r>
            </a:p>
            <a:p>
              <a:endParaRPr lang="en-US" sz="2800" dirty="0">
                <a:latin typeface="Times New Roman"/>
                <a:cs typeface="Times New Roman"/>
              </a:endParaRPr>
            </a:p>
            <a:p>
              <a:r>
                <a:rPr lang="en-US" sz="2800" dirty="0">
                  <a:latin typeface="Times New Roman"/>
                  <a:cs typeface="Times New Roman"/>
                </a:rPr>
                <a:t>Community risk factors included high crime neighborhood where the residents would be unable to go outside safely for physical exercise. Another large risk factor was obesity is viewed as normal.</a:t>
              </a:r>
            </a:p>
            <a:p>
              <a:endParaRPr lang="en-US" sz="2800" dirty="0">
                <a:latin typeface="Times New Roman"/>
                <a:cs typeface="Times New Roman"/>
              </a:endParaRPr>
            </a:p>
            <a:p>
              <a:r>
                <a:rPr lang="en-US" sz="2800" dirty="0">
                  <a:latin typeface="Times New Roman"/>
                  <a:cs typeface="Times New Roman"/>
                </a:rPr>
                <a:t>The largest protective factors were trust in the church, accountability, and social support. When a church leader modeled healthy behavior, the congregation felt more inclined to also begin a healthy lifestyle.</a:t>
              </a:r>
            </a:p>
            <a:p>
              <a:endParaRPr lang="en-US" sz="2000" dirty="0">
                <a:latin typeface="Times New Roman"/>
                <a:cs typeface="Times New Roman"/>
              </a:endParaRPr>
            </a:p>
          </p:txBody>
        </p:sp>
      </p:gr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dirty="0">
                <a:solidFill>
                  <a:schemeClr val="bg1"/>
                </a:solidFill>
                <a:latin typeface="Garamond"/>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A</a:t>
            </a:r>
          </a:p>
        </p:txBody>
      </p:sp>
      <p:graphicFrame>
        <p:nvGraphicFramePr>
          <p:cNvPr id="192" name="Chart 191"/>
          <p:cNvGraphicFramePr>
            <a:graphicFrameLocks/>
          </p:cNvGraphicFramePr>
          <p:nvPr>
            <p:extLst>
              <p:ext uri="{D42A27DB-BD31-4B8C-83A1-F6EECF244321}">
                <p14:modId xmlns:p14="http://schemas.microsoft.com/office/powerpoint/2010/main" val="3062059584"/>
              </p:ext>
            </p:extLst>
          </p:nvPr>
        </p:nvGraphicFramePr>
        <p:xfrm>
          <a:off x="22726865" y="10449287"/>
          <a:ext cx="10679517" cy="677613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203" name="Chart 202"/>
          <p:cNvGraphicFramePr>
            <a:graphicFrameLocks/>
          </p:cNvGraphicFramePr>
          <p:nvPr>
            <p:extLst>
              <p:ext uri="{D42A27DB-BD31-4B8C-83A1-F6EECF244321}">
                <p14:modId xmlns:p14="http://schemas.microsoft.com/office/powerpoint/2010/main" val="1045561983"/>
              </p:ext>
            </p:extLst>
          </p:nvPr>
        </p:nvGraphicFramePr>
        <p:xfrm>
          <a:off x="11369010" y="26467749"/>
          <a:ext cx="4089897" cy="2636802"/>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205" name="Chart 204"/>
          <p:cNvGraphicFramePr>
            <a:graphicFrameLocks/>
          </p:cNvGraphicFramePr>
          <p:nvPr>
            <p:extLst>
              <p:ext uri="{D42A27DB-BD31-4B8C-83A1-F6EECF244321}">
                <p14:modId xmlns:p14="http://schemas.microsoft.com/office/powerpoint/2010/main" val="2724187060"/>
              </p:ext>
            </p:extLst>
          </p:nvPr>
        </p:nvGraphicFramePr>
        <p:xfrm>
          <a:off x="20022963" y="26467749"/>
          <a:ext cx="3609589" cy="2530700"/>
        </p:xfrm>
        <a:graphic>
          <a:graphicData uri="http://schemas.openxmlformats.org/drawingml/2006/chart">
            <c:chart xmlns:c="http://schemas.openxmlformats.org/drawingml/2006/chart" xmlns:r="http://schemas.openxmlformats.org/officeDocument/2006/relationships" r:id="rId13"/>
          </a:graphicData>
        </a:graphic>
      </p:graphicFrame>
      <p:sp>
        <p:nvSpPr>
          <p:cNvPr id="230" name="Rectangle 229"/>
          <p:cNvSpPr/>
          <p:nvPr/>
        </p:nvSpPr>
        <p:spPr>
          <a:xfrm>
            <a:off x="12795197" y="5814461"/>
            <a:ext cx="184731" cy="369332"/>
          </a:xfrm>
          <a:prstGeom prst="rect">
            <a:avLst/>
          </a:prstGeom>
        </p:spPr>
        <p:txBody>
          <a:bodyPr wrap="none">
            <a:spAutoFit/>
          </a:bodyPr>
          <a:lstStyle/>
          <a:p>
            <a:pPr lvl="0" algn="just"/>
            <a:endParaRPr lang="en-US" sz="1800" b="1" dirty="0">
              <a:solidFill>
                <a:prstClr val="black"/>
              </a:solidFill>
              <a:latin typeface="Garamond"/>
              <a:cs typeface="Garamond"/>
            </a:endParaRPr>
          </a:p>
        </p:txBody>
      </p:sp>
      <p:pic>
        <p:nvPicPr>
          <p:cNvPr id="1027" name="Picture 3">
            <a:extLst>
              <a:ext uri="{FF2B5EF4-FFF2-40B4-BE49-F238E27FC236}">
                <a16:creationId xmlns:a16="http://schemas.microsoft.com/office/drawing/2014/main" id="{3A289065-97E8-CB40-A02A-E2F3F16005F0}"/>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9466" y="17582652"/>
            <a:ext cx="10183200" cy="697719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a:extLst>
              <a:ext uri="{FF2B5EF4-FFF2-40B4-BE49-F238E27FC236}">
                <a16:creationId xmlns:a16="http://schemas.microsoft.com/office/drawing/2014/main" id="{AAE8470C-42B2-FB49-8B47-DB0CA3C91428}"/>
              </a:ext>
            </a:extLst>
          </p:cNvPr>
          <p:cNvGraphicFramePr>
            <a:graphicFrameLocks noGrp="1"/>
          </p:cNvGraphicFramePr>
          <p:nvPr>
            <p:extLst>
              <p:ext uri="{D42A27DB-BD31-4B8C-83A1-F6EECF244321}">
                <p14:modId xmlns:p14="http://schemas.microsoft.com/office/powerpoint/2010/main" val="1397590586"/>
              </p:ext>
            </p:extLst>
          </p:nvPr>
        </p:nvGraphicFramePr>
        <p:xfrm>
          <a:off x="15458907" y="25039759"/>
          <a:ext cx="13729567" cy="4479513"/>
        </p:xfrm>
        <a:graphic>
          <a:graphicData uri="http://schemas.openxmlformats.org/drawingml/2006/table">
            <a:tbl>
              <a:tblPr>
                <a:tableStyleId>{7DF18680-E054-41AD-8BC1-D1AEF772440D}</a:tableStyleId>
              </a:tblPr>
              <a:tblGrid>
                <a:gridCol w="5884100">
                  <a:extLst>
                    <a:ext uri="{9D8B030D-6E8A-4147-A177-3AD203B41FA5}">
                      <a16:colId xmlns:a16="http://schemas.microsoft.com/office/drawing/2014/main" val="2198810104"/>
                    </a:ext>
                  </a:extLst>
                </a:gridCol>
                <a:gridCol w="7845467">
                  <a:extLst>
                    <a:ext uri="{9D8B030D-6E8A-4147-A177-3AD203B41FA5}">
                      <a16:colId xmlns:a16="http://schemas.microsoft.com/office/drawing/2014/main" val="4033544569"/>
                    </a:ext>
                  </a:extLst>
                </a:gridCol>
              </a:tblGrid>
              <a:tr h="905524">
                <a:tc>
                  <a:txBody>
                    <a:bodyPr/>
                    <a:lstStyle/>
                    <a:p>
                      <a:pPr algn="ctr" fontAlgn="b"/>
                      <a:r>
                        <a:rPr lang="en-US" sz="4000" b="1" u="none" strike="noStrike" dirty="0">
                          <a:effectLst/>
                          <a:latin typeface="Times New Roman" panose="02020603050405020304" pitchFamily="18" charset="0"/>
                          <a:cs typeface="Times New Roman" panose="02020603050405020304" pitchFamily="18" charset="0"/>
                        </a:rPr>
                        <a:t>Author, Year</a:t>
                      </a:r>
                      <a:endParaRPr lang="en-US" sz="4000" b="1" i="0" u="none" strike="noStrike" dirty="0">
                        <a:solidFill>
                          <a:srgbClr val="FFFFFF"/>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4000" b="1" u="none" strike="noStrike" dirty="0">
                          <a:effectLst/>
                          <a:latin typeface="Times New Roman" panose="02020603050405020304" pitchFamily="18" charset="0"/>
                          <a:cs typeface="Times New Roman" panose="02020603050405020304" pitchFamily="18" charset="0"/>
                        </a:rPr>
                        <a:t>Study Design</a:t>
                      </a:r>
                      <a:endParaRPr lang="en-US" sz="4000" b="1" i="0" u="none" strike="noStrike" dirty="0">
                        <a:solidFill>
                          <a:srgbClr val="FFFFFF"/>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856872262"/>
                  </a:ext>
                </a:extLst>
              </a:tr>
              <a:tr h="905524">
                <a:tc>
                  <a:txBody>
                    <a:bodyPr/>
                    <a:lstStyle/>
                    <a:p>
                      <a:pPr algn="ctr" fontAlgn="b"/>
                      <a:r>
                        <a:rPr lang="en-US" sz="4000" u="none" strike="noStrike" dirty="0" err="1">
                          <a:effectLst/>
                          <a:latin typeface="Times New Roman" panose="02020603050405020304" pitchFamily="18" charset="0"/>
                          <a:cs typeface="Times New Roman" panose="02020603050405020304" pitchFamily="18" charset="0"/>
                        </a:rPr>
                        <a:t>Pradeilles</a:t>
                      </a:r>
                      <a:r>
                        <a:rPr lang="en-US" sz="4000" u="none" strike="noStrike" dirty="0">
                          <a:effectLst/>
                          <a:latin typeface="Times New Roman" panose="02020603050405020304" pitchFamily="18" charset="0"/>
                          <a:cs typeface="Times New Roman" panose="02020603050405020304" pitchFamily="18" charset="0"/>
                        </a:rPr>
                        <a:t> et al., 2016</a:t>
                      </a:r>
                      <a:endParaRPr lang="en-US" sz="4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4000" u="none" strike="noStrike" dirty="0">
                          <a:effectLst/>
                          <a:latin typeface="Times New Roman" panose="02020603050405020304" pitchFamily="18" charset="0"/>
                          <a:cs typeface="Times New Roman" panose="02020603050405020304" pitchFamily="18" charset="0"/>
                        </a:rPr>
                        <a:t>Case Study</a:t>
                      </a:r>
                      <a:endParaRPr lang="en-US" sz="4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43280731"/>
                  </a:ext>
                </a:extLst>
              </a:tr>
              <a:tr h="857417">
                <a:tc>
                  <a:txBody>
                    <a:bodyPr/>
                    <a:lstStyle/>
                    <a:p>
                      <a:pPr algn="ctr" fontAlgn="b"/>
                      <a:r>
                        <a:rPr lang="en-US" sz="4000" u="none" strike="noStrike" dirty="0">
                          <a:effectLst/>
                          <a:latin typeface="Times New Roman" panose="02020603050405020304" pitchFamily="18" charset="0"/>
                          <a:cs typeface="Times New Roman" panose="02020603050405020304" pitchFamily="18" charset="0"/>
                        </a:rPr>
                        <a:t>Enriquez et al., 2019</a:t>
                      </a:r>
                      <a:endParaRPr lang="en-US" sz="4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4000" u="none" strike="noStrike" dirty="0">
                          <a:effectLst/>
                          <a:latin typeface="Times New Roman" panose="02020603050405020304" pitchFamily="18" charset="0"/>
                          <a:cs typeface="Times New Roman" panose="02020603050405020304" pitchFamily="18" charset="0"/>
                        </a:rPr>
                        <a:t>Cross-sectional Study</a:t>
                      </a:r>
                      <a:endParaRPr lang="en-US" sz="4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76464549"/>
                  </a:ext>
                </a:extLst>
              </a:tr>
              <a:tr h="905524">
                <a:tc>
                  <a:txBody>
                    <a:bodyPr/>
                    <a:lstStyle/>
                    <a:p>
                      <a:pPr algn="ctr" fontAlgn="b"/>
                      <a:r>
                        <a:rPr lang="en-US" sz="4000" u="none" strike="noStrike">
                          <a:effectLst/>
                          <a:latin typeface="Times New Roman" panose="02020603050405020304" pitchFamily="18" charset="0"/>
                          <a:cs typeface="Times New Roman" panose="02020603050405020304" pitchFamily="18" charset="0"/>
                        </a:rPr>
                        <a:t>Sattin et al., 2015</a:t>
                      </a:r>
                      <a:endParaRPr lang="en-US" sz="4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4000" u="none" strike="noStrike" dirty="0">
                          <a:effectLst/>
                          <a:latin typeface="Times New Roman" panose="02020603050405020304" pitchFamily="18" charset="0"/>
                          <a:cs typeface="Times New Roman" panose="02020603050405020304" pitchFamily="18" charset="0"/>
                        </a:rPr>
                        <a:t>Randomized Controlled Trial</a:t>
                      </a:r>
                      <a:endParaRPr lang="en-US" sz="4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67418639"/>
                  </a:ext>
                </a:extLst>
              </a:tr>
              <a:tr h="905524">
                <a:tc>
                  <a:txBody>
                    <a:bodyPr/>
                    <a:lstStyle/>
                    <a:p>
                      <a:pPr algn="ctr" fontAlgn="b"/>
                      <a:r>
                        <a:rPr lang="en-US" sz="4000" u="none" strike="noStrike" dirty="0">
                          <a:effectLst/>
                          <a:latin typeface="Times New Roman" panose="02020603050405020304" pitchFamily="18" charset="0"/>
                          <a:cs typeface="Times New Roman" panose="02020603050405020304" pitchFamily="18" charset="0"/>
                        </a:rPr>
                        <a:t>Lynch et al., 2019</a:t>
                      </a:r>
                      <a:endParaRPr lang="en-US" sz="4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4000" u="none" strike="noStrike" dirty="0">
                          <a:effectLst/>
                          <a:latin typeface="Times New Roman" panose="02020603050405020304" pitchFamily="18" charset="0"/>
                          <a:cs typeface="Times New Roman" panose="02020603050405020304" pitchFamily="18" charset="0"/>
                        </a:rPr>
                        <a:t>Surveillance Study</a:t>
                      </a:r>
                      <a:endParaRPr lang="en-US" sz="4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01904729"/>
                  </a:ext>
                </a:extLst>
              </a:tr>
            </a:tbl>
          </a:graphicData>
        </a:graphic>
      </p:graphicFrame>
      <p:sp>
        <p:nvSpPr>
          <p:cNvPr id="9" name="TextBox 8">
            <a:extLst>
              <a:ext uri="{FF2B5EF4-FFF2-40B4-BE49-F238E27FC236}">
                <a16:creationId xmlns:a16="http://schemas.microsoft.com/office/drawing/2014/main" id="{A4855131-D0AD-E64E-95BF-44DC86367417}"/>
              </a:ext>
            </a:extLst>
          </p:cNvPr>
          <p:cNvSpPr txBox="1"/>
          <p:nvPr/>
        </p:nvSpPr>
        <p:spPr>
          <a:xfrm>
            <a:off x="12661739" y="23078652"/>
            <a:ext cx="15770556" cy="553998"/>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Figure 2</a:t>
            </a:r>
            <a:r>
              <a:rPr lang="en-US" sz="3000" dirty="0">
                <a:latin typeface="Times New Roman" panose="02020603050405020304" pitchFamily="18" charset="0"/>
                <a:cs typeface="Times New Roman" panose="02020603050405020304" pitchFamily="18" charset="0"/>
              </a:rPr>
              <a:t>. Synthesis of Risk and Protective Factors of Obesity</a:t>
            </a:r>
          </a:p>
        </p:txBody>
      </p:sp>
      <p:sp>
        <p:nvSpPr>
          <p:cNvPr id="90" name="TextBox 89">
            <a:extLst>
              <a:ext uri="{FF2B5EF4-FFF2-40B4-BE49-F238E27FC236}">
                <a16:creationId xmlns:a16="http://schemas.microsoft.com/office/drawing/2014/main" id="{9EACA16A-D3D9-6D49-B0F9-75D2DBC8DAE7}"/>
              </a:ext>
            </a:extLst>
          </p:cNvPr>
          <p:cNvSpPr txBox="1"/>
          <p:nvPr/>
        </p:nvSpPr>
        <p:spPr>
          <a:xfrm>
            <a:off x="468782" y="24531460"/>
            <a:ext cx="24013884" cy="553998"/>
          </a:xfrm>
          <a:prstGeom prst="rect">
            <a:avLst/>
          </a:prstGeom>
          <a:noFill/>
        </p:spPr>
        <p:txBody>
          <a:bodyPr wrap="square">
            <a:spAutoFit/>
          </a:bodyPr>
          <a:lstStyle/>
          <a:p>
            <a:r>
              <a:rPr lang="en-US" sz="3000" b="1" dirty="0">
                <a:latin typeface="Times New Roman" panose="02020603050405020304" pitchFamily="18" charset="0"/>
                <a:cs typeface="Times New Roman" panose="02020603050405020304" pitchFamily="18" charset="0"/>
              </a:rPr>
              <a:t>Figure 1</a:t>
            </a:r>
            <a:r>
              <a:rPr lang="en-US" sz="3000" dirty="0">
                <a:latin typeface="Times New Roman" panose="02020603050405020304" pitchFamily="18" charset="0"/>
                <a:cs typeface="Times New Roman" panose="02020603050405020304" pitchFamily="18" charset="0"/>
              </a:rPr>
              <a:t>. Prisma Method</a:t>
            </a:r>
          </a:p>
        </p:txBody>
      </p:sp>
      <p:sp>
        <p:nvSpPr>
          <p:cNvPr id="92" name="TextBox 91">
            <a:extLst>
              <a:ext uri="{FF2B5EF4-FFF2-40B4-BE49-F238E27FC236}">
                <a16:creationId xmlns:a16="http://schemas.microsoft.com/office/drawing/2014/main" id="{FC72DA3C-4ECA-BB4F-B742-14A126ECE30F}"/>
              </a:ext>
            </a:extLst>
          </p:cNvPr>
          <p:cNvSpPr txBox="1"/>
          <p:nvPr/>
        </p:nvSpPr>
        <p:spPr>
          <a:xfrm>
            <a:off x="15309952" y="29978906"/>
            <a:ext cx="24003000" cy="553998"/>
          </a:xfrm>
          <a:prstGeom prst="rect">
            <a:avLst/>
          </a:prstGeom>
          <a:noFill/>
        </p:spPr>
        <p:txBody>
          <a:bodyPr wrap="square">
            <a:spAutoFit/>
          </a:bodyPr>
          <a:lstStyle/>
          <a:p>
            <a:r>
              <a:rPr lang="en-US" sz="3000" b="1" dirty="0">
                <a:latin typeface="Times New Roman" panose="02020603050405020304" pitchFamily="18" charset="0"/>
                <a:cs typeface="Times New Roman" panose="02020603050405020304" pitchFamily="18" charset="0"/>
              </a:rPr>
              <a:t>Table 1. </a:t>
            </a:r>
            <a:r>
              <a:rPr lang="en-US" sz="3000" dirty="0">
                <a:latin typeface="Times New Roman" panose="02020603050405020304" pitchFamily="18" charset="0"/>
                <a:cs typeface="Times New Roman" panose="02020603050405020304" pitchFamily="18" charset="0"/>
              </a:rPr>
              <a:t>Characteristics of Articles Utilized</a:t>
            </a:r>
          </a:p>
        </p:txBody>
      </p:sp>
      <p:pic>
        <p:nvPicPr>
          <p:cNvPr id="3" name="Picture 2" descr="Diagram&#10;&#10;Description automatically generated">
            <a:extLst>
              <a:ext uri="{FF2B5EF4-FFF2-40B4-BE49-F238E27FC236}">
                <a16:creationId xmlns:a16="http://schemas.microsoft.com/office/drawing/2014/main" id="{0AF30B54-BFE7-4AB0-8EC5-052D8770BBC7}"/>
              </a:ext>
            </a:extLst>
          </p:cNvPr>
          <p:cNvPicPr>
            <a:picLocks noChangeAspect="1"/>
          </p:cNvPicPr>
          <p:nvPr/>
        </p:nvPicPr>
        <p:blipFill>
          <a:blip r:embed="rId15"/>
          <a:stretch>
            <a:fillRect/>
          </a:stretch>
        </p:blipFill>
        <p:spPr>
          <a:xfrm>
            <a:off x="10968774" y="5154264"/>
            <a:ext cx="22383807" cy="17308835"/>
          </a:xfrm>
          <a:prstGeom prst="rect">
            <a:avLst/>
          </a:prstGeom>
        </p:spPr>
      </p:pic>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24667</TotalTime>
  <Words>1074</Words>
  <Application>Microsoft Office PowerPoint</Application>
  <PresentationFormat>Custom</PresentationFormat>
  <Paragraphs>157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Garamond</vt:lpstr>
      <vt:lpstr>Lucida Grande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Riley, Katherine Elizabeth</cp:lastModifiedBy>
  <cp:revision>318</cp:revision>
  <dcterms:created xsi:type="dcterms:W3CDTF">2013-10-19T16:33:22Z</dcterms:created>
  <dcterms:modified xsi:type="dcterms:W3CDTF">2022-03-17T05:19:56Z</dcterms:modified>
</cp:coreProperties>
</file>