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54E"/>
    <a:srgbClr val="65CE1E"/>
    <a:srgbClr val="00C28D"/>
    <a:srgbClr val="00B4FF"/>
    <a:srgbClr val="008080"/>
    <a:srgbClr val="1270FC"/>
    <a:srgbClr val="FFA200"/>
    <a:srgbClr val="008000"/>
    <a:srgbClr val="FFFFFF"/>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4" autoAdjust="0"/>
    <p:restoredTop sz="91433" autoAdjust="0"/>
  </p:normalViewPr>
  <p:slideViewPr>
    <p:cSldViewPr snapToGrid="0" snapToObjects="1">
      <p:cViewPr>
        <p:scale>
          <a:sx n="24" d="100"/>
          <a:sy n="24" d="100"/>
        </p:scale>
        <p:origin x="1688" y="304"/>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CDF0F0-E4A9-D840-922E-D2E85D85E44F}" type="doc">
      <dgm:prSet loTypeId="urn:microsoft.com/office/officeart/2005/8/layout/vList2" loCatId="" qsTypeId="urn:microsoft.com/office/officeart/2005/8/quickstyle/simple1" qsCatId="simple" csTypeId="urn:microsoft.com/office/officeart/2005/8/colors/accent0_3" csCatId="mainScheme" phldr="1"/>
      <dgm:spPr/>
      <dgm:t>
        <a:bodyPr/>
        <a:lstStyle/>
        <a:p>
          <a:endParaRPr lang="en-US"/>
        </a:p>
      </dgm:t>
    </dgm:pt>
    <dgm:pt modelId="{D4CB2FE2-58AB-044D-8F0F-989F3570E714}">
      <dgm:prSet phldrT="[Text]" custT="1"/>
      <dgm:spPr>
        <a:solidFill>
          <a:srgbClr val="0A254E"/>
        </a:solidFill>
      </dgm:spPr>
      <dgm:t>
        <a:bodyPr/>
        <a:lstStyle/>
        <a:p>
          <a:r>
            <a:rPr lang="en-US" sz="5400" dirty="0">
              <a:latin typeface="Times New Roman" panose="02020603050405020304" pitchFamily="18" charset="0"/>
              <a:cs typeface="Times New Roman" panose="02020603050405020304" pitchFamily="18" charset="0"/>
            </a:rPr>
            <a:t>Research Questions</a:t>
          </a:r>
        </a:p>
      </dgm:t>
    </dgm:pt>
    <dgm:pt modelId="{0BC80DB5-640B-D041-9F5A-D0EBD8C4B460}" type="parTrans" cxnId="{54F7A8AD-C3A1-FF4F-82E0-FC074165A989}">
      <dgm:prSet/>
      <dgm:spPr/>
      <dgm:t>
        <a:bodyPr/>
        <a:lstStyle/>
        <a:p>
          <a:endParaRPr lang="en-US"/>
        </a:p>
      </dgm:t>
    </dgm:pt>
    <dgm:pt modelId="{DA798F3B-E178-B346-B539-730344472532}" type="sibTrans" cxnId="{54F7A8AD-C3A1-FF4F-82E0-FC074165A989}">
      <dgm:prSet/>
      <dgm:spPr/>
      <dgm:t>
        <a:bodyPr/>
        <a:lstStyle/>
        <a:p>
          <a:endParaRPr lang="en-US"/>
        </a:p>
      </dgm:t>
    </dgm:pt>
    <dgm:pt modelId="{3B9F3CDD-691C-D048-910C-8EE5520CE2D6}">
      <dgm:prSet phldrT="[Text]" custT="1"/>
      <dgm:spPr/>
      <dgm:t>
        <a:bodyPr/>
        <a:lstStyle/>
        <a:p>
          <a:r>
            <a:rPr lang="en-US" sz="5000" dirty="0">
              <a:latin typeface="Times New Roman" panose="02020603050405020304" pitchFamily="18" charset="0"/>
              <a:cs typeface="Times New Roman" panose="02020603050405020304" pitchFamily="18" charset="0"/>
            </a:rPr>
            <a:t>Does the COVID-19 pandemic worsen VRS interpreter burnout? </a:t>
          </a:r>
        </a:p>
      </dgm:t>
    </dgm:pt>
    <dgm:pt modelId="{9A210163-E553-E046-8201-BDC2E620A0A7}" type="parTrans" cxnId="{2398DEAA-9C99-7F47-B510-497FB106B52B}">
      <dgm:prSet/>
      <dgm:spPr/>
      <dgm:t>
        <a:bodyPr/>
        <a:lstStyle/>
        <a:p>
          <a:endParaRPr lang="en-US"/>
        </a:p>
      </dgm:t>
    </dgm:pt>
    <dgm:pt modelId="{E6FDA903-BF79-444D-A860-B3CA49E63789}" type="sibTrans" cxnId="{2398DEAA-9C99-7F47-B510-497FB106B52B}">
      <dgm:prSet/>
      <dgm:spPr/>
      <dgm:t>
        <a:bodyPr/>
        <a:lstStyle/>
        <a:p>
          <a:endParaRPr lang="en-US"/>
        </a:p>
      </dgm:t>
    </dgm:pt>
    <dgm:pt modelId="{DDFCF676-7ACB-1447-A10D-1FF1E5AF9610}">
      <dgm:prSet phldrT="[Text]" custT="1"/>
      <dgm:spPr/>
      <dgm:t>
        <a:bodyPr/>
        <a:lstStyle/>
        <a:p>
          <a:r>
            <a:rPr lang="en-US" sz="5000" dirty="0">
              <a:latin typeface="Times New Roman" panose="02020603050405020304" pitchFamily="18" charset="0"/>
              <a:cs typeface="Times New Roman" panose="02020603050405020304" pitchFamily="18" charset="0"/>
            </a:rPr>
            <a:t>If so, what are the main factors that contribute to this increase in burnout?</a:t>
          </a:r>
        </a:p>
      </dgm:t>
    </dgm:pt>
    <dgm:pt modelId="{949DEB85-13C8-2B44-A0F9-E845C7DF12F3}" type="parTrans" cxnId="{DFC86EC9-B320-3149-A100-644EFC9788AB}">
      <dgm:prSet/>
      <dgm:spPr/>
      <dgm:t>
        <a:bodyPr/>
        <a:lstStyle/>
        <a:p>
          <a:endParaRPr lang="en-US"/>
        </a:p>
      </dgm:t>
    </dgm:pt>
    <dgm:pt modelId="{613C30A3-E249-324D-9ED7-AFE37CDE9D11}" type="sibTrans" cxnId="{DFC86EC9-B320-3149-A100-644EFC9788AB}">
      <dgm:prSet/>
      <dgm:spPr/>
      <dgm:t>
        <a:bodyPr/>
        <a:lstStyle/>
        <a:p>
          <a:endParaRPr lang="en-US"/>
        </a:p>
      </dgm:t>
    </dgm:pt>
    <dgm:pt modelId="{B0874659-EBCD-FE40-B2A7-98666B4B9E01}" type="pres">
      <dgm:prSet presAssocID="{AACDF0F0-E4A9-D840-922E-D2E85D85E44F}" presName="linear" presStyleCnt="0">
        <dgm:presLayoutVars>
          <dgm:animLvl val="lvl"/>
          <dgm:resizeHandles val="exact"/>
        </dgm:presLayoutVars>
      </dgm:prSet>
      <dgm:spPr/>
    </dgm:pt>
    <dgm:pt modelId="{FD5B015C-620D-9B40-BE0C-21AF05D244BB}" type="pres">
      <dgm:prSet presAssocID="{D4CB2FE2-58AB-044D-8F0F-989F3570E714}" presName="parentText" presStyleLbl="node1" presStyleIdx="0" presStyleCnt="1" custScaleY="59531" custLinFactNeighborY="-11610">
        <dgm:presLayoutVars>
          <dgm:chMax val="0"/>
          <dgm:bulletEnabled val="1"/>
        </dgm:presLayoutVars>
      </dgm:prSet>
      <dgm:spPr/>
    </dgm:pt>
    <dgm:pt modelId="{E2476F79-8939-BB43-84A2-2503C78C4C18}" type="pres">
      <dgm:prSet presAssocID="{D4CB2FE2-58AB-044D-8F0F-989F3570E714}" presName="childText" presStyleLbl="revTx" presStyleIdx="0" presStyleCnt="1">
        <dgm:presLayoutVars>
          <dgm:bulletEnabled val="1"/>
        </dgm:presLayoutVars>
      </dgm:prSet>
      <dgm:spPr/>
    </dgm:pt>
  </dgm:ptLst>
  <dgm:cxnLst>
    <dgm:cxn modelId="{C7E1556D-40C0-3948-970A-ABDDDAFCA470}" type="presOf" srcId="{DDFCF676-7ACB-1447-A10D-1FF1E5AF9610}" destId="{E2476F79-8939-BB43-84A2-2503C78C4C18}" srcOrd="0" destOrd="1" presId="urn:microsoft.com/office/officeart/2005/8/layout/vList2"/>
    <dgm:cxn modelId="{08E2EC6E-B414-8245-BB69-57E0E57CD801}" type="presOf" srcId="{AACDF0F0-E4A9-D840-922E-D2E85D85E44F}" destId="{B0874659-EBCD-FE40-B2A7-98666B4B9E01}" srcOrd="0" destOrd="0" presId="urn:microsoft.com/office/officeart/2005/8/layout/vList2"/>
    <dgm:cxn modelId="{2398DEAA-9C99-7F47-B510-497FB106B52B}" srcId="{D4CB2FE2-58AB-044D-8F0F-989F3570E714}" destId="{3B9F3CDD-691C-D048-910C-8EE5520CE2D6}" srcOrd="0" destOrd="0" parTransId="{9A210163-E553-E046-8201-BDC2E620A0A7}" sibTransId="{E6FDA903-BF79-444D-A860-B3CA49E63789}"/>
    <dgm:cxn modelId="{54F7A8AD-C3A1-FF4F-82E0-FC074165A989}" srcId="{AACDF0F0-E4A9-D840-922E-D2E85D85E44F}" destId="{D4CB2FE2-58AB-044D-8F0F-989F3570E714}" srcOrd="0" destOrd="0" parTransId="{0BC80DB5-640B-D041-9F5A-D0EBD8C4B460}" sibTransId="{DA798F3B-E178-B346-B539-730344472532}"/>
    <dgm:cxn modelId="{DFC86EC9-B320-3149-A100-644EFC9788AB}" srcId="{D4CB2FE2-58AB-044D-8F0F-989F3570E714}" destId="{DDFCF676-7ACB-1447-A10D-1FF1E5AF9610}" srcOrd="1" destOrd="0" parTransId="{949DEB85-13C8-2B44-A0F9-E845C7DF12F3}" sibTransId="{613C30A3-E249-324D-9ED7-AFE37CDE9D11}"/>
    <dgm:cxn modelId="{26EEF7CF-0FD8-7D4C-919F-A5DF7BACBD56}" type="presOf" srcId="{3B9F3CDD-691C-D048-910C-8EE5520CE2D6}" destId="{E2476F79-8939-BB43-84A2-2503C78C4C18}" srcOrd="0" destOrd="0" presId="urn:microsoft.com/office/officeart/2005/8/layout/vList2"/>
    <dgm:cxn modelId="{612383ED-7889-4D4B-BDD0-8431D69ADFE2}" type="presOf" srcId="{D4CB2FE2-58AB-044D-8F0F-989F3570E714}" destId="{FD5B015C-620D-9B40-BE0C-21AF05D244BB}" srcOrd="0" destOrd="0" presId="urn:microsoft.com/office/officeart/2005/8/layout/vList2"/>
    <dgm:cxn modelId="{E5637912-3EA8-9C41-84C4-85B292E6179E}" type="presParOf" srcId="{B0874659-EBCD-FE40-B2A7-98666B4B9E01}" destId="{FD5B015C-620D-9B40-BE0C-21AF05D244BB}" srcOrd="0" destOrd="0" presId="urn:microsoft.com/office/officeart/2005/8/layout/vList2"/>
    <dgm:cxn modelId="{A64F6D2F-6570-7D4C-AE0E-A52EF9E74464}" type="presParOf" srcId="{B0874659-EBCD-FE40-B2A7-98666B4B9E01}" destId="{E2476F79-8939-BB43-84A2-2503C78C4C18}" srcOrd="1" destOrd="0" presId="urn:microsoft.com/office/officeart/2005/8/layout/vList2"/>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38D606-F0F0-264D-B44D-4414F4127AFC}" type="doc">
      <dgm:prSet loTypeId="urn:microsoft.com/office/officeart/2005/8/layout/vList2" loCatId="" qsTypeId="urn:microsoft.com/office/officeart/2005/8/quickstyle/simple1" qsCatId="simple" csTypeId="urn:microsoft.com/office/officeart/2005/8/colors/accent1_2" csCatId="accent1" phldr="1"/>
      <dgm:spPr/>
      <dgm:t>
        <a:bodyPr/>
        <a:lstStyle/>
        <a:p>
          <a:endParaRPr lang="en-US"/>
        </a:p>
      </dgm:t>
    </dgm:pt>
    <dgm:pt modelId="{18C52A1A-0CDE-6244-9F5B-ECD34065781D}">
      <dgm:prSet phldrT="[Text]" custT="1"/>
      <dgm:spPr>
        <a:solidFill>
          <a:srgbClr val="0A254E"/>
        </a:solidFill>
      </dgm:spPr>
      <dgm:t>
        <a:bodyPr/>
        <a:lstStyle/>
        <a:p>
          <a:r>
            <a:rPr lang="en-US" sz="5400" dirty="0">
              <a:latin typeface="Times New Roman" panose="02020603050405020304" pitchFamily="18" charset="0"/>
              <a:cs typeface="Times New Roman" panose="02020603050405020304" pitchFamily="18" charset="0"/>
            </a:rPr>
            <a:t>Key Words</a:t>
          </a:r>
        </a:p>
      </dgm:t>
    </dgm:pt>
    <dgm:pt modelId="{E8368B57-7D98-994C-AA27-90A2E1665CA8}" type="parTrans" cxnId="{9CB827B9-0A00-A54C-B026-9522E21E50DD}">
      <dgm:prSet/>
      <dgm:spPr/>
      <dgm:t>
        <a:bodyPr/>
        <a:lstStyle/>
        <a:p>
          <a:endParaRPr lang="en-US"/>
        </a:p>
      </dgm:t>
    </dgm:pt>
    <dgm:pt modelId="{AB955581-4F84-CA4D-8564-344492EB207C}" type="sibTrans" cxnId="{9CB827B9-0A00-A54C-B026-9522E21E50DD}">
      <dgm:prSet/>
      <dgm:spPr/>
      <dgm:t>
        <a:bodyPr/>
        <a:lstStyle/>
        <a:p>
          <a:endParaRPr lang="en-US"/>
        </a:p>
      </dgm:t>
    </dgm:pt>
    <dgm:pt modelId="{60082C9B-FC69-3C4F-8ED5-B795293EA575}">
      <dgm:prSet phldrT="[Text]"/>
      <dgm:spPr/>
      <dgm:t>
        <a:bodyPr/>
        <a:lstStyle/>
        <a:p>
          <a:r>
            <a:rPr lang="en-US" dirty="0">
              <a:latin typeface="Times New Roman" panose="02020603050405020304" pitchFamily="18" charset="0"/>
              <a:cs typeface="Times New Roman" panose="02020603050405020304" pitchFamily="18" charset="0"/>
            </a:rPr>
            <a:t>Video Relay Service (VRS)</a:t>
          </a:r>
        </a:p>
      </dgm:t>
    </dgm:pt>
    <dgm:pt modelId="{9C0CC75D-D4D6-6A46-A3EB-714D3B5D399A}" type="parTrans" cxnId="{3C761953-6EEA-7449-9B00-34DFB4A50401}">
      <dgm:prSet/>
      <dgm:spPr/>
      <dgm:t>
        <a:bodyPr/>
        <a:lstStyle/>
        <a:p>
          <a:endParaRPr lang="en-US"/>
        </a:p>
      </dgm:t>
    </dgm:pt>
    <dgm:pt modelId="{816FF5AB-0D4E-A546-9486-C00BC3A70B75}" type="sibTrans" cxnId="{3C761953-6EEA-7449-9B00-34DFB4A50401}">
      <dgm:prSet/>
      <dgm:spPr/>
      <dgm:t>
        <a:bodyPr/>
        <a:lstStyle/>
        <a:p>
          <a:endParaRPr lang="en-US"/>
        </a:p>
      </dgm:t>
    </dgm:pt>
    <dgm:pt modelId="{55F4352E-A09F-6442-AF22-0E6A36785806}">
      <dgm:prSet phldrT="[Text]"/>
      <dgm:spPr/>
      <dgm:t>
        <a:bodyPr/>
        <a:lstStyle/>
        <a:p>
          <a:r>
            <a:rPr lang="en-US" dirty="0">
              <a:latin typeface="Times New Roman" panose="02020603050405020304" pitchFamily="18" charset="0"/>
              <a:cs typeface="Times New Roman" panose="02020603050405020304" pitchFamily="18" charset="0"/>
            </a:rPr>
            <a:t>American Sign Language (ASL)</a:t>
          </a:r>
        </a:p>
        <a:p>
          <a:endParaRPr lang="en-US" dirty="0"/>
        </a:p>
      </dgm:t>
    </dgm:pt>
    <dgm:pt modelId="{D9C4B8A7-BBFC-E146-9FFC-F359CD3AED6C}" type="parTrans" cxnId="{C9E1CE24-C03E-EE4F-8C75-DA408A1FEA44}">
      <dgm:prSet/>
      <dgm:spPr/>
      <dgm:t>
        <a:bodyPr/>
        <a:lstStyle/>
        <a:p>
          <a:endParaRPr lang="en-US"/>
        </a:p>
      </dgm:t>
    </dgm:pt>
    <dgm:pt modelId="{4469C587-0655-2148-AE8D-DDD1BDEBC4CB}" type="sibTrans" cxnId="{C9E1CE24-C03E-EE4F-8C75-DA408A1FEA44}">
      <dgm:prSet/>
      <dgm:spPr/>
      <dgm:t>
        <a:bodyPr/>
        <a:lstStyle/>
        <a:p>
          <a:endParaRPr lang="en-US"/>
        </a:p>
      </dgm:t>
    </dgm:pt>
    <dgm:pt modelId="{12A94CA6-6B7B-104E-BD15-314307EDED5F}" type="pres">
      <dgm:prSet presAssocID="{0E38D606-F0F0-264D-B44D-4414F4127AFC}" presName="linear" presStyleCnt="0">
        <dgm:presLayoutVars>
          <dgm:animLvl val="lvl"/>
          <dgm:resizeHandles val="exact"/>
        </dgm:presLayoutVars>
      </dgm:prSet>
      <dgm:spPr/>
    </dgm:pt>
    <dgm:pt modelId="{EFB8C2B0-9AA5-D049-B038-E7E922EE16C3}" type="pres">
      <dgm:prSet presAssocID="{18C52A1A-0CDE-6244-9F5B-ECD34065781D}" presName="parentText" presStyleLbl="node1" presStyleIdx="0" presStyleCnt="1" custScaleX="95067" custScaleY="61058" custLinFactNeighborX="-3588" custLinFactNeighborY="-2671">
        <dgm:presLayoutVars>
          <dgm:chMax val="0"/>
          <dgm:bulletEnabled val="1"/>
        </dgm:presLayoutVars>
      </dgm:prSet>
      <dgm:spPr/>
    </dgm:pt>
    <dgm:pt modelId="{8E9A34AD-7663-7E42-9E46-E9065930C507}" type="pres">
      <dgm:prSet presAssocID="{18C52A1A-0CDE-6244-9F5B-ECD34065781D}" presName="childText" presStyleLbl="revTx" presStyleIdx="0" presStyleCnt="1">
        <dgm:presLayoutVars>
          <dgm:bulletEnabled val="1"/>
        </dgm:presLayoutVars>
      </dgm:prSet>
      <dgm:spPr/>
    </dgm:pt>
  </dgm:ptLst>
  <dgm:cxnLst>
    <dgm:cxn modelId="{60CFF900-AD93-4846-B867-B30751644A4C}" type="presOf" srcId="{60082C9B-FC69-3C4F-8ED5-B795293EA575}" destId="{8E9A34AD-7663-7E42-9E46-E9065930C507}" srcOrd="0" destOrd="0" presId="urn:microsoft.com/office/officeart/2005/8/layout/vList2"/>
    <dgm:cxn modelId="{C9E1CE24-C03E-EE4F-8C75-DA408A1FEA44}" srcId="{18C52A1A-0CDE-6244-9F5B-ECD34065781D}" destId="{55F4352E-A09F-6442-AF22-0E6A36785806}" srcOrd="1" destOrd="0" parTransId="{D9C4B8A7-BBFC-E146-9FFC-F359CD3AED6C}" sibTransId="{4469C587-0655-2148-AE8D-DDD1BDEBC4CB}"/>
    <dgm:cxn modelId="{D9965152-FE0F-FA42-B03A-97CFE8CD0ECF}" type="presOf" srcId="{55F4352E-A09F-6442-AF22-0E6A36785806}" destId="{8E9A34AD-7663-7E42-9E46-E9065930C507}" srcOrd="0" destOrd="1" presId="urn:microsoft.com/office/officeart/2005/8/layout/vList2"/>
    <dgm:cxn modelId="{3C761953-6EEA-7449-9B00-34DFB4A50401}" srcId="{18C52A1A-0CDE-6244-9F5B-ECD34065781D}" destId="{60082C9B-FC69-3C4F-8ED5-B795293EA575}" srcOrd="0" destOrd="0" parTransId="{9C0CC75D-D4D6-6A46-A3EB-714D3B5D399A}" sibTransId="{816FF5AB-0D4E-A546-9486-C00BC3A70B75}"/>
    <dgm:cxn modelId="{9CB827B9-0A00-A54C-B026-9522E21E50DD}" srcId="{0E38D606-F0F0-264D-B44D-4414F4127AFC}" destId="{18C52A1A-0CDE-6244-9F5B-ECD34065781D}" srcOrd="0" destOrd="0" parTransId="{E8368B57-7D98-994C-AA27-90A2E1665CA8}" sibTransId="{AB955581-4F84-CA4D-8564-344492EB207C}"/>
    <dgm:cxn modelId="{42601CBB-7C20-0044-846F-75A9B25E4290}" type="presOf" srcId="{18C52A1A-0CDE-6244-9F5B-ECD34065781D}" destId="{EFB8C2B0-9AA5-D049-B038-E7E922EE16C3}" srcOrd="0" destOrd="0" presId="urn:microsoft.com/office/officeart/2005/8/layout/vList2"/>
    <dgm:cxn modelId="{655019C7-CA6F-CE4B-B6BC-DA8D18C71F8A}" type="presOf" srcId="{0E38D606-F0F0-264D-B44D-4414F4127AFC}" destId="{12A94CA6-6B7B-104E-BD15-314307EDED5F}" srcOrd="0" destOrd="0" presId="urn:microsoft.com/office/officeart/2005/8/layout/vList2"/>
    <dgm:cxn modelId="{EEC1B079-7876-5B4D-A2A6-A6E6FB96EB8E}" type="presParOf" srcId="{12A94CA6-6B7B-104E-BD15-314307EDED5F}" destId="{EFB8C2B0-9AA5-D049-B038-E7E922EE16C3}" srcOrd="0" destOrd="0" presId="urn:microsoft.com/office/officeart/2005/8/layout/vList2"/>
    <dgm:cxn modelId="{78245D80-025D-574B-926A-94A1BB0402C0}" type="presParOf" srcId="{12A94CA6-6B7B-104E-BD15-314307EDED5F}" destId="{8E9A34AD-7663-7E42-9E46-E9065930C507}" srcOrd="1" destOrd="0" presId="urn:microsoft.com/office/officeart/2005/8/layout/vList2"/>
  </dgm:cxnLst>
  <dgm:bg/>
  <dgm:whole/>
  <dgm:extLst>
    <a:ext uri="http://schemas.microsoft.com/office/drawing/2008/diagram">
      <dsp:dataModelExt xmlns:dsp="http://schemas.microsoft.com/office/drawing/2008/diagram" relId="rId2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13A011-F9EC-E14B-86E5-E0975AAD1BF8}"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6E0201CB-E1CA-0A43-B28C-52052FA5F0B6}">
      <dgm:prSet/>
      <dgm:spPr>
        <a:solidFill>
          <a:srgbClr val="0A254E"/>
        </a:solidFill>
      </dgm:spPr>
      <dgm:t>
        <a:bodyPr/>
        <a:lstStyle/>
        <a:p>
          <a:r>
            <a:rPr lang="en-US" dirty="0">
              <a:latin typeface="Times New Roman" panose="02020603050405020304" pitchFamily="18" charset="0"/>
              <a:cs typeface="Times New Roman" panose="02020603050405020304" pitchFamily="18" charset="0"/>
            </a:rPr>
            <a:t>Constantly changing COVID-19 numbers</a:t>
          </a:r>
        </a:p>
      </dgm:t>
    </dgm:pt>
    <dgm:pt modelId="{2742A7A8-5911-8542-B8B9-0BB0A79EC4EE}" type="parTrans" cxnId="{8E7A4245-3E03-BD46-B1D9-97A8B68E24A6}">
      <dgm:prSet/>
      <dgm:spPr/>
      <dgm:t>
        <a:bodyPr/>
        <a:lstStyle/>
        <a:p>
          <a:endParaRPr lang="en-US"/>
        </a:p>
      </dgm:t>
    </dgm:pt>
    <dgm:pt modelId="{D7DA104A-B316-2B49-B9CF-57C0FB9B497D}" type="sibTrans" cxnId="{8E7A4245-3E03-BD46-B1D9-97A8B68E24A6}">
      <dgm:prSet/>
      <dgm:spPr/>
      <dgm:t>
        <a:bodyPr/>
        <a:lstStyle/>
        <a:p>
          <a:endParaRPr lang="en-US"/>
        </a:p>
      </dgm:t>
    </dgm:pt>
    <dgm:pt modelId="{078E61FE-45E6-7E45-BCE7-87FECECD92A3}">
      <dgm:prSet/>
      <dgm:spPr>
        <a:solidFill>
          <a:srgbClr val="0A254E"/>
        </a:solidFill>
      </dgm:spPr>
      <dgm:t>
        <a:bodyPr/>
        <a:lstStyle/>
        <a:p>
          <a:r>
            <a:rPr lang="en-US" dirty="0"/>
            <a:t>This study is </a:t>
          </a:r>
          <a:r>
            <a:rPr lang="en-US" dirty="0">
              <a:latin typeface="Times New Roman" panose="02020603050405020304" pitchFamily="18" charset="0"/>
              <a:cs typeface="Times New Roman" panose="02020603050405020304" pitchFamily="18" charset="0"/>
            </a:rPr>
            <a:t>purely</a:t>
          </a:r>
          <a:r>
            <a:rPr lang="en-US" dirty="0"/>
            <a:t> theoretical in nature.</a:t>
          </a:r>
        </a:p>
      </dgm:t>
    </dgm:pt>
    <dgm:pt modelId="{67CF5CE4-E0E9-F948-8810-9A82035286F7}" type="parTrans" cxnId="{0A912463-4CD7-B744-99CC-52F5E3F74ADD}">
      <dgm:prSet/>
      <dgm:spPr/>
      <dgm:t>
        <a:bodyPr/>
        <a:lstStyle/>
        <a:p>
          <a:endParaRPr lang="en-US"/>
        </a:p>
      </dgm:t>
    </dgm:pt>
    <dgm:pt modelId="{A4012C35-2F16-1945-919E-D03570DBA127}" type="sibTrans" cxnId="{0A912463-4CD7-B744-99CC-52F5E3F74ADD}">
      <dgm:prSet/>
      <dgm:spPr/>
      <dgm:t>
        <a:bodyPr/>
        <a:lstStyle/>
        <a:p>
          <a:endParaRPr lang="en-US"/>
        </a:p>
      </dgm:t>
    </dgm:pt>
    <dgm:pt modelId="{7A2634A4-55F1-EE49-B1F0-DE87B33DF045}">
      <dgm:prSet/>
      <dgm:spPr>
        <a:solidFill>
          <a:srgbClr val="0A254E"/>
        </a:solidFill>
      </dgm:spPr>
      <dgm:t>
        <a:bodyPr/>
        <a:lstStyle/>
        <a:p>
          <a:r>
            <a:rPr lang="en-US" dirty="0">
              <a:latin typeface="Times New Roman" panose="02020603050405020304" pitchFamily="18" charset="0"/>
              <a:cs typeface="Times New Roman" panose="02020603050405020304" pitchFamily="18" charset="0"/>
            </a:rPr>
            <a:t>Constantly</a:t>
          </a:r>
          <a:r>
            <a:rPr lang="en-US" dirty="0"/>
            <a:t> changing regulations</a:t>
          </a:r>
        </a:p>
      </dgm:t>
    </dgm:pt>
    <dgm:pt modelId="{AD72693C-3896-F44B-889D-7F5A9FF4C4F4}" type="parTrans" cxnId="{D373AB6F-31F9-A64E-8386-80201B73D8CB}">
      <dgm:prSet/>
      <dgm:spPr/>
      <dgm:t>
        <a:bodyPr/>
        <a:lstStyle/>
        <a:p>
          <a:endParaRPr lang="en-US"/>
        </a:p>
      </dgm:t>
    </dgm:pt>
    <dgm:pt modelId="{B6360577-19AE-D54D-B824-1896F6D6B1D4}" type="sibTrans" cxnId="{D373AB6F-31F9-A64E-8386-80201B73D8CB}">
      <dgm:prSet/>
      <dgm:spPr/>
      <dgm:t>
        <a:bodyPr/>
        <a:lstStyle/>
        <a:p>
          <a:endParaRPr lang="en-US"/>
        </a:p>
      </dgm:t>
    </dgm:pt>
    <dgm:pt modelId="{7492C765-A567-1342-8985-1C0F384507F7}">
      <dgm:prSet/>
      <dgm:spPr>
        <a:solidFill>
          <a:srgbClr val="0A254E"/>
        </a:solidFill>
      </dgm:spPr>
      <dgm:t>
        <a:bodyPr/>
        <a:lstStyle/>
        <a:p>
          <a:r>
            <a:rPr lang="en-US" dirty="0"/>
            <a:t>Varying  </a:t>
          </a:r>
          <a:r>
            <a:rPr lang="en-US" dirty="0">
              <a:latin typeface="Times New Roman" panose="02020603050405020304" pitchFamily="18" charset="0"/>
              <a:cs typeface="Times New Roman" panose="02020603050405020304" pitchFamily="18" charset="0"/>
            </a:rPr>
            <a:t>regulations</a:t>
          </a:r>
          <a:r>
            <a:rPr lang="en-US" dirty="0"/>
            <a:t> in different states </a:t>
          </a:r>
        </a:p>
      </dgm:t>
    </dgm:pt>
    <dgm:pt modelId="{AC4CA306-6A8F-5349-8066-FE25FC5C0D78}" type="parTrans" cxnId="{C5120CE0-6DF5-A945-AE84-1E0B46A0A8CB}">
      <dgm:prSet/>
      <dgm:spPr/>
      <dgm:t>
        <a:bodyPr/>
        <a:lstStyle/>
        <a:p>
          <a:endParaRPr lang="en-US"/>
        </a:p>
      </dgm:t>
    </dgm:pt>
    <dgm:pt modelId="{32AAEA2D-BB79-AA49-A183-F052D473D899}" type="sibTrans" cxnId="{C5120CE0-6DF5-A945-AE84-1E0B46A0A8CB}">
      <dgm:prSet/>
      <dgm:spPr/>
      <dgm:t>
        <a:bodyPr/>
        <a:lstStyle/>
        <a:p>
          <a:endParaRPr lang="en-US"/>
        </a:p>
      </dgm:t>
    </dgm:pt>
    <dgm:pt modelId="{69FC53A1-7F88-224D-8ABA-15360A39B656}">
      <dgm:prSet/>
      <dgm:spPr/>
    </dgm:pt>
    <dgm:pt modelId="{8D2C117B-FD13-AB4B-87C3-20F25A4EA123}" type="parTrans" cxnId="{84E2FAD6-C9C9-DC4D-B8D8-5F3479619B3B}">
      <dgm:prSet/>
      <dgm:spPr/>
      <dgm:t>
        <a:bodyPr/>
        <a:lstStyle/>
        <a:p>
          <a:endParaRPr lang="en-US"/>
        </a:p>
      </dgm:t>
    </dgm:pt>
    <dgm:pt modelId="{1D179A5A-628D-6049-85A1-DFBFC5C0F950}" type="sibTrans" cxnId="{84E2FAD6-C9C9-DC4D-B8D8-5F3479619B3B}">
      <dgm:prSet/>
      <dgm:spPr/>
      <dgm:t>
        <a:bodyPr/>
        <a:lstStyle/>
        <a:p>
          <a:endParaRPr lang="en-US"/>
        </a:p>
      </dgm:t>
    </dgm:pt>
    <dgm:pt modelId="{7F201383-C3F9-E044-96F9-ACD5CDAB9CDA}" type="pres">
      <dgm:prSet presAssocID="{2C13A011-F9EC-E14B-86E5-E0975AAD1BF8}" presName="matrix" presStyleCnt="0">
        <dgm:presLayoutVars>
          <dgm:chMax val="1"/>
          <dgm:dir/>
          <dgm:resizeHandles val="exact"/>
        </dgm:presLayoutVars>
      </dgm:prSet>
      <dgm:spPr/>
    </dgm:pt>
    <dgm:pt modelId="{4DE87432-C7BE-9945-845F-609D9E65A6CC}" type="pres">
      <dgm:prSet presAssocID="{2C13A011-F9EC-E14B-86E5-E0975AAD1BF8}" presName="diamond" presStyleLbl="bgShp" presStyleIdx="0" presStyleCnt="1"/>
      <dgm:spPr>
        <a:solidFill>
          <a:srgbClr val="0A254E"/>
        </a:solidFill>
      </dgm:spPr>
    </dgm:pt>
    <dgm:pt modelId="{B4A2F713-A6D7-8A42-91D0-70752B9CD5CC}" type="pres">
      <dgm:prSet presAssocID="{2C13A011-F9EC-E14B-86E5-E0975AAD1BF8}" presName="quad1" presStyleLbl="node1" presStyleIdx="0" presStyleCnt="4">
        <dgm:presLayoutVars>
          <dgm:chMax val="0"/>
          <dgm:chPref val="0"/>
          <dgm:bulletEnabled val="1"/>
        </dgm:presLayoutVars>
      </dgm:prSet>
      <dgm:spPr/>
    </dgm:pt>
    <dgm:pt modelId="{9D8E4D1E-0671-7141-ABCF-0D3E19B30B43}" type="pres">
      <dgm:prSet presAssocID="{2C13A011-F9EC-E14B-86E5-E0975AAD1BF8}" presName="quad2" presStyleLbl="node1" presStyleIdx="1" presStyleCnt="4">
        <dgm:presLayoutVars>
          <dgm:chMax val="0"/>
          <dgm:chPref val="0"/>
          <dgm:bulletEnabled val="1"/>
        </dgm:presLayoutVars>
      </dgm:prSet>
      <dgm:spPr/>
    </dgm:pt>
    <dgm:pt modelId="{ACC77565-F3EE-FC46-B03A-8253E3A5C7A5}" type="pres">
      <dgm:prSet presAssocID="{2C13A011-F9EC-E14B-86E5-E0975AAD1BF8}" presName="quad3" presStyleLbl="node1" presStyleIdx="2" presStyleCnt="4">
        <dgm:presLayoutVars>
          <dgm:chMax val="0"/>
          <dgm:chPref val="0"/>
          <dgm:bulletEnabled val="1"/>
        </dgm:presLayoutVars>
      </dgm:prSet>
      <dgm:spPr/>
    </dgm:pt>
    <dgm:pt modelId="{6CDE711C-6640-864F-91F8-331786CB34A3}" type="pres">
      <dgm:prSet presAssocID="{2C13A011-F9EC-E14B-86E5-E0975AAD1BF8}" presName="quad4" presStyleLbl="node1" presStyleIdx="3" presStyleCnt="4">
        <dgm:presLayoutVars>
          <dgm:chMax val="0"/>
          <dgm:chPref val="0"/>
          <dgm:bulletEnabled val="1"/>
        </dgm:presLayoutVars>
      </dgm:prSet>
      <dgm:spPr/>
    </dgm:pt>
  </dgm:ptLst>
  <dgm:cxnLst>
    <dgm:cxn modelId="{E7840614-B212-4046-A177-D1B0BD9B11C5}" type="presOf" srcId="{6E0201CB-E1CA-0A43-B28C-52052FA5F0B6}" destId="{B4A2F713-A6D7-8A42-91D0-70752B9CD5CC}" srcOrd="0" destOrd="0" presId="urn:microsoft.com/office/officeart/2005/8/layout/matrix3"/>
    <dgm:cxn modelId="{942C2717-EE9E-D641-AA92-6305026E1DAD}" type="presOf" srcId="{7492C765-A567-1342-8985-1C0F384507F7}" destId="{6CDE711C-6640-864F-91F8-331786CB34A3}" srcOrd="0" destOrd="0" presId="urn:microsoft.com/office/officeart/2005/8/layout/matrix3"/>
    <dgm:cxn modelId="{6F9A5526-D6DD-5740-94A3-692627327E6D}" type="presOf" srcId="{2C13A011-F9EC-E14B-86E5-E0975AAD1BF8}" destId="{7F201383-C3F9-E044-96F9-ACD5CDAB9CDA}" srcOrd="0" destOrd="0" presId="urn:microsoft.com/office/officeart/2005/8/layout/matrix3"/>
    <dgm:cxn modelId="{8E7A4245-3E03-BD46-B1D9-97A8B68E24A6}" srcId="{2C13A011-F9EC-E14B-86E5-E0975AAD1BF8}" destId="{6E0201CB-E1CA-0A43-B28C-52052FA5F0B6}" srcOrd="0" destOrd="0" parTransId="{2742A7A8-5911-8542-B8B9-0BB0A79EC4EE}" sibTransId="{D7DA104A-B316-2B49-B9CF-57C0FB9B497D}"/>
    <dgm:cxn modelId="{0A912463-4CD7-B744-99CC-52F5E3F74ADD}" srcId="{2C13A011-F9EC-E14B-86E5-E0975AAD1BF8}" destId="{078E61FE-45E6-7E45-BCE7-87FECECD92A3}" srcOrd="1" destOrd="0" parTransId="{67CF5CE4-E0E9-F948-8810-9A82035286F7}" sibTransId="{A4012C35-2F16-1945-919E-D03570DBA127}"/>
    <dgm:cxn modelId="{D373AB6F-31F9-A64E-8386-80201B73D8CB}" srcId="{2C13A011-F9EC-E14B-86E5-E0975AAD1BF8}" destId="{7A2634A4-55F1-EE49-B1F0-DE87B33DF045}" srcOrd="2" destOrd="0" parTransId="{AD72693C-3896-F44B-889D-7F5A9FF4C4F4}" sibTransId="{B6360577-19AE-D54D-B824-1896F6D6B1D4}"/>
    <dgm:cxn modelId="{07B91D84-9F35-1942-9B9D-D2BB1EC7C869}" type="presOf" srcId="{078E61FE-45E6-7E45-BCE7-87FECECD92A3}" destId="{9D8E4D1E-0671-7141-ABCF-0D3E19B30B43}" srcOrd="0" destOrd="0" presId="urn:microsoft.com/office/officeart/2005/8/layout/matrix3"/>
    <dgm:cxn modelId="{84E2FAD6-C9C9-DC4D-B8D8-5F3479619B3B}" srcId="{2C13A011-F9EC-E14B-86E5-E0975AAD1BF8}" destId="{69FC53A1-7F88-224D-8ABA-15360A39B656}" srcOrd="4" destOrd="0" parTransId="{8D2C117B-FD13-AB4B-87C3-20F25A4EA123}" sibTransId="{1D179A5A-628D-6049-85A1-DFBFC5C0F950}"/>
    <dgm:cxn modelId="{C5120CE0-6DF5-A945-AE84-1E0B46A0A8CB}" srcId="{2C13A011-F9EC-E14B-86E5-E0975AAD1BF8}" destId="{7492C765-A567-1342-8985-1C0F384507F7}" srcOrd="3" destOrd="0" parTransId="{AC4CA306-6A8F-5349-8066-FE25FC5C0D78}" sibTransId="{32AAEA2D-BB79-AA49-A183-F052D473D899}"/>
    <dgm:cxn modelId="{F5972EE4-6EB0-A440-BA4A-6FCFB477C72D}" type="presOf" srcId="{7A2634A4-55F1-EE49-B1F0-DE87B33DF045}" destId="{ACC77565-F3EE-FC46-B03A-8253E3A5C7A5}" srcOrd="0" destOrd="0" presId="urn:microsoft.com/office/officeart/2005/8/layout/matrix3"/>
    <dgm:cxn modelId="{255E0C24-113E-2946-8BB8-8E374F7B119E}" type="presParOf" srcId="{7F201383-C3F9-E044-96F9-ACD5CDAB9CDA}" destId="{4DE87432-C7BE-9945-845F-609D9E65A6CC}" srcOrd="0" destOrd="0" presId="urn:microsoft.com/office/officeart/2005/8/layout/matrix3"/>
    <dgm:cxn modelId="{23888CB0-F132-6B4B-89B2-1A695A63F56F}" type="presParOf" srcId="{7F201383-C3F9-E044-96F9-ACD5CDAB9CDA}" destId="{B4A2F713-A6D7-8A42-91D0-70752B9CD5CC}" srcOrd="1" destOrd="0" presId="urn:microsoft.com/office/officeart/2005/8/layout/matrix3"/>
    <dgm:cxn modelId="{2DF0851D-4293-CA41-A6B6-BCF6CA274051}" type="presParOf" srcId="{7F201383-C3F9-E044-96F9-ACD5CDAB9CDA}" destId="{9D8E4D1E-0671-7141-ABCF-0D3E19B30B43}" srcOrd="2" destOrd="0" presId="urn:microsoft.com/office/officeart/2005/8/layout/matrix3"/>
    <dgm:cxn modelId="{95CB9A7C-56A9-C44B-989C-9082F67A954D}" type="presParOf" srcId="{7F201383-C3F9-E044-96F9-ACD5CDAB9CDA}" destId="{ACC77565-F3EE-FC46-B03A-8253E3A5C7A5}" srcOrd="3" destOrd="0" presId="urn:microsoft.com/office/officeart/2005/8/layout/matrix3"/>
    <dgm:cxn modelId="{EAC753BC-83C5-C647-8F6B-86E8DE225266}" type="presParOf" srcId="{7F201383-C3F9-E044-96F9-ACD5CDAB9CDA}" destId="{6CDE711C-6640-864F-91F8-331786CB34A3}" srcOrd="4" destOrd="0" presId="urn:microsoft.com/office/officeart/2005/8/layout/matrix3"/>
  </dgm:cxnLst>
  <dgm:bg/>
  <dgm:whole/>
  <dgm:extLst>
    <a:ext uri="http://schemas.microsoft.com/office/drawing/2008/diagram">
      <dsp:dataModelExt xmlns:dsp="http://schemas.microsoft.com/office/drawing/2008/diagram" relId="rId2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13A011-F9EC-E14B-86E5-E0975AAD1BF8}"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6E0201CB-E1CA-0A43-B28C-52052FA5F0B6}">
      <dgm:prSet/>
      <dgm:spPr>
        <a:solidFill>
          <a:srgbClr val="0A254E"/>
        </a:solidFill>
      </dgm:spPr>
      <dgm:t>
        <a:bodyPr/>
        <a:lstStyle/>
        <a:p>
          <a:r>
            <a:rPr lang="en-US" dirty="0"/>
            <a:t>Certified </a:t>
          </a:r>
          <a:r>
            <a:rPr lang="en-US" dirty="0">
              <a:latin typeface="Times New Roman" panose="02020603050405020304" pitchFamily="18" charset="0"/>
              <a:cs typeface="Times New Roman" panose="02020603050405020304" pitchFamily="18" charset="0"/>
            </a:rPr>
            <a:t>ASL</a:t>
          </a:r>
          <a:r>
            <a:rPr lang="en-US" dirty="0"/>
            <a:t> Interpreters</a:t>
          </a:r>
        </a:p>
      </dgm:t>
    </dgm:pt>
    <dgm:pt modelId="{2742A7A8-5911-8542-B8B9-0BB0A79EC4EE}" type="parTrans" cxnId="{8E7A4245-3E03-BD46-B1D9-97A8B68E24A6}">
      <dgm:prSet/>
      <dgm:spPr/>
      <dgm:t>
        <a:bodyPr/>
        <a:lstStyle/>
        <a:p>
          <a:endParaRPr lang="en-US"/>
        </a:p>
      </dgm:t>
    </dgm:pt>
    <dgm:pt modelId="{D7DA104A-B316-2B49-B9CF-57C0FB9B497D}" type="sibTrans" cxnId="{8E7A4245-3E03-BD46-B1D9-97A8B68E24A6}">
      <dgm:prSet/>
      <dgm:spPr/>
      <dgm:t>
        <a:bodyPr/>
        <a:lstStyle/>
        <a:p>
          <a:endParaRPr lang="en-US"/>
        </a:p>
      </dgm:t>
    </dgm:pt>
    <dgm:pt modelId="{078E61FE-45E6-7E45-BCE7-87FECECD92A3}">
      <dgm:prSet/>
      <dgm:spPr>
        <a:solidFill>
          <a:srgbClr val="0A254E"/>
        </a:solidFill>
      </dgm:spPr>
      <dgm:t>
        <a:bodyPr/>
        <a:lstStyle/>
        <a:p>
          <a:r>
            <a:rPr lang="en-US" dirty="0">
              <a:latin typeface="Times New Roman" panose="02020603050405020304" pitchFamily="18" charset="0"/>
              <a:cs typeface="Times New Roman" panose="02020603050405020304" pitchFamily="18" charset="0"/>
            </a:rPr>
            <a:t>Over eighteen</a:t>
          </a:r>
        </a:p>
      </dgm:t>
    </dgm:pt>
    <dgm:pt modelId="{67CF5CE4-E0E9-F948-8810-9A82035286F7}" type="parTrans" cxnId="{0A912463-4CD7-B744-99CC-52F5E3F74ADD}">
      <dgm:prSet/>
      <dgm:spPr/>
      <dgm:t>
        <a:bodyPr/>
        <a:lstStyle/>
        <a:p>
          <a:endParaRPr lang="en-US"/>
        </a:p>
      </dgm:t>
    </dgm:pt>
    <dgm:pt modelId="{A4012C35-2F16-1945-919E-D03570DBA127}" type="sibTrans" cxnId="{0A912463-4CD7-B744-99CC-52F5E3F74ADD}">
      <dgm:prSet/>
      <dgm:spPr/>
      <dgm:t>
        <a:bodyPr/>
        <a:lstStyle/>
        <a:p>
          <a:endParaRPr lang="en-US"/>
        </a:p>
      </dgm:t>
    </dgm:pt>
    <dgm:pt modelId="{7A2634A4-55F1-EE49-B1F0-DE87B33DF045}">
      <dgm:prSet/>
      <dgm:spPr>
        <a:solidFill>
          <a:srgbClr val="0A254E"/>
        </a:solidFill>
      </dgm:spPr>
      <dgm:t>
        <a:bodyPr/>
        <a:lstStyle/>
        <a:p>
          <a:r>
            <a:rPr lang="en-US" dirty="0"/>
            <a:t>Worked on VRS during the </a:t>
          </a:r>
          <a:r>
            <a:rPr lang="en-US" dirty="0">
              <a:latin typeface="Times New Roman" panose="02020603050405020304" pitchFamily="18" charset="0"/>
              <a:cs typeface="Times New Roman" panose="02020603050405020304" pitchFamily="18" charset="0"/>
            </a:rPr>
            <a:t>COVID-19</a:t>
          </a:r>
          <a:r>
            <a:rPr lang="en-US" dirty="0"/>
            <a:t> pandemic</a:t>
          </a:r>
        </a:p>
      </dgm:t>
    </dgm:pt>
    <dgm:pt modelId="{AD72693C-3896-F44B-889D-7F5A9FF4C4F4}" type="parTrans" cxnId="{D373AB6F-31F9-A64E-8386-80201B73D8CB}">
      <dgm:prSet/>
      <dgm:spPr/>
      <dgm:t>
        <a:bodyPr/>
        <a:lstStyle/>
        <a:p>
          <a:endParaRPr lang="en-US"/>
        </a:p>
      </dgm:t>
    </dgm:pt>
    <dgm:pt modelId="{B6360577-19AE-D54D-B824-1896F6D6B1D4}" type="sibTrans" cxnId="{D373AB6F-31F9-A64E-8386-80201B73D8CB}">
      <dgm:prSet/>
      <dgm:spPr/>
      <dgm:t>
        <a:bodyPr/>
        <a:lstStyle/>
        <a:p>
          <a:endParaRPr lang="en-US"/>
        </a:p>
      </dgm:t>
    </dgm:pt>
    <dgm:pt modelId="{7492C765-A567-1342-8985-1C0F384507F7}">
      <dgm:prSet/>
      <dgm:spPr>
        <a:solidFill>
          <a:srgbClr val="0A254E"/>
        </a:solidFill>
      </dgm:spPr>
      <dgm:t>
        <a:bodyPr/>
        <a:lstStyle/>
        <a:p>
          <a:r>
            <a:rPr lang="en-US" dirty="0"/>
            <a:t>Worked in VRS before the </a:t>
          </a:r>
          <a:r>
            <a:rPr lang="en-US" dirty="0">
              <a:latin typeface="Times New Roman" panose="02020603050405020304" pitchFamily="18" charset="0"/>
              <a:cs typeface="Times New Roman" panose="02020603050405020304" pitchFamily="18" charset="0"/>
            </a:rPr>
            <a:t>COVID-19</a:t>
          </a:r>
          <a:r>
            <a:rPr lang="en-US" dirty="0"/>
            <a:t> pandemic</a:t>
          </a:r>
        </a:p>
      </dgm:t>
    </dgm:pt>
    <dgm:pt modelId="{AC4CA306-6A8F-5349-8066-FE25FC5C0D78}" type="parTrans" cxnId="{C5120CE0-6DF5-A945-AE84-1E0B46A0A8CB}">
      <dgm:prSet/>
      <dgm:spPr/>
      <dgm:t>
        <a:bodyPr/>
        <a:lstStyle/>
        <a:p>
          <a:endParaRPr lang="en-US"/>
        </a:p>
      </dgm:t>
    </dgm:pt>
    <dgm:pt modelId="{32AAEA2D-BB79-AA49-A183-F052D473D899}" type="sibTrans" cxnId="{C5120CE0-6DF5-A945-AE84-1E0B46A0A8CB}">
      <dgm:prSet/>
      <dgm:spPr/>
      <dgm:t>
        <a:bodyPr/>
        <a:lstStyle/>
        <a:p>
          <a:endParaRPr lang="en-US"/>
        </a:p>
      </dgm:t>
    </dgm:pt>
    <dgm:pt modelId="{69FC53A1-7F88-224D-8ABA-15360A39B656}">
      <dgm:prSet/>
      <dgm:spPr/>
    </dgm:pt>
    <dgm:pt modelId="{8D2C117B-FD13-AB4B-87C3-20F25A4EA123}" type="parTrans" cxnId="{84E2FAD6-C9C9-DC4D-B8D8-5F3479619B3B}">
      <dgm:prSet/>
      <dgm:spPr/>
      <dgm:t>
        <a:bodyPr/>
        <a:lstStyle/>
        <a:p>
          <a:endParaRPr lang="en-US"/>
        </a:p>
      </dgm:t>
    </dgm:pt>
    <dgm:pt modelId="{1D179A5A-628D-6049-85A1-DFBFC5C0F950}" type="sibTrans" cxnId="{84E2FAD6-C9C9-DC4D-B8D8-5F3479619B3B}">
      <dgm:prSet/>
      <dgm:spPr/>
      <dgm:t>
        <a:bodyPr/>
        <a:lstStyle/>
        <a:p>
          <a:endParaRPr lang="en-US"/>
        </a:p>
      </dgm:t>
    </dgm:pt>
    <dgm:pt modelId="{7F201383-C3F9-E044-96F9-ACD5CDAB9CDA}" type="pres">
      <dgm:prSet presAssocID="{2C13A011-F9EC-E14B-86E5-E0975AAD1BF8}" presName="matrix" presStyleCnt="0">
        <dgm:presLayoutVars>
          <dgm:chMax val="1"/>
          <dgm:dir/>
          <dgm:resizeHandles val="exact"/>
        </dgm:presLayoutVars>
      </dgm:prSet>
      <dgm:spPr/>
    </dgm:pt>
    <dgm:pt modelId="{4DE87432-C7BE-9945-845F-609D9E65A6CC}" type="pres">
      <dgm:prSet presAssocID="{2C13A011-F9EC-E14B-86E5-E0975AAD1BF8}" presName="diamond" presStyleLbl="bgShp" presStyleIdx="0" presStyleCnt="1" custLinFactNeighborX="-281" custLinFactNeighborY="-1876"/>
      <dgm:spPr>
        <a:solidFill>
          <a:srgbClr val="0A254E"/>
        </a:solidFill>
      </dgm:spPr>
    </dgm:pt>
    <dgm:pt modelId="{B4A2F713-A6D7-8A42-91D0-70752B9CD5CC}" type="pres">
      <dgm:prSet presAssocID="{2C13A011-F9EC-E14B-86E5-E0975AAD1BF8}" presName="quad1" presStyleLbl="node1" presStyleIdx="0" presStyleCnt="4">
        <dgm:presLayoutVars>
          <dgm:chMax val="0"/>
          <dgm:chPref val="0"/>
          <dgm:bulletEnabled val="1"/>
        </dgm:presLayoutVars>
      </dgm:prSet>
      <dgm:spPr/>
    </dgm:pt>
    <dgm:pt modelId="{9D8E4D1E-0671-7141-ABCF-0D3E19B30B43}" type="pres">
      <dgm:prSet presAssocID="{2C13A011-F9EC-E14B-86E5-E0975AAD1BF8}" presName="quad2" presStyleLbl="node1" presStyleIdx="1" presStyleCnt="4">
        <dgm:presLayoutVars>
          <dgm:chMax val="0"/>
          <dgm:chPref val="0"/>
          <dgm:bulletEnabled val="1"/>
        </dgm:presLayoutVars>
      </dgm:prSet>
      <dgm:spPr/>
    </dgm:pt>
    <dgm:pt modelId="{ACC77565-F3EE-FC46-B03A-8253E3A5C7A5}" type="pres">
      <dgm:prSet presAssocID="{2C13A011-F9EC-E14B-86E5-E0975AAD1BF8}" presName="quad3" presStyleLbl="node1" presStyleIdx="2" presStyleCnt="4">
        <dgm:presLayoutVars>
          <dgm:chMax val="0"/>
          <dgm:chPref val="0"/>
          <dgm:bulletEnabled val="1"/>
        </dgm:presLayoutVars>
      </dgm:prSet>
      <dgm:spPr/>
    </dgm:pt>
    <dgm:pt modelId="{6CDE711C-6640-864F-91F8-331786CB34A3}" type="pres">
      <dgm:prSet presAssocID="{2C13A011-F9EC-E14B-86E5-E0975AAD1BF8}" presName="quad4" presStyleLbl="node1" presStyleIdx="3" presStyleCnt="4">
        <dgm:presLayoutVars>
          <dgm:chMax val="0"/>
          <dgm:chPref val="0"/>
          <dgm:bulletEnabled val="1"/>
        </dgm:presLayoutVars>
      </dgm:prSet>
      <dgm:spPr/>
    </dgm:pt>
  </dgm:ptLst>
  <dgm:cxnLst>
    <dgm:cxn modelId="{E7840614-B212-4046-A177-D1B0BD9B11C5}" type="presOf" srcId="{6E0201CB-E1CA-0A43-B28C-52052FA5F0B6}" destId="{B4A2F713-A6D7-8A42-91D0-70752B9CD5CC}" srcOrd="0" destOrd="0" presId="urn:microsoft.com/office/officeart/2005/8/layout/matrix3"/>
    <dgm:cxn modelId="{942C2717-EE9E-D641-AA92-6305026E1DAD}" type="presOf" srcId="{7492C765-A567-1342-8985-1C0F384507F7}" destId="{6CDE711C-6640-864F-91F8-331786CB34A3}" srcOrd="0" destOrd="0" presId="urn:microsoft.com/office/officeart/2005/8/layout/matrix3"/>
    <dgm:cxn modelId="{6F9A5526-D6DD-5740-94A3-692627327E6D}" type="presOf" srcId="{2C13A011-F9EC-E14B-86E5-E0975AAD1BF8}" destId="{7F201383-C3F9-E044-96F9-ACD5CDAB9CDA}" srcOrd="0" destOrd="0" presId="urn:microsoft.com/office/officeart/2005/8/layout/matrix3"/>
    <dgm:cxn modelId="{8E7A4245-3E03-BD46-B1D9-97A8B68E24A6}" srcId="{2C13A011-F9EC-E14B-86E5-E0975AAD1BF8}" destId="{6E0201CB-E1CA-0A43-B28C-52052FA5F0B6}" srcOrd="0" destOrd="0" parTransId="{2742A7A8-5911-8542-B8B9-0BB0A79EC4EE}" sibTransId="{D7DA104A-B316-2B49-B9CF-57C0FB9B497D}"/>
    <dgm:cxn modelId="{0A912463-4CD7-B744-99CC-52F5E3F74ADD}" srcId="{2C13A011-F9EC-E14B-86E5-E0975AAD1BF8}" destId="{078E61FE-45E6-7E45-BCE7-87FECECD92A3}" srcOrd="1" destOrd="0" parTransId="{67CF5CE4-E0E9-F948-8810-9A82035286F7}" sibTransId="{A4012C35-2F16-1945-919E-D03570DBA127}"/>
    <dgm:cxn modelId="{D373AB6F-31F9-A64E-8386-80201B73D8CB}" srcId="{2C13A011-F9EC-E14B-86E5-E0975AAD1BF8}" destId="{7A2634A4-55F1-EE49-B1F0-DE87B33DF045}" srcOrd="2" destOrd="0" parTransId="{AD72693C-3896-F44B-889D-7F5A9FF4C4F4}" sibTransId="{B6360577-19AE-D54D-B824-1896F6D6B1D4}"/>
    <dgm:cxn modelId="{07B91D84-9F35-1942-9B9D-D2BB1EC7C869}" type="presOf" srcId="{078E61FE-45E6-7E45-BCE7-87FECECD92A3}" destId="{9D8E4D1E-0671-7141-ABCF-0D3E19B30B43}" srcOrd="0" destOrd="0" presId="urn:microsoft.com/office/officeart/2005/8/layout/matrix3"/>
    <dgm:cxn modelId="{84E2FAD6-C9C9-DC4D-B8D8-5F3479619B3B}" srcId="{2C13A011-F9EC-E14B-86E5-E0975AAD1BF8}" destId="{69FC53A1-7F88-224D-8ABA-15360A39B656}" srcOrd="4" destOrd="0" parTransId="{8D2C117B-FD13-AB4B-87C3-20F25A4EA123}" sibTransId="{1D179A5A-628D-6049-85A1-DFBFC5C0F950}"/>
    <dgm:cxn modelId="{C5120CE0-6DF5-A945-AE84-1E0B46A0A8CB}" srcId="{2C13A011-F9EC-E14B-86E5-E0975AAD1BF8}" destId="{7492C765-A567-1342-8985-1C0F384507F7}" srcOrd="3" destOrd="0" parTransId="{AC4CA306-6A8F-5349-8066-FE25FC5C0D78}" sibTransId="{32AAEA2D-BB79-AA49-A183-F052D473D899}"/>
    <dgm:cxn modelId="{F5972EE4-6EB0-A440-BA4A-6FCFB477C72D}" type="presOf" srcId="{7A2634A4-55F1-EE49-B1F0-DE87B33DF045}" destId="{ACC77565-F3EE-FC46-B03A-8253E3A5C7A5}" srcOrd="0" destOrd="0" presId="urn:microsoft.com/office/officeart/2005/8/layout/matrix3"/>
    <dgm:cxn modelId="{255E0C24-113E-2946-8BB8-8E374F7B119E}" type="presParOf" srcId="{7F201383-C3F9-E044-96F9-ACD5CDAB9CDA}" destId="{4DE87432-C7BE-9945-845F-609D9E65A6CC}" srcOrd="0" destOrd="0" presId="urn:microsoft.com/office/officeart/2005/8/layout/matrix3"/>
    <dgm:cxn modelId="{23888CB0-F132-6B4B-89B2-1A695A63F56F}" type="presParOf" srcId="{7F201383-C3F9-E044-96F9-ACD5CDAB9CDA}" destId="{B4A2F713-A6D7-8A42-91D0-70752B9CD5CC}" srcOrd="1" destOrd="0" presId="urn:microsoft.com/office/officeart/2005/8/layout/matrix3"/>
    <dgm:cxn modelId="{2DF0851D-4293-CA41-A6B6-BCF6CA274051}" type="presParOf" srcId="{7F201383-C3F9-E044-96F9-ACD5CDAB9CDA}" destId="{9D8E4D1E-0671-7141-ABCF-0D3E19B30B43}" srcOrd="2" destOrd="0" presId="urn:microsoft.com/office/officeart/2005/8/layout/matrix3"/>
    <dgm:cxn modelId="{95CB9A7C-56A9-C44B-989C-9082F67A954D}" type="presParOf" srcId="{7F201383-C3F9-E044-96F9-ACD5CDAB9CDA}" destId="{ACC77565-F3EE-FC46-B03A-8253E3A5C7A5}" srcOrd="3" destOrd="0" presId="urn:microsoft.com/office/officeart/2005/8/layout/matrix3"/>
    <dgm:cxn modelId="{EAC753BC-83C5-C647-8F6B-86E8DE225266}" type="presParOf" srcId="{7F201383-C3F9-E044-96F9-ACD5CDAB9CDA}" destId="{6CDE711C-6640-864F-91F8-331786CB34A3}" srcOrd="4" destOrd="0" presId="urn:microsoft.com/office/officeart/2005/8/layout/matrix3"/>
  </dgm:cxnLst>
  <dgm:bg/>
  <dgm:whole/>
  <dgm:extLst>
    <a:ext uri="http://schemas.microsoft.com/office/drawing/2008/diagram">
      <dsp:dataModelExt xmlns:dsp="http://schemas.microsoft.com/office/drawing/2008/diagram" relId="rId3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5B015C-620D-9B40-BE0C-21AF05D244BB}">
      <dsp:nvSpPr>
        <dsp:cNvPr id="0" name=""/>
        <dsp:cNvSpPr/>
      </dsp:nvSpPr>
      <dsp:spPr>
        <a:xfrm>
          <a:off x="0" y="347274"/>
          <a:ext cx="14430369" cy="713229"/>
        </a:xfrm>
        <a:prstGeom prst="roundRect">
          <a:avLst/>
        </a:prstGeom>
        <a:solidFill>
          <a:srgbClr val="0A254E"/>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a:lnSpc>
              <a:spcPct val="90000"/>
            </a:lnSpc>
            <a:spcBef>
              <a:spcPct val="0"/>
            </a:spcBef>
            <a:spcAft>
              <a:spcPct val="35000"/>
            </a:spcAft>
            <a:buNone/>
          </a:pPr>
          <a:r>
            <a:rPr lang="en-US" sz="5400" kern="1200" dirty="0">
              <a:latin typeface="Times New Roman" panose="02020603050405020304" pitchFamily="18" charset="0"/>
              <a:cs typeface="Times New Roman" panose="02020603050405020304" pitchFamily="18" charset="0"/>
            </a:rPr>
            <a:t>Research Questions</a:t>
          </a:r>
        </a:p>
      </dsp:txBody>
      <dsp:txXfrm>
        <a:off x="34817" y="382091"/>
        <a:ext cx="14360735" cy="643595"/>
      </dsp:txXfrm>
    </dsp:sp>
    <dsp:sp modelId="{E2476F79-8939-BB43-84A2-2503C78C4C18}">
      <dsp:nvSpPr>
        <dsp:cNvPr id="0" name=""/>
        <dsp:cNvSpPr/>
      </dsp:nvSpPr>
      <dsp:spPr>
        <a:xfrm>
          <a:off x="0" y="1391193"/>
          <a:ext cx="14430369" cy="284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8164" tIns="63500" rIns="355600" bIns="63500" numCol="1" spcCol="1270" anchor="t" anchorCtr="0">
          <a:noAutofit/>
        </a:bodyPr>
        <a:lstStyle/>
        <a:p>
          <a:pPr marL="285750" lvl="1" indent="-285750" algn="l" defTabSz="2222500">
            <a:lnSpc>
              <a:spcPct val="90000"/>
            </a:lnSpc>
            <a:spcBef>
              <a:spcPct val="0"/>
            </a:spcBef>
            <a:spcAft>
              <a:spcPct val="20000"/>
            </a:spcAft>
            <a:buChar char="•"/>
          </a:pPr>
          <a:r>
            <a:rPr lang="en-US" sz="5000" kern="1200" dirty="0">
              <a:latin typeface="Times New Roman" panose="02020603050405020304" pitchFamily="18" charset="0"/>
              <a:cs typeface="Times New Roman" panose="02020603050405020304" pitchFamily="18" charset="0"/>
            </a:rPr>
            <a:t>Does the COVID-19 pandemic worsen VRS interpreter burnout? </a:t>
          </a:r>
        </a:p>
        <a:p>
          <a:pPr marL="285750" lvl="1" indent="-285750" algn="l" defTabSz="2222500">
            <a:lnSpc>
              <a:spcPct val="90000"/>
            </a:lnSpc>
            <a:spcBef>
              <a:spcPct val="0"/>
            </a:spcBef>
            <a:spcAft>
              <a:spcPct val="20000"/>
            </a:spcAft>
            <a:buChar char="•"/>
          </a:pPr>
          <a:r>
            <a:rPr lang="en-US" sz="5000" kern="1200" dirty="0">
              <a:latin typeface="Times New Roman" panose="02020603050405020304" pitchFamily="18" charset="0"/>
              <a:cs typeface="Times New Roman" panose="02020603050405020304" pitchFamily="18" charset="0"/>
            </a:rPr>
            <a:t>If so, what are the main factors that contribute to this increase in burnout?</a:t>
          </a:r>
        </a:p>
      </dsp:txBody>
      <dsp:txXfrm>
        <a:off x="0" y="1391193"/>
        <a:ext cx="14430369" cy="28483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B8C2B0-9AA5-D049-B038-E7E922EE16C3}">
      <dsp:nvSpPr>
        <dsp:cNvPr id="0" name=""/>
        <dsp:cNvSpPr/>
      </dsp:nvSpPr>
      <dsp:spPr>
        <a:xfrm>
          <a:off x="0" y="1204491"/>
          <a:ext cx="7863811" cy="731523"/>
        </a:xfrm>
        <a:prstGeom prst="roundRect">
          <a:avLst/>
        </a:prstGeom>
        <a:solidFill>
          <a:srgbClr val="0A254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a:lnSpc>
              <a:spcPct val="90000"/>
            </a:lnSpc>
            <a:spcBef>
              <a:spcPct val="0"/>
            </a:spcBef>
            <a:spcAft>
              <a:spcPct val="35000"/>
            </a:spcAft>
            <a:buNone/>
          </a:pPr>
          <a:r>
            <a:rPr lang="en-US" sz="5400" kern="1200" dirty="0">
              <a:latin typeface="Times New Roman" panose="02020603050405020304" pitchFamily="18" charset="0"/>
              <a:cs typeface="Times New Roman" panose="02020603050405020304" pitchFamily="18" charset="0"/>
            </a:rPr>
            <a:t>Key Words</a:t>
          </a:r>
        </a:p>
      </dsp:txBody>
      <dsp:txXfrm>
        <a:off x="35710" y="1240201"/>
        <a:ext cx="7792391" cy="660103"/>
      </dsp:txXfrm>
    </dsp:sp>
    <dsp:sp modelId="{8E9A34AD-7663-7E42-9E46-E9065930C507}">
      <dsp:nvSpPr>
        <dsp:cNvPr id="0" name=""/>
        <dsp:cNvSpPr/>
      </dsp:nvSpPr>
      <dsp:spPr>
        <a:xfrm>
          <a:off x="0" y="2017401"/>
          <a:ext cx="8271863" cy="3047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632" tIns="81280" rIns="455168" bIns="81280" numCol="1" spcCol="1270" anchor="t" anchorCtr="0">
          <a:noAutofit/>
        </a:bodyPr>
        <a:lstStyle/>
        <a:p>
          <a:pPr marL="285750" lvl="1" indent="-285750" algn="l" defTabSz="2222500">
            <a:lnSpc>
              <a:spcPct val="90000"/>
            </a:lnSpc>
            <a:spcBef>
              <a:spcPct val="0"/>
            </a:spcBef>
            <a:spcAft>
              <a:spcPct val="20000"/>
            </a:spcAft>
            <a:buChar char="•"/>
          </a:pPr>
          <a:r>
            <a:rPr lang="en-US" sz="5000" kern="1200" dirty="0">
              <a:latin typeface="Times New Roman" panose="02020603050405020304" pitchFamily="18" charset="0"/>
              <a:cs typeface="Times New Roman" panose="02020603050405020304" pitchFamily="18" charset="0"/>
            </a:rPr>
            <a:t>Video Relay Service (VRS)</a:t>
          </a:r>
        </a:p>
        <a:p>
          <a:pPr marL="285750" lvl="1" indent="-285750" algn="l" defTabSz="2222500">
            <a:lnSpc>
              <a:spcPct val="90000"/>
            </a:lnSpc>
            <a:spcBef>
              <a:spcPct val="0"/>
            </a:spcBef>
            <a:spcAft>
              <a:spcPct val="20000"/>
            </a:spcAft>
            <a:buChar char="•"/>
          </a:pPr>
          <a:r>
            <a:rPr lang="en-US" sz="5000" kern="1200" dirty="0">
              <a:latin typeface="Times New Roman" panose="02020603050405020304" pitchFamily="18" charset="0"/>
              <a:cs typeface="Times New Roman" panose="02020603050405020304" pitchFamily="18" charset="0"/>
            </a:rPr>
            <a:t>American Sign Language (ASL)</a:t>
          </a:r>
        </a:p>
        <a:p>
          <a:pPr marL="285750" lvl="1" indent="-285750" algn="l" defTabSz="2222500">
            <a:lnSpc>
              <a:spcPct val="90000"/>
            </a:lnSpc>
            <a:spcBef>
              <a:spcPct val="0"/>
            </a:spcBef>
            <a:spcAft>
              <a:spcPct val="20000"/>
            </a:spcAft>
            <a:buChar char="•"/>
          </a:pPr>
          <a:endParaRPr lang="en-US" sz="5000" kern="1200" dirty="0"/>
        </a:p>
      </dsp:txBody>
      <dsp:txXfrm>
        <a:off x="0" y="2017401"/>
        <a:ext cx="8271863" cy="30470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E87432-C7BE-9945-845F-609D9E65A6CC}">
      <dsp:nvSpPr>
        <dsp:cNvPr id="0" name=""/>
        <dsp:cNvSpPr/>
      </dsp:nvSpPr>
      <dsp:spPr>
        <a:xfrm>
          <a:off x="878439" y="0"/>
          <a:ext cx="9015671" cy="9015671"/>
        </a:xfrm>
        <a:prstGeom prst="diamond">
          <a:avLst/>
        </a:prstGeom>
        <a:solidFill>
          <a:srgbClr val="0A254E"/>
        </a:solidFill>
        <a:ln>
          <a:noFill/>
        </a:ln>
        <a:effectLst/>
      </dsp:spPr>
      <dsp:style>
        <a:lnRef idx="0">
          <a:scrgbClr r="0" g="0" b="0"/>
        </a:lnRef>
        <a:fillRef idx="1">
          <a:scrgbClr r="0" g="0" b="0"/>
        </a:fillRef>
        <a:effectRef idx="0">
          <a:scrgbClr r="0" g="0" b="0"/>
        </a:effectRef>
        <a:fontRef idx="minor"/>
      </dsp:style>
    </dsp:sp>
    <dsp:sp modelId="{B4A2F713-A6D7-8A42-91D0-70752B9CD5CC}">
      <dsp:nvSpPr>
        <dsp:cNvPr id="0" name=""/>
        <dsp:cNvSpPr/>
      </dsp:nvSpPr>
      <dsp:spPr>
        <a:xfrm>
          <a:off x="1734928" y="856488"/>
          <a:ext cx="3516111" cy="3516111"/>
        </a:xfrm>
        <a:prstGeom prst="roundRect">
          <a:avLst/>
        </a:prstGeom>
        <a:solidFill>
          <a:srgbClr val="0A254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US" sz="4800" kern="1200" dirty="0">
              <a:latin typeface="Times New Roman" panose="02020603050405020304" pitchFamily="18" charset="0"/>
              <a:cs typeface="Times New Roman" panose="02020603050405020304" pitchFamily="18" charset="0"/>
            </a:rPr>
            <a:t>Constantly changing COVID-19 numbers</a:t>
          </a:r>
        </a:p>
      </dsp:txBody>
      <dsp:txXfrm>
        <a:off x="1906570" y="1028130"/>
        <a:ext cx="3172827" cy="3172827"/>
      </dsp:txXfrm>
    </dsp:sp>
    <dsp:sp modelId="{9D8E4D1E-0671-7141-ABCF-0D3E19B30B43}">
      <dsp:nvSpPr>
        <dsp:cNvPr id="0" name=""/>
        <dsp:cNvSpPr/>
      </dsp:nvSpPr>
      <dsp:spPr>
        <a:xfrm>
          <a:off x="5521510" y="856488"/>
          <a:ext cx="3516111" cy="3516111"/>
        </a:xfrm>
        <a:prstGeom prst="roundRect">
          <a:avLst/>
        </a:prstGeom>
        <a:solidFill>
          <a:srgbClr val="0A254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US" sz="4800" kern="1200" dirty="0"/>
            <a:t>This study is </a:t>
          </a:r>
          <a:r>
            <a:rPr lang="en-US" sz="4800" kern="1200" dirty="0">
              <a:latin typeface="Times New Roman" panose="02020603050405020304" pitchFamily="18" charset="0"/>
              <a:cs typeface="Times New Roman" panose="02020603050405020304" pitchFamily="18" charset="0"/>
            </a:rPr>
            <a:t>purely</a:t>
          </a:r>
          <a:r>
            <a:rPr lang="en-US" sz="4800" kern="1200" dirty="0"/>
            <a:t> theoretical in nature.</a:t>
          </a:r>
        </a:p>
      </dsp:txBody>
      <dsp:txXfrm>
        <a:off x="5693152" y="1028130"/>
        <a:ext cx="3172827" cy="3172827"/>
      </dsp:txXfrm>
    </dsp:sp>
    <dsp:sp modelId="{ACC77565-F3EE-FC46-B03A-8253E3A5C7A5}">
      <dsp:nvSpPr>
        <dsp:cNvPr id="0" name=""/>
        <dsp:cNvSpPr/>
      </dsp:nvSpPr>
      <dsp:spPr>
        <a:xfrm>
          <a:off x="1734928" y="4643070"/>
          <a:ext cx="3516111" cy="3516111"/>
        </a:xfrm>
        <a:prstGeom prst="roundRect">
          <a:avLst/>
        </a:prstGeom>
        <a:solidFill>
          <a:srgbClr val="0A254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US" sz="4800" kern="1200" dirty="0">
              <a:latin typeface="Times New Roman" panose="02020603050405020304" pitchFamily="18" charset="0"/>
              <a:cs typeface="Times New Roman" panose="02020603050405020304" pitchFamily="18" charset="0"/>
            </a:rPr>
            <a:t>Constantly</a:t>
          </a:r>
          <a:r>
            <a:rPr lang="en-US" sz="4800" kern="1200" dirty="0"/>
            <a:t> changing regulations</a:t>
          </a:r>
        </a:p>
      </dsp:txBody>
      <dsp:txXfrm>
        <a:off x="1906570" y="4814712"/>
        <a:ext cx="3172827" cy="3172827"/>
      </dsp:txXfrm>
    </dsp:sp>
    <dsp:sp modelId="{6CDE711C-6640-864F-91F8-331786CB34A3}">
      <dsp:nvSpPr>
        <dsp:cNvPr id="0" name=""/>
        <dsp:cNvSpPr/>
      </dsp:nvSpPr>
      <dsp:spPr>
        <a:xfrm>
          <a:off x="5521510" y="4643070"/>
          <a:ext cx="3516111" cy="3516111"/>
        </a:xfrm>
        <a:prstGeom prst="roundRect">
          <a:avLst/>
        </a:prstGeom>
        <a:solidFill>
          <a:srgbClr val="0A254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US" sz="4800" kern="1200" dirty="0"/>
            <a:t>Varying  </a:t>
          </a:r>
          <a:r>
            <a:rPr lang="en-US" sz="4800" kern="1200" dirty="0">
              <a:latin typeface="Times New Roman" panose="02020603050405020304" pitchFamily="18" charset="0"/>
              <a:cs typeface="Times New Roman" panose="02020603050405020304" pitchFamily="18" charset="0"/>
            </a:rPr>
            <a:t>regulations</a:t>
          </a:r>
          <a:r>
            <a:rPr lang="en-US" sz="4800" kern="1200" dirty="0"/>
            <a:t> in different states </a:t>
          </a:r>
        </a:p>
      </dsp:txBody>
      <dsp:txXfrm>
        <a:off x="5693152" y="4814712"/>
        <a:ext cx="3172827" cy="31728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E87432-C7BE-9945-845F-609D9E65A6CC}">
      <dsp:nvSpPr>
        <dsp:cNvPr id="0" name=""/>
        <dsp:cNvSpPr/>
      </dsp:nvSpPr>
      <dsp:spPr>
        <a:xfrm>
          <a:off x="853105" y="0"/>
          <a:ext cx="9015671" cy="9015671"/>
        </a:xfrm>
        <a:prstGeom prst="diamond">
          <a:avLst/>
        </a:prstGeom>
        <a:solidFill>
          <a:srgbClr val="0A254E"/>
        </a:solidFill>
        <a:ln>
          <a:noFill/>
        </a:ln>
        <a:effectLst/>
      </dsp:spPr>
      <dsp:style>
        <a:lnRef idx="0">
          <a:scrgbClr r="0" g="0" b="0"/>
        </a:lnRef>
        <a:fillRef idx="1">
          <a:scrgbClr r="0" g="0" b="0"/>
        </a:fillRef>
        <a:effectRef idx="0">
          <a:scrgbClr r="0" g="0" b="0"/>
        </a:effectRef>
        <a:fontRef idx="minor"/>
      </dsp:style>
    </dsp:sp>
    <dsp:sp modelId="{B4A2F713-A6D7-8A42-91D0-70752B9CD5CC}">
      <dsp:nvSpPr>
        <dsp:cNvPr id="0" name=""/>
        <dsp:cNvSpPr/>
      </dsp:nvSpPr>
      <dsp:spPr>
        <a:xfrm>
          <a:off x="1734928" y="856488"/>
          <a:ext cx="3516111" cy="3516111"/>
        </a:xfrm>
        <a:prstGeom prst="roundRect">
          <a:avLst/>
        </a:prstGeom>
        <a:solidFill>
          <a:srgbClr val="0A254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Certified </a:t>
          </a:r>
          <a:r>
            <a:rPr lang="en-US" sz="4200" kern="1200" dirty="0">
              <a:latin typeface="Times New Roman" panose="02020603050405020304" pitchFamily="18" charset="0"/>
              <a:cs typeface="Times New Roman" panose="02020603050405020304" pitchFamily="18" charset="0"/>
            </a:rPr>
            <a:t>ASL</a:t>
          </a:r>
          <a:r>
            <a:rPr lang="en-US" sz="4200" kern="1200" dirty="0"/>
            <a:t> Interpreters</a:t>
          </a:r>
        </a:p>
      </dsp:txBody>
      <dsp:txXfrm>
        <a:off x="1906570" y="1028130"/>
        <a:ext cx="3172827" cy="3172827"/>
      </dsp:txXfrm>
    </dsp:sp>
    <dsp:sp modelId="{9D8E4D1E-0671-7141-ABCF-0D3E19B30B43}">
      <dsp:nvSpPr>
        <dsp:cNvPr id="0" name=""/>
        <dsp:cNvSpPr/>
      </dsp:nvSpPr>
      <dsp:spPr>
        <a:xfrm>
          <a:off x="5521510" y="856488"/>
          <a:ext cx="3516111" cy="3516111"/>
        </a:xfrm>
        <a:prstGeom prst="roundRect">
          <a:avLst/>
        </a:prstGeom>
        <a:solidFill>
          <a:srgbClr val="0A254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latin typeface="Times New Roman" panose="02020603050405020304" pitchFamily="18" charset="0"/>
              <a:cs typeface="Times New Roman" panose="02020603050405020304" pitchFamily="18" charset="0"/>
            </a:rPr>
            <a:t>Over eighteen</a:t>
          </a:r>
        </a:p>
      </dsp:txBody>
      <dsp:txXfrm>
        <a:off x="5693152" y="1028130"/>
        <a:ext cx="3172827" cy="3172827"/>
      </dsp:txXfrm>
    </dsp:sp>
    <dsp:sp modelId="{ACC77565-F3EE-FC46-B03A-8253E3A5C7A5}">
      <dsp:nvSpPr>
        <dsp:cNvPr id="0" name=""/>
        <dsp:cNvSpPr/>
      </dsp:nvSpPr>
      <dsp:spPr>
        <a:xfrm>
          <a:off x="1734928" y="4643070"/>
          <a:ext cx="3516111" cy="3516111"/>
        </a:xfrm>
        <a:prstGeom prst="roundRect">
          <a:avLst/>
        </a:prstGeom>
        <a:solidFill>
          <a:srgbClr val="0A254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Worked on VRS during the </a:t>
          </a:r>
          <a:r>
            <a:rPr lang="en-US" sz="4200" kern="1200" dirty="0">
              <a:latin typeface="Times New Roman" panose="02020603050405020304" pitchFamily="18" charset="0"/>
              <a:cs typeface="Times New Roman" panose="02020603050405020304" pitchFamily="18" charset="0"/>
            </a:rPr>
            <a:t>COVID-19</a:t>
          </a:r>
          <a:r>
            <a:rPr lang="en-US" sz="4200" kern="1200" dirty="0"/>
            <a:t> pandemic</a:t>
          </a:r>
        </a:p>
      </dsp:txBody>
      <dsp:txXfrm>
        <a:off x="1906570" y="4814712"/>
        <a:ext cx="3172827" cy="3172827"/>
      </dsp:txXfrm>
    </dsp:sp>
    <dsp:sp modelId="{6CDE711C-6640-864F-91F8-331786CB34A3}">
      <dsp:nvSpPr>
        <dsp:cNvPr id="0" name=""/>
        <dsp:cNvSpPr/>
      </dsp:nvSpPr>
      <dsp:spPr>
        <a:xfrm>
          <a:off x="5521510" y="4643070"/>
          <a:ext cx="3516111" cy="3516111"/>
        </a:xfrm>
        <a:prstGeom prst="roundRect">
          <a:avLst/>
        </a:prstGeom>
        <a:solidFill>
          <a:srgbClr val="0A254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Worked in VRS before the </a:t>
          </a:r>
          <a:r>
            <a:rPr lang="en-US" sz="4200" kern="1200" dirty="0">
              <a:latin typeface="Times New Roman" panose="02020603050405020304" pitchFamily="18" charset="0"/>
              <a:cs typeface="Times New Roman" panose="02020603050405020304" pitchFamily="18" charset="0"/>
            </a:rPr>
            <a:t>COVID-19</a:t>
          </a:r>
          <a:r>
            <a:rPr lang="en-US" sz="4200" kern="1200" dirty="0"/>
            <a:t> pandemic</a:t>
          </a:r>
        </a:p>
      </dsp:txBody>
      <dsp:txXfrm>
        <a:off x="5693152" y="4814712"/>
        <a:ext cx="3172827" cy="317282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3/15/22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3/15/22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3/15/22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3/15/22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3/15/22</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igitalcommons.unf.edu/cgi/viewcontent.cgi?referer=&amp;httpsredir=1&amp;article=1021&amp;context=joi" TargetMode="External"/><Relationship Id="rId13" Type="http://schemas.openxmlformats.org/officeDocument/2006/relationships/diagramQuickStyle" Target="../diagrams/quickStyle1.xml"/><Relationship Id="rId18" Type="http://schemas.openxmlformats.org/officeDocument/2006/relationships/diagramQuickStyle" Target="../diagrams/quickStyle2.xml"/><Relationship Id="rId26" Type="http://schemas.openxmlformats.org/officeDocument/2006/relationships/diagramData" Target="../diagrams/data4.xml"/><Relationship Id="rId3" Type="http://schemas.openxmlformats.org/officeDocument/2006/relationships/image" Target="../media/image1.jpg"/><Relationship Id="rId21" Type="http://schemas.openxmlformats.org/officeDocument/2006/relationships/diagramData" Target="../diagrams/data3.xml"/><Relationship Id="rId7" Type="http://schemas.openxmlformats.org/officeDocument/2006/relationships/hyperlink" Target="https://digitalcommons.unomaha.edu/cgi/viewcontent.cgi?article=1118&amp;context=university_honors_program" TargetMode="External"/><Relationship Id="rId12" Type="http://schemas.openxmlformats.org/officeDocument/2006/relationships/diagramLayout" Target="../diagrams/layout1.xml"/><Relationship Id="rId17" Type="http://schemas.openxmlformats.org/officeDocument/2006/relationships/diagramLayout" Target="../diagrams/layout2.xml"/><Relationship Id="rId25" Type="http://schemas.microsoft.com/office/2007/relationships/diagramDrawing" Target="../diagrams/drawing3.xml"/><Relationship Id="rId2" Type="http://schemas.openxmlformats.org/officeDocument/2006/relationships/notesSlide" Target="../notesSlides/notesSlide1.xml"/><Relationship Id="rId16" Type="http://schemas.openxmlformats.org/officeDocument/2006/relationships/diagramData" Target="../diagrams/data2.xml"/><Relationship Id="rId20" Type="http://schemas.microsoft.com/office/2007/relationships/diagramDrawing" Target="../diagrams/drawing2.xml"/><Relationship Id="rId29" Type="http://schemas.openxmlformats.org/officeDocument/2006/relationships/diagramColors" Target="../diagrams/colors4.xml"/><Relationship Id="rId1" Type="http://schemas.openxmlformats.org/officeDocument/2006/relationships/slideLayout" Target="../slideLayouts/slideLayout1.xml"/><Relationship Id="rId6" Type="http://schemas.openxmlformats.org/officeDocument/2006/relationships/hyperlink" Target="https://docs.google.com/viewer?a=v&amp;pid=sites&amp;srcid=ZGVmYXVsdGRvbWFpbnxyaWRwdWJsaWNhdGlvbnNwcm9qZWN0fGd4OjM3ODUzZmMzOGU4NDRiNjE" TargetMode="External"/><Relationship Id="rId11" Type="http://schemas.openxmlformats.org/officeDocument/2006/relationships/diagramData" Target="../diagrams/data1.xml"/><Relationship Id="rId24" Type="http://schemas.openxmlformats.org/officeDocument/2006/relationships/diagramColors" Target="../diagrams/colors3.xml"/><Relationship Id="rId5" Type="http://schemas.openxmlformats.org/officeDocument/2006/relationships/hyperlink" Target="https://digitalcommons.wou.edu/cgi/viewcontent.cgi?article=1030&amp;context=theses" TargetMode="External"/><Relationship Id="rId15" Type="http://schemas.microsoft.com/office/2007/relationships/diagramDrawing" Target="../diagrams/drawing1.xml"/><Relationship Id="rId23" Type="http://schemas.openxmlformats.org/officeDocument/2006/relationships/diagramQuickStyle" Target="../diagrams/quickStyle3.xml"/><Relationship Id="rId28" Type="http://schemas.openxmlformats.org/officeDocument/2006/relationships/diagramQuickStyle" Target="../diagrams/quickStyle4.xml"/><Relationship Id="rId10" Type="http://schemas.openxmlformats.org/officeDocument/2006/relationships/hyperlink" Target="https://digitalcommons.unf.edu/joi/vol29/iss1/2" TargetMode="External"/><Relationship Id="rId19" Type="http://schemas.openxmlformats.org/officeDocument/2006/relationships/diagramColors" Target="../diagrams/colors2.xml"/><Relationship Id="rId4" Type="http://schemas.openxmlformats.org/officeDocument/2006/relationships/hyperlink" Target="https://digitalcommons.unf.edu/joi/vol24/iss1/2/" TargetMode="External"/><Relationship Id="rId9" Type="http://schemas.openxmlformats.org/officeDocument/2006/relationships/hyperlink" Target="https://docs.google.com/viewer?a=v&amp;pid=sites&amp;srcid=ZGVmYXVsdGRvbWFpbnxyaWRwdWJsaWNhdGlvbnNwcm9qZWN0fGd4OjRjMzgwNTg4YmQyNjlkNjQ" TargetMode="External"/><Relationship Id="rId14" Type="http://schemas.openxmlformats.org/officeDocument/2006/relationships/diagramColors" Target="../diagrams/colors1.xml"/><Relationship Id="rId22" Type="http://schemas.openxmlformats.org/officeDocument/2006/relationships/diagramLayout" Target="../diagrams/layout3.xml"/><Relationship Id="rId27" Type="http://schemas.openxmlformats.org/officeDocument/2006/relationships/diagramLayout" Target="../diagrams/layout4.xml"/><Relationship Id="rId30" Type="http://schemas.microsoft.com/office/2007/relationships/diagramDrawing" Target="../diagrams/drawin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extBox 166"/>
          <p:cNvSpPr txBox="1"/>
          <p:nvPr/>
        </p:nvSpPr>
        <p:spPr>
          <a:xfrm>
            <a:off x="649742" y="14616116"/>
            <a:ext cx="9312772" cy="2656497"/>
          </a:xfrm>
          <a:prstGeom prst="rect">
            <a:avLst/>
          </a:prstGeom>
          <a:solidFill>
            <a:schemeClr val="bg1"/>
          </a:solidFill>
          <a:ln>
            <a:solidFill>
              <a:schemeClr val="tx1"/>
            </a:solidFill>
          </a:ln>
        </p:spPr>
        <p:txBody>
          <a:bodyPr wrap="square" lIns="131445" tIns="65723" rIns="131445" bIns="65723" rtlCol="0">
            <a:spAutoFit/>
          </a:bodyPr>
          <a:lstStyle/>
          <a:p>
            <a:r>
              <a:rPr lang="en-US" sz="2400" dirty="0">
                <a:latin typeface="Times New Roman" panose="02020603050405020304" pitchFamily="18" charset="0"/>
                <a:cs typeface="Times New Roman" panose="02020603050405020304" pitchFamily="18" charset="0"/>
              </a:rPr>
              <a:t>The isolation caused by the COVID-19 pandemic likely increased VRS call volume. One of the major stressors in VRS before the COVID-19 pandemic was due to call volume and lack of time between these calls (Bower, 2015). This is likely to cause increased stress, anxiety, and physical strain in VRS interpreters working during the COVID-19 pandemic. </a:t>
            </a:r>
            <a:endParaRPr lang="en-US" sz="2400" dirty="0">
              <a:solidFill>
                <a:schemeClr val="bg1"/>
              </a:solidFill>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a:cs typeface="Times New Roman"/>
            </a:endParaRPr>
          </a:p>
        </p:txBody>
      </p:sp>
      <p:sp>
        <p:nvSpPr>
          <p:cNvPr id="168" name="TextBox 167"/>
          <p:cNvSpPr txBox="1"/>
          <p:nvPr/>
        </p:nvSpPr>
        <p:spPr>
          <a:xfrm>
            <a:off x="635634" y="13741926"/>
            <a:ext cx="9326880"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Hypothesis</a:t>
            </a:r>
            <a:endParaRPr lang="en-US" sz="6000" dirty="0">
              <a:solidFill>
                <a:schemeClr val="bg1"/>
              </a:solidFill>
              <a:latin typeface="Times New Roman"/>
              <a:cs typeface="Times New Roman"/>
            </a:endParaRPr>
          </a:p>
        </p:txBody>
      </p:sp>
      <p:sp>
        <p:nvSpPr>
          <p:cNvPr id="4" name="TextBox 3"/>
          <p:cNvSpPr txBox="1"/>
          <p:nvPr/>
        </p:nvSpPr>
        <p:spPr>
          <a:xfrm>
            <a:off x="742129" y="504527"/>
            <a:ext cx="42534030" cy="2573075"/>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r>
              <a:rPr lang="en-US" b="1" dirty="0"/>
              <a:t>				The Effect of COVID-19 on Video Relay Service Interpreter Burnout</a:t>
            </a:r>
            <a:endParaRPr lang="en-US" dirty="0"/>
          </a:p>
          <a:p>
            <a:pPr algn="ctr"/>
            <a:r>
              <a:rPr lang="en-US" sz="5800" b="1" dirty="0">
                <a:latin typeface="Times New Roman"/>
                <a:cs typeface="Times New Roman"/>
              </a:rPr>
              <a:t>Gabriella </a:t>
            </a:r>
            <a:r>
              <a:rPr lang="en-US" sz="5800" b="1" dirty="0" err="1">
                <a:latin typeface="Times New Roman"/>
                <a:cs typeface="Times New Roman"/>
              </a:rPr>
              <a:t>LaPlaca</a:t>
            </a:r>
            <a:endParaRPr lang="en-US" sz="5800" b="1" dirty="0">
              <a:latin typeface="Times New Roman"/>
              <a:cs typeface="Times New Roman"/>
            </a:endParaRP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4103" y="1207589"/>
            <a:ext cx="4840224" cy="1377696"/>
          </a:xfrm>
          <a:prstGeom prst="rect">
            <a:avLst/>
          </a:prstGeom>
        </p:spPr>
      </p:pic>
      <p:sp>
        <p:nvSpPr>
          <p:cNvPr id="159" name="TextBox 158"/>
          <p:cNvSpPr txBox="1"/>
          <p:nvPr/>
        </p:nvSpPr>
        <p:spPr>
          <a:xfrm>
            <a:off x="33955095" y="18818246"/>
            <a:ext cx="9321064" cy="12197571"/>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Times New Roman"/>
              <a:cs typeface="Times New Roman"/>
            </a:endParaRPr>
          </a:p>
          <a:p>
            <a:pPr marL="463550" indent="-446088"/>
            <a:r>
              <a:rPr lang="en-US" sz="2400" dirty="0">
                <a:latin typeface="Times New Roman" panose="02020603050405020304" pitchFamily="18" charset="0"/>
                <a:cs typeface="Times New Roman" panose="02020603050405020304" pitchFamily="18" charset="0"/>
              </a:rPr>
              <a:t>Bower, K. (2015). Stress and burnout in video relay service (VRS) interpreting. </a:t>
            </a:r>
            <a:r>
              <a:rPr lang="en-US" sz="2400" i="1" dirty="0">
                <a:latin typeface="Times New Roman" panose="02020603050405020304" pitchFamily="18" charset="0"/>
                <a:cs typeface="Times New Roman" panose="02020603050405020304" pitchFamily="18" charset="0"/>
              </a:rPr>
              <a:t>Journal of Interpretation</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24</a:t>
            </a:r>
            <a:r>
              <a:rPr lang="en-US" sz="2400" dirty="0">
                <a:latin typeface="Times New Roman" panose="02020603050405020304" pitchFamily="18" charset="0"/>
                <a:cs typeface="Times New Roman" panose="02020603050405020304" pitchFamily="18" charset="0"/>
              </a:rPr>
              <a:t>(1), 1-18. </a:t>
            </a:r>
            <a:r>
              <a:rPr lang="en-US" sz="2400" u="sng" dirty="0">
                <a:latin typeface="Times New Roman" panose="02020603050405020304" pitchFamily="18" charset="0"/>
                <a:cs typeface="Times New Roman" panose="02020603050405020304" pitchFamily="18" charset="0"/>
                <a:hlinkClick r:id="rId4"/>
              </a:rPr>
              <a:t>https://digitalcommons.unf.edu/joi/vol24/iss1/2/</a:t>
            </a:r>
            <a:endParaRPr lang="en-US" sz="2400" dirty="0">
              <a:latin typeface="Times New Roman" panose="02020603050405020304" pitchFamily="18" charset="0"/>
              <a:cs typeface="Times New Roman" panose="02020603050405020304" pitchFamily="18" charset="0"/>
            </a:endParaRPr>
          </a:p>
          <a:p>
            <a:pPr marL="463550" indent="-920750"/>
            <a:r>
              <a:rPr lang="en-US" sz="2400" dirty="0">
                <a:latin typeface="Times New Roman" panose="02020603050405020304" pitchFamily="18" charset="0"/>
                <a:cs typeface="Times New Roman" panose="02020603050405020304" pitchFamily="18" charset="0"/>
              </a:rPr>
              <a:t>Humphry, C. (2015). </a:t>
            </a:r>
            <a:r>
              <a:rPr lang="en-US" sz="2400" i="1" dirty="0">
                <a:latin typeface="Times New Roman" panose="02020603050405020304" pitchFamily="18" charset="0"/>
                <a:cs typeface="Times New Roman" panose="02020603050405020304" pitchFamily="18" charset="0"/>
              </a:rPr>
              <a:t>Job satisfaction, role strain, burnout, and self-care among American Sign Language/English interpreters</a:t>
            </a:r>
            <a:r>
              <a:rPr lang="en-US" sz="2400" dirty="0">
                <a:latin typeface="Times New Roman" panose="02020603050405020304" pitchFamily="18" charset="0"/>
                <a:cs typeface="Times New Roman" panose="02020603050405020304" pitchFamily="18" charset="0"/>
              </a:rPr>
              <a:t> [master’s thesis]</a:t>
            </a:r>
            <a:r>
              <a:rPr lang="en-US" sz="2400" i="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Western Organ University. </a:t>
            </a:r>
            <a:r>
              <a:rPr lang="en-US" sz="2400" i="1" u="sng" dirty="0">
                <a:latin typeface="Times New Roman" panose="02020603050405020304" pitchFamily="18" charset="0"/>
                <a:cs typeface="Times New Roman" panose="02020603050405020304" pitchFamily="18" charset="0"/>
                <a:hlinkClick r:id="rId5"/>
              </a:rPr>
              <a:t>https://digitalcommons.wou.edu/cgi/viewcontent.cgi?article=1030&amp;context=theses</a:t>
            </a:r>
            <a:r>
              <a:rPr lang="en-US" sz="2400" dirty="0">
                <a:latin typeface="Times New Roman" panose="02020603050405020304" pitchFamily="18" charset="0"/>
                <a:cs typeface="Times New Roman" panose="02020603050405020304" pitchFamily="18" charset="0"/>
              </a:rPr>
              <a:t> </a:t>
            </a:r>
          </a:p>
          <a:p>
            <a:pPr marL="463550" indent="-463550"/>
            <a:r>
              <a:rPr lang="en-US" sz="2400" dirty="0" err="1">
                <a:latin typeface="Times New Roman" panose="02020603050405020304" pitchFamily="18" charset="0"/>
                <a:cs typeface="Times New Roman" panose="02020603050405020304" pitchFamily="18" charset="0"/>
              </a:rPr>
              <a:t>Peper</a:t>
            </a:r>
            <a:r>
              <a:rPr lang="en-US" sz="2400" dirty="0">
                <a:latin typeface="Times New Roman" panose="02020603050405020304" pitchFamily="18" charset="0"/>
                <a:cs typeface="Times New Roman" panose="02020603050405020304" pitchFamily="18" charset="0"/>
              </a:rPr>
              <a:t>, E. &amp; Hughes Gibney, K. (1999). “Psychophysiological basis for discomfort during sign language interpreting” </a:t>
            </a:r>
            <a:r>
              <a:rPr lang="en-US" sz="2400" i="1" dirty="0">
                <a:latin typeface="Times New Roman" panose="02020603050405020304" pitchFamily="18" charset="0"/>
                <a:cs typeface="Times New Roman" panose="02020603050405020304" pitchFamily="18" charset="0"/>
              </a:rPr>
              <a:t>Journal of Interpretation.</a:t>
            </a:r>
            <a:r>
              <a:rPr lang="en-US" sz="2400" dirty="0">
                <a:latin typeface="Times New Roman" panose="02020603050405020304" pitchFamily="18" charset="0"/>
                <a:cs typeface="Times New Roman" panose="02020603050405020304" pitchFamily="18" charset="0"/>
              </a:rPr>
              <a:t> </a:t>
            </a:r>
            <a:r>
              <a:rPr lang="en-US" sz="2400" i="1" u="sng" dirty="0">
                <a:latin typeface="Times New Roman" panose="02020603050405020304" pitchFamily="18" charset="0"/>
                <a:cs typeface="Times New Roman" panose="02020603050405020304" pitchFamily="18" charset="0"/>
                <a:hlinkClick r:id="rId6"/>
              </a:rPr>
              <a:t>https://docs.google.com/viewer?a=v&amp;pid=sites&amp;srcid=ZGVmYXVsdGRvbWFpbnxyaWRwdWJsaWNhdGlvbnNwcm9qZWN0fGd4OjM3ODUzZmMzOGU4NDRiNjE</a:t>
            </a:r>
            <a:endParaRPr lang="en-US" sz="2400" dirty="0">
              <a:latin typeface="Times New Roman" panose="02020603050405020304" pitchFamily="18" charset="0"/>
              <a:cs typeface="Times New Roman" panose="02020603050405020304" pitchFamily="18" charset="0"/>
            </a:endParaRPr>
          </a:p>
          <a:p>
            <a:pPr marL="463550" indent="-463550"/>
            <a:r>
              <a:rPr lang="en-US" sz="2400" dirty="0" err="1">
                <a:latin typeface="Times New Roman" panose="02020603050405020304" pitchFamily="18" charset="0"/>
                <a:cs typeface="Times New Roman" panose="02020603050405020304" pitchFamily="18" charset="0"/>
              </a:rPr>
              <a:t>Schnack</a:t>
            </a:r>
            <a:r>
              <a:rPr lang="en-US" sz="2400" dirty="0">
                <a:latin typeface="Times New Roman" panose="02020603050405020304" pitchFamily="18" charset="0"/>
                <a:cs typeface="Times New Roman" panose="02020603050405020304" pitchFamily="18" charset="0"/>
              </a:rPr>
              <a:t>, K. (2020). </a:t>
            </a:r>
            <a:r>
              <a:rPr lang="en-US" sz="2400" i="1" dirty="0">
                <a:latin typeface="Times New Roman" panose="02020603050405020304" pitchFamily="18" charset="0"/>
                <a:cs typeface="Times New Roman" panose="02020603050405020304" pitchFamily="18" charset="0"/>
              </a:rPr>
              <a:t>Social isolation, anxiety and stress among VRS/VRI sign language interpreters during the Covid-19 pandemic</a:t>
            </a:r>
            <a:r>
              <a:rPr lang="en-US" sz="2400" dirty="0">
                <a:latin typeface="Times New Roman" panose="02020603050405020304" pitchFamily="18" charset="0"/>
                <a:cs typeface="Times New Roman" panose="02020603050405020304" pitchFamily="18" charset="0"/>
              </a:rPr>
              <a:t> [theses, capstone, creative project]</a:t>
            </a:r>
            <a:r>
              <a:rPr lang="en-US" sz="2400" i="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University of Nebraska at Omaha. </a:t>
            </a:r>
            <a:r>
              <a:rPr lang="en-US" sz="2400" u="sng" dirty="0">
                <a:latin typeface="Times New Roman" panose="02020603050405020304" pitchFamily="18" charset="0"/>
                <a:cs typeface="Times New Roman" panose="02020603050405020304" pitchFamily="18" charset="0"/>
                <a:hlinkClick r:id="rId7"/>
              </a:rPr>
              <a:t>https://digitalcommons.unomaha.edu/cgi/viewcontent.cgi?article=1118&amp;context=university_honors_program</a:t>
            </a:r>
            <a:endParaRPr lang="en-US" sz="2400" dirty="0">
              <a:latin typeface="Times New Roman" panose="02020603050405020304" pitchFamily="18" charset="0"/>
              <a:cs typeface="Times New Roman" panose="02020603050405020304" pitchFamily="18" charset="0"/>
            </a:endParaRPr>
          </a:p>
          <a:p>
            <a:pPr marL="463550" indent="-463550"/>
            <a:r>
              <a:rPr lang="en-US" sz="2400" dirty="0" err="1">
                <a:latin typeface="Times New Roman" panose="02020603050405020304" pitchFamily="18" charset="0"/>
                <a:cs typeface="Times New Roman" panose="02020603050405020304" pitchFamily="18" charset="0"/>
              </a:rPr>
              <a:t>Schwenke</a:t>
            </a:r>
            <a:r>
              <a:rPr lang="en-US" sz="2400" dirty="0">
                <a:latin typeface="Times New Roman" panose="02020603050405020304" pitchFamily="18" charset="0"/>
                <a:cs typeface="Times New Roman" panose="02020603050405020304" pitchFamily="18" charset="0"/>
              </a:rPr>
              <a:t>, T. (2012). “Sign language interpreters and burnout” </a:t>
            </a:r>
            <a:r>
              <a:rPr lang="en-US" sz="2400" i="1" dirty="0">
                <a:latin typeface="Times New Roman" panose="02020603050405020304" pitchFamily="18" charset="0"/>
                <a:cs typeface="Times New Roman" panose="02020603050405020304" pitchFamily="18" charset="0"/>
              </a:rPr>
              <a:t>Journal of Interpretation, 20</a:t>
            </a:r>
            <a:r>
              <a:rPr lang="en-US" sz="2400" dirty="0">
                <a:latin typeface="Times New Roman" panose="02020603050405020304" pitchFamily="18" charset="0"/>
                <a:cs typeface="Times New Roman" panose="02020603050405020304" pitchFamily="18" charset="0"/>
              </a:rPr>
              <a:t>(1), 1-13. </a:t>
            </a:r>
            <a:r>
              <a:rPr lang="en-US" sz="2400" u="sng" dirty="0">
                <a:latin typeface="Times New Roman" panose="02020603050405020304" pitchFamily="18" charset="0"/>
                <a:cs typeface="Times New Roman" panose="02020603050405020304" pitchFamily="18" charset="0"/>
                <a:hlinkClick r:id="rId8"/>
              </a:rPr>
              <a:t>https://digitalcommons.unf.edu/cgi/viewcontent.cgi?referer=&amp;httpsredir=1&amp;article=1021&amp;context=joi</a:t>
            </a:r>
            <a:endParaRPr lang="en-US" sz="2400" dirty="0">
              <a:latin typeface="Times New Roman" panose="02020603050405020304" pitchFamily="18" charset="0"/>
              <a:cs typeface="Times New Roman" panose="02020603050405020304" pitchFamily="18" charset="0"/>
            </a:endParaRPr>
          </a:p>
          <a:p>
            <a:pPr marL="463550" indent="-463550"/>
            <a:r>
              <a:rPr lang="en-US" sz="2400" dirty="0">
                <a:latin typeface="Times New Roman" panose="02020603050405020304" pitchFamily="18" charset="0"/>
                <a:cs typeface="Times New Roman" panose="02020603050405020304" pitchFamily="18" charset="0"/>
              </a:rPr>
              <a:t>Watson, J. (1987). “Interpreter burnout” </a:t>
            </a:r>
            <a:r>
              <a:rPr lang="en-US" sz="2400" i="1" dirty="0">
                <a:latin typeface="Times New Roman" panose="02020603050405020304" pitchFamily="18" charset="0"/>
                <a:cs typeface="Times New Roman" panose="02020603050405020304" pitchFamily="18" charset="0"/>
              </a:rPr>
              <a:t>Journal of Interpretation</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hlinkClick r:id="rId9"/>
              </a:rPr>
              <a:t>https://docs.google.com/viewer?a=v&amp;pid=sites&amp;srcid=ZGVmYXVsdGRvbWFpbnxyaWRwdWJsaWNhdGlvbnNwcm9qZWN0fGd4OjRjMzgwNTg4YmQyNjlkNjQ</a:t>
            </a:r>
            <a:endParaRPr lang="en-US" sz="2400" dirty="0">
              <a:latin typeface="Times New Roman" panose="02020603050405020304" pitchFamily="18" charset="0"/>
              <a:cs typeface="Times New Roman" panose="02020603050405020304" pitchFamily="18" charset="0"/>
            </a:endParaRPr>
          </a:p>
          <a:p>
            <a:pPr marL="463550" indent="-463550"/>
            <a:r>
              <a:rPr lang="en-US" sz="2400" dirty="0">
                <a:latin typeface="Times New Roman" panose="02020603050405020304" pitchFamily="18" charset="0"/>
                <a:cs typeface="Times New Roman" panose="02020603050405020304" pitchFamily="18" charset="0"/>
              </a:rPr>
              <a:t>Wilbert, C. L., Lund, E. M., &amp; Johnson, E. T. (2021). "Qualitative exploration of case conferencing and occupational stress with video relay interpreters," </a:t>
            </a:r>
            <a:r>
              <a:rPr lang="en-US" sz="2400" i="1" dirty="0">
                <a:latin typeface="Times New Roman" panose="02020603050405020304" pitchFamily="18" charset="0"/>
                <a:cs typeface="Times New Roman" panose="02020603050405020304" pitchFamily="18" charset="0"/>
              </a:rPr>
              <a:t>Journal of Interpretation</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29</a:t>
            </a:r>
            <a:r>
              <a:rPr lang="en-US" sz="2400" dirty="0">
                <a:latin typeface="Times New Roman" panose="02020603050405020304" pitchFamily="18" charset="0"/>
                <a:cs typeface="Times New Roman" panose="02020603050405020304" pitchFamily="18" charset="0"/>
              </a:rPr>
              <a:t>(1), 1-20. </a:t>
            </a:r>
            <a:r>
              <a:rPr lang="en-US" sz="2400" u="sng" dirty="0">
                <a:latin typeface="Times New Roman" panose="02020603050405020304" pitchFamily="18" charset="0"/>
                <a:cs typeface="Times New Roman" panose="02020603050405020304" pitchFamily="18" charset="0"/>
                <a:hlinkClick r:id="rId10"/>
              </a:rPr>
              <a:t>https://digitalcommons.unf.edu/joi/vol29/iss1/2</a:t>
            </a:r>
            <a:endParaRPr lang="en-US" sz="2400" dirty="0">
              <a:latin typeface="Times New Roman" panose="02020603050405020304" pitchFamily="18" charset="0"/>
              <a:cs typeface="Times New Roman" panose="02020603050405020304" pitchFamily="18" charset="0"/>
            </a:endParaRPr>
          </a:p>
          <a:p>
            <a:endParaRPr lang="en-US" sz="2000" dirty="0">
              <a:latin typeface="Times New Roman"/>
              <a:cs typeface="Times New Roman"/>
            </a:endParaRPr>
          </a:p>
        </p:txBody>
      </p:sp>
      <p:sp>
        <p:nvSpPr>
          <p:cNvPr id="160" name="Rectangle 159"/>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sp>
        <p:nvSpPr>
          <p:cNvPr id="162" name="TextBox 161"/>
          <p:cNvSpPr txBox="1"/>
          <p:nvPr/>
        </p:nvSpPr>
        <p:spPr>
          <a:xfrm>
            <a:off x="10980125" y="3934552"/>
            <a:ext cx="22440303" cy="28100713"/>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p:txBody>
      </p:sp>
      <p:sp>
        <p:nvSpPr>
          <p:cNvPr id="165" name="TextBox 164"/>
          <p:cNvSpPr txBox="1"/>
          <p:nvPr/>
        </p:nvSpPr>
        <p:spPr>
          <a:xfrm>
            <a:off x="797830" y="4731834"/>
            <a:ext cx="9312771" cy="8227253"/>
          </a:xfrm>
          <a:prstGeom prst="rect">
            <a:avLst/>
          </a:prstGeom>
          <a:solidFill>
            <a:schemeClr val="bg1"/>
          </a:solidFill>
          <a:ln>
            <a:solidFill>
              <a:srgbClr val="000000"/>
            </a:solidFill>
          </a:ln>
        </p:spPr>
        <p:txBody>
          <a:bodyPr wrap="square" lIns="131445" tIns="65723" rIns="131445" bIns="65723" rtlCol="0">
            <a:spAutoFit/>
          </a:bodyPr>
          <a:lstStyle/>
          <a:p>
            <a:endParaRPr lang="en-US" sz="2600" b="1" dirty="0"/>
          </a:p>
          <a:p>
            <a:r>
              <a:rPr lang="en-US" sz="2400" b="1" dirty="0">
                <a:latin typeface="Times New Roman" panose="02020603050405020304" pitchFamily="18" charset="0"/>
                <a:cs typeface="Times New Roman" panose="02020603050405020304" pitchFamily="18" charset="0"/>
              </a:rPr>
              <a:t>Abstract</a:t>
            </a:r>
            <a:r>
              <a:rPr lang="en-US" sz="2400" dirty="0">
                <a:latin typeface="Times New Roman" panose="02020603050405020304" pitchFamily="18" charset="0"/>
                <a:cs typeface="Times New Roman" panose="02020603050405020304" pitchFamily="18" charset="0"/>
              </a:rPr>
              <a:t>: Interpreter burnout is a prevalent issue that occurs in the field of American Sign Language (ASL) Interpreting. Many factors contribute to this burnout including anxiety, physical strain, and fatigue. These factors are often worsened in specific interpreting situations such as Video Relay Service (VRS) interpreting. Since the start of COVID-19, the use of technology for communication has increased exponentially and so has the demand on VRS interpreters. Does the COVID-19 pandemic worsen VRS interpreter burnout? If so, what are the main factors that contribute to this increase in burnout? These questions will be answered through a survey sent to those who have worked or are working in VRS during the COVID-19 pandemic. This survey will be comprised of three sections. The first section will assess qualifications for the study. The second will identify the changes put into place in VRS call centers during the COVID-19 pandemic. Lastly, the third section will assess the changes in VRS interpreters’ anxiety, stress, physical condition, and overall burnout during COVID-19. If the survey results point toward an increase in burnout since the COVID-19 pandemic, possible solutions can be formed in order to better facilitate the communication provided through these services. Further research could test these possible solutions to the problems found in this study.</a:t>
            </a:r>
          </a:p>
          <a:p>
            <a:pPr algn="just"/>
            <a:endParaRPr lang="en-US" sz="2000" dirty="0">
              <a:latin typeface="Times New Roman"/>
              <a:cs typeface="Times New Roman"/>
            </a:endParaRPr>
          </a:p>
        </p:txBody>
      </p:sp>
      <p:sp>
        <p:nvSpPr>
          <p:cNvPr id="166" name="TextBox 165"/>
          <p:cNvSpPr txBox="1"/>
          <p:nvPr/>
        </p:nvSpPr>
        <p:spPr>
          <a:xfrm>
            <a:off x="797833" y="3934552"/>
            <a:ext cx="9301416"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Abstract</a:t>
            </a:r>
            <a:endParaRPr lang="en-US" sz="6000" dirty="0">
              <a:solidFill>
                <a:schemeClr val="bg1"/>
              </a:solidFill>
              <a:latin typeface="Times New Roman"/>
              <a:cs typeface="Times New Roman"/>
            </a:endParaRPr>
          </a:p>
        </p:txBody>
      </p:sp>
      <p:sp>
        <p:nvSpPr>
          <p:cNvPr id="170" name="TextBox 169"/>
          <p:cNvSpPr txBox="1"/>
          <p:nvPr/>
        </p:nvSpPr>
        <p:spPr>
          <a:xfrm>
            <a:off x="707586" y="23278162"/>
            <a:ext cx="9302451" cy="7589520"/>
          </a:xfrm>
          <a:prstGeom prst="rect">
            <a:avLst/>
          </a:prstGeom>
          <a:solidFill>
            <a:schemeClr val="bg1"/>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a:p>
            <a:pPr algn="just"/>
            <a:endParaRPr lang="en-US" sz="2400" dirty="0">
              <a:latin typeface="Times New Roman"/>
              <a:cs typeface="Times New Roman"/>
            </a:endParaRPr>
          </a:p>
          <a:p>
            <a:r>
              <a:rPr lang="en-US" sz="2400" dirty="0">
                <a:latin typeface="Times New Roman" panose="02020603050405020304" pitchFamily="18" charset="0"/>
                <a:cs typeface="Times New Roman" panose="02020603050405020304" pitchFamily="18" charset="0"/>
              </a:rPr>
              <a:t>In order to answer the research questions, a survey made through Survey Monkey will be distributed to VRS interpreters. It will utilize both qualitative and quantitative questions. The survey will be sent out to interpreters through email and Facebook interpreter groups. Responses will only be kept from certified interpreters who have worked in VRS interpreting both before and during the pandemic. The survey will be completely anonymous. It is comprised of sixteen questions which assess qualifications to participate, changes instituted by call centers, and the physical and mental effects of the changes in place. Participants will be asked to describe any injuries incurred as well as how they occurred. Participants will also be asked to explain their anxiety and burnout experience on the job during COVID-19. No compensation will be given for participating in this study and consent was given by completing the survey.</a:t>
            </a:r>
          </a:p>
          <a:p>
            <a:pPr algn="just"/>
            <a:r>
              <a:rPr lang="en-US" sz="2400" dirty="0">
                <a:latin typeface="Times New Roman"/>
                <a:cs typeface="Times New Roman"/>
              </a:rPr>
              <a:t> </a:t>
            </a:r>
          </a:p>
        </p:txBody>
      </p:sp>
      <p:sp>
        <p:nvSpPr>
          <p:cNvPr id="171" name="TextBox 170"/>
          <p:cNvSpPr txBox="1"/>
          <p:nvPr/>
        </p:nvSpPr>
        <p:spPr>
          <a:xfrm>
            <a:off x="707586" y="22423490"/>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Method</a:t>
            </a:r>
            <a:endParaRPr lang="en-US" sz="6000" dirty="0">
              <a:solidFill>
                <a:schemeClr val="bg1"/>
              </a:solidFill>
              <a:latin typeface="Times New Roman"/>
              <a:cs typeface="Times New Roman"/>
            </a:endParaRPr>
          </a:p>
        </p:txBody>
      </p:sp>
      <p:grpSp>
        <p:nvGrpSpPr>
          <p:cNvPr id="175" name="Group 174"/>
          <p:cNvGrpSpPr/>
          <p:nvPr/>
        </p:nvGrpSpPr>
        <p:grpSpPr>
          <a:xfrm>
            <a:off x="615040" y="18339319"/>
            <a:ext cx="9262894" cy="3179718"/>
            <a:chOff x="34114657" y="17838275"/>
            <a:chExt cx="9302450" cy="2960396"/>
          </a:xfrm>
        </p:grpSpPr>
        <p:sp>
          <p:nvSpPr>
            <p:cNvPr id="176" name="TextBox 175"/>
            <p:cNvSpPr txBox="1"/>
            <p:nvPr/>
          </p:nvSpPr>
          <p:spPr>
            <a:xfrm>
              <a:off x="34114657" y="18649563"/>
              <a:ext cx="9302450" cy="2149108"/>
            </a:xfrm>
            <a:prstGeom prst="rect">
              <a:avLst/>
            </a:prstGeom>
            <a:solidFill>
              <a:srgbClr val="FFFFFF"/>
            </a:solidFill>
            <a:ln cap="rnd">
              <a:solidFill>
                <a:schemeClr val="tx1"/>
              </a:solidFill>
            </a:ln>
          </p:spPr>
          <p:txBody>
            <a:bodyPr wrap="square" lIns="182880" rIns="182880" rtlCol="0">
              <a:noAutofit/>
            </a:bodyPr>
            <a:lstStyle/>
            <a:p>
              <a:pPr algn="just"/>
              <a:endParaRPr lang="en-US" sz="2000" dirty="0">
                <a:latin typeface="Times New Roman" panose="02020603050405020304" pitchFamily="18" charset="0"/>
                <a:cs typeface="Times New Roman" panose="02020603050405020304" pitchFamily="18" charset="0"/>
              </a:endParaRPr>
            </a:p>
            <a:p>
              <a:pPr marL="514350" indent="-514350">
                <a:lnSpc>
                  <a:spcPct val="140000"/>
                </a:lnSpc>
                <a:buAutoNum type="arabicPeriod"/>
              </a:pPr>
              <a:endParaRPr lang="en-US" sz="1800" dirty="0">
                <a:solidFill>
                  <a:prstClr val="black"/>
                </a:solidFill>
                <a:latin typeface="Times New Roman" panose="02020603050405020304" pitchFamily="18" charset="0"/>
                <a:cs typeface="Times New Roman" panose="02020603050405020304" pitchFamily="18" charset="0"/>
              </a:endParaRPr>
            </a:p>
          </p:txBody>
        </p:sp>
        <p:sp>
          <p:nvSpPr>
            <p:cNvPr id="177" name="TextBox 176"/>
            <p:cNvSpPr txBox="1"/>
            <p:nvPr/>
          </p:nvSpPr>
          <p:spPr>
            <a:xfrm>
              <a:off x="34114657" y="17838275"/>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panose="02020603050405020304" pitchFamily="18" charset="0"/>
                  <a:cs typeface="Times New Roman" panose="02020603050405020304" pitchFamily="18" charset="0"/>
                </a:rPr>
                <a:t>Future Work</a:t>
              </a:r>
              <a:endParaRPr lang="en-US" sz="6000" dirty="0">
                <a:solidFill>
                  <a:schemeClr val="bg1"/>
                </a:solidFill>
                <a:latin typeface="Times New Roman" panose="02020603050405020304" pitchFamily="18" charset="0"/>
                <a:cs typeface="Times New Roman" panose="02020603050405020304" pitchFamily="18" charset="0"/>
              </a:endParaRPr>
            </a:p>
          </p:txBody>
        </p:sp>
      </p:grpSp>
      <p:sp>
        <p:nvSpPr>
          <p:cNvPr id="178" name="TextBox 177"/>
          <p:cNvSpPr txBox="1"/>
          <p:nvPr/>
        </p:nvSpPr>
        <p:spPr>
          <a:xfrm>
            <a:off x="33954877" y="17946853"/>
            <a:ext cx="9321500"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References</a:t>
            </a:r>
            <a:endParaRPr lang="en-US" sz="6000" dirty="0">
              <a:solidFill>
                <a:schemeClr val="bg1"/>
              </a:solidFill>
              <a:latin typeface="Times New Roman"/>
              <a:cs typeface="Times New Roman"/>
            </a:endParaRPr>
          </a:p>
        </p:txBody>
      </p:sp>
      <p:grpSp>
        <p:nvGrpSpPr>
          <p:cNvPr id="179" name="Group 178"/>
          <p:cNvGrpSpPr/>
          <p:nvPr/>
        </p:nvGrpSpPr>
        <p:grpSpPr>
          <a:xfrm>
            <a:off x="33888717" y="5050511"/>
            <a:ext cx="9291284" cy="10941274"/>
            <a:chOff x="34008529" y="3953703"/>
            <a:chExt cx="9291284" cy="10157566"/>
          </a:xfrm>
        </p:grpSpPr>
        <p:sp>
          <p:nvSpPr>
            <p:cNvPr id="180" name="TextBox 179"/>
            <p:cNvSpPr txBox="1"/>
            <p:nvPr/>
          </p:nvSpPr>
          <p:spPr>
            <a:xfrm>
              <a:off x="34008529" y="4700803"/>
              <a:ext cx="9278259" cy="9409925"/>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1" name="TextBox 180"/>
            <p:cNvSpPr txBox="1"/>
            <p:nvPr/>
          </p:nvSpPr>
          <p:spPr>
            <a:xfrm>
              <a:off x="34011514" y="3953703"/>
              <a:ext cx="9275274" cy="77031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 Survey Questions</a:t>
              </a:r>
              <a:endParaRPr lang="en-US" sz="6000" dirty="0">
                <a:solidFill>
                  <a:schemeClr val="bg1"/>
                </a:solidFill>
                <a:latin typeface="Times New Roman"/>
                <a:cs typeface="Times New Roman"/>
              </a:endParaRPr>
            </a:p>
          </p:txBody>
        </p:sp>
        <p:sp>
          <p:nvSpPr>
            <p:cNvPr id="182" name="Rectangle 181"/>
            <p:cNvSpPr/>
            <p:nvPr/>
          </p:nvSpPr>
          <p:spPr>
            <a:xfrm>
              <a:off x="34159901" y="5167890"/>
              <a:ext cx="9139912" cy="8943379"/>
            </a:xfrm>
            <a:prstGeom prst="rect">
              <a:avLst/>
            </a:prstGeom>
          </p:spPr>
          <p:txBody>
            <a:bodyPr wrap="square">
              <a:spAutoFit/>
            </a:bodyPr>
            <a:lstStyle/>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What qualifications or certifications do you hold? Please select all that apply.</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Did you work in VRS before the COVID-19 Pandemic?</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Did you work in VRS during the COVID-19 Pandemic?</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Where did you do your VRS Interpreting before the COVID-19 pandemic (</a:t>
              </a:r>
              <a:r>
                <a:rPr lang="en-US" sz="2400" dirty="0" err="1">
                  <a:latin typeface="Times New Roman" panose="02020603050405020304" pitchFamily="18" charset="0"/>
                  <a:cs typeface="Times New Roman" panose="02020603050405020304" pitchFamily="18" charset="0"/>
                </a:rPr>
                <a:t>i.e</a:t>
              </a:r>
              <a:r>
                <a:rPr lang="en-US" sz="2400" dirty="0">
                  <a:latin typeface="Times New Roman" panose="02020603050405020304" pitchFamily="18" charset="0"/>
                  <a:cs typeface="Times New Roman" panose="02020603050405020304" pitchFamily="18" charset="0"/>
                </a:rPr>
                <a:t> call center, from home </a:t>
              </a:r>
              <a:r>
                <a:rPr lang="en-US" sz="2400" dirty="0" err="1">
                  <a:latin typeface="Times New Roman" panose="02020603050405020304" pitchFamily="18" charset="0"/>
                  <a:cs typeface="Times New Roman" panose="02020603050405020304" pitchFamily="18" charset="0"/>
                </a:rPr>
                <a:t>ect</a:t>
              </a:r>
              <a:r>
                <a:rPr lang="en-US" sz="2400" dirty="0">
                  <a:latin typeface="Times New Roman" panose="02020603050405020304" pitchFamily="18" charset="0"/>
                  <a:cs typeface="Times New Roman" panose="02020603050405020304" pitchFamily="18" charset="0"/>
                </a:rPr>
                <a:t>.)? </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Where did you do your VRS Interpreting during the COVID-19 pandemic (</a:t>
              </a:r>
              <a:r>
                <a:rPr lang="en-US" sz="2400" dirty="0" err="1">
                  <a:latin typeface="Times New Roman" panose="02020603050405020304" pitchFamily="18" charset="0"/>
                  <a:cs typeface="Times New Roman" panose="02020603050405020304" pitchFamily="18" charset="0"/>
                </a:rPr>
                <a:t>i.e</a:t>
              </a:r>
              <a:r>
                <a:rPr lang="en-US" sz="2400" dirty="0">
                  <a:latin typeface="Times New Roman" panose="02020603050405020304" pitchFamily="18" charset="0"/>
                  <a:cs typeface="Times New Roman" panose="02020603050405020304" pitchFamily="18" charset="0"/>
                </a:rPr>
                <a:t> call center, from home </a:t>
              </a:r>
              <a:r>
                <a:rPr lang="en-US" sz="2400" dirty="0" err="1">
                  <a:latin typeface="Times New Roman" panose="02020603050405020304" pitchFamily="18" charset="0"/>
                  <a:cs typeface="Times New Roman" panose="02020603050405020304" pitchFamily="18" charset="0"/>
                </a:rPr>
                <a:t>ect</a:t>
              </a:r>
              <a:r>
                <a:rPr lang="en-US" sz="2400" dirty="0">
                  <a:latin typeface="Times New Roman" panose="02020603050405020304" pitchFamily="18" charset="0"/>
                  <a:cs typeface="Times New Roman" panose="02020603050405020304" pitchFamily="18" charset="0"/>
                </a:rPr>
                <a:t>.)? </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Did call volume increase during the COVID-19 pandemic?</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How many hours a week did you work in VRS before the Pandemic?</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How many hours a week did you work in VRS during the COVID-19 Pandemic?</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What were the overtime caps if any?</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Did the overtime caps change during the COVID-19 pandemic?</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Did any other notable changes take place in regulations or protocols in response to COVID-19?</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Did you experience an increase in eyestrain due to new protocols put into place? If so, please explain.</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Did you experience an increase in muscle strain due to new protocols put into place? If so, please explain?</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Did any other injuries occur? Please explain. </a:t>
              </a:r>
            </a:p>
            <a:p>
              <a:pPr marL="457200" lvl="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Did you experience higher levels of anxiety as a result of VRS interpreting during the COVID-19 pandemic? If so explain.</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Did you experience increased burnout in VRS work during the COVID-19 pandemic? If so, please explain. </a:t>
              </a:r>
            </a:p>
            <a:p>
              <a:endParaRPr lang="en-US" sz="2000" dirty="0">
                <a:latin typeface="Times New Roman"/>
                <a:cs typeface="Times New Roman"/>
              </a:endParaRPr>
            </a:p>
          </p:txBody>
        </p:sp>
      </p:grpSp>
      <p:sp>
        <p:nvSpPr>
          <p:cNvPr id="186" name="TextBox 185"/>
          <p:cNvSpPr txBox="1"/>
          <p:nvPr/>
        </p:nvSpPr>
        <p:spPr>
          <a:xfrm>
            <a:off x="15458907" y="23212450"/>
            <a:ext cx="303933" cy="369332"/>
          </a:xfrm>
          <a:prstGeom prst="rect">
            <a:avLst/>
          </a:prstGeom>
          <a:noFill/>
        </p:spPr>
        <p:txBody>
          <a:bodyPr wrap="square" rtlCol="0">
            <a:spAutoFit/>
          </a:bodyPr>
          <a:lstStyle/>
          <a:p>
            <a:pPr algn="just"/>
            <a:endParaRPr lang="en-US" sz="1800" b="1" dirty="0">
              <a:latin typeface="Garamond"/>
              <a:cs typeface="Garamond"/>
            </a:endParaRPr>
          </a:p>
        </p:txBody>
      </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dirty="0">
                <a:solidFill>
                  <a:schemeClr val="bg1"/>
                </a:solidFill>
                <a:latin typeface="Garamond"/>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A</a:t>
            </a:r>
          </a:p>
        </p:txBody>
      </p:sp>
      <p:sp>
        <p:nvSpPr>
          <p:cNvPr id="3" name="TextBox 2">
            <a:extLst>
              <a:ext uri="{FF2B5EF4-FFF2-40B4-BE49-F238E27FC236}">
                <a16:creationId xmlns:a16="http://schemas.microsoft.com/office/drawing/2014/main" id="{22D67FDE-3E49-D240-8362-6482CF423DC6}"/>
              </a:ext>
            </a:extLst>
          </p:cNvPr>
          <p:cNvSpPr txBox="1"/>
          <p:nvPr/>
        </p:nvSpPr>
        <p:spPr>
          <a:xfrm>
            <a:off x="615040" y="19530898"/>
            <a:ext cx="9262894" cy="2308325"/>
          </a:xfrm>
          <a:prstGeom prst="rect">
            <a:avLst/>
          </a:prstGeom>
          <a:noFill/>
        </p:spPr>
        <p:txBody>
          <a:bodyPr wrap="square" rtlCol="0">
            <a:spAutoFit/>
          </a:bodyPr>
          <a:lstStyle/>
          <a:p>
            <a:pPr marL="457200" indent="-457200">
              <a:buFont typeface="+mj-lt"/>
              <a:buAutoNum type="arabicPeriod"/>
            </a:pPr>
            <a:r>
              <a:rPr lang="en-US" sz="2400" dirty="0">
                <a:latin typeface="Times New Roman" panose="02020603050405020304" pitchFamily="18" charset="0"/>
                <a:cs typeface="Times New Roman" panose="02020603050405020304" pitchFamily="18" charset="0"/>
              </a:rPr>
              <a:t>Use results to identify possible solutions to problems discovered in the study.</a:t>
            </a:r>
          </a:p>
          <a:p>
            <a:pPr marL="457200" indent="-457200">
              <a:buFont typeface="+mj-lt"/>
              <a:buAutoNum type="arabicPeriod"/>
            </a:pPr>
            <a:r>
              <a:rPr lang="en-US" sz="2400" dirty="0">
                <a:latin typeface="Times New Roman" panose="02020603050405020304" pitchFamily="18" charset="0"/>
                <a:cs typeface="Times New Roman" panose="02020603050405020304" pitchFamily="18" charset="0"/>
              </a:rPr>
              <a:t> Compare VRS interpreter burnout during the COVID-19 pandemic between different states.</a:t>
            </a:r>
          </a:p>
          <a:p>
            <a:pPr marL="457200" indent="-457200">
              <a:buFont typeface="+mj-lt"/>
              <a:buAutoNum type="arabicPeriod"/>
            </a:pPr>
            <a:endParaRPr lang="en-US" sz="2400" dirty="0"/>
          </a:p>
          <a:p>
            <a:pPr marL="457200" indent="-457200">
              <a:buFont typeface="+mj-lt"/>
              <a:buAutoNum type="arabicPeriod"/>
            </a:pPr>
            <a:endParaRPr lang="en-US" sz="2400" dirty="0"/>
          </a:p>
        </p:txBody>
      </p:sp>
      <p:graphicFrame>
        <p:nvGraphicFramePr>
          <p:cNvPr id="6" name="Diagram 5">
            <a:extLst>
              <a:ext uri="{FF2B5EF4-FFF2-40B4-BE49-F238E27FC236}">
                <a16:creationId xmlns:a16="http://schemas.microsoft.com/office/drawing/2014/main" id="{70442F64-F413-8946-8748-19EAA5ADF727}"/>
              </a:ext>
            </a:extLst>
          </p:cNvPr>
          <p:cNvGraphicFramePr/>
          <p:nvPr>
            <p:extLst>
              <p:ext uri="{D42A27DB-BD31-4B8C-83A1-F6EECF244321}">
                <p14:modId xmlns:p14="http://schemas.microsoft.com/office/powerpoint/2010/main" val="618832810"/>
              </p:ext>
            </p:extLst>
          </p:nvPr>
        </p:nvGraphicFramePr>
        <p:xfrm>
          <a:off x="11172831" y="3934551"/>
          <a:ext cx="14430369" cy="4917478"/>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
        <p:nvSpPr>
          <p:cNvPr id="11" name="Rectangle 10">
            <a:extLst>
              <a:ext uri="{FF2B5EF4-FFF2-40B4-BE49-F238E27FC236}">
                <a16:creationId xmlns:a16="http://schemas.microsoft.com/office/drawing/2014/main" id="{D2FDD23D-360F-0940-8DD1-DF4621F36F03}"/>
              </a:ext>
            </a:extLst>
          </p:cNvPr>
          <p:cNvSpPr/>
          <p:nvPr/>
        </p:nvSpPr>
        <p:spPr>
          <a:xfrm>
            <a:off x="12404343" y="10798867"/>
            <a:ext cx="19082512" cy="10339497"/>
          </a:xfrm>
          <a:prstGeom prst="rect">
            <a:avLst/>
          </a:prstGeom>
          <a:solidFill>
            <a:schemeClr val="bg1"/>
          </a:solidFill>
          <a:ln>
            <a:solidFill>
              <a:srgbClr val="0A254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B9B15AA4-3BF9-E248-89F9-50D32669BB48}"/>
              </a:ext>
            </a:extLst>
          </p:cNvPr>
          <p:cNvSpPr txBox="1"/>
          <p:nvPr/>
        </p:nvSpPr>
        <p:spPr>
          <a:xfrm>
            <a:off x="16571617" y="8982215"/>
            <a:ext cx="11508761" cy="1354217"/>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Video Relay Interpreting </a:t>
            </a:r>
          </a:p>
        </p:txBody>
      </p:sp>
      <p:sp>
        <p:nvSpPr>
          <p:cNvPr id="13" name="TextBox 12">
            <a:extLst>
              <a:ext uri="{FF2B5EF4-FFF2-40B4-BE49-F238E27FC236}">
                <a16:creationId xmlns:a16="http://schemas.microsoft.com/office/drawing/2014/main" id="{39A29A96-E54C-7B4C-AF3D-663B10740FB6}"/>
              </a:ext>
            </a:extLst>
          </p:cNvPr>
          <p:cNvSpPr txBox="1"/>
          <p:nvPr/>
        </p:nvSpPr>
        <p:spPr>
          <a:xfrm>
            <a:off x="12544234" y="11687001"/>
            <a:ext cx="18942621" cy="9479518"/>
          </a:xfrm>
          <a:prstGeom prst="rect">
            <a:avLst/>
          </a:prstGeom>
          <a:noFill/>
        </p:spPr>
        <p:txBody>
          <a:bodyPr wrap="square" rtlCol="0">
            <a:spAutoFit/>
          </a:bodyPr>
          <a:lstStyle/>
          <a:p>
            <a:pPr marL="857250" indent="-857250">
              <a:buFont typeface="Arial" panose="020B0604020202020204" pitchFamily="34" charset="0"/>
              <a:buChar char="•"/>
            </a:pPr>
            <a:r>
              <a:rPr lang="en-US" sz="5000" dirty="0">
                <a:latin typeface="Times New Roman" panose="02020603050405020304" pitchFamily="18" charset="0"/>
                <a:cs typeface="Times New Roman" panose="02020603050405020304" pitchFamily="18" charset="0"/>
              </a:rPr>
              <a:t>Service in which a phone call is interpreted between a hearing and a d/Deaf individual.</a:t>
            </a:r>
          </a:p>
          <a:p>
            <a:pPr marL="857250" indent="-857250">
              <a:buFont typeface="Arial" panose="020B0604020202020204" pitchFamily="34" charset="0"/>
              <a:buChar char="•"/>
            </a:pPr>
            <a:r>
              <a:rPr lang="en-US" sz="5000" dirty="0">
                <a:latin typeface="Times New Roman" panose="02020603050405020304" pitchFamily="18" charset="0"/>
                <a:cs typeface="Times New Roman" panose="02020603050405020304" pitchFamily="18" charset="0"/>
              </a:rPr>
              <a:t>Participants of the call are connected to the interpreter through a phone or video phone.</a:t>
            </a:r>
          </a:p>
          <a:p>
            <a:pPr marL="857250" indent="-857250">
              <a:buFont typeface="Arial" panose="020B0604020202020204" pitchFamily="34" charset="0"/>
              <a:buChar char="•"/>
            </a:pPr>
            <a:r>
              <a:rPr lang="en-US" sz="5000" dirty="0">
                <a:latin typeface="Times New Roman" panose="02020603050405020304" pitchFamily="18" charset="0"/>
                <a:cs typeface="Times New Roman" panose="02020603050405020304" pitchFamily="18" charset="0"/>
              </a:rPr>
              <a:t>Before the COVID-19 pandemic interpreters conducted the work from a call center.</a:t>
            </a:r>
          </a:p>
          <a:p>
            <a:pPr marL="857250" indent="-857250">
              <a:buFont typeface="Arial" panose="020B0604020202020204" pitchFamily="34" charset="0"/>
              <a:buChar char="•"/>
            </a:pPr>
            <a:r>
              <a:rPr lang="en-US" sz="5000" dirty="0">
                <a:latin typeface="Times New Roman" panose="02020603050405020304" pitchFamily="18" charset="0"/>
                <a:cs typeface="Times New Roman" panose="02020603050405020304" pitchFamily="18" charset="0"/>
              </a:rPr>
              <a:t>Before COVID-19 VRS interpreters experienced a higher level of burnout compared to other areas of interpreting (Bower, 2015).</a:t>
            </a:r>
          </a:p>
          <a:p>
            <a:pPr marL="857250" indent="-857250">
              <a:buFont typeface="Arial" panose="020B0604020202020204" pitchFamily="34" charset="0"/>
              <a:buChar char="•"/>
            </a:pPr>
            <a:r>
              <a:rPr lang="en-US" sz="5000" dirty="0">
                <a:latin typeface="Times New Roman" panose="02020603050405020304" pitchFamily="18" charset="0"/>
                <a:cs typeface="Times New Roman" panose="02020603050405020304" pitchFamily="18" charset="0"/>
              </a:rPr>
              <a:t>It is not yet known how changes which took place in VRS in response to the COVID-19 pandemic affect interpreters physical and mental health.</a:t>
            </a:r>
          </a:p>
          <a:p>
            <a:pPr marL="857250" indent="-857250">
              <a:buFont typeface="Arial" panose="020B0604020202020204" pitchFamily="34" charset="0"/>
              <a:buChar char="•"/>
            </a:pPr>
            <a:endParaRPr lang="en-US" sz="6000" dirty="0"/>
          </a:p>
        </p:txBody>
      </p:sp>
      <p:graphicFrame>
        <p:nvGraphicFramePr>
          <p:cNvPr id="18" name="Diagram 17">
            <a:extLst>
              <a:ext uri="{FF2B5EF4-FFF2-40B4-BE49-F238E27FC236}">
                <a16:creationId xmlns:a16="http://schemas.microsoft.com/office/drawing/2014/main" id="{479115AE-AAF1-A44A-8E30-DCA0AE6F05FF}"/>
              </a:ext>
            </a:extLst>
          </p:cNvPr>
          <p:cNvGraphicFramePr/>
          <p:nvPr>
            <p:extLst>
              <p:ext uri="{D42A27DB-BD31-4B8C-83A1-F6EECF244321}">
                <p14:modId xmlns:p14="http://schemas.microsoft.com/office/powerpoint/2010/main" val="209984682"/>
              </p:ext>
            </p:extLst>
          </p:nvPr>
        </p:nvGraphicFramePr>
        <p:xfrm>
          <a:off x="25603830" y="3088417"/>
          <a:ext cx="8271863" cy="6350320"/>
        </p:xfrm>
        <a:graphic>
          <a:graphicData uri="http://schemas.openxmlformats.org/drawingml/2006/diagram">
            <dgm:relIds xmlns:dgm="http://schemas.openxmlformats.org/drawingml/2006/diagram" xmlns:r="http://schemas.openxmlformats.org/officeDocument/2006/relationships" r:dm="rId16" r:lo="rId17" r:qs="rId18" r:cs="rId19"/>
          </a:graphicData>
        </a:graphic>
      </p:graphicFrame>
      <p:graphicFrame>
        <p:nvGraphicFramePr>
          <p:cNvPr id="22" name="Diagram 21">
            <a:extLst>
              <a:ext uri="{FF2B5EF4-FFF2-40B4-BE49-F238E27FC236}">
                <a16:creationId xmlns:a16="http://schemas.microsoft.com/office/drawing/2014/main" id="{AE2B0A05-5501-8447-B9B5-B5D07B480551}"/>
              </a:ext>
            </a:extLst>
          </p:cNvPr>
          <p:cNvGraphicFramePr/>
          <p:nvPr>
            <p:extLst>
              <p:ext uri="{D42A27DB-BD31-4B8C-83A1-F6EECF244321}">
                <p14:modId xmlns:p14="http://schemas.microsoft.com/office/powerpoint/2010/main" val="2778786771"/>
              </p:ext>
            </p:extLst>
          </p:nvPr>
        </p:nvGraphicFramePr>
        <p:xfrm>
          <a:off x="11172831" y="23019594"/>
          <a:ext cx="10772550" cy="9015671"/>
        </p:xfrm>
        <a:graphic>
          <a:graphicData uri="http://schemas.openxmlformats.org/drawingml/2006/diagram">
            <dgm:relIds xmlns:dgm="http://schemas.openxmlformats.org/drawingml/2006/diagram" xmlns:r="http://schemas.openxmlformats.org/officeDocument/2006/relationships" r:dm="rId21" r:lo="rId22" r:qs="rId23" r:cs="rId24"/>
          </a:graphicData>
        </a:graphic>
      </p:graphicFrame>
      <p:graphicFrame>
        <p:nvGraphicFramePr>
          <p:cNvPr id="97" name="Diagram 96">
            <a:extLst>
              <a:ext uri="{FF2B5EF4-FFF2-40B4-BE49-F238E27FC236}">
                <a16:creationId xmlns:a16="http://schemas.microsoft.com/office/drawing/2014/main" id="{DBED64F7-1E32-7145-8B05-90CE7B86D428}"/>
              </a:ext>
            </a:extLst>
          </p:cNvPr>
          <p:cNvGraphicFramePr/>
          <p:nvPr>
            <p:extLst>
              <p:ext uri="{D42A27DB-BD31-4B8C-83A1-F6EECF244321}">
                <p14:modId xmlns:p14="http://schemas.microsoft.com/office/powerpoint/2010/main" val="1055598610"/>
              </p:ext>
            </p:extLst>
          </p:nvPr>
        </p:nvGraphicFramePr>
        <p:xfrm>
          <a:off x="22015544" y="23089722"/>
          <a:ext cx="10772550" cy="9015671"/>
        </p:xfrm>
        <a:graphic>
          <a:graphicData uri="http://schemas.openxmlformats.org/drawingml/2006/diagram">
            <dgm:relIds xmlns:dgm="http://schemas.openxmlformats.org/drawingml/2006/diagram" xmlns:r="http://schemas.openxmlformats.org/officeDocument/2006/relationships" r:dm="rId26" r:lo="rId27" r:qs="rId28" r:cs="rId29"/>
          </a:graphicData>
        </a:graphic>
      </p:graphicFrame>
      <p:sp>
        <p:nvSpPr>
          <p:cNvPr id="23" name="TextBox 22">
            <a:extLst>
              <a:ext uri="{FF2B5EF4-FFF2-40B4-BE49-F238E27FC236}">
                <a16:creationId xmlns:a16="http://schemas.microsoft.com/office/drawing/2014/main" id="{E2ED7F9D-AAF0-4B4B-B5B5-EFA122E8CC52}"/>
              </a:ext>
            </a:extLst>
          </p:cNvPr>
          <p:cNvSpPr txBox="1"/>
          <p:nvPr/>
        </p:nvSpPr>
        <p:spPr>
          <a:xfrm>
            <a:off x="13991911" y="21689864"/>
            <a:ext cx="5284067" cy="1354217"/>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Limitations</a:t>
            </a:r>
          </a:p>
        </p:txBody>
      </p:sp>
      <p:sp>
        <p:nvSpPr>
          <p:cNvPr id="24" name="TextBox 23">
            <a:extLst>
              <a:ext uri="{FF2B5EF4-FFF2-40B4-BE49-F238E27FC236}">
                <a16:creationId xmlns:a16="http://schemas.microsoft.com/office/drawing/2014/main" id="{1DD9ACA4-4D6A-BF48-ACDA-5F537156628F}"/>
              </a:ext>
            </a:extLst>
          </p:cNvPr>
          <p:cNvSpPr txBox="1"/>
          <p:nvPr/>
        </p:nvSpPr>
        <p:spPr>
          <a:xfrm>
            <a:off x="24841200" y="21689864"/>
            <a:ext cx="5842000" cy="1354217"/>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Participants</a:t>
            </a:r>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23590</TotalTime>
  <Words>1312</Words>
  <Application>Microsoft Macintosh PowerPoint</Application>
  <PresentationFormat>Custom</PresentationFormat>
  <Paragraphs>76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Garamond</vt:lpstr>
      <vt:lpstr>Lucida Grande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Laplaca, Gabriella Kate</cp:lastModifiedBy>
  <cp:revision>349</cp:revision>
  <dcterms:created xsi:type="dcterms:W3CDTF">2013-10-19T16:33:22Z</dcterms:created>
  <dcterms:modified xsi:type="dcterms:W3CDTF">2022-03-15T23:14:23Z</dcterms:modified>
</cp:coreProperties>
</file>