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5CE1E"/>
    <a:srgbClr val="00C28D"/>
    <a:srgbClr val="00B4FF"/>
    <a:srgbClr val="008080"/>
    <a:srgbClr val="1270FC"/>
    <a:srgbClr val="FFA200"/>
    <a:srgbClr val="008000"/>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714" autoAdjust="0"/>
  </p:normalViewPr>
  <p:slideViewPr>
    <p:cSldViewPr snapToGrid="0" snapToObjects="1">
      <p:cViewPr varScale="1">
        <p:scale>
          <a:sx n="20" d="100"/>
          <a:sy n="20" d="100"/>
        </p:scale>
        <p:origin x="1056" y="80"/>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3/15/2022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3/15/2022</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1121209" y="4992206"/>
            <a:ext cx="21519247" cy="27168164"/>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4" name="TextBox 3"/>
          <p:cNvSpPr txBox="1"/>
          <p:nvPr/>
        </p:nvSpPr>
        <p:spPr>
          <a:xfrm>
            <a:off x="678585" y="337294"/>
            <a:ext cx="42534030" cy="3681070"/>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    </a:t>
            </a:r>
            <a:r>
              <a:rPr lang="en-US" sz="7200" b="1" dirty="0">
                <a:latin typeface="Times New Roman"/>
                <a:cs typeface="Times New Roman"/>
              </a:rPr>
              <a:t>Strategies to Improve NCLEX Pass Rates in an </a:t>
            </a:r>
          </a:p>
          <a:p>
            <a:pPr algn="ctr"/>
            <a:r>
              <a:rPr lang="en-US" sz="7200" b="1" dirty="0">
                <a:latin typeface="Times New Roman"/>
                <a:cs typeface="Times New Roman"/>
              </a:rPr>
              <a:t>     Undergraduate Program: A Systematic Review</a:t>
            </a:r>
          </a:p>
          <a:p>
            <a:pPr algn="ctr"/>
            <a:r>
              <a:rPr lang="en-US" sz="4800" dirty="0">
                <a:latin typeface="Times New Roman"/>
                <a:cs typeface="Times New Roman"/>
              </a:rPr>
              <a:t>        Kaylyn B. McAninch, MSN, RN kbrooks57@liberty.edu (434)-665-3594</a:t>
            </a:r>
          </a:p>
        </p:txBody>
      </p:sp>
      <p:sp>
        <p:nvSpPr>
          <p:cNvPr id="6" name="TextBox 5"/>
          <p:cNvSpPr txBox="1"/>
          <p:nvPr/>
        </p:nvSpPr>
        <p:spPr>
          <a:xfrm>
            <a:off x="628643" y="5855076"/>
            <a:ext cx="9717092" cy="6042040"/>
          </a:xfrm>
          <a:prstGeom prst="rect">
            <a:avLst/>
          </a:prstGeom>
          <a:solidFill>
            <a:schemeClr val="tx1"/>
          </a:solidFill>
          <a:ln>
            <a:solidFill>
              <a:srgbClr val="000000"/>
            </a:solidFill>
          </a:ln>
        </p:spPr>
        <p:txBody>
          <a:bodyPr wrap="square" lIns="131445" tIns="65723" rIns="131445" bIns="65723" rtlCol="0">
            <a:spAutoFit/>
          </a:bodyPr>
          <a:lstStyle/>
          <a:p>
            <a:pPr marL="342900" indent="-342900">
              <a:buFont typeface="Arial" panose="020B0604020202020204" pitchFamily="34" charset="0"/>
              <a:buChar char="•"/>
            </a:pPr>
            <a:r>
              <a:rPr lang="en-US" sz="2400" dirty="0">
                <a:solidFill>
                  <a:schemeClr val="bg1"/>
                </a:solidFill>
                <a:effectLst/>
                <a:latin typeface="Times New Roman" panose="02020603050405020304" pitchFamily="18" charset="0"/>
                <a:ea typeface="Times New Roman" panose="02020603050405020304" pitchFamily="18" charset="0"/>
              </a:rPr>
              <a:t>The National Council Licensure Examination for Registered Nurses </a:t>
            </a:r>
            <a:r>
              <a:rPr lang="en-US" sz="2400" dirty="0">
                <a:solidFill>
                  <a:schemeClr val="bg1"/>
                </a:solidFill>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NCLEX-RN) examination success rates highlight if a nursing program is effectively educating students to become knowledgeable, competent, and safe nurses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ea typeface="Times New Roman" panose="02020603050405020304" pitchFamily="18" charset="0"/>
              </a:rPr>
              <a:t>C</a:t>
            </a:r>
            <a:r>
              <a:rPr lang="en-US" sz="2400" dirty="0">
                <a:solidFill>
                  <a:schemeClr val="bg1"/>
                </a:solidFill>
                <a:effectLst/>
                <a:latin typeface="Times New Roman" panose="02020603050405020304" pitchFamily="18" charset="0"/>
                <a:ea typeface="Times New Roman" panose="02020603050405020304" pitchFamily="18" charset="0"/>
              </a:rPr>
              <a:t>ontinuously reviewing NCLEX-RN pass rates and striving to improve them is a major goal of most nursing programs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ea typeface="Times New Roman" panose="02020603050405020304" pitchFamily="18" charset="0"/>
              </a:rPr>
              <a:t>F</a:t>
            </a:r>
            <a:r>
              <a:rPr lang="en-US" sz="2400" dirty="0">
                <a:solidFill>
                  <a:schemeClr val="bg1"/>
                </a:solidFill>
                <a:effectLst/>
                <a:latin typeface="Times New Roman" panose="02020603050405020304" pitchFamily="18" charset="0"/>
                <a:ea typeface="Times New Roman" panose="02020603050405020304" pitchFamily="18" charset="0"/>
              </a:rPr>
              <a:t>actors that impact NCLEX-RN pass rates must be carefully examined by nurse educators to address issues that hinder pass rates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ea typeface="Times New Roman" panose="02020603050405020304" pitchFamily="18" charset="0"/>
              </a:rPr>
              <a:t>On going declining</a:t>
            </a:r>
            <a:r>
              <a:rPr lang="en-US" sz="2400" dirty="0">
                <a:solidFill>
                  <a:schemeClr val="bg1"/>
                </a:solidFill>
                <a:effectLst/>
                <a:latin typeface="Times New Roman" panose="02020603050405020304" pitchFamily="18" charset="0"/>
                <a:ea typeface="Times New Roman" panose="02020603050405020304" pitchFamily="18" charset="0"/>
              </a:rPr>
              <a:t> NCLEX-RN pass rates will impact nursing students’ futures, nursing programs survival, and the discipline of nursing</a:t>
            </a:r>
          </a:p>
          <a:p>
            <a:pPr marL="342900" indent="-342900">
              <a:buFont typeface="Arial" panose="020B0604020202020204" pitchFamily="34" charset="0"/>
              <a:buChar char="•"/>
            </a:pPr>
            <a:r>
              <a:rPr lang="en-US" sz="2400" dirty="0">
                <a:solidFill>
                  <a:schemeClr val="bg1"/>
                </a:solidFill>
                <a:effectLst/>
                <a:latin typeface="Times New Roman" panose="02020603050405020304" pitchFamily="18" charset="0"/>
                <a:ea typeface="Times New Roman" panose="02020603050405020304" pitchFamily="18" charset="0"/>
              </a:rPr>
              <a:t>This systematic literature review examined existing studies for factors that impact students’ success on NCLEX-RN and strategies to increase NCLEX-RN pass rates</a:t>
            </a:r>
          </a:p>
          <a:p>
            <a:pPr marL="342900" indent="-342900">
              <a:buFont typeface="Arial" panose="020B0604020202020204" pitchFamily="34" charset="0"/>
              <a:buChar char="•"/>
            </a:pPr>
            <a:r>
              <a:rPr lang="en-US" sz="2400" dirty="0">
                <a:solidFill>
                  <a:schemeClr val="bg1"/>
                </a:solidFill>
                <a:effectLst/>
                <a:latin typeface="Times New Roman" panose="02020603050405020304" pitchFamily="18" charset="0"/>
                <a:ea typeface="Times New Roman" panose="02020603050405020304" pitchFamily="18" charset="0"/>
              </a:rPr>
              <a:t> Factors </a:t>
            </a:r>
            <a:r>
              <a:rPr lang="en-US" sz="2400" dirty="0">
                <a:solidFill>
                  <a:schemeClr val="bg1"/>
                </a:solidFill>
                <a:latin typeface="Times New Roman" panose="02020603050405020304" pitchFamily="18" charset="0"/>
                <a:ea typeface="Times New Roman" panose="02020603050405020304" pitchFamily="18" charset="0"/>
              </a:rPr>
              <a:t>included</a:t>
            </a:r>
            <a:r>
              <a:rPr lang="en-US" sz="2400" dirty="0">
                <a:solidFill>
                  <a:schemeClr val="bg1"/>
                </a:solidFill>
                <a:effectLst/>
                <a:latin typeface="Times New Roman" panose="02020603050405020304" pitchFamily="18" charset="0"/>
                <a:ea typeface="Times New Roman" panose="02020603050405020304" pitchFamily="18" charset="0"/>
              </a:rPr>
              <a:t> student characteristics and nursing program attributes in relation to NCLEX-RN pass rates</a:t>
            </a:r>
          </a:p>
          <a:p>
            <a:pPr marL="342900" indent="-342900">
              <a:buFont typeface="Arial" panose="020B0604020202020204" pitchFamily="34" charset="0"/>
              <a:buChar char="•"/>
            </a:pP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948080" y="4504770"/>
            <a:ext cx="9312771"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latin typeface="Times New Roman"/>
                <a:cs typeface="Times New Roman"/>
              </a:rPr>
              <a:t>Abstract</a:t>
            </a:r>
            <a:endParaRPr lang="en-US" sz="6000" dirty="0">
              <a:latin typeface="Times New Roman"/>
              <a:cs typeface="Times New Roman"/>
            </a:endParaRPr>
          </a:p>
        </p:txBody>
      </p:sp>
      <p:sp>
        <p:nvSpPr>
          <p:cNvPr id="12" name="TextBox 11"/>
          <p:cNvSpPr txBox="1"/>
          <p:nvPr/>
        </p:nvSpPr>
        <p:spPr>
          <a:xfrm>
            <a:off x="628644" y="13741147"/>
            <a:ext cx="9717091" cy="2718053"/>
          </a:xfrm>
          <a:prstGeom prst="rect">
            <a:avLst/>
          </a:prstGeom>
          <a:solidFill>
            <a:schemeClr val="tx1"/>
          </a:solidFill>
          <a:ln>
            <a:solidFill>
              <a:srgbClr val="000000"/>
            </a:solidFill>
          </a:ln>
        </p:spPr>
        <p:txBody>
          <a:bodyPr wrap="square" lIns="131445" tIns="65723" rIns="131445" bIns="65723" rtlCol="0">
            <a:spAutoFit/>
          </a:bodyPr>
          <a:lstStyle/>
          <a:p>
            <a:pPr marL="342900" indent="-342900">
              <a:buFont typeface="Arial" panose="020B0604020202020204" pitchFamily="34" charset="0"/>
              <a:buChar char="•"/>
            </a:pPr>
            <a:r>
              <a:rPr lang="en-US" sz="2400" dirty="0">
                <a:solidFill>
                  <a:schemeClr val="bg1"/>
                </a:solidFill>
                <a:effectLst/>
                <a:latin typeface="Times New Roman" panose="02020603050405020304" pitchFamily="18" charset="0"/>
                <a:ea typeface="Calibri" panose="020F0502020204030204" pitchFamily="34" charset="0"/>
              </a:rPr>
              <a:t>NCLEX-RN pass rates are the gold standard for assessing a program’s quality and accreditation as </a:t>
            </a:r>
            <a:r>
              <a:rPr lang="en-US" sz="2400" dirty="0">
                <a:solidFill>
                  <a:schemeClr val="bg1"/>
                </a:solidFill>
                <a:latin typeface="Times New Roman" panose="02020603050405020304" pitchFamily="18" charset="0"/>
                <a:ea typeface="Calibri" panose="020F0502020204030204" pitchFamily="34" charset="0"/>
              </a:rPr>
              <a:t>p</a:t>
            </a:r>
            <a:r>
              <a:rPr lang="en-US" sz="2400" dirty="0">
                <a:solidFill>
                  <a:schemeClr val="bg1"/>
                </a:solidFill>
                <a:effectLst/>
                <a:latin typeface="Times New Roman" panose="02020603050405020304" pitchFamily="18" charset="0"/>
                <a:ea typeface="Calibri" panose="020F0502020204030204" pitchFamily="34" charset="0"/>
              </a:rPr>
              <a:t>assing the NCLEX-RN examination on the first attempt is vitally important for nursing schools and students (Monroe &amp; </a:t>
            </a:r>
            <a:r>
              <a:rPr lang="en-US" sz="2400" dirty="0" err="1">
                <a:solidFill>
                  <a:schemeClr val="bg1"/>
                </a:solidFill>
                <a:effectLst/>
                <a:latin typeface="Times New Roman" panose="02020603050405020304" pitchFamily="18" charset="0"/>
                <a:ea typeface="Calibri" panose="020F0502020204030204" pitchFamily="34" charset="0"/>
              </a:rPr>
              <a:t>Dunemn</a:t>
            </a:r>
            <a:r>
              <a:rPr lang="en-US" sz="2400" dirty="0">
                <a:solidFill>
                  <a:schemeClr val="bg1"/>
                </a:solidFill>
                <a:effectLst/>
                <a:latin typeface="Times New Roman" panose="02020603050405020304" pitchFamily="18" charset="0"/>
                <a:ea typeface="Calibri" panose="020F0502020204030204" pitchFamily="34" charset="0"/>
              </a:rPr>
              <a:t>, 2020)</a:t>
            </a:r>
          </a:p>
          <a:p>
            <a:pPr marL="342900" indent="-342900">
              <a:buFont typeface="Arial" panose="020B0604020202020204" pitchFamily="34" charset="0"/>
              <a:buChar char="•"/>
            </a:pPr>
            <a:endParaRPr lang="en-US" sz="2400" dirty="0">
              <a:solidFill>
                <a:schemeClr val="bg1"/>
              </a:solidFill>
              <a:effectLst/>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en-US" sz="2400" dirty="0">
                <a:solidFill>
                  <a:schemeClr val="bg1"/>
                </a:solidFill>
                <a:effectLst/>
                <a:latin typeface="Times New Roman" panose="02020603050405020304" pitchFamily="18" charset="0"/>
                <a:ea typeface="Calibri" panose="020F0502020204030204" pitchFamily="34" charset="0"/>
              </a:rPr>
              <a:t>The NCSBN found that there is an ongoing decline in NCLEX-RN first time pass rates. (Johnson et al., 2017)</a:t>
            </a:r>
            <a:r>
              <a:rPr lang="en-US" sz="2400" b="1" dirty="0">
                <a:solidFill>
                  <a:schemeClr val="bg1"/>
                </a:solidFill>
                <a:effectLst/>
                <a:latin typeface="Times New Roman" panose="02020603050405020304" pitchFamily="18" charset="0"/>
                <a:ea typeface="Calibri" panose="020F0502020204030204" pitchFamily="34" charset="0"/>
              </a:rPr>
              <a:t>     </a:t>
            </a:r>
          </a:p>
        </p:txBody>
      </p:sp>
      <p:sp>
        <p:nvSpPr>
          <p:cNvPr id="11" name="TextBox 10"/>
          <p:cNvSpPr txBox="1"/>
          <p:nvPr/>
        </p:nvSpPr>
        <p:spPr>
          <a:xfrm>
            <a:off x="564405" y="12646677"/>
            <a:ext cx="9717091"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latin typeface="Times New Roman"/>
                <a:cs typeface="Times New Roman"/>
              </a:rPr>
              <a:t>Introduction</a:t>
            </a:r>
            <a:endParaRPr lang="en-US" sz="6000" dirty="0">
              <a:latin typeface="Times New Roman"/>
              <a:cs typeface="Times New Roman"/>
            </a:endParaRPr>
          </a:p>
        </p:txBody>
      </p:sp>
      <p:sp>
        <p:nvSpPr>
          <p:cNvPr id="16" name="TextBox 15"/>
          <p:cNvSpPr txBox="1"/>
          <p:nvPr/>
        </p:nvSpPr>
        <p:spPr>
          <a:xfrm>
            <a:off x="628644" y="18559706"/>
            <a:ext cx="9922669" cy="3874409"/>
          </a:xfrm>
          <a:prstGeom prst="rect">
            <a:avLst/>
          </a:prstGeom>
          <a:solidFill>
            <a:srgbClr val="FFFFFF"/>
          </a:solidFill>
          <a:ln cap="rnd">
            <a:solidFill>
              <a:schemeClr val="tx1"/>
            </a:solidFill>
          </a:ln>
        </p:spPr>
        <p:txBody>
          <a:bodyPr wrap="square" lIns="182880" rIns="182880" rtlCol="0">
            <a:noAutofit/>
          </a:bodyPr>
          <a:lstStyle/>
          <a:p>
            <a:pPr marL="800100" marR="0" lvl="1" indent="-342900">
              <a:lnSpc>
                <a:spcPct val="115000"/>
              </a:lnSpc>
              <a:spcBef>
                <a:spcPts val="0"/>
              </a:spcBef>
              <a:spcAft>
                <a:spcPts val="0"/>
              </a:spcAft>
              <a:buFont typeface="Arial" panose="020B0604020202020204" pitchFamily="34" charset="0"/>
              <a:buChar char="•"/>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Question: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How can nurse educators improve NCLEX-RN pass rates? </a:t>
            </a:r>
          </a:p>
          <a:p>
            <a:pPr marL="800100" marR="0" lvl="1" indent="-342900">
              <a:lnSpc>
                <a:spcPct val="115000"/>
              </a:lnSpc>
              <a:spcBef>
                <a:spcPts val="0"/>
              </a:spcBef>
              <a:spcAft>
                <a:spcPts val="0"/>
              </a:spcAft>
              <a:buFont typeface="Arial" panose="020B0604020202020204" pitchFamily="34" charset="0"/>
              <a:buChar char="•"/>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Databases:</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ProQuest, Elsevier, and Wiley Nursing Forum</a:t>
            </a:r>
          </a:p>
          <a:p>
            <a:pPr marL="800100" marR="0" lvl="1" indent="-342900">
              <a:lnSpc>
                <a:spcPct val="115000"/>
              </a:lnSpc>
              <a:spcBef>
                <a:spcPts val="0"/>
              </a:spcBef>
              <a:spcAft>
                <a:spcPts val="0"/>
              </a:spcAft>
              <a:buFont typeface="Arial" panose="020B0604020202020204" pitchFamily="34" charset="0"/>
              <a:buChar char="•"/>
            </a:pP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nclusion criterion: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full-length, scholarly, and peer-reviewed journal articles, English language, and within five years old</a:t>
            </a:r>
          </a:p>
          <a:p>
            <a:pPr marL="800100" marR="0" lvl="1" indent="-342900">
              <a:lnSpc>
                <a:spcPct val="115000"/>
              </a:lnSpc>
              <a:spcBef>
                <a:spcPts val="0"/>
              </a:spcBef>
              <a:spcAft>
                <a:spcPts val="0"/>
              </a:spcAft>
              <a:buFont typeface="Arial" panose="020B0604020202020204" pitchFamily="34" charset="0"/>
              <a:buChar char="•"/>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Exclusion criterion: </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newspaper articles, dissertations, theses (plural), and book reviews</a:t>
            </a:r>
          </a:p>
          <a:p>
            <a:pPr marL="800100" marR="0" lvl="1" indent="-342900">
              <a:lnSpc>
                <a:spcPct val="115000"/>
              </a:lnSpc>
              <a:spcBef>
                <a:spcPts val="0"/>
              </a:spcBef>
              <a:spcAft>
                <a:spcPts val="0"/>
              </a:spcAft>
              <a:buFont typeface="Arial" panose="020B0604020202020204" pitchFamily="34" charset="0"/>
              <a:buChar char="•"/>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Keywords:</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“NCLEX”, “NCLEX style question”, “NCLEX pass rate”, and “NCLEX undergraduate program”</a:t>
            </a:r>
          </a:p>
          <a:p>
            <a:pPr marL="800100" marR="0" lvl="1" indent="-342900">
              <a:lnSpc>
                <a:spcPct val="115000"/>
              </a:lnSpc>
              <a:spcBef>
                <a:spcPts val="0"/>
              </a:spcBef>
              <a:spcAft>
                <a:spcPts val="0"/>
              </a:spcAft>
              <a:buFont typeface="Arial" panose="020B0604020202020204" pitchFamily="34" charset="0"/>
              <a:buChar char="•"/>
            </a:pP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pP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20" name="TextBox 19"/>
          <p:cNvSpPr txBox="1"/>
          <p:nvPr/>
        </p:nvSpPr>
        <p:spPr>
          <a:xfrm>
            <a:off x="672906" y="17457009"/>
            <a:ext cx="9834143"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latin typeface="Times New Roman"/>
                <a:cs typeface="Times New Roman"/>
              </a:rPr>
              <a:t>Methods</a:t>
            </a:r>
            <a:endParaRPr lang="en-US" sz="6000" dirty="0">
              <a:latin typeface="Times New Roman"/>
              <a:cs typeface="Times New Roman"/>
            </a:endParaRPr>
          </a:p>
        </p:txBody>
      </p:sp>
      <p:sp>
        <p:nvSpPr>
          <p:cNvPr id="27" name="TextBox 26"/>
          <p:cNvSpPr txBox="1"/>
          <p:nvPr/>
        </p:nvSpPr>
        <p:spPr>
          <a:xfrm>
            <a:off x="33227554" y="5830829"/>
            <a:ext cx="9922615" cy="7857706"/>
          </a:xfrm>
          <a:prstGeom prst="rect">
            <a:avLst/>
          </a:prstGeom>
          <a:solidFill>
            <a:srgbClr val="FFFFFF"/>
          </a:solidFill>
          <a:ln cap="rnd">
            <a:solidFill>
              <a:schemeClr val="tx1"/>
            </a:solidFill>
          </a:ln>
        </p:spPr>
        <p:txBody>
          <a:bodyPr wrap="square" lIns="182880" rIns="182880" rtlCol="0">
            <a:noAutofit/>
          </a:bodyPr>
          <a:lstStyle/>
          <a:p>
            <a:pPr marL="342900" marR="0" indent="-342900">
              <a:spcBef>
                <a:spcPts val="0"/>
              </a:spcBef>
              <a:spcAft>
                <a:spcPts val="0"/>
              </a:spcAft>
              <a:buFont typeface="Arial" panose="020B0604020202020204" pitchFamily="34" charset="0"/>
              <a:buChar char="•"/>
            </a:pPr>
            <a:r>
              <a:rPr lang="en-US" sz="2400" dirty="0">
                <a:solidFill>
                  <a:schemeClr val="bg1"/>
                </a:solidFill>
                <a:latin typeface="Times New Roman" panose="02020603050405020304" pitchFamily="18" charset="0"/>
                <a:ea typeface="Calibri" panose="020F0502020204030204" pitchFamily="34" charset="0"/>
              </a:rPr>
              <a:t>I</a:t>
            </a:r>
            <a:r>
              <a:rPr lang="en-US" sz="2400" dirty="0">
                <a:solidFill>
                  <a:schemeClr val="bg1"/>
                </a:solidFill>
                <a:effectLst/>
                <a:latin typeface="Times New Roman" panose="02020603050405020304" pitchFamily="18" charset="0"/>
                <a:ea typeface="Calibri" panose="020F0502020204030204" pitchFamily="34" charset="0"/>
              </a:rPr>
              <a:t>nterventions that improve NCLEX pass rates include student success centers, mentorship programs, coaching, individualized NCLEX preparation (ex Kaplan Learning Integrated Course), computer adaptive quizzing, active learning opportunities, improvement teams, Assessment Technologies Institute (ATI), Self-assessment Inventory (SAI), and </a:t>
            </a:r>
            <a:r>
              <a:rPr lang="en-US" sz="2400" dirty="0">
                <a:solidFill>
                  <a:schemeClr val="bg1"/>
                </a:solidFill>
                <a:latin typeface="Times New Roman" panose="02020603050405020304" pitchFamily="18" charset="0"/>
                <a:ea typeface="Calibri" panose="020F0502020204030204" pitchFamily="34" charset="0"/>
              </a:rPr>
              <a:t>remediation</a:t>
            </a:r>
            <a:r>
              <a:rPr lang="en-US" sz="2400" dirty="0">
                <a:solidFill>
                  <a:schemeClr val="bg1"/>
                </a:solidFill>
                <a:effectLst/>
                <a:latin typeface="Times New Roman" panose="02020603050405020304" pitchFamily="18" charset="0"/>
                <a:ea typeface="Calibri" panose="020F0502020204030204" pitchFamily="34" charset="0"/>
              </a:rPr>
              <a:t> tools while group learning was linked with NCLEX failure (</a:t>
            </a:r>
            <a:r>
              <a:rPr lang="en-US" sz="2400" dirty="0" err="1">
                <a:solidFill>
                  <a:schemeClr val="bg1"/>
                </a:solidFill>
                <a:effectLst/>
                <a:latin typeface="Times New Roman" panose="02020603050405020304" pitchFamily="18" charset="0"/>
                <a:ea typeface="Calibri" panose="020F0502020204030204" pitchFamily="34" charset="0"/>
              </a:rPr>
              <a:t>Lown</a:t>
            </a:r>
            <a:r>
              <a:rPr lang="en-US" sz="2400" dirty="0">
                <a:solidFill>
                  <a:schemeClr val="bg1"/>
                </a:solidFill>
                <a:effectLst/>
                <a:latin typeface="Times New Roman" panose="02020603050405020304" pitchFamily="18" charset="0"/>
                <a:ea typeface="Calibri" panose="020F0502020204030204" pitchFamily="34" charset="0"/>
              </a:rPr>
              <a:t> &amp; Hawkins, 2017)</a:t>
            </a:r>
          </a:p>
          <a:p>
            <a:pPr marR="0">
              <a:spcBef>
                <a:spcPts val="0"/>
              </a:spcBef>
              <a:spcAft>
                <a:spcPts val="0"/>
              </a:spcAft>
            </a:pPr>
            <a:endParaRPr lang="en-US" sz="2400" dirty="0">
              <a:solidFill>
                <a:schemeClr val="bg1"/>
              </a:solidFill>
              <a:effectLst/>
              <a:latin typeface="Times New Roman" panose="02020603050405020304" pitchFamily="18"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400" dirty="0">
                <a:solidFill>
                  <a:schemeClr val="bg1"/>
                </a:solidFill>
                <a:latin typeface="Times New Roman" panose="02020603050405020304" pitchFamily="18" charset="0"/>
                <a:ea typeface="Calibri" panose="020F0502020204030204" pitchFamily="34" charset="0"/>
              </a:rPr>
              <a:t>S</a:t>
            </a:r>
            <a:r>
              <a:rPr lang="en-US" sz="2400" dirty="0">
                <a:solidFill>
                  <a:schemeClr val="bg1"/>
                </a:solidFill>
                <a:effectLst/>
                <a:latin typeface="Times New Roman" panose="02020603050405020304" pitchFamily="18" charset="0"/>
                <a:ea typeface="Calibri" panose="020F0502020204030204" pitchFamily="34" charset="0"/>
              </a:rPr>
              <a:t>tudent factors that impact NCLEX pass rates include critical thinking abilities, HESI </a:t>
            </a:r>
            <a:r>
              <a:rPr lang="en-US" sz="2400" dirty="0">
                <a:solidFill>
                  <a:schemeClr val="bg1"/>
                </a:solidFill>
                <a:latin typeface="Times New Roman" panose="02020603050405020304" pitchFamily="18" charset="0"/>
                <a:ea typeface="Calibri" panose="020F0502020204030204" pitchFamily="34" charset="0"/>
              </a:rPr>
              <a:t>and </a:t>
            </a:r>
            <a:r>
              <a:rPr lang="en-US" sz="2400" dirty="0">
                <a:solidFill>
                  <a:schemeClr val="bg1"/>
                </a:solidFill>
                <a:effectLst/>
                <a:latin typeface="Times New Roman" panose="02020603050405020304" pitchFamily="18" charset="0"/>
                <a:ea typeface="Calibri" panose="020F0502020204030204" pitchFamily="34" charset="0"/>
              </a:rPr>
              <a:t>ACT scores, socioeconomic status, undergraduate course grades, number of questions answered on the NCLEX, gender, GPA, amount of recommended preparation, readiness examination score, and preparation test scores</a:t>
            </a:r>
          </a:p>
          <a:p>
            <a:pPr marL="342900" marR="0" indent="-342900">
              <a:spcBef>
                <a:spcPts val="0"/>
              </a:spcBef>
              <a:spcAft>
                <a:spcPts val="0"/>
              </a:spcAft>
              <a:buFont typeface="Arial" panose="020B0604020202020204" pitchFamily="34" charset="0"/>
              <a:buChar char="•"/>
            </a:pPr>
            <a:endParaRPr lang="en-US" sz="2400" dirty="0">
              <a:solidFill>
                <a:schemeClr val="bg1"/>
              </a:solidFill>
              <a:effectLst/>
              <a:latin typeface="Times New Roman" panose="02020603050405020304" pitchFamily="18"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400" dirty="0">
                <a:solidFill>
                  <a:schemeClr val="bg1"/>
                </a:solidFill>
                <a:latin typeface="Times New Roman" panose="02020603050405020304" pitchFamily="18" charset="0"/>
                <a:ea typeface="Calibri" panose="020F0502020204030204" pitchFamily="34" charset="0"/>
              </a:rPr>
              <a:t>Nurse educators’ perspectives are important to examine</a:t>
            </a:r>
          </a:p>
          <a:p>
            <a:pPr marL="342900" marR="0" indent="-342900">
              <a:spcBef>
                <a:spcPts val="0"/>
              </a:spcBef>
              <a:spcAft>
                <a:spcPts val="0"/>
              </a:spcAft>
              <a:buFont typeface="Arial" panose="020B0604020202020204" pitchFamily="34" charset="0"/>
              <a:buChar char="•"/>
            </a:pPr>
            <a:endParaRPr lang="en-US" sz="2400" dirty="0">
              <a:solidFill>
                <a:schemeClr val="bg1"/>
              </a:solidFill>
              <a:effectLst/>
              <a:latin typeface="Times New Roman" panose="02020603050405020304" pitchFamily="18"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400" dirty="0">
                <a:solidFill>
                  <a:schemeClr val="bg1"/>
                </a:solidFill>
                <a:effectLst/>
                <a:latin typeface="Times New Roman" panose="02020603050405020304" pitchFamily="18" charset="0"/>
                <a:ea typeface="Calibri" panose="020F0502020204030204" pitchFamily="34" charset="0"/>
              </a:rPr>
              <a:t>Nursing programs need to use these existing interventions by molding them to meet their program’s mission and philosophy, listen to their nurse educators’ perspectives, and</a:t>
            </a:r>
            <a:r>
              <a:rPr lang="en-US" sz="2400" dirty="0">
                <a:solidFill>
                  <a:schemeClr val="bg1"/>
                </a:solidFill>
                <a:latin typeface="Times New Roman" panose="02020603050405020304" pitchFamily="18" charset="0"/>
                <a:ea typeface="Calibri" panose="020F0502020204030204" pitchFamily="34" charset="0"/>
              </a:rPr>
              <a:t> </a:t>
            </a:r>
            <a:r>
              <a:rPr lang="en-US" sz="2400" dirty="0">
                <a:solidFill>
                  <a:schemeClr val="bg1"/>
                </a:solidFill>
                <a:effectLst/>
                <a:latin typeface="Times New Roman" panose="02020603050405020304" pitchFamily="18" charset="0"/>
                <a:ea typeface="Calibri" panose="020F0502020204030204" pitchFamily="34" charset="0"/>
              </a:rPr>
              <a:t>alleviate the negativity associated with </a:t>
            </a:r>
            <a:r>
              <a:rPr lang="en-US" sz="2400" dirty="0">
                <a:solidFill>
                  <a:schemeClr val="bg1"/>
                </a:solidFill>
                <a:latin typeface="Times New Roman" panose="02020603050405020304" pitchFamily="18" charset="0"/>
                <a:ea typeface="Calibri" panose="020F0502020204030204" pitchFamily="34" charset="0"/>
              </a:rPr>
              <a:t>student-based</a:t>
            </a:r>
            <a:r>
              <a:rPr lang="en-US" sz="2400" dirty="0">
                <a:solidFill>
                  <a:schemeClr val="bg1"/>
                </a:solidFill>
                <a:effectLst/>
                <a:latin typeface="Times New Roman" panose="02020603050405020304" pitchFamily="18" charset="0"/>
                <a:ea typeface="Calibri" panose="020F0502020204030204" pitchFamily="34" charset="0"/>
              </a:rPr>
              <a:t> factors</a:t>
            </a:r>
          </a:p>
        </p:txBody>
      </p:sp>
      <p:sp>
        <p:nvSpPr>
          <p:cNvPr id="41" name="TextBox 40"/>
          <p:cNvSpPr txBox="1"/>
          <p:nvPr/>
        </p:nvSpPr>
        <p:spPr>
          <a:xfrm>
            <a:off x="33296860" y="4453315"/>
            <a:ext cx="9312771"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latin typeface="Times New Roman"/>
                <a:cs typeface="Times New Roman"/>
              </a:rPr>
              <a:t>Evaluation and Analysis </a:t>
            </a:r>
            <a:endParaRPr lang="en-US" sz="6000" dirty="0">
              <a:latin typeface="Times New Roman"/>
              <a:cs typeface="Times New Roman"/>
            </a:endParaRPr>
          </a:p>
        </p:txBody>
      </p:sp>
      <p:sp>
        <p:nvSpPr>
          <p:cNvPr id="68" name="TextBox 67"/>
          <p:cNvSpPr txBox="1"/>
          <p:nvPr/>
        </p:nvSpPr>
        <p:spPr>
          <a:xfrm>
            <a:off x="33244758" y="15524848"/>
            <a:ext cx="9905411" cy="4188857"/>
          </a:xfrm>
          <a:prstGeom prst="rect">
            <a:avLst/>
          </a:prstGeom>
          <a:solidFill>
            <a:srgbClr val="FFFFFF"/>
          </a:solidFill>
          <a:ln cap="rnd">
            <a:solidFill>
              <a:schemeClr val="tx1"/>
            </a:solidFill>
          </a:ln>
        </p:spPr>
        <p:txBody>
          <a:bodyPr wrap="square" lIns="182880" rIns="182880" rtlCol="0">
            <a:noAutofit/>
          </a:bodyPr>
          <a:lstStyle/>
          <a:p>
            <a:pPr marL="342900" indent="-342900">
              <a:buFont typeface="Arial" panose="020B0604020202020204" pitchFamily="34" charset="0"/>
              <a:buChar char="•"/>
            </a:pPr>
            <a:r>
              <a:rPr lang="en-US" sz="2400" dirty="0">
                <a:solidFill>
                  <a:schemeClr val="bg1"/>
                </a:solidFill>
                <a:effectLst/>
                <a:latin typeface="Times New Roman" panose="02020603050405020304" pitchFamily="18" charset="0"/>
                <a:ea typeface="Calibri" panose="020F0502020204030204" pitchFamily="34" charset="0"/>
              </a:rPr>
              <a:t>Educators should be aware of the factors that influence pass rates</a:t>
            </a:r>
          </a:p>
          <a:p>
            <a:pPr marL="342900" indent="-342900">
              <a:buFont typeface="Arial" panose="020B0604020202020204" pitchFamily="34" charset="0"/>
              <a:buChar char="•"/>
            </a:pPr>
            <a:endParaRPr lang="en-US" sz="2400" dirty="0">
              <a:solidFill>
                <a:schemeClr val="bg1"/>
              </a:solidFill>
              <a:effectLst/>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Research on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GenZ</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student factors and impact of COVID-19 on NCLEX pass rates </a:t>
            </a:r>
          </a:p>
          <a:p>
            <a:pPr marL="342900" indent="-342900">
              <a:buFont typeface="Arial" panose="020B0604020202020204" pitchFamily="34" charset="0"/>
              <a:buChar char="•"/>
            </a:pP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Compare the first-time pass rates of foreign educated nurses and US educated nurses </a:t>
            </a:r>
          </a:p>
          <a:p>
            <a:pPr marL="342900" indent="-342900">
              <a:buFont typeface="Arial" panose="020B0604020202020204" pitchFamily="34" charset="0"/>
              <a:buChar char="•"/>
            </a:pP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Explore organizational factors that impact NCLEX pass rates; for example: a ‘Healthy work environment’ and NCLEX pass rates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p:cNvSpPr txBox="1"/>
          <p:nvPr/>
        </p:nvSpPr>
        <p:spPr>
          <a:xfrm>
            <a:off x="33385241" y="14282844"/>
            <a:ext cx="9326641"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latin typeface="Garamond"/>
                <a:cs typeface="Garamond"/>
              </a:rPr>
              <a:t>Implications for Future Research </a:t>
            </a:r>
            <a:endParaRPr lang="en-US" sz="6000" dirty="0">
              <a:latin typeface="Garamond"/>
              <a:cs typeface="Garamond"/>
            </a:endParaRPr>
          </a:p>
        </p:txBody>
      </p:sp>
      <p:sp>
        <p:nvSpPr>
          <p:cNvPr id="73" name="TextBox 72"/>
          <p:cNvSpPr txBox="1"/>
          <p:nvPr/>
        </p:nvSpPr>
        <p:spPr>
          <a:xfrm>
            <a:off x="33518195" y="20236277"/>
            <a:ext cx="9453719"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latin typeface="Times New Roman"/>
                <a:cs typeface="Times New Roman"/>
              </a:rPr>
              <a:t>References &amp; Acknowledgements</a:t>
            </a:r>
            <a:endParaRPr lang="en-US" sz="6000" dirty="0">
              <a:latin typeface="Times New Roman"/>
              <a:cs typeface="Times New Roman"/>
            </a:endParaRPr>
          </a:p>
        </p:txBody>
      </p:sp>
      <p:sp>
        <p:nvSpPr>
          <p:cNvPr id="70" name="Rectangle 69"/>
          <p:cNvSpPr/>
          <p:nvPr/>
        </p:nvSpPr>
        <p:spPr>
          <a:xfrm>
            <a:off x="34588751" y="6716990"/>
            <a:ext cx="9302449" cy="707886"/>
          </a:xfrm>
          <a:prstGeom prst="rect">
            <a:avLst/>
          </a:prstGeom>
        </p:spPr>
        <p:txBody>
          <a:bodyPr wrap="square">
            <a:spAutoFit/>
          </a:bodyPr>
          <a:lstStyle/>
          <a:p>
            <a:endParaRPr lang="en-US" sz="2000" dirty="0">
              <a:latin typeface="Times New Roman"/>
              <a:cs typeface="Times New Roman"/>
            </a:endParaRPr>
          </a:p>
          <a:p>
            <a:endParaRPr lang="en-US" sz="2000" dirty="0">
              <a:latin typeface="Times New Roman"/>
              <a:cs typeface="Times New Roman"/>
            </a:endParaRPr>
          </a:p>
        </p:txBody>
      </p:sp>
      <p:sp>
        <p:nvSpPr>
          <p:cNvPr id="25" name="Rectangle 24"/>
          <p:cNvSpPr/>
          <p:nvPr/>
        </p:nvSpPr>
        <p:spPr>
          <a:xfrm>
            <a:off x="17866686" y="7258241"/>
            <a:ext cx="858145" cy="369332"/>
          </a:xfrm>
          <a:prstGeom prst="rect">
            <a:avLst/>
          </a:prstGeom>
        </p:spPr>
        <p:txBody>
          <a:bodyPr wrap="square">
            <a:spAutoFit/>
          </a:bodyPr>
          <a:lstStyle/>
          <a:p>
            <a:pPr algn="just"/>
            <a:r>
              <a:rPr lang="en-US" sz="1800" b="1" dirty="0">
                <a:latin typeface="Garamond"/>
                <a:cs typeface="Garamond"/>
              </a:rPr>
              <a:t>B</a:t>
            </a:r>
          </a:p>
        </p:txBody>
      </p:sp>
      <p:pic>
        <p:nvPicPr>
          <p:cNvPr id="14" name="Picture 13">
            <a:extLst>
              <a:ext uri="{FF2B5EF4-FFF2-40B4-BE49-F238E27FC236}">
                <a16:creationId xmlns:a16="http://schemas.microsoft.com/office/drawing/2014/main" id="{3C4DAB79-B545-4BC1-8013-9CA55C35F36C}"/>
              </a:ext>
            </a:extLst>
          </p:cNvPr>
          <p:cNvPicPr>
            <a:picLocks noChangeAspect="1"/>
          </p:cNvPicPr>
          <p:nvPr/>
        </p:nvPicPr>
        <p:blipFill rotWithShape="1">
          <a:blip r:embed="rId3"/>
          <a:srcRect l="7957" t="11064" r="5744" b="23462"/>
          <a:stretch/>
        </p:blipFill>
        <p:spPr>
          <a:xfrm>
            <a:off x="11239885" y="15027440"/>
            <a:ext cx="21211769" cy="7861786"/>
          </a:xfrm>
          <a:prstGeom prst="rect">
            <a:avLst/>
          </a:prstGeom>
        </p:spPr>
      </p:pic>
      <p:pic>
        <p:nvPicPr>
          <p:cNvPr id="17" name="Picture 16">
            <a:extLst>
              <a:ext uri="{FF2B5EF4-FFF2-40B4-BE49-F238E27FC236}">
                <a16:creationId xmlns:a16="http://schemas.microsoft.com/office/drawing/2014/main" id="{09752A55-3208-42FD-926F-36FA5978FEA7}"/>
              </a:ext>
            </a:extLst>
          </p:cNvPr>
          <p:cNvPicPr>
            <a:picLocks noChangeAspect="1"/>
          </p:cNvPicPr>
          <p:nvPr/>
        </p:nvPicPr>
        <p:blipFill rotWithShape="1">
          <a:blip r:embed="rId4"/>
          <a:srcRect l="8638" t="10553" r="8724" b="28170"/>
          <a:stretch/>
        </p:blipFill>
        <p:spPr>
          <a:xfrm>
            <a:off x="11443377" y="5881074"/>
            <a:ext cx="20712698" cy="6964069"/>
          </a:xfrm>
          <a:prstGeom prst="rect">
            <a:avLst/>
          </a:prstGeom>
        </p:spPr>
      </p:pic>
      <p:sp>
        <p:nvSpPr>
          <p:cNvPr id="24" name="TextBox 23">
            <a:extLst>
              <a:ext uri="{FF2B5EF4-FFF2-40B4-BE49-F238E27FC236}">
                <a16:creationId xmlns:a16="http://schemas.microsoft.com/office/drawing/2014/main" id="{67548085-1A67-4E43-A66E-32B8D3F8BFD1}"/>
              </a:ext>
            </a:extLst>
          </p:cNvPr>
          <p:cNvSpPr txBox="1"/>
          <p:nvPr/>
        </p:nvSpPr>
        <p:spPr>
          <a:xfrm>
            <a:off x="11443377" y="22813620"/>
            <a:ext cx="20703900" cy="1200329"/>
          </a:xfrm>
          <a:prstGeom prst="rect">
            <a:avLst/>
          </a:prstGeom>
          <a:noFill/>
        </p:spPr>
        <p:txBody>
          <a:bodyPr wrap="square" rtlCol="0">
            <a:spAutoFit/>
          </a:bodyPr>
          <a:lstStyle/>
          <a:p>
            <a:r>
              <a:rPr lang="en-US" sz="2400" i="1" dirty="0">
                <a:solidFill>
                  <a:srgbClr val="000000"/>
                </a:solidFill>
                <a:effectLst/>
                <a:latin typeface="Times New Roman" panose="02020603050405020304" pitchFamily="18" charset="0"/>
                <a:ea typeface="Calibri" panose="020F0502020204030204" pitchFamily="34" charset="0"/>
              </a:rPr>
              <a:t>Note.</a:t>
            </a:r>
            <a:r>
              <a:rPr lang="en-US" sz="2400" dirty="0">
                <a:solidFill>
                  <a:srgbClr val="000000"/>
                </a:solidFill>
                <a:effectLst/>
                <a:latin typeface="Times New Roman" panose="02020603050405020304" pitchFamily="18" charset="0"/>
                <a:ea typeface="Calibri" panose="020F0502020204030204" pitchFamily="34" charset="0"/>
              </a:rPr>
              <a:t> From “2021 Number of candidates taking NCLEX examination and percent passing, by type of candidate, by </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National Council of State Boards of Nursing, 2021, retrieved from https://www.ncsbn.org/1237.htm</a:t>
            </a:r>
          </a:p>
          <a:p>
            <a:endParaRPr lang="en-US" sz="2400" dirty="0"/>
          </a:p>
        </p:txBody>
      </p:sp>
      <p:sp>
        <p:nvSpPr>
          <p:cNvPr id="26" name="TextBox 25">
            <a:extLst>
              <a:ext uri="{FF2B5EF4-FFF2-40B4-BE49-F238E27FC236}">
                <a16:creationId xmlns:a16="http://schemas.microsoft.com/office/drawing/2014/main" id="{F64C920B-1F04-4C4F-928B-D4272FD7AC33}"/>
              </a:ext>
            </a:extLst>
          </p:cNvPr>
          <p:cNvSpPr txBox="1"/>
          <p:nvPr/>
        </p:nvSpPr>
        <p:spPr>
          <a:xfrm>
            <a:off x="21488400" y="16002000"/>
            <a:ext cx="914400" cy="1354217"/>
          </a:xfrm>
          <a:prstGeom prst="rect">
            <a:avLst/>
          </a:prstGeom>
          <a:noFill/>
        </p:spPr>
        <p:txBody>
          <a:bodyPr wrap="square" rtlCol="0">
            <a:spAutoFit/>
          </a:bodyPr>
          <a:lstStyle/>
          <a:p>
            <a:endParaRPr lang="en-US" dirty="0"/>
          </a:p>
        </p:txBody>
      </p:sp>
      <p:pic>
        <p:nvPicPr>
          <p:cNvPr id="32" name="Picture 31">
            <a:extLst>
              <a:ext uri="{FF2B5EF4-FFF2-40B4-BE49-F238E27FC236}">
                <a16:creationId xmlns:a16="http://schemas.microsoft.com/office/drawing/2014/main" id="{8FD12E1F-DAA7-4B71-B30C-DF1785D19E44}"/>
              </a:ext>
            </a:extLst>
          </p:cNvPr>
          <p:cNvPicPr>
            <a:picLocks noChangeAspect="1"/>
          </p:cNvPicPr>
          <p:nvPr/>
        </p:nvPicPr>
        <p:blipFill>
          <a:blip r:embed="rId5"/>
          <a:stretch>
            <a:fillRect/>
          </a:stretch>
        </p:blipFill>
        <p:spPr>
          <a:xfrm>
            <a:off x="11530944" y="25042131"/>
            <a:ext cx="18942429" cy="6242926"/>
          </a:xfrm>
          <a:prstGeom prst="rect">
            <a:avLst/>
          </a:prstGeom>
        </p:spPr>
      </p:pic>
      <p:sp>
        <p:nvSpPr>
          <p:cNvPr id="34" name="TextBox 33">
            <a:extLst>
              <a:ext uri="{FF2B5EF4-FFF2-40B4-BE49-F238E27FC236}">
                <a16:creationId xmlns:a16="http://schemas.microsoft.com/office/drawing/2014/main" id="{95A63E1A-57EB-4F5D-9778-383F15D87C5B}"/>
              </a:ext>
            </a:extLst>
          </p:cNvPr>
          <p:cNvSpPr txBox="1"/>
          <p:nvPr/>
        </p:nvSpPr>
        <p:spPr>
          <a:xfrm>
            <a:off x="11307480" y="31388252"/>
            <a:ext cx="20361840" cy="830997"/>
          </a:xfrm>
          <a:prstGeom prst="rect">
            <a:avLst/>
          </a:prstGeom>
          <a:noFill/>
        </p:spPr>
        <p:txBody>
          <a:bodyPr wrap="square" rtlCol="0">
            <a:spAutoFit/>
          </a:bodyPr>
          <a:lstStyle/>
          <a:p>
            <a:r>
              <a:rPr lang="en-US" sz="2400" i="1" dirty="0">
                <a:solidFill>
                  <a:srgbClr val="000000"/>
                </a:solidFill>
                <a:effectLst/>
                <a:latin typeface="Times New Roman" panose="02020603050405020304" pitchFamily="18" charset="0"/>
                <a:ea typeface="Calibri" panose="020F0502020204030204" pitchFamily="34" charset="0"/>
              </a:rPr>
              <a:t>Note. </a:t>
            </a:r>
            <a:r>
              <a:rPr lang="en-US" sz="2400" dirty="0">
                <a:solidFill>
                  <a:srgbClr val="000000"/>
                </a:solidFill>
                <a:effectLst/>
                <a:latin typeface="Times New Roman" panose="02020603050405020304" pitchFamily="18" charset="0"/>
                <a:ea typeface="Calibri" panose="020F0502020204030204" pitchFamily="34" charset="0"/>
              </a:rPr>
              <a:t>From “</a:t>
            </a:r>
            <a:r>
              <a:rPr lang="en-US" sz="2400" i="0" dirty="0">
                <a:solidFill>
                  <a:schemeClr val="bg1"/>
                </a:solidFill>
                <a:effectLst/>
                <a:latin typeface="Times New Roman" panose="02020603050405020304" pitchFamily="18" charset="0"/>
                <a:cs typeface="Times New Roman" panose="02020603050405020304" pitchFamily="18" charset="0"/>
              </a:rPr>
              <a:t>Ten-year trend of U.S. RN and LPN/LVN first-time NCLEX takers, 2010–2019” by </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National </a:t>
            </a:r>
            <a:r>
              <a:rPr lang="en-US" sz="2400" dirty="0">
                <a:solidFill>
                  <a:srgbClr val="000000"/>
                </a:solidFill>
                <a:effectLst/>
                <a:latin typeface="Times New Roman" panose="02020603050405020304" pitchFamily="18" charset="0"/>
                <a:ea typeface="Calibri" panose="020F0502020204030204" pitchFamily="34" charset="0"/>
              </a:rPr>
              <a:t>Council of State Boards of Nursing, 2021, retrieved from </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https://doi.org/10.1016/S2155-8256(21)00002-8</a:t>
            </a:r>
            <a:endParaRPr lang="en-US" sz="2400" dirty="0"/>
          </a:p>
        </p:txBody>
      </p:sp>
      <p:sp>
        <p:nvSpPr>
          <p:cNvPr id="5" name="TextBox 4">
            <a:extLst>
              <a:ext uri="{FF2B5EF4-FFF2-40B4-BE49-F238E27FC236}">
                <a16:creationId xmlns:a16="http://schemas.microsoft.com/office/drawing/2014/main" id="{89F4B930-E4DA-4C6A-9D3D-55E37CD4CA6A}"/>
              </a:ext>
            </a:extLst>
          </p:cNvPr>
          <p:cNvSpPr txBox="1"/>
          <p:nvPr/>
        </p:nvSpPr>
        <p:spPr>
          <a:xfrm>
            <a:off x="15681609" y="4058014"/>
            <a:ext cx="13124330" cy="830997"/>
          </a:xfrm>
          <a:prstGeom prst="rect">
            <a:avLst/>
          </a:prstGeom>
          <a:noFill/>
        </p:spPr>
        <p:txBody>
          <a:bodyPr wrap="square" rtlCol="0">
            <a:spAutoFit/>
          </a:bodyPr>
          <a:lstStyle/>
          <a:p>
            <a:pPr algn="ctr"/>
            <a:r>
              <a:rPr lang="en-US" sz="4800" dirty="0">
                <a:solidFill>
                  <a:srgbClr val="FFFFFF"/>
                </a:solidFill>
                <a:latin typeface="Times New Roman" panose="02020603050405020304" pitchFamily="18" charset="0"/>
                <a:cs typeface="Times New Roman" panose="02020603050405020304" pitchFamily="18" charset="0"/>
              </a:rPr>
              <a:t>Supporting Evidence</a:t>
            </a:r>
          </a:p>
        </p:txBody>
      </p:sp>
      <p:sp>
        <p:nvSpPr>
          <p:cNvPr id="9" name="TextBox 8">
            <a:extLst>
              <a:ext uri="{FF2B5EF4-FFF2-40B4-BE49-F238E27FC236}">
                <a16:creationId xmlns:a16="http://schemas.microsoft.com/office/drawing/2014/main" id="{E28E45E6-889A-4CA6-88DD-53DF971D250E}"/>
              </a:ext>
            </a:extLst>
          </p:cNvPr>
          <p:cNvSpPr txBox="1"/>
          <p:nvPr/>
        </p:nvSpPr>
        <p:spPr>
          <a:xfrm>
            <a:off x="33244757" y="21613380"/>
            <a:ext cx="9905411" cy="10575780"/>
          </a:xfrm>
          <a:prstGeom prst="rect">
            <a:avLst/>
          </a:prstGeom>
          <a:solidFill>
            <a:schemeClr val="tx1"/>
          </a:solidFill>
        </p:spPr>
        <p:txBody>
          <a:bodyPr wrap="square" rtlCol="0">
            <a:spAutoFit/>
          </a:bodyPr>
          <a:lstStyle/>
          <a:p>
            <a:pPr marL="457200" marR="0" indent="-457200">
              <a:lnSpc>
                <a:spcPct val="107000"/>
              </a:lnSpc>
              <a:spcBef>
                <a:spcPts val="0"/>
              </a:spcBef>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Davis, J. H., &amp; Morrow, M. R. (2021). Professional preparation: Faculty practices for NCLEX-RN success. </a:t>
            </a:r>
            <a:r>
              <a:rPr lang="en-US"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Nursing Science Quarterly, 34</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 360–365. https://doi.org/10.1177/08943184211031581</a:t>
            </a:r>
          </a:p>
          <a:p>
            <a:pPr marL="457200" indent="-457200">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Johnson, T., Sanderson, B., Wang, C., &amp; Parker, F. (2017). Factors associated with first-time NCLEX-RN success: A descriptive research study.</a:t>
            </a:r>
            <a:r>
              <a:rPr lang="en-US"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Journal of Nursing Education, 56</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(9), 542-545. http://dx.doi.org.ezproxy.liberty.edu/10.3928/01484834-20170817-05</a:t>
            </a:r>
          </a:p>
          <a:p>
            <a:pPr marL="457200" marR="0" indent="-457200">
              <a:lnSpc>
                <a:spcPct val="107000"/>
              </a:lnSpc>
              <a:spcBef>
                <a:spcPts val="0"/>
              </a:spcBef>
              <a:spcAft>
                <a:spcPts val="800"/>
              </a:spcAft>
            </a:pP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Lown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 &amp; Hawkins, L. (2017). Learning style as a predictor of first-time NCLEX-RN success. </a:t>
            </a:r>
            <a:r>
              <a:rPr lang="en-US"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Nurse Educator, 42</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(4), 181-185. http://doi.org/ 10.1097/NNE.0000000000000344.</a:t>
            </a:r>
          </a:p>
          <a:p>
            <a:pPr marL="457200" marR="0" indent="-457200">
              <a:lnSpc>
                <a:spcPct val="107000"/>
              </a:lnSpc>
              <a:spcBef>
                <a:spcPts val="0"/>
              </a:spcBef>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Monroe, H. E., &amp;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Dunemn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 (2020). Determining postgraduation readiness to take the NCLEX-RN.</a:t>
            </a:r>
            <a:r>
              <a:rPr lang="en-US"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Journal of Nursing Education, 59</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101-106. http://dx.doi.org.ezproxy.liberty.edu/10.3928/01484834-20200122-09</a:t>
            </a:r>
          </a:p>
          <a:p>
            <a:pPr marL="457200" marR="0" indent="-457200">
              <a:lnSpc>
                <a:spcPct val="107000"/>
              </a:lnSpc>
              <a:spcBef>
                <a:spcPts val="0"/>
              </a:spcBef>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National Council of State Boards of Nursing (2021). NCSBN’s environmental scan COVID-19 and its impact on nursing and regulation. </a:t>
            </a:r>
            <a:r>
              <a:rPr lang="en-US"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Journal of Nursing Regulation, 11</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 S1-S36. https://doi.org/10.1016/S2155-8256(21)00002-8</a:t>
            </a:r>
          </a:p>
          <a:p>
            <a:pPr marL="457200" marR="0" indent="-457200">
              <a:lnSpc>
                <a:spcPct val="107000"/>
              </a:lnSpc>
              <a:spcBef>
                <a:spcPts val="0"/>
              </a:spcBef>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NCLEX Pass rates. NCSBN. (2022). Retrieved March 2, 2022, from https://www.ncsbn.org/1237.htm</a:t>
            </a:r>
          </a:p>
          <a:p>
            <a:pPr marL="457200" marR="0" indent="-457200">
              <a:lnSpc>
                <a:spcPct val="107000"/>
              </a:lnSpc>
              <a:spcBef>
                <a:spcPts val="0"/>
              </a:spcBef>
              <a:spcAft>
                <a:spcPts val="800"/>
              </a:spcAft>
            </a:pP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400" b="1" dirty="0">
                <a:solidFill>
                  <a:schemeClr val="bg1"/>
                </a:solidFill>
                <a:latin typeface="Times New Roman"/>
                <a:cs typeface="Times New Roman"/>
              </a:rPr>
              <a:t>Acknowledgement</a:t>
            </a:r>
            <a:endPar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 would like to thank Dr. Rachel Joseph for her assistance with this research.</a:t>
            </a:r>
          </a:p>
        </p:txBody>
      </p:sp>
      <p:pic>
        <p:nvPicPr>
          <p:cNvPr id="7" name="Picture 6">
            <a:extLst>
              <a:ext uri="{FF2B5EF4-FFF2-40B4-BE49-F238E27FC236}">
                <a16:creationId xmlns:a16="http://schemas.microsoft.com/office/drawing/2014/main" id="{A7964685-43B4-4CF0-98EF-AF7DE1E2F317}"/>
              </a:ext>
            </a:extLst>
          </p:cNvPr>
          <p:cNvPicPr>
            <a:picLocks noChangeAspect="1"/>
          </p:cNvPicPr>
          <p:nvPr/>
        </p:nvPicPr>
        <p:blipFill>
          <a:blip r:embed="rId6"/>
          <a:stretch>
            <a:fillRect/>
          </a:stretch>
        </p:blipFill>
        <p:spPr>
          <a:xfrm>
            <a:off x="628643" y="23750864"/>
            <a:ext cx="9922670" cy="7653756"/>
          </a:xfrm>
          <a:prstGeom prst="rect">
            <a:avLst/>
          </a:prstGeom>
        </p:spPr>
      </p:pic>
      <p:pic>
        <p:nvPicPr>
          <p:cNvPr id="19" name="Picture 18">
            <a:extLst>
              <a:ext uri="{FF2B5EF4-FFF2-40B4-BE49-F238E27FC236}">
                <a16:creationId xmlns:a16="http://schemas.microsoft.com/office/drawing/2014/main" id="{00E5625A-7211-449F-A85B-C359CC2CDE0B}"/>
              </a:ext>
            </a:extLst>
          </p:cNvPr>
          <p:cNvPicPr>
            <a:picLocks noChangeAspect="1"/>
          </p:cNvPicPr>
          <p:nvPr/>
        </p:nvPicPr>
        <p:blipFill>
          <a:blip r:embed="rId7"/>
          <a:stretch>
            <a:fillRect/>
          </a:stretch>
        </p:blipFill>
        <p:spPr>
          <a:xfrm>
            <a:off x="3184143" y="1463610"/>
            <a:ext cx="4840644" cy="1377815"/>
          </a:xfrm>
          <a:prstGeom prst="rect">
            <a:avLst/>
          </a:prstGeom>
        </p:spPr>
      </p:pic>
      <p:sp>
        <p:nvSpPr>
          <p:cNvPr id="2" name="TextBox 1">
            <a:extLst>
              <a:ext uri="{FF2B5EF4-FFF2-40B4-BE49-F238E27FC236}">
                <a16:creationId xmlns:a16="http://schemas.microsoft.com/office/drawing/2014/main" id="{76557DD6-1EFF-4858-97A7-BE454C482839}"/>
              </a:ext>
            </a:extLst>
          </p:cNvPr>
          <p:cNvSpPr txBox="1"/>
          <p:nvPr/>
        </p:nvSpPr>
        <p:spPr>
          <a:xfrm>
            <a:off x="628643" y="31404620"/>
            <a:ext cx="9922669" cy="830997"/>
          </a:xfrm>
          <a:prstGeom prst="rect">
            <a:avLst/>
          </a:prstGeom>
          <a:solidFill>
            <a:schemeClr val="tx1"/>
          </a:solidFill>
        </p:spPr>
        <p:txBody>
          <a:bodyPr wrap="square" rtlCol="0">
            <a:spAutoFit/>
          </a:bodyPr>
          <a:lstStyle/>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Photo created by Kaylyn McAninch</a:t>
            </a:r>
          </a:p>
        </p:txBody>
      </p:sp>
      <p:sp>
        <p:nvSpPr>
          <p:cNvPr id="13" name="TextBox 12">
            <a:extLst>
              <a:ext uri="{FF2B5EF4-FFF2-40B4-BE49-F238E27FC236}">
                <a16:creationId xmlns:a16="http://schemas.microsoft.com/office/drawing/2014/main" id="{65AF6978-637C-4908-A46C-023EE71A67AE}"/>
              </a:ext>
            </a:extLst>
          </p:cNvPr>
          <p:cNvSpPr txBox="1"/>
          <p:nvPr/>
        </p:nvSpPr>
        <p:spPr>
          <a:xfrm>
            <a:off x="628642" y="22919867"/>
            <a:ext cx="9922669" cy="830997"/>
          </a:xfrm>
          <a:prstGeom prst="rect">
            <a:avLst/>
          </a:prstGeom>
          <a:solidFill>
            <a:schemeClr val="tx1"/>
          </a:solidFill>
          <a:ln>
            <a:solidFill>
              <a:schemeClr val="tx1"/>
            </a:solidFill>
          </a:ln>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Figure 1</a:t>
            </a:r>
          </a:p>
          <a:p>
            <a:r>
              <a:rPr lang="en-US" sz="2400" dirty="0">
                <a:solidFill>
                  <a:schemeClr val="bg1"/>
                </a:solidFill>
                <a:latin typeface="Times New Roman" panose="02020603050405020304" pitchFamily="18" charset="0"/>
                <a:cs typeface="Times New Roman" panose="02020603050405020304" pitchFamily="18" charset="0"/>
              </a:rPr>
              <a:t>Interventions to improve NCLEX-RN pass rates</a:t>
            </a:r>
          </a:p>
        </p:txBody>
      </p:sp>
      <p:sp>
        <p:nvSpPr>
          <p:cNvPr id="18" name="TextBox 17">
            <a:extLst>
              <a:ext uri="{FF2B5EF4-FFF2-40B4-BE49-F238E27FC236}">
                <a16:creationId xmlns:a16="http://schemas.microsoft.com/office/drawing/2014/main" id="{6238C422-757C-459F-968B-F2FCC7CD1C6F}"/>
              </a:ext>
            </a:extLst>
          </p:cNvPr>
          <p:cNvSpPr txBox="1"/>
          <p:nvPr/>
        </p:nvSpPr>
        <p:spPr>
          <a:xfrm>
            <a:off x="11307480" y="23917408"/>
            <a:ext cx="11695814" cy="830997"/>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Figure 4</a:t>
            </a:r>
          </a:p>
          <a:p>
            <a:r>
              <a:rPr lang="en-US" sz="2400" i="0">
                <a:solidFill>
                  <a:schemeClr val="bg1"/>
                </a:solidFill>
                <a:effectLst/>
                <a:latin typeface="Times New Roman" panose="02020603050405020304" pitchFamily="18" charset="0"/>
                <a:cs typeface="Times New Roman" panose="02020603050405020304" pitchFamily="18" charset="0"/>
              </a:rPr>
              <a:t>Ten-year </a:t>
            </a:r>
            <a:r>
              <a:rPr lang="en-US" sz="2400" i="0" dirty="0">
                <a:solidFill>
                  <a:schemeClr val="bg1"/>
                </a:solidFill>
                <a:effectLst/>
                <a:latin typeface="Times New Roman" panose="02020603050405020304" pitchFamily="18" charset="0"/>
                <a:cs typeface="Times New Roman" panose="02020603050405020304" pitchFamily="18" charset="0"/>
              </a:rPr>
              <a:t>trend of U.S. RN and LPN/LVN first-time NCLEX takers, 2010–2019</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1AB50DE4-A4D9-4EEC-A5EC-3A1D1F491625}"/>
              </a:ext>
            </a:extLst>
          </p:cNvPr>
          <p:cNvSpPr txBox="1"/>
          <p:nvPr/>
        </p:nvSpPr>
        <p:spPr>
          <a:xfrm>
            <a:off x="11443377" y="14267420"/>
            <a:ext cx="14986656" cy="830997"/>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Figure 3</a:t>
            </a:r>
          </a:p>
          <a:p>
            <a:r>
              <a:rPr lang="en-US" sz="2400" dirty="0">
                <a:solidFill>
                  <a:srgbClr val="000000"/>
                </a:solidFill>
                <a:effectLst/>
                <a:latin typeface="Times New Roman" panose="02020603050405020304" pitchFamily="18" charset="0"/>
                <a:ea typeface="Calibri" panose="020F0502020204030204" pitchFamily="34" charset="0"/>
              </a:rPr>
              <a:t>2021 Number of candidates taking NCLEX examination and percent passing, by type of candidate</a:t>
            </a:r>
            <a:endParaRPr lang="en-US" sz="2400" i="1"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7992B7F-D9AD-464F-99E4-DB508AD93BA9}"/>
              </a:ext>
            </a:extLst>
          </p:cNvPr>
          <p:cNvSpPr txBox="1"/>
          <p:nvPr/>
        </p:nvSpPr>
        <p:spPr>
          <a:xfrm>
            <a:off x="11307480" y="12948338"/>
            <a:ext cx="21144174" cy="830997"/>
          </a:xfrm>
          <a:prstGeom prst="rect">
            <a:avLst/>
          </a:prstGeom>
          <a:noFill/>
        </p:spPr>
        <p:txBody>
          <a:bodyPr wrap="square" rtlCol="0">
            <a:spAutoFit/>
          </a:bodyPr>
          <a:lstStyle/>
          <a:p>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Note.</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From “2011 Number of candidates taking NCLEX examination and percent passing, by type of candidate, by </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National Council of State Boards of Nursing, 2021, retrieved from https://www.ncsbn.org/1237.htm</a:t>
            </a:r>
          </a:p>
        </p:txBody>
      </p:sp>
      <p:sp>
        <p:nvSpPr>
          <p:cNvPr id="28" name="TextBox 27">
            <a:extLst>
              <a:ext uri="{FF2B5EF4-FFF2-40B4-BE49-F238E27FC236}">
                <a16:creationId xmlns:a16="http://schemas.microsoft.com/office/drawing/2014/main" id="{19548D5D-03A4-43B7-AB90-709C417F5F13}"/>
              </a:ext>
            </a:extLst>
          </p:cNvPr>
          <p:cNvSpPr txBox="1"/>
          <p:nvPr/>
        </p:nvSpPr>
        <p:spPr>
          <a:xfrm>
            <a:off x="11759890" y="5097565"/>
            <a:ext cx="14212957" cy="830997"/>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Figure 2</a:t>
            </a:r>
          </a:p>
          <a:p>
            <a:r>
              <a:rPr lang="en-US" sz="2400" dirty="0">
                <a:solidFill>
                  <a:srgbClr val="000000"/>
                </a:solidFill>
                <a:effectLst/>
                <a:latin typeface="Times New Roman" panose="02020603050405020304" pitchFamily="18" charset="0"/>
                <a:ea typeface="Calibri" panose="020F0502020204030204" pitchFamily="34" charset="0"/>
              </a:rPr>
              <a:t>2011 Number of candidates taking NCLEX examination and percent passing, by type of candidate</a:t>
            </a:r>
            <a:endParaRPr lang="en-US" sz="2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31622</TotalTime>
  <Words>1004</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Calisto MT</vt:lpstr>
      <vt:lpstr>Garamond</vt:lpstr>
      <vt:lpstr>Times New Roman</vt:lpstr>
      <vt:lpstr>Wingdings 2</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Kaylyn McAninch</cp:lastModifiedBy>
  <cp:revision>356</cp:revision>
  <dcterms:created xsi:type="dcterms:W3CDTF">2013-10-19T16:33:22Z</dcterms:created>
  <dcterms:modified xsi:type="dcterms:W3CDTF">2022-03-16T02:13:14Z</dcterms:modified>
</cp:coreProperties>
</file>