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68" autoAdjust="0"/>
    <p:restoredTop sz="93883" autoAdjust="0"/>
  </p:normalViewPr>
  <p:slideViewPr>
    <p:cSldViewPr snapToGrid="0" snapToObjects="1">
      <p:cViewPr>
        <p:scale>
          <a:sx n="40" d="100"/>
          <a:sy n="40" d="100"/>
        </p:scale>
        <p:origin x="-3732" y="-5264"/>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3/14/2022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smtClean="0"/>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smtClean="0"/>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smtClean="0"/>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smtClean="0"/>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smtClean="0"/>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3/14/2022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hyperlink" Target="https://patents.google.com/patent/US4956906A/en" TargetMode="External"/><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patentimages.storage.googleapis.com/c8/fe/aa/cfeae1ad3aefae/US3238909.pdf" TargetMode="External"/><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hyperlink" Target="http://starkist.com/charlie/all-about-charlie" TargetMode="External"/><Relationship Id="rId9" Type="http://schemas.openxmlformats.org/officeDocument/2006/relationships/image" Target="../media/image10.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Box 519"/>
          <p:cNvSpPr txBox="1"/>
          <p:nvPr/>
        </p:nvSpPr>
        <p:spPr>
          <a:xfrm>
            <a:off x="33957408" y="23552373"/>
            <a:ext cx="8975719" cy="9366027"/>
          </a:xfrm>
          <a:prstGeom prst="rect">
            <a:avLst/>
          </a:prstGeom>
          <a:solidFill>
            <a:schemeClr val="tx1"/>
          </a:solidFill>
          <a:ln>
            <a:solidFill>
              <a:schemeClr val="bg1"/>
            </a:solidFill>
          </a:ln>
        </p:spPr>
        <p:txBody>
          <a:bodyPr wrap="square" lIns="131445" tIns="65723" rIns="131445" bIns="65723" rtlCol="0">
            <a:spAutoFit/>
          </a:bodyPr>
          <a:lstStyle/>
          <a:p>
            <a:endParaRPr lang="en-US" sz="2000" dirty="0" smtClean="0">
              <a:latin typeface="Times New Roman"/>
              <a:cs typeface="Times New Roman"/>
            </a:endParaRPr>
          </a:p>
          <a:p>
            <a:r>
              <a:rPr lang="en-US" sz="2000" dirty="0">
                <a:solidFill>
                  <a:schemeClr val="bg1"/>
                </a:solidFill>
                <a:latin typeface="Times New Roman" panose="02020603050405020304" pitchFamily="18" charset="0"/>
                <a:cs typeface="Times New Roman" panose="02020603050405020304" pitchFamily="18" charset="0"/>
              </a:rPr>
              <a:t>Keane, Kevan D.  “Interview with Andy </a:t>
            </a:r>
            <a:r>
              <a:rPr lang="en-US" sz="2000" dirty="0" err="1">
                <a:solidFill>
                  <a:schemeClr val="bg1"/>
                </a:solidFill>
                <a:latin typeface="Times New Roman" panose="02020603050405020304" pitchFamily="18" charset="0"/>
                <a:cs typeface="Times New Roman" panose="02020603050405020304" pitchFamily="18" charset="0"/>
              </a:rPr>
              <a:t>Mecs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Starkist</a:t>
            </a:r>
            <a:r>
              <a:rPr lang="en-US" sz="2000" dirty="0">
                <a:solidFill>
                  <a:schemeClr val="bg1"/>
                </a:solidFill>
                <a:latin typeface="Times New Roman" panose="02020603050405020304" pitchFamily="18" charset="0"/>
                <a:cs typeface="Times New Roman" panose="02020603050405020304" pitchFamily="18" charset="0"/>
              </a:rPr>
              <a:t> Executive.”  September </a:t>
            </a:r>
            <a:r>
              <a:rPr lang="en-US" sz="2000" dirty="0" smtClean="0">
                <a:solidFill>
                  <a:schemeClr val="bg1"/>
                </a:solidFill>
                <a:latin typeface="Times New Roman" panose="02020603050405020304" pitchFamily="18" charset="0"/>
                <a:cs typeface="Times New Roman" panose="02020603050405020304" pitchFamily="18" charset="0"/>
              </a:rPr>
              <a:t>30,  2020</a:t>
            </a:r>
            <a:r>
              <a:rPr lang="en-US" sz="2000" dirty="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u="sng"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  “Interview with Julie K. Keane.”  Quinton.  September 24, 2020.</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u="sng"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  “Interview with Timothy Kendall.”  Herndon.  September 28, 2020.</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dirty="0">
                <a:solidFill>
                  <a:schemeClr val="bg1"/>
                </a:solidFill>
                <a:latin typeface="Times New Roman" panose="02020603050405020304" pitchFamily="18" charset="0"/>
                <a:cs typeface="Times New Roman" panose="02020603050405020304" pitchFamily="18" charset="0"/>
              </a:rPr>
              <a:t>Kendall, Sam. “Method of Preparing Pre-Distorted Images for Decorating a Shaped Blank</a:t>
            </a:r>
            <a:r>
              <a:rPr lang="en-US" sz="2000" dirty="0" smtClean="0">
                <a:solidFill>
                  <a:schemeClr val="bg1"/>
                </a:solidFill>
                <a:latin typeface="Times New Roman" panose="02020603050405020304" pitchFamily="18" charset="0"/>
                <a:cs typeface="Times New Roman" panose="02020603050405020304" pitchFamily="18" charset="0"/>
              </a:rPr>
              <a:t>.” Google </a:t>
            </a:r>
            <a:r>
              <a:rPr lang="en-US" sz="2000" dirty="0">
                <a:solidFill>
                  <a:schemeClr val="bg1"/>
                </a:solidFill>
                <a:latin typeface="Times New Roman" panose="02020603050405020304" pitchFamily="18" charset="0"/>
                <a:cs typeface="Times New Roman" panose="02020603050405020304" pitchFamily="18" charset="0"/>
              </a:rPr>
              <a:t>Patents. Accessed August 28, </a:t>
            </a:r>
            <a:r>
              <a:rPr lang="en-US" sz="2000" dirty="0" smtClean="0">
                <a:solidFill>
                  <a:schemeClr val="bg1"/>
                </a:solidFill>
                <a:latin typeface="Times New Roman" panose="02020603050405020304" pitchFamily="18" charset="0"/>
                <a:cs typeface="Times New Roman" panose="02020603050405020304" pitchFamily="18" charset="0"/>
              </a:rPr>
              <a:t>2020. </a:t>
            </a:r>
            <a:r>
              <a:rPr lang="en-US" sz="2000" dirty="0" smtClean="0">
                <a:solidFill>
                  <a:schemeClr val="bg1"/>
                </a:solidFill>
                <a:latin typeface="Times New Roman" panose="02020603050405020304" pitchFamily="18" charset="0"/>
                <a:cs typeface="Times New Roman" panose="02020603050405020304" pitchFamily="18" charset="0"/>
                <a:hlinkClick r:id="rId3"/>
              </a:rPr>
              <a:t>https</a:t>
            </a:r>
            <a:r>
              <a:rPr lang="en-US" sz="2000" dirty="0">
                <a:solidFill>
                  <a:schemeClr val="bg1"/>
                </a:solidFill>
                <a:latin typeface="Times New Roman" panose="02020603050405020304" pitchFamily="18" charset="0"/>
                <a:cs typeface="Times New Roman" panose="02020603050405020304" pitchFamily="18" charset="0"/>
                <a:hlinkClick r:id="rId3"/>
              </a:rPr>
              <a:t>://patents.google.com/patent/US4956906A/en</a:t>
            </a:r>
            <a:r>
              <a:rPr lang="en-US" sz="2000" dirty="0" smtClean="0">
                <a:solidFill>
                  <a:schemeClr val="bg1"/>
                </a:solidFill>
                <a:latin typeface="Times New Roman" panose="02020603050405020304" pitchFamily="18" charset="0"/>
                <a:cs typeface="Times New Roman" panose="02020603050405020304" pitchFamily="18" charset="0"/>
              </a:rPr>
              <a:t>.</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Reynolds, Jr., Richard S. </a:t>
            </a:r>
            <a:r>
              <a:rPr lang="en-US" sz="2000" i="1" dirty="0">
                <a:solidFill>
                  <a:schemeClr val="bg1"/>
                </a:solidFill>
                <a:latin typeface="Times New Roman" panose="02020603050405020304" pitchFamily="18" charset="0"/>
                <a:cs typeface="Times New Roman" panose="02020603050405020304" pitchFamily="18" charset="0"/>
              </a:rPr>
              <a:t>“Opportunity in Crisis”:  The Reynolds Metals Story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Newcomen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Society </a:t>
            </a:r>
            <a:r>
              <a:rPr lang="en-US" sz="2000" dirty="0">
                <a:solidFill>
                  <a:schemeClr val="bg1"/>
                </a:solidFill>
                <a:latin typeface="Times New Roman" panose="02020603050405020304" pitchFamily="18" charset="0"/>
                <a:cs typeface="Times New Roman" panose="02020603050405020304" pitchFamily="18" charset="0"/>
              </a:rPr>
              <a:t>of North America:  New York, 1956</a:t>
            </a:r>
            <a:r>
              <a:rPr lang="en-US" sz="2000" dirty="0" smtClean="0">
                <a:solidFill>
                  <a:schemeClr val="bg1"/>
                </a:solidFill>
                <a:latin typeface="Times New Roman" panose="02020603050405020304" pitchFamily="18" charset="0"/>
                <a:cs typeface="Times New Roman" panose="02020603050405020304" pitchFamily="18" charset="0"/>
              </a:rPr>
              <a:t>.</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Starkist</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“All About Charlie.” </a:t>
            </a:r>
            <a:r>
              <a:rPr lang="en-US" sz="2000" u="sng" dirty="0">
                <a:solidFill>
                  <a:schemeClr val="bg1"/>
                </a:solidFill>
                <a:latin typeface="Times New Roman" panose="02020603050405020304" pitchFamily="18" charset="0"/>
                <a:ea typeface="Tahoma" panose="020B0604030504040204" pitchFamily="34" charset="0"/>
                <a:cs typeface="Times New Roman" panose="02020603050405020304" pitchFamily="18" charset="0"/>
                <a:hlinkClick r:id="rId4"/>
              </a:rPr>
              <a:t>http://starkist.com/charlie/all-about-charlie</a:t>
            </a:r>
            <a:r>
              <a:rPr lang="en-US" sz="2000" u="sng"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Accessed October </a:t>
            </a:r>
            <a:r>
              <a:rPr lang="en-US" sz="2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4, 2020</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endParaRPr lang="en-US" sz="2000" dirty="0" smtClean="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O’Connor, Sean M. “Hired to Invent vs. Work Made for Hire:  Resolving the </a:t>
            </a:r>
            <a:r>
              <a:rPr lang="en-US" sz="2000" dirty="0" smtClean="0">
                <a:solidFill>
                  <a:schemeClr val="bg1"/>
                </a:solidFill>
                <a:latin typeface="Times New Roman" panose="02020603050405020304" pitchFamily="18" charset="0"/>
                <a:cs typeface="Times New Roman" panose="02020603050405020304" pitchFamily="18" charset="0"/>
              </a:rPr>
              <a:t>Inconsistency Among </a:t>
            </a:r>
            <a:r>
              <a:rPr lang="en-US" sz="2000" dirty="0">
                <a:solidFill>
                  <a:schemeClr val="bg1"/>
                </a:solidFill>
                <a:latin typeface="Times New Roman" panose="02020603050405020304" pitchFamily="18" charset="0"/>
                <a:cs typeface="Times New Roman" panose="02020603050405020304" pitchFamily="18" charset="0"/>
              </a:rPr>
              <a:t>Rights of Corporate Personhood, Authorship and </a:t>
            </a:r>
            <a:r>
              <a:rPr lang="en-US" sz="2000" dirty="0" err="1">
                <a:solidFill>
                  <a:schemeClr val="bg1"/>
                </a:solidFill>
                <a:latin typeface="Times New Roman" panose="02020603050405020304" pitchFamily="18" charset="0"/>
                <a:cs typeface="Times New Roman" panose="02020603050405020304" pitchFamily="18" charset="0"/>
              </a:rPr>
              <a:t>Inventorship</a:t>
            </a:r>
            <a:r>
              <a:rPr lang="en-US" sz="2000" dirty="0">
                <a:solidFill>
                  <a:schemeClr val="bg1"/>
                </a:solidFill>
                <a:latin typeface="Times New Roman" panose="02020603050405020304" pitchFamily="18" charset="0"/>
                <a:cs typeface="Times New Roman" panose="02020603050405020304" pitchFamily="18" charset="0"/>
              </a:rPr>
              <a:t>.” </a:t>
            </a:r>
            <a:r>
              <a:rPr lang="en-US" sz="2000" i="1" dirty="0" smtClean="0">
                <a:solidFill>
                  <a:schemeClr val="bg1"/>
                </a:solidFill>
                <a:latin typeface="Times New Roman" panose="02020603050405020304" pitchFamily="18" charset="0"/>
                <a:cs typeface="Times New Roman" panose="02020603050405020304" pitchFamily="18" charset="0"/>
              </a:rPr>
              <a:t>Seattle University </a:t>
            </a:r>
            <a:r>
              <a:rPr lang="en-US" sz="2000" i="1" dirty="0">
                <a:solidFill>
                  <a:schemeClr val="bg1"/>
                </a:solidFill>
                <a:latin typeface="Times New Roman" panose="02020603050405020304" pitchFamily="18" charset="0"/>
                <a:cs typeface="Times New Roman" panose="02020603050405020304" pitchFamily="18" charset="0"/>
              </a:rPr>
              <a:t>U.L.</a:t>
            </a:r>
            <a:r>
              <a:rPr lang="en-US" sz="2000" dirty="0">
                <a:solidFill>
                  <a:schemeClr val="bg1"/>
                </a:solidFill>
                <a:latin typeface="Times New Roman" panose="02020603050405020304" pitchFamily="18" charset="0"/>
                <a:cs typeface="Times New Roman" panose="02020603050405020304" pitchFamily="18" charset="0"/>
              </a:rPr>
              <a:t> 2012. 1227-1246.</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dirty="0">
                <a:solidFill>
                  <a:schemeClr val="bg1"/>
                </a:solidFill>
                <a:latin typeface="Times New Roman" panose="02020603050405020304" pitchFamily="18" charset="0"/>
                <a:cs typeface="Times New Roman" panose="02020603050405020304" pitchFamily="18" charset="0"/>
              </a:rPr>
              <a:t>Ong Yan, Grace. “Wrapping Aluminum.” </a:t>
            </a:r>
            <a:r>
              <a:rPr lang="en-US" sz="2000" i="1" dirty="0">
                <a:solidFill>
                  <a:schemeClr val="bg1"/>
                </a:solidFill>
                <a:latin typeface="Times New Roman" panose="02020603050405020304" pitchFamily="18" charset="0"/>
                <a:cs typeface="Times New Roman" panose="02020603050405020304" pitchFamily="18" charset="0"/>
              </a:rPr>
              <a:t>Design and Culture. 4</a:t>
            </a:r>
            <a:r>
              <a:rPr lang="en-US" sz="2000" dirty="0">
                <a:solidFill>
                  <a:schemeClr val="bg1"/>
                </a:solidFill>
                <a:latin typeface="Times New Roman" panose="02020603050405020304" pitchFamily="18" charset="0"/>
                <a:cs typeface="Times New Roman" panose="02020603050405020304" pitchFamily="18" charset="0"/>
              </a:rPr>
              <a:t>. 3 (2012).  299-324.</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dirty="0" err="1">
                <a:solidFill>
                  <a:schemeClr val="bg1"/>
                </a:solidFill>
                <a:latin typeface="Times New Roman" panose="02020603050405020304" pitchFamily="18" charset="0"/>
                <a:cs typeface="Times New Roman" panose="02020603050405020304" pitchFamily="18" charset="0"/>
              </a:rPr>
              <a:t>Perchard</a:t>
            </a:r>
            <a:r>
              <a:rPr lang="en-US" sz="2000" dirty="0">
                <a:solidFill>
                  <a:schemeClr val="bg1"/>
                </a:solidFill>
                <a:latin typeface="Times New Roman" panose="02020603050405020304" pitchFamily="18" charset="0"/>
                <a:cs typeface="Times New Roman" panose="02020603050405020304" pitchFamily="18" charset="0"/>
              </a:rPr>
              <a:t>, Andrew. “This Thing Called Goodwill: The Reynolds Metals Company and </a:t>
            </a:r>
            <a:r>
              <a:rPr lang="en-US" sz="2000" dirty="0" smtClean="0">
                <a:solidFill>
                  <a:schemeClr val="bg1"/>
                </a:solidFill>
                <a:latin typeface="Times New Roman" panose="02020603050405020304" pitchFamily="18" charset="0"/>
                <a:cs typeface="Times New Roman" panose="02020603050405020304" pitchFamily="18" charset="0"/>
              </a:rPr>
              <a:t>Political Networking </a:t>
            </a:r>
            <a:r>
              <a:rPr lang="en-US" sz="2000" dirty="0">
                <a:solidFill>
                  <a:schemeClr val="bg1"/>
                </a:solidFill>
                <a:latin typeface="Times New Roman" panose="02020603050405020304" pitchFamily="18" charset="0"/>
                <a:cs typeface="Times New Roman" panose="02020603050405020304" pitchFamily="18" charset="0"/>
              </a:rPr>
              <a:t>in Wartime America.” Enterprise and Society (2019). </a:t>
            </a:r>
          </a:p>
          <a:p>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smtClean="0">
              <a:latin typeface="Times New Roman"/>
              <a:cs typeface="Times New Roman"/>
            </a:endParaRPr>
          </a:p>
        </p:txBody>
      </p:sp>
      <p:sp>
        <p:nvSpPr>
          <p:cNvPr id="4" name="TextBox 3"/>
          <p:cNvSpPr txBox="1"/>
          <p:nvPr/>
        </p:nvSpPr>
        <p:spPr>
          <a:xfrm>
            <a:off x="806973" y="504527"/>
            <a:ext cx="42469186" cy="3527182"/>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7200" b="1" dirty="0" smtClean="0">
                <a:latin typeface="Times New Roman"/>
                <a:cs typeface="Times New Roman"/>
              </a:rPr>
              <a:t>Kendall’s Upside Down Lithography:  Reynold’s Metals Company, </a:t>
            </a:r>
            <a:r>
              <a:rPr lang="en-US" sz="7200" b="1" dirty="0" err="1" smtClean="0">
                <a:latin typeface="Times New Roman"/>
                <a:cs typeface="Times New Roman"/>
              </a:rPr>
              <a:t>Starkist</a:t>
            </a:r>
            <a:r>
              <a:rPr lang="en-US" sz="7200" b="1" dirty="0" smtClean="0">
                <a:latin typeface="Times New Roman"/>
                <a:cs typeface="Times New Roman"/>
              </a:rPr>
              <a:t> Tuna, and one Commercial Artist’s Role in the Development of Modern Marketing</a:t>
            </a:r>
            <a:endParaRPr lang="en-US" sz="7200" b="1" dirty="0">
              <a:latin typeface="Times New Roman"/>
              <a:cs typeface="Times New Roman"/>
            </a:endParaRPr>
          </a:p>
          <a:p>
            <a:pPr algn="ctr"/>
            <a:r>
              <a:rPr lang="en-US" sz="5800" b="1" dirty="0" smtClean="0">
                <a:latin typeface="Times New Roman"/>
                <a:cs typeface="Times New Roman"/>
              </a:rPr>
              <a:t>Kevan D. Keane</a:t>
            </a:r>
            <a:endParaRPr lang="en-US" sz="5800" b="1" dirty="0" smtClean="0">
              <a:latin typeface="Times New Roman"/>
              <a:cs typeface="Times New Roman"/>
            </a:endParaRPr>
          </a:p>
        </p:txBody>
      </p:sp>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4103" y="2136298"/>
            <a:ext cx="4840224" cy="1377696"/>
          </a:xfrm>
          <a:prstGeom prst="rect">
            <a:avLst/>
          </a:prstGeom>
        </p:spPr>
      </p:pic>
      <p:sp>
        <p:nvSpPr>
          <p:cNvPr id="282" name="Rectangle 281"/>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a:t>
            </a:r>
            <a:r>
              <a:rPr lang="en-US" sz="1100" dirty="0" smtClean="0">
                <a:solidFill>
                  <a:prstClr val="black"/>
                </a:solidFill>
                <a:latin typeface="Lucida Grande"/>
                <a:cs typeface="Lucida Grande"/>
              </a:rPr>
              <a:t> 1        </a:t>
            </a:r>
            <a:r>
              <a:rPr lang="en-US" sz="1100" dirty="0">
                <a:solidFill>
                  <a:prstClr val="black"/>
                </a:solidFill>
                <a:latin typeface="Lucida Grande"/>
                <a:cs typeface="Lucida Grande"/>
              </a:rPr>
              <a:t>2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3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4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5     </a:t>
            </a:r>
            <a:r>
              <a:rPr lang="en-US" sz="1100" dirty="0" smtClean="0">
                <a:solidFill>
                  <a:prstClr val="black"/>
                </a:solidFill>
                <a:latin typeface="Lucida Grande"/>
                <a:cs typeface="Lucida Grande"/>
              </a:rPr>
              <a:t>  6        </a:t>
            </a:r>
            <a:r>
              <a:rPr lang="en-US" sz="1100" dirty="0">
                <a:solidFill>
                  <a:prstClr val="black"/>
                </a:solidFill>
                <a:latin typeface="Lucida Grande"/>
                <a:cs typeface="Lucida Grande"/>
              </a:rPr>
              <a:t>7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8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9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10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11     </a:t>
            </a:r>
            <a:r>
              <a:rPr lang="en-US" sz="1100" dirty="0" smtClean="0">
                <a:solidFill>
                  <a:prstClr val="black"/>
                </a:solidFill>
                <a:latin typeface="Lucida Grande"/>
                <a:cs typeface="Lucida Grande"/>
              </a:rPr>
              <a:t>12      </a:t>
            </a:r>
            <a:r>
              <a:rPr lang="en-US" sz="1100" dirty="0">
                <a:solidFill>
                  <a:prstClr val="black"/>
                </a:solidFill>
                <a:latin typeface="Lucida Grande"/>
                <a:cs typeface="Lucida Grande"/>
              </a:rPr>
              <a:t>13     </a:t>
            </a:r>
            <a:r>
              <a:rPr lang="en-US" sz="1100" dirty="0" smtClean="0">
                <a:solidFill>
                  <a:prstClr val="black"/>
                </a:solidFill>
                <a:latin typeface="Lucida Grande"/>
                <a:cs typeface="Lucida Grande"/>
              </a:rPr>
              <a:t> 14 </a:t>
            </a:r>
            <a:endParaRPr lang="en-US" dirty="0"/>
          </a:p>
        </p:txBody>
      </p:sp>
      <p:sp>
        <p:nvSpPr>
          <p:cNvPr id="305" name="TextBox 304"/>
          <p:cNvSpPr txBox="1"/>
          <p:nvPr/>
        </p:nvSpPr>
        <p:spPr>
          <a:xfrm>
            <a:off x="10553567" y="4031709"/>
            <a:ext cx="22440303" cy="28100713"/>
          </a:xfrm>
          <a:prstGeom prst="rect">
            <a:avLst/>
          </a:prstGeom>
          <a:solidFill>
            <a:srgbClr val="FFFFFF"/>
          </a:solidFill>
          <a:ln cap="rnd">
            <a:solidFill>
              <a:schemeClr val="bg1"/>
            </a:solidFill>
          </a:ln>
        </p:spPr>
        <p:txBody>
          <a:bodyPr wrap="square" lIns="182880" rIns="182880" rtlCol="0">
            <a:noAutofit/>
          </a:bodyPr>
          <a:lstStyle/>
          <a:p>
            <a:pPr algn="just"/>
            <a:r>
              <a:rPr lang="en-US" sz="1800">
                <a:solidFill>
                  <a:schemeClr val="bg1"/>
                </a:solidFill>
                <a:latin typeface="Times New Roman"/>
                <a:cs typeface="Times New Roman"/>
              </a:rPr>
              <a:t>Sam Kendall-Courtesy of Timothy Kendall, his son, Herndon, Virginia, 2020</a:t>
            </a:r>
            <a:endParaRPr lang="en-US" sz="1800" dirty="0">
              <a:solidFill>
                <a:schemeClr val="bg1"/>
              </a:solidFill>
              <a:latin typeface="Times New Roman"/>
              <a:cs typeface="Times New Roman"/>
            </a:endParaRPr>
          </a:p>
        </p:txBody>
      </p:sp>
      <p:sp>
        <p:nvSpPr>
          <p:cNvPr id="309" name="TextBox 308"/>
          <p:cNvSpPr txBox="1"/>
          <p:nvPr/>
        </p:nvSpPr>
        <p:spPr>
          <a:xfrm>
            <a:off x="787508" y="4816792"/>
            <a:ext cx="9312771" cy="2871941"/>
          </a:xfrm>
          <a:prstGeom prst="rect">
            <a:avLst/>
          </a:prstGeom>
          <a:solidFill>
            <a:schemeClr val="tx1"/>
          </a:solidFill>
          <a:ln>
            <a:solidFill>
              <a:schemeClr val="bg1"/>
            </a:solidFill>
          </a:ln>
        </p:spPr>
        <p:txBody>
          <a:bodyPr wrap="square" lIns="131445" tIns="65723" rIns="131445" bIns="65723" rtlCol="0">
            <a:spAutoFit/>
          </a:bodyPr>
          <a:lstStyle/>
          <a:p>
            <a:endParaRPr lang="en-US" sz="1800" b="1" dirty="0" smtClean="0"/>
          </a:p>
          <a:p>
            <a:r>
              <a:rPr lang="en-US" sz="2000" dirty="0" err="1" smtClean="0">
                <a:solidFill>
                  <a:schemeClr val="bg1"/>
                </a:solidFill>
                <a:latin typeface="Times New Roman" panose="02020603050405020304" pitchFamily="18" charset="0"/>
                <a:cs typeface="Times New Roman" panose="02020603050405020304" pitchFamily="18" charset="0"/>
              </a:rPr>
              <a:t>Starkist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Tuna is one of the primary companies packaging canned tuna ready for sale in the average grocery store.  However, few have taken into account the means by which their cans have become so mainstream.  The process of creating the stackable cans and the man behind the efficiency of the can’s artwork to catch the attention of consumers often go unnoticed.  The name of the man who developed the process of printing the tuna onto cans is Sam Kendall, who did so as an employee of Reynolds Metals Company in Richmond, Virginia.  His story is an illustration of the role of everyday people in the development of market </a:t>
            </a:r>
            <a:r>
              <a:rPr lang="en-US" sz="2000" dirty="0" smtClean="0">
                <a:solidFill>
                  <a:schemeClr val="bg1"/>
                </a:solidFill>
                <a:latin typeface="Times New Roman" panose="02020603050405020304" pitchFamily="18" charset="0"/>
                <a:cs typeface="Times New Roman" panose="02020603050405020304" pitchFamily="18" charset="0"/>
              </a:rPr>
              <a:t>change.</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10" name="TextBox 309"/>
          <p:cNvSpPr txBox="1"/>
          <p:nvPr/>
        </p:nvSpPr>
        <p:spPr>
          <a:xfrm>
            <a:off x="797833" y="4255300"/>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a:cs typeface="Times New Roman"/>
              </a:rPr>
              <a:t>Abstract</a:t>
            </a:r>
            <a:endParaRPr lang="en-US" sz="6000" dirty="0">
              <a:latin typeface="Times New Roman"/>
              <a:cs typeface="Times New Roman"/>
            </a:endParaRPr>
          </a:p>
        </p:txBody>
      </p:sp>
      <p:sp>
        <p:nvSpPr>
          <p:cNvPr id="312" name="TextBox 311"/>
          <p:cNvSpPr txBox="1"/>
          <p:nvPr/>
        </p:nvSpPr>
        <p:spPr>
          <a:xfrm>
            <a:off x="797829" y="13870985"/>
            <a:ext cx="9312772" cy="3210495"/>
          </a:xfrm>
          <a:prstGeom prst="rect">
            <a:avLst/>
          </a:prstGeom>
          <a:solidFill>
            <a:schemeClr val="tx1"/>
          </a:solidFill>
          <a:ln>
            <a:solidFill>
              <a:schemeClr val="bg1"/>
            </a:solidFill>
          </a:ln>
        </p:spPr>
        <p:txBody>
          <a:bodyPr wrap="square" lIns="131445" tIns="65723" rIns="131445" bIns="65723" rtlCol="0">
            <a:spAutoFit/>
          </a:bodyPr>
          <a:lstStyle/>
          <a:p>
            <a:endParaRPr lang="en-US" sz="2000" dirty="0" smtClean="0">
              <a:latin typeface="Times New Roman"/>
              <a:cs typeface="Times New Roman"/>
            </a:endParaRPr>
          </a:p>
          <a:p>
            <a:endParaRPr lang="en-US" sz="2000" dirty="0" smtClean="0">
              <a:latin typeface="Times New Roman"/>
              <a:cs typeface="Times New Roman"/>
            </a:endParaRPr>
          </a:p>
          <a:p>
            <a:r>
              <a:rPr lang="en-US" sz="2000" dirty="0" err="1" smtClean="0">
                <a:solidFill>
                  <a:schemeClr val="bg1"/>
                </a:solidFill>
                <a:latin typeface="Times New Roman"/>
                <a:cs typeface="Times New Roman"/>
              </a:rPr>
              <a:t>Starkist</a:t>
            </a:r>
            <a:r>
              <a:rPr lang="en-US" sz="2000" dirty="0" smtClean="0">
                <a:solidFill>
                  <a:schemeClr val="bg1"/>
                </a:solidFill>
                <a:latin typeface="Times New Roman"/>
                <a:cs typeface="Times New Roman"/>
              </a:rPr>
              <a:t> Tuna owes much of its commercial success to the method of stackable cans that a commercial artist for Reynolds Metals Company in Richmond, Virginia, created.  His name was Sam Kendall.  The author undertook the effort of discovering what Kendall did to increase the efficiency of the tuna can and its artwork, as well as what contribution it made to </a:t>
            </a:r>
            <a:r>
              <a:rPr lang="en-US" sz="2000" dirty="0" err="1" smtClean="0">
                <a:solidFill>
                  <a:schemeClr val="bg1"/>
                </a:solidFill>
                <a:latin typeface="Times New Roman"/>
                <a:cs typeface="Times New Roman"/>
              </a:rPr>
              <a:t>Starkist’s</a:t>
            </a:r>
            <a:r>
              <a:rPr lang="en-US" sz="2000" dirty="0" smtClean="0">
                <a:solidFill>
                  <a:schemeClr val="bg1"/>
                </a:solidFill>
                <a:latin typeface="Times New Roman"/>
                <a:cs typeface="Times New Roman"/>
              </a:rPr>
              <a:t> success as a company.</a:t>
            </a:r>
            <a:endParaRPr lang="en-US" sz="2000" dirty="0" smtClean="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smtClean="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313" name="TextBox 312"/>
          <p:cNvSpPr txBox="1"/>
          <p:nvPr/>
        </p:nvSpPr>
        <p:spPr>
          <a:xfrm>
            <a:off x="797831" y="12287249"/>
            <a:ext cx="9312772" cy="161005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a:cs typeface="Times New Roman"/>
              </a:rPr>
              <a:t>Introduction and/or Research Question</a:t>
            </a:r>
            <a:endParaRPr lang="en-US" sz="6000" dirty="0">
              <a:latin typeface="Times New Roman"/>
              <a:cs typeface="Times New Roman"/>
            </a:endParaRPr>
          </a:p>
        </p:txBody>
      </p:sp>
      <p:grpSp>
        <p:nvGrpSpPr>
          <p:cNvPr id="314" name="Group 313"/>
          <p:cNvGrpSpPr/>
          <p:nvPr/>
        </p:nvGrpSpPr>
        <p:grpSpPr>
          <a:xfrm>
            <a:off x="796796" y="23581782"/>
            <a:ext cx="9318769" cy="8453484"/>
            <a:chOff x="834896" y="26342401"/>
            <a:chExt cx="9318769" cy="5168988"/>
          </a:xfrm>
        </p:grpSpPr>
        <p:sp>
          <p:nvSpPr>
            <p:cNvPr id="315" name="TextBox 314"/>
            <p:cNvSpPr txBox="1"/>
            <p:nvPr/>
          </p:nvSpPr>
          <p:spPr>
            <a:xfrm>
              <a:off x="834896" y="27015529"/>
              <a:ext cx="9308592" cy="4495860"/>
            </a:xfrm>
            <a:prstGeom prst="rect">
              <a:avLst/>
            </a:prstGeom>
            <a:solidFill>
              <a:schemeClr val="tx1"/>
            </a:solidFill>
            <a:ln cap="rnd">
              <a:solidFill>
                <a:schemeClr val="bg1"/>
              </a:solidFill>
            </a:ln>
          </p:spPr>
          <p:txBody>
            <a:bodyPr wrap="square" lIns="182880" rIns="182880" rtlCol="0">
              <a:noAutofit/>
            </a:bodyPr>
            <a:lstStyle/>
            <a:p>
              <a:pPr algn="just"/>
              <a:endParaRPr lang="en-US" sz="1800" dirty="0" smtClean="0">
                <a:latin typeface="Times New Roman"/>
                <a:cs typeface="Times New Roman"/>
              </a:endParaRPr>
            </a:p>
            <a:p>
              <a:pPr algn="just"/>
              <a:endParaRPr lang="en-US" sz="2000" dirty="0" smtClean="0">
                <a:solidFill>
                  <a:schemeClr val="bg1"/>
                </a:solidFill>
                <a:latin typeface="Times New Roman"/>
                <a:cs typeface="Times New Roman"/>
              </a:endParaRPr>
            </a:p>
            <a:p>
              <a:pPr algn="just"/>
              <a:r>
                <a:rPr lang="en-US" sz="2000" dirty="0" smtClean="0">
                  <a:solidFill>
                    <a:schemeClr val="bg1"/>
                  </a:solidFill>
                  <a:latin typeface="Times New Roman"/>
                  <a:cs typeface="Times New Roman"/>
                </a:rPr>
                <a:t>The author researched the history of Reynolds Metals Company as well as </a:t>
              </a:r>
              <a:r>
                <a:rPr lang="en-US" sz="2000" dirty="0" err="1" smtClean="0">
                  <a:solidFill>
                    <a:schemeClr val="bg1"/>
                  </a:solidFill>
                  <a:latin typeface="Times New Roman"/>
                  <a:cs typeface="Times New Roman"/>
                </a:rPr>
                <a:t>Starkist</a:t>
              </a:r>
              <a:r>
                <a:rPr lang="en-US" sz="2000" dirty="0" smtClean="0">
                  <a:solidFill>
                    <a:schemeClr val="bg1"/>
                  </a:solidFill>
                  <a:latin typeface="Times New Roman"/>
                  <a:cs typeface="Times New Roman"/>
                </a:rPr>
                <a:t> Tuna, and also interviewed some of Kendall’s surviving children.  In the process, the author was able to learn much about how Reynolds Metals Company contributed to the success of commercial sales and how </a:t>
              </a:r>
              <a:r>
                <a:rPr lang="en-US" sz="2000" dirty="0" err="1" smtClean="0">
                  <a:solidFill>
                    <a:schemeClr val="bg1"/>
                  </a:solidFill>
                  <a:latin typeface="Times New Roman"/>
                  <a:cs typeface="Times New Roman"/>
                </a:rPr>
                <a:t>Starkist</a:t>
              </a:r>
              <a:r>
                <a:rPr lang="en-US" sz="2000" dirty="0" smtClean="0">
                  <a:solidFill>
                    <a:schemeClr val="bg1"/>
                  </a:solidFill>
                  <a:latin typeface="Times New Roman"/>
                  <a:cs typeface="Times New Roman"/>
                </a:rPr>
                <a:t> Tuna was able to rise.  In addition, he also learned much about Kendall as a worker and his innovations, as well as how they contributed to modern marketing.</a:t>
              </a:r>
              <a:endParaRPr lang="en-US" sz="2000" dirty="0">
                <a:solidFill>
                  <a:schemeClr val="bg1"/>
                </a:solidFill>
                <a:latin typeface="Times New Roman"/>
                <a:cs typeface="Times New Roman"/>
              </a:endParaRPr>
            </a:p>
            <a:p>
              <a:pPr algn="just"/>
              <a:endParaRPr lang="en-US" sz="1800" dirty="0" smtClean="0">
                <a:latin typeface="Times New Roman"/>
                <a:cs typeface="Times New Roman"/>
              </a:endParaRPr>
            </a:p>
            <a:p>
              <a:pPr algn="just"/>
              <a:r>
                <a:rPr lang="en-US" sz="1800" dirty="0" smtClean="0">
                  <a:latin typeface="Times New Roman"/>
                  <a:cs typeface="Times New Roman"/>
                </a:rPr>
                <a:t> </a:t>
              </a:r>
            </a:p>
          </p:txBody>
        </p:sp>
        <p:sp>
          <p:nvSpPr>
            <p:cNvPr id="316" name="TextBox 315"/>
            <p:cNvSpPr txBox="1"/>
            <p:nvPr/>
          </p:nvSpPr>
          <p:spPr>
            <a:xfrm>
              <a:off x="845073" y="26342401"/>
              <a:ext cx="9308592" cy="6731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a:cs typeface="Times New Roman"/>
                </a:rPr>
                <a:t>Methods</a:t>
              </a:r>
              <a:endParaRPr lang="en-US" sz="6000" dirty="0">
                <a:latin typeface="Times New Roman"/>
                <a:cs typeface="Times New Roman"/>
              </a:endParaRPr>
            </a:p>
          </p:txBody>
        </p:sp>
      </p:grpSp>
      <p:grpSp>
        <p:nvGrpSpPr>
          <p:cNvPr id="320" name="Group 319"/>
          <p:cNvGrpSpPr/>
          <p:nvPr/>
        </p:nvGrpSpPr>
        <p:grpSpPr>
          <a:xfrm>
            <a:off x="34030433" y="18265419"/>
            <a:ext cx="9281160" cy="4070161"/>
            <a:chOff x="34114657" y="17838275"/>
            <a:chExt cx="9320794" cy="5338602"/>
          </a:xfrm>
        </p:grpSpPr>
        <p:sp>
          <p:nvSpPr>
            <p:cNvPr id="321" name="TextBox 320"/>
            <p:cNvSpPr txBox="1"/>
            <p:nvPr/>
          </p:nvSpPr>
          <p:spPr>
            <a:xfrm>
              <a:off x="34114657" y="18611139"/>
              <a:ext cx="9320794" cy="4565738"/>
            </a:xfrm>
            <a:prstGeom prst="rect">
              <a:avLst/>
            </a:prstGeom>
            <a:solidFill>
              <a:srgbClr val="FFFFFF"/>
            </a:solidFill>
            <a:ln cap="rnd">
              <a:solidFill>
                <a:schemeClr val="bg1"/>
              </a:solidFill>
            </a:ln>
          </p:spPr>
          <p:txBody>
            <a:bodyPr wrap="square" lIns="182880" rIns="182880" rtlCol="0">
              <a:noAutofit/>
            </a:bodyPr>
            <a:lstStyle/>
            <a:p>
              <a:pPr algn="just"/>
              <a:endParaRPr lang="en-US" sz="2000" dirty="0" smtClean="0">
                <a:solidFill>
                  <a:schemeClr val="bg1"/>
                </a:solidFill>
                <a:latin typeface="Times New Roman"/>
                <a:cs typeface="Times New Roman"/>
              </a:endParaRPr>
            </a:p>
            <a:p>
              <a:pPr marL="514350" indent="-514350">
                <a:lnSpc>
                  <a:spcPct val="140000"/>
                </a:lnSpc>
                <a:buFontTx/>
                <a:buAutoNum type="arabicPeriod"/>
              </a:pPr>
              <a:r>
                <a:rPr lang="en-US" sz="2000" dirty="0" smtClean="0">
                  <a:solidFill>
                    <a:schemeClr val="bg1"/>
                  </a:solidFill>
                  <a:latin typeface="Times New Roman"/>
                  <a:cs typeface="Times New Roman"/>
                </a:rPr>
                <a:t>Interview with any descendants of Martin </a:t>
              </a:r>
              <a:r>
                <a:rPr lang="en-US" sz="2000" dirty="0" err="1" smtClean="0">
                  <a:solidFill>
                    <a:schemeClr val="bg1"/>
                  </a:solidFill>
                  <a:latin typeface="Times New Roman"/>
                  <a:cs typeface="Times New Roman"/>
                </a:rPr>
                <a:t>Bogdanovich</a:t>
              </a:r>
              <a:endParaRPr lang="en-US" sz="2000" dirty="0" smtClean="0">
                <a:solidFill>
                  <a:schemeClr val="bg1"/>
                </a:solidFill>
                <a:latin typeface="Times New Roman"/>
                <a:cs typeface="Times New Roman"/>
              </a:endParaRPr>
            </a:p>
            <a:p>
              <a:pPr marL="514350" indent="-514350">
                <a:lnSpc>
                  <a:spcPct val="140000"/>
                </a:lnSpc>
                <a:buFontTx/>
                <a:buAutoNum type="arabicPeriod"/>
              </a:pPr>
              <a:r>
                <a:rPr lang="en-US" sz="2000" dirty="0" smtClean="0">
                  <a:solidFill>
                    <a:schemeClr val="bg1"/>
                  </a:solidFill>
                  <a:latin typeface="Times New Roman"/>
                  <a:cs typeface="Times New Roman"/>
                </a:rPr>
                <a:t>More history on refrigeration in America</a:t>
              </a:r>
            </a:p>
            <a:p>
              <a:pPr marL="514350" indent="-514350">
                <a:lnSpc>
                  <a:spcPct val="140000"/>
                </a:lnSpc>
                <a:buFontTx/>
                <a:buAutoNum type="arabicPeriod"/>
              </a:pPr>
              <a:r>
                <a:rPr lang="en-US" sz="2000" dirty="0" smtClean="0">
                  <a:solidFill>
                    <a:schemeClr val="bg1"/>
                  </a:solidFill>
                  <a:latin typeface="Times New Roman"/>
                  <a:cs typeface="Times New Roman"/>
                </a:rPr>
                <a:t>Research on the use of aluminum in America after the Civil War</a:t>
              </a:r>
            </a:p>
            <a:p>
              <a:pPr marL="514350" indent="-514350">
                <a:lnSpc>
                  <a:spcPct val="140000"/>
                </a:lnSpc>
                <a:buFontTx/>
                <a:buAutoNum type="arabicPeriod"/>
              </a:pPr>
              <a:r>
                <a:rPr lang="en-US" sz="2000" dirty="0" smtClean="0">
                  <a:solidFill>
                    <a:schemeClr val="bg1"/>
                  </a:solidFill>
                  <a:latin typeface="Times New Roman"/>
                  <a:cs typeface="Times New Roman"/>
                </a:rPr>
                <a:t>History of labeling in American grocery stores</a:t>
              </a:r>
              <a:endParaRPr lang="en-US" sz="2000" dirty="0" smtClean="0">
                <a:solidFill>
                  <a:schemeClr val="bg1"/>
                </a:solidFill>
                <a:latin typeface="Times New Roman"/>
                <a:cs typeface="Times New Roman"/>
              </a:endParaRPr>
            </a:p>
            <a:p>
              <a:pPr marL="514350" indent="-514350">
                <a:lnSpc>
                  <a:spcPct val="140000"/>
                </a:lnSpc>
                <a:buAutoNum type="arabicPeriod"/>
              </a:pPr>
              <a:endParaRPr lang="en-US" sz="1800" dirty="0" smtClean="0">
                <a:solidFill>
                  <a:prstClr val="black"/>
                </a:solidFill>
                <a:latin typeface="Times New Roman"/>
                <a:cs typeface="Times New Roman"/>
              </a:endParaRPr>
            </a:p>
          </p:txBody>
        </p:sp>
        <p:sp>
          <p:nvSpPr>
            <p:cNvPr id="322" name="TextBox 321"/>
            <p:cNvSpPr txBox="1"/>
            <p:nvPr/>
          </p:nvSpPr>
          <p:spPr>
            <a:xfrm>
              <a:off x="34114657" y="17838275"/>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Garamond"/>
                  <a:cs typeface="Garamond"/>
                </a:rPr>
                <a:t>Future Work</a:t>
              </a:r>
              <a:endParaRPr lang="en-US" sz="6000" dirty="0">
                <a:latin typeface="Garamond"/>
                <a:cs typeface="Garamond"/>
              </a:endParaRPr>
            </a:p>
          </p:txBody>
        </p:sp>
      </p:grpSp>
      <p:sp>
        <p:nvSpPr>
          <p:cNvPr id="323" name="TextBox 322"/>
          <p:cNvSpPr txBox="1"/>
          <p:nvPr/>
        </p:nvSpPr>
        <p:spPr>
          <a:xfrm>
            <a:off x="33803259" y="22278215"/>
            <a:ext cx="9290304" cy="161005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a:cs typeface="Times New Roman"/>
              </a:rPr>
              <a:t>References and/or Acknowledgments</a:t>
            </a:r>
            <a:endParaRPr lang="en-US" sz="6000" dirty="0">
              <a:latin typeface="Times New Roman"/>
              <a:cs typeface="Times New Roman"/>
            </a:endParaRPr>
          </a:p>
        </p:txBody>
      </p:sp>
      <p:grpSp>
        <p:nvGrpSpPr>
          <p:cNvPr id="324" name="Group 323"/>
          <p:cNvGrpSpPr/>
          <p:nvPr/>
        </p:nvGrpSpPr>
        <p:grpSpPr>
          <a:xfrm>
            <a:off x="34001990" y="3934552"/>
            <a:ext cx="9460359" cy="13689030"/>
            <a:chOff x="34001990" y="3934553"/>
            <a:chExt cx="9460359" cy="12101144"/>
          </a:xfrm>
        </p:grpSpPr>
        <p:sp>
          <p:nvSpPr>
            <p:cNvPr id="325" name="TextBox 324"/>
            <p:cNvSpPr txBox="1"/>
            <p:nvPr/>
          </p:nvSpPr>
          <p:spPr>
            <a:xfrm>
              <a:off x="34008529" y="4662052"/>
              <a:ext cx="9278259" cy="11373645"/>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p:txBody>
        </p:sp>
        <p:sp>
          <p:nvSpPr>
            <p:cNvPr id="326" name="TextBox 325"/>
            <p:cNvSpPr txBox="1"/>
            <p:nvPr/>
          </p:nvSpPr>
          <p:spPr>
            <a:xfrm>
              <a:off x="34001990" y="3934553"/>
              <a:ext cx="9326880" cy="727499"/>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a:cs typeface="Times New Roman"/>
                </a:rPr>
                <a:t>Results and/or Conclusion</a:t>
              </a:r>
              <a:endParaRPr lang="en-US" sz="6000" dirty="0">
                <a:latin typeface="Times New Roman"/>
                <a:cs typeface="Times New Roman"/>
              </a:endParaRPr>
            </a:p>
          </p:txBody>
        </p:sp>
        <p:sp>
          <p:nvSpPr>
            <p:cNvPr id="327" name="Rectangle 326"/>
            <p:cNvSpPr/>
            <p:nvPr/>
          </p:nvSpPr>
          <p:spPr>
            <a:xfrm>
              <a:off x="34159900" y="5167890"/>
              <a:ext cx="9302449" cy="8243885"/>
            </a:xfrm>
            <a:prstGeom prst="rect">
              <a:avLst/>
            </a:prstGeom>
          </p:spPr>
          <p:txBody>
            <a:bodyPr wrap="square">
              <a:spAutoFit/>
            </a:bodyPr>
            <a:lstStyle/>
            <a:p>
              <a:r>
                <a:rPr lang="en-US" sz="2000" b="1" dirty="0" smtClean="0">
                  <a:solidFill>
                    <a:schemeClr val="bg1"/>
                  </a:solidFill>
                  <a:latin typeface="Times New Roman"/>
                  <a:cs typeface="Times New Roman"/>
                </a:rPr>
                <a:t>Results</a:t>
              </a:r>
              <a:endParaRPr lang="en-US" sz="2000" dirty="0">
                <a:solidFill>
                  <a:schemeClr val="bg1"/>
                </a:solidFill>
                <a:latin typeface="Times New Roman"/>
                <a:cs typeface="Times New Roman"/>
              </a:endParaRPr>
            </a:p>
            <a:p>
              <a:r>
                <a:rPr lang="en-US" sz="2000" dirty="0" err="1" smtClean="0">
                  <a:solidFill>
                    <a:schemeClr val="bg1"/>
                  </a:solidFill>
                  <a:latin typeface="Times New Roman"/>
                  <a:cs typeface="Times New Roman"/>
                </a:rPr>
                <a:t>Starkist</a:t>
              </a:r>
              <a:r>
                <a:rPr lang="en-US" sz="2000" dirty="0" smtClean="0">
                  <a:solidFill>
                    <a:schemeClr val="bg1"/>
                  </a:solidFill>
                  <a:latin typeface="Times New Roman"/>
                  <a:cs typeface="Times New Roman"/>
                </a:rPr>
                <a:t> Tuna was innovative in that it found a way for Americans to eat tuna on a larger scale, when prior to the twentieth century most did not like how it tasted.  They used a process of refrigeration, canning, and suggested recipes that popularized tuna in the average household during the early to mid-twentieth century.  Reynolds Metals Company assisted in their success with the use of aluminum for cans.  </a:t>
              </a:r>
              <a:r>
                <a:rPr lang="en-US" sz="2000" dirty="0" smtClean="0">
                  <a:solidFill>
                    <a:schemeClr val="bg1"/>
                  </a:solidFill>
                  <a:latin typeface="Times New Roman"/>
                  <a:cs typeface="Times New Roman"/>
                </a:rPr>
                <a:t>However, images of tuna on cans would often come out distorted.  Finally, Sam Kendall, a Reynolds Metals commercial artist in Richmond, Virginia, pioneered a way to reverse the process resulting in distorted images.  He patented a distortion correction system that initially positioned the label in a distorted fashion, with the distortion resolving itself in an “iron-on”-like fashion during the process in which it was placed on the can.  The cans Kendall used had one lid on the bottom, which made the tops smaller, and resulted in cans that would easily “nest” in grocery stores.  His design of the Pillsbury can was very similar, as was his design of the Fresca bottle.  However, Kendall’s patent was “for hire” which meant that though his name was on it and allowed to be, he collected no royalties due to his use of Reynolds’ Metals Company’s time and equipment.</a:t>
              </a:r>
              <a:endParaRPr lang="en-US" sz="2000" dirty="0" smtClean="0">
                <a:solidFill>
                  <a:schemeClr val="bg1"/>
                </a:solidFill>
                <a:latin typeface="Times New Roman"/>
                <a:cs typeface="Times New Roman"/>
              </a:endParaRPr>
            </a:p>
            <a:p>
              <a:endParaRPr lang="en-US" sz="2000" dirty="0" smtClean="0">
                <a:solidFill>
                  <a:schemeClr val="bg1"/>
                </a:solidFill>
                <a:latin typeface="Times New Roman"/>
                <a:cs typeface="Times New Roman"/>
              </a:endParaRPr>
            </a:p>
            <a:p>
              <a:endParaRPr lang="en-US" sz="2000" dirty="0" smtClean="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r>
                <a:rPr lang="en-US" sz="2000" b="1" dirty="0" smtClean="0">
                  <a:solidFill>
                    <a:schemeClr val="bg1"/>
                  </a:solidFill>
                  <a:latin typeface="Times New Roman"/>
                  <a:cs typeface="Times New Roman"/>
                </a:rPr>
                <a:t>Conclusions</a:t>
              </a:r>
              <a:endParaRPr lang="en-US" sz="2000" dirty="0">
                <a:solidFill>
                  <a:schemeClr val="bg1"/>
                </a:solidFill>
                <a:latin typeface="Times New Roman"/>
                <a:cs typeface="Times New Roman"/>
              </a:endParaRPr>
            </a:p>
            <a:p>
              <a:r>
                <a:rPr lang="en-US" sz="2000" dirty="0" err="1" smtClean="0">
                  <a:solidFill>
                    <a:schemeClr val="bg1"/>
                  </a:solidFill>
                  <a:latin typeface="Times New Roman"/>
                  <a:cs typeface="Times New Roman"/>
                </a:rPr>
                <a:t>Starkist</a:t>
              </a:r>
              <a:r>
                <a:rPr lang="en-US" sz="2000" dirty="0" smtClean="0">
                  <a:solidFill>
                    <a:schemeClr val="bg1"/>
                  </a:solidFill>
                  <a:latin typeface="Times New Roman"/>
                  <a:cs typeface="Times New Roman"/>
                </a:rPr>
                <a:t> Tuna popularized the tuna fish as a staple of the American diet.  Reynolds Metals Company made the product more marketable in stores through the use of aluminum cans.  Sam Kendall, one of their employees, helped with the design of the labels by placing them for labeling in a distorted fashion that would soon correct itself when the label was placed, much like an “iron-on” process in shirts today.  Though Kendall gets little to no recognition for the work he did, if it were not for him, stackable cans would not be popular in grocery stores today.</a:t>
              </a:r>
              <a:endParaRPr lang="en-US" sz="2000" dirty="0" smtClean="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grpSp>
      <p:sp>
        <p:nvSpPr>
          <p:cNvPr id="329" name="TextBox 328"/>
          <p:cNvSpPr txBox="1"/>
          <p:nvPr/>
        </p:nvSpPr>
        <p:spPr>
          <a:xfrm>
            <a:off x="12719901" y="18194676"/>
            <a:ext cx="8477501" cy="1015663"/>
          </a:xfrm>
          <a:prstGeom prst="rect">
            <a:avLst/>
          </a:prstGeom>
          <a:noFill/>
        </p:spPr>
        <p:txBody>
          <a:bodyPr wrap="square" rtlCol="0">
            <a:spAutoFit/>
          </a:bodyPr>
          <a:lstStyle/>
          <a:p>
            <a:pPr algn="just"/>
            <a:r>
              <a:rPr lang="en-US" sz="1800" b="1" dirty="0" smtClean="0">
                <a:latin typeface="Times New Roman"/>
                <a:cs typeface="Times New Roman"/>
              </a:rPr>
              <a:t>Figure 3</a:t>
            </a:r>
            <a:r>
              <a:rPr lang="en-US" sz="1800" dirty="0" smtClean="0">
                <a:latin typeface="Times New Roman"/>
                <a:cs typeface="Times New Roman"/>
              </a:rPr>
              <a:t>. </a:t>
            </a:r>
            <a:r>
              <a:rPr lang="en-US" sz="1800" b="1" dirty="0" smtClean="0">
                <a:latin typeface="Times New Roman"/>
                <a:cs typeface="Times New Roman"/>
              </a:rPr>
              <a:t>Competitive fitness advantage.</a:t>
            </a:r>
            <a:r>
              <a:rPr lang="en-US" sz="1800" dirty="0" smtClean="0">
                <a:latin typeface="Times New Roman"/>
                <a:cs typeface="Times New Roman"/>
              </a:rPr>
              <a:t> </a:t>
            </a:r>
          </a:p>
          <a:p>
            <a:pPr algn="just"/>
            <a:r>
              <a:rPr lang="en-US" sz="1400" dirty="0" smtClean="0">
                <a:latin typeface="Times New Roman"/>
                <a:ea typeface="Calibri"/>
              </a:rPr>
              <a:t>Quantification </a:t>
            </a:r>
            <a:r>
              <a:rPr lang="en-US" sz="1400" dirty="0">
                <a:latin typeface="Times New Roman"/>
                <a:ea typeface="Calibri"/>
              </a:rPr>
              <a:t>of fitness was based on the direct comparison of log CFUs of </a:t>
            </a:r>
            <a:r>
              <a:rPr lang="en-US" sz="1400" dirty="0" smtClean="0">
                <a:latin typeface="Times New Roman"/>
                <a:ea typeface="Calibri"/>
              </a:rPr>
              <a:t>one </a:t>
            </a:r>
            <a:r>
              <a:rPr lang="en-US" sz="1400" dirty="0">
                <a:latin typeface="Times New Roman"/>
                <a:ea typeface="Calibri"/>
              </a:rPr>
              <a:t>species to another. </a:t>
            </a:r>
            <a:r>
              <a:rPr lang="en-US" sz="1400" dirty="0" smtClean="0">
                <a:latin typeface="Times New Roman"/>
                <a:cs typeface="Times New Roman"/>
              </a:rPr>
              <a:t>There was a significant fitness advantage of group A, if not even more with group B through  overcoming colonization resistance. </a:t>
            </a:r>
            <a:endParaRPr lang="en-US" sz="1400" dirty="0">
              <a:latin typeface="Times New Roman"/>
              <a:cs typeface="Times New Roman"/>
            </a:endParaRPr>
          </a:p>
        </p:txBody>
      </p:sp>
      <p:sp>
        <p:nvSpPr>
          <p:cNvPr id="330" name="TextBox 329"/>
          <p:cNvSpPr txBox="1"/>
          <p:nvPr/>
        </p:nvSpPr>
        <p:spPr>
          <a:xfrm>
            <a:off x="17119076" y="12170054"/>
            <a:ext cx="303933" cy="369332"/>
          </a:xfrm>
          <a:prstGeom prst="rect">
            <a:avLst/>
          </a:prstGeom>
          <a:noFill/>
        </p:spPr>
        <p:txBody>
          <a:bodyPr wrap="square" rtlCol="0">
            <a:spAutoFit/>
          </a:bodyPr>
          <a:lstStyle/>
          <a:p>
            <a:pPr algn="just"/>
            <a:r>
              <a:rPr lang="en-US" sz="1800" b="1" dirty="0" smtClean="0">
                <a:latin typeface="Garamond"/>
                <a:cs typeface="Garamond"/>
              </a:rPr>
              <a:t>A</a:t>
            </a:r>
            <a:endParaRPr lang="en-US" sz="1800" b="1" dirty="0">
              <a:latin typeface="Garamond"/>
              <a:cs typeface="Garamond"/>
            </a:endParaRPr>
          </a:p>
        </p:txBody>
      </p:sp>
      <p:sp>
        <p:nvSpPr>
          <p:cNvPr id="331" name="TextBox 330"/>
          <p:cNvSpPr txBox="1"/>
          <p:nvPr/>
        </p:nvSpPr>
        <p:spPr>
          <a:xfrm>
            <a:off x="15458907" y="23212450"/>
            <a:ext cx="303933" cy="369332"/>
          </a:xfrm>
          <a:prstGeom prst="rect">
            <a:avLst/>
          </a:prstGeom>
          <a:noFill/>
        </p:spPr>
        <p:txBody>
          <a:bodyPr wrap="square" rtlCol="0">
            <a:spAutoFit/>
          </a:bodyPr>
          <a:lstStyle/>
          <a:p>
            <a:pPr algn="just"/>
            <a:r>
              <a:rPr lang="en-US" sz="1800" b="1" dirty="0">
                <a:latin typeface="Garamond"/>
                <a:cs typeface="Garamond"/>
              </a:rPr>
              <a:t>B</a:t>
            </a:r>
          </a:p>
        </p:txBody>
      </p:sp>
      <p:sp>
        <p:nvSpPr>
          <p:cNvPr id="333" name="TextBox 332"/>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334" name="TextBox 333"/>
          <p:cNvSpPr txBox="1"/>
          <p:nvPr/>
        </p:nvSpPr>
        <p:spPr>
          <a:xfrm>
            <a:off x="11747803" y="24248203"/>
            <a:ext cx="303933" cy="369332"/>
          </a:xfrm>
          <a:prstGeom prst="rect">
            <a:avLst/>
          </a:prstGeom>
          <a:noFill/>
        </p:spPr>
        <p:txBody>
          <a:bodyPr wrap="square" rtlCol="0">
            <a:spAutoFit/>
          </a:bodyPr>
          <a:lstStyle/>
          <a:p>
            <a:pPr algn="just"/>
            <a:r>
              <a:rPr lang="en-US" sz="1800" b="1" dirty="0" smtClean="0">
                <a:solidFill>
                  <a:srgbClr val="FFFFFF"/>
                </a:solidFill>
                <a:latin typeface="Garamond"/>
                <a:cs typeface="Garamond"/>
              </a:rPr>
              <a:t>A</a:t>
            </a:r>
            <a:endParaRPr lang="en-US" sz="1800" b="1" dirty="0">
              <a:solidFill>
                <a:srgbClr val="FFFFFF"/>
              </a:solidFill>
              <a:latin typeface="Garamond"/>
              <a:cs typeface="Garamond"/>
            </a:endParaRPr>
          </a:p>
        </p:txBody>
      </p:sp>
      <p:graphicFrame>
        <p:nvGraphicFramePr>
          <p:cNvPr id="352" name="Table 351"/>
          <p:cNvGraphicFramePr>
            <a:graphicFrameLocks noGrp="1"/>
          </p:cNvGraphicFramePr>
          <p:nvPr>
            <p:extLst>
              <p:ext uri="{D42A27DB-BD31-4B8C-83A1-F6EECF244321}">
                <p14:modId xmlns:p14="http://schemas.microsoft.com/office/powerpoint/2010/main" val="2262919048"/>
              </p:ext>
            </p:extLst>
          </p:nvPr>
        </p:nvGraphicFramePr>
        <p:xfrm>
          <a:off x="26006250" y="36688295"/>
          <a:ext cx="47172" cy="11964924"/>
        </p:xfrm>
        <a:graphic>
          <a:graphicData uri="http://schemas.openxmlformats.org/drawingml/2006/table">
            <a:tbl>
              <a:tblPr/>
              <a:tblGrid>
                <a:gridCol w="47172">
                  <a:extLst>
                    <a:ext uri="{9D8B030D-6E8A-4147-A177-3AD203B41FA5}">
                      <a16:colId xmlns:a16="http://schemas.microsoft.com/office/drawing/2014/main" val="20000"/>
                    </a:ext>
                  </a:extLst>
                </a:gridCol>
              </a:tblGrid>
              <a:tr h="910559">
                <a:tc>
                  <a:txBody>
                    <a:bodyPr/>
                    <a:lstStyle/>
                    <a:p>
                      <a:endParaRPr lang="en-US" dirty="0"/>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910559">
                <a:tc>
                  <a:txBody>
                    <a:bodyPr/>
                    <a:lstStyle/>
                    <a:p>
                      <a:endParaRPr lang="en-US" dirty="0"/>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910559">
                <a:tc>
                  <a:txBody>
                    <a:bodyPr/>
                    <a:lstStyle/>
                    <a:p>
                      <a:endParaRPr lang="en-US" dirty="0"/>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910559">
                <a:tc>
                  <a:txBody>
                    <a:bodyPr/>
                    <a:lstStyle/>
                    <a:p>
                      <a:endParaRPr lang="en-US"/>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910559">
                <a:tc>
                  <a:txBody>
                    <a:bodyPr/>
                    <a:lstStyle/>
                    <a:p>
                      <a:endParaRPr lang="en-US" dirty="0"/>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910559">
                <a:tc>
                  <a:txBody>
                    <a:bodyPr/>
                    <a:lstStyle/>
                    <a:p>
                      <a:endParaRPr lang="en-US" dirty="0"/>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910559">
                <a:tc>
                  <a:txBody>
                    <a:bodyPr/>
                    <a:lstStyle/>
                    <a:p>
                      <a:endParaRPr lang="en-US" dirty="0"/>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910559">
                <a:tc>
                  <a:txBody>
                    <a:bodyPr/>
                    <a:lstStyle/>
                    <a:p>
                      <a:endParaRPr lang="en-US" dirty="0"/>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910559">
                <a:tc>
                  <a:txBody>
                    <a:bodyPr/>
                    <a:lstStyle/>
                    <a:p>
                      <a:endParaRPr lang="en-US" dirty="0"/>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53" name="TextBox 352"/>
          <p:cNvSpPr txBox="1"/>
          <p:nvPr/>
        </p:nvSpPr>
        <p:spPr>
          <a:xfrm>
            <a:off x="23671844" y="5748250"/>
            <a:ext cx="8769776" cy="584776"/>
          </a:xfrm>
          <a:prstGeom prst="rect">
            <a:avLst/>
          </a:prstGeom>
          <a:noFill/>
        </p:spPr>
        <p:txBody>
          <a:bodyPr wrap="square" rtlCol="0">
            <a:spAutoFit/>
          </a:bodyPr>
          <a:lstStyle/>
          <a:p>
            <a:r>
              <a:rPr lang="en-US" sz="1800" b="1" dirty="0">
                <a:latin typeface="Times New Roman"/>
                <a:cs typeface="Times New Roman"/>
              </a:rPr>
              <a:t>Table 1. </a:t>
            </a:r>
            <a:r>
              <a:rPr lang="en-US" sz="1400" dirty="0">
                <a:latin typeface="Times New Roman"/>
                <a:cs typeface="Times New Roman"/>
              </a:rPr>
              <a:t>Calculated growth rate of </a:t>
            </a:r>
            <a:r>
              <a:rPr lang="en-US" sz="1400" i="1" dirty="0">
                <a:latin typeface="Times New Roman"/>
                <a:cs typeface="Times New Roman"/>
              </a:rPr>
              <a:t>E. coli </a:t>
            </a:r>
            <a:r>
              <a:rPr lang="en-US" sz="1400" dirty="0">
                <a:latin typeface="Times New Roman"/>
                <a:cs typeface="Times New Roman"/>
              </a:rPr>
              <a:t>MG1655 and </a:t>
            </a:r>
            <a:r>
              <a:rPr lang="en-US" sz="1400" i="1" dirty="0">
                <a:latin typeface="Times New Roman"/>
                <a:cs typeface="Times New Roman"/>
              </a:rPr>
              <a:t>E. coli </a:t>
            </a:r>
            <a:r>
              <a:rPr lang="en-US" sz="1400" dirty="0" smtClean="0">
                <a:latin typeface="Times New Roman"/>
                <a:cs typeface="Times New Roman"/>
              </a:rPr>
              <a:t>MG1655 ∆</a:t>
            </a:r>
            <a:r>
              <a:rPr lang="en-US" sz="1400" i="1" dirty="0">
                <a:latin typeface="Times New Roman"/>
                <a:cs typeface="Times New Roman"/>
              </a:rPr>
              <a:t>qseC</a:t>
            </a:r>
            <a:r>
              <a:rPr lang="en-US" sz="1400" dirty="0">
                <a:latin typeface="Times New Roman"/>
                <a:cs typeface="Times New Roman"/>
              </a:rPr>
              <a:t> on individual carbon sources. The particular growth rates are shown along with the relative advantage that the strain has without the sensory kinase </a:t>
            </a:r>
            <a:r>
              <a:rPr lang="en-US" sz="1400" dirty="0" err="1">
                <a:latin typeface="Times New Roman"/>
                <a:cs typeface="Times New Roman"/>
              </a:rPr>
              <a:t>QseC</a:t>
            </a:r>
            <a:r>
              <a:rPr lang="en-US" sz="1400" dirty="0" smtClean="0">
                <a:latin typeface="Times New Roman"/>
                <a:cs typeface="Times New Roman"/>
              </a:rPr>
              <a:t>.</a:t>
            </a:r>
            <a:endParaRPr lang="en-US" sz="1400" dirty="0">
              <a:latin typeface="Times New Roman"/>
              <a:cs typeface="Times New Roman"/>
            </a:endParaRPr>
          </a:p>
        </p:txBody>
      </p:sp>
      <p:sp>
        <p:nvSpPr>
          <p:cNvPr id="356" name="Rectangle 355"/>
          <p:cNvSpPr/>
          <p:nvPr/>
        </p:nvSpPr>
        <p:spPr>
          <a:xfrm>
            <a:off x="18107316" y="5814461"/>
            <a:ext cx="858145" cy="369332"/>
          </a:xfrm>
          <a:prstGeom prst="rect">
            <a:avLst/>
          </a:prstGeom>
        </p:spPr>
        <p:txBody>
          <a:bodyPr wrap="square">
            <a:spAutoFit/>
          </a:bodyPr>
          <a:lstStyle/>
          <a:p>
            <a:pPr algn="just"/>
            <a:r>
              <a:rPr lang="en-US" sz="1800" b="1" dirty="0">
                <a:latin typeface="Garamond"/>
                <a:cs typeface="Garamond"/>
              </a:rPr>
              <a:t>B</a:t>
            </a:r>
          </a:p>
        </p:txBody>
      </p:sp>
      <p:sp>
        <p:nvSpPr>
          <p:cNvPr id="357" name="Rectangle 356"/>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a:t>
            </a:r>
            <a:r>
              <a:rPr lang="en-US" sz="1100" dirty="0" smtClean="0">
                <a:solidFill>
                  <a:prstClr val="black"/>
                </a:solidFill>
                <a:latin typeface="Lucida Grande"/>
                <a:cs typeface="Lucida Grande"/>
              </a:rPr>
              <a:t> </a:t>
            </a:r>
            <a:endParaRPr lang="en-US" dirty="0"/>
          </a:p>
        </p:txBody>
      </p:sp>
      <p:sp>
        <p:nvSpPr>
          <p:cNvPr id="358" name="Rectangle 357"/>
          <p:cNvSpPr/>
          <p:nvPr/>
        </p:nvSpPr>
        <p:spPr>
          <a:xfrm>
            <a:off x="25914606" y="24889048"/>
            <a:ext cx="3380994" cy="307777"/>
          </a:xfrm>
          <a:prstGeom prst="rect">
            <a:avLst/>
          </a:prstGeom>
        </p:spPr>
        <p:txBody>
          <a:bodyPr wrap="square">
            <a:spAutoFit/>
          </a:bodyPr>
          <a:lstStyle/>
          <a:p>
            <a:pPr lvl="0" defTabSz="457200"/>
            <a:endParaRPr lang="en-US" sz="1400" dirty="0">
              <a:solidFill>
                <a:prstClr val="black"/>
              </a:solidFill>
              <a:latin typeface="News Gothic MT"/>
            </a:endParaRPr>
          </a:p>
        </p:txBody>
      </p:sp>
      <p:sp>
        <p:nvSpPr>
          <p:cNvPr id="361" name="Rectangle 360"/>
          <p:cNvSpPr/>
          <p:nvPr/>
        </p:nvSpPr>
        <p:spPr>
          <a:xfrm>
            <a:off x="25040101" y="21966248"/>
            <a:ext cx="530869" cy="369332"/>
          </a:xfrm>
          <a:prstGeom prst="rect">
            <a:avLst/>
          </a:prstGeom>
        </p:spPr>
        <p:txBody>
          <a:bodyPr wrap="square">
            <a:spAutoFit/>
          </a:bodyPr>
          <a:lstStyle/>
          <a:p>
            <a:pPr lvl="0" algn="just"/>
            <a:endParaRPr lang="en-US" sz="1800" b="1" dirty="0">
              <a:solidFill>
                <a:prstClr val="black"/>
              </a:solidFill>
              <a:latin typeface="Garamond"/>
              <a:cs typeface="Garamond"/>
            </a:endParaRPr>
          </a:p>
        </p:txBody>
      </p:sp>
      <p:sp>
        <p:nvSpPr>
          <p:cNvPr id="362" name="Rectangle 361"/>
          <p:cNvSpPr/>
          <p:nvPr/>
        </p:nvSpPr>
        <p:spPr>
          <a:xfrm>
            <a:off x="29558132" y="21966248"/>
            <a:ext cx="923312" cy="369332"/>
          </a:xfrm>
          <a:prstGeom prst="rect">
            <a:avLst/>
          </a:prstGeom>
        </p:spPr>
        <p:txBody>
          <a:bodyPr wrap="square">
            <a:spAutoFit/>
          </a:bodyPr>
          <a:lstStyle/>
          <a:p>
            <a:pPr lvl="0" algn="just"/>
            <a:endParaRPr lang="en-US" sz="1800" b="1" dirty="0">
              <a:solidFill>
                <a:prstClr val="black"/>
              </a:solidFill>
              <a:latin typeface="Garamond"/>
              <a:cs typeface="Garamond"/>
            </a:endParaRPr>
          </a:p>
        </p:txBody>
      </p:sp>
      <p:sp>
        <p:nvSpPr>
          <p:cNvPr id="363" name="Rectangle 362"/>
          <p:cNvSpPr/>
          <p:nvPr/>
        </p:nvSpPr>
        <p:spPr>
          <a:xfrm>
            <a:off x="29753501" y="26300715"/>
            <a:ext cx="5256763" cy="246221"/>
          </a:xfrm>
          <a:prstGeom prst="rect">
            <a:avLst/>
          </a:prstGeom>
        </p:spPr>
        <p:txBody>
          <a:bodyPr wrap="square">
            <a:spAutoFit/>
          </a:bodyPr>
          <a:lstStyle/>
          <a:p>
            <a:pPr lvl="0" defTabSz="457200"/>
            <a:endParaRPr lang="en-US" sz="1000" dirty="0">
              <a:solidFill>
                <a:prstClr val="black"/>
              </a:solidFill>
              <a:latin typeface="Times New Roman"/>
              <a:cs typeface="Times New Roman"/>
            </a:endParaRPr>
          </a:p>
        </p:txBody>
      </p:sp>
      <p:sp>
        <p:nvSpPr>
          <p:cNvPr id="365" name="Rectangle 364"/>
          <p:cNvSpPr/>
          <p:nvPr/>
        </p:nvSpPr>
        <p:spPr>
          <a:xfrm>
            <a:off x="27324845" y="25177456"/>
            <a:ext cx="184731"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endParaRPr lang="en-US" dirty="0">
              <a:latin typeface="Times New Roman"/>
              <a:cs typeface="Times New Roman"/>
            </a:endParaRPr>
          </a:p>
        </p:txBody>
      </p:sp>
      <p:sp>
        <p:nvSpPr>
          <p:cNvPr id="366" name="Rectangle 365"/>
          <p:cNvSpPr/>
          <p:nvPr/>
        </p:nvSpPr>
        <p:spPr>
          <a:xfrm>
            <a:off x="31471174" y="25177456"/>
            <a:ext cx="184731"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endParaRPr lang="en-US" dirty="0">
              <a:latin typeface="Times New Roman"/>
              <a:cs typeface="Times New Roman"/>
            </a:endParaRPr>
          </a:p>
        </p:txBody>
      </p:sp>
      <p:sp>
        <p:nvSpPr>
          <p:cNvPr id="367" name="Rectangle 366"/>
          <p:cNvSpPr/>
          <p:nvPr/>
        </p:nvSpPr>
        <p:spPr>
          <a:xfrm>
            <a:off x="26927040" y="22062003"/>
            <a:ext cx="1139204" cy="400110"/>
          </a:xfrm>
          <a:prstGeom prst="rect">
            <a:avLst/>
          </a:prstGeom>
        </p:spPr>
        <p:txBody>
          <a:bodyPr wrap="none">
            <a:spAutoFit/>
          </a:bodyPr>
          <a:lstStyle/>
          <a:p>
            <a:r>
              <a:rPr lang="en-US" sz="2000" b="1" dirty="0" smtClean="0">
                <a:latin typeface="Times New Roman"/>
                <a:cs typeface="Times New Roman"/>
              </a:rPr>
              <a:t>MG1655</a:t>
            </a:r>
            <a:endParaRPr lang="en-US" sz="2000" b="1" dirty="0">
              <a:latin typeface="Times New Roman"/>
              <a:cs typeface="Times New Roman"/>
            </a:endParaRPr>
          </a:p>
        </p:txBody>
      </p:sp>
      <p:sp>
        <p:nvSpPr>
          <p:cNvPr id="368" name="Rectangle 367"/>
          <p:cNvSpPr/>
          <p:nvPr/>
        </p:nvSpPr>
        <p:spPr>
          <a:xfrm>
            <a:off x="30628303" y="22048516"/>
            <a:ext cx="184731" cy="1354217"/>
          </a:xfrm>
          <a:prstGeom prst="rect">
            <a:avLst/>
          </a:prstGeom>
        </p:spPr>
        <p:txBody>
          <a:bodyPr wrap="none">
            <a:spAutoFit/>
          </a:bodyPr>
          <a:lstStyle/>
          <a:p>
            <a:endParaRPr lang="en-US" dirty="0"/>
          </a:p>
        </p:txBody>
      </p:sp>
      <p:sp>
        <p:nvSpPr>
          <p:cNvPr id="373" name="Rectangle 372"/>
          <p:cNvSpPr/>
          <p:nvPr/>
        </p:nvSpPr>
        <p:spPr>
          <a:xfrm rot="16200000">
            <a:off x="10248162" y="25430244"/>
            <a:ext cx="1871639"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Log10 Optical Density at 600nm</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60843" y="14759455"/>
            <a:ext cx="9505401" cy="6012912"/>
          </a:xfrm>
          <a:prstGeom prst="rect">
            <a:avLst/>
          </a:prstGeom>
        </p:spPr>
      </p:pic>
      <p:sp>
        <p:nvSpPr>
          <p:cNvPr id="3" name="TextBox 2"/>
          <p:cNvSpPr txBox="1"/>
          <p:nvPr/>
        </p:nvSpPr>
        <p:spPr>
          <a:xfrm>
            <a:off x="19122189" y="20988350"/>
            <a:ext cx="5380932" cy="2277547"/>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Sam Kendall-Courtesy of Timothy Kendall, his son, Herndon, Virginia, </a:t>
            </a:r>
            <a:r>
              <a:rPr lang="en-US" sz="2000" dirty="0" smtClean="0">
                <a:solidFill>
                  <a:schemeClr val="bg1"/>
                </a:solidFill>
                <a:latin typeface="Times New Roman" panose="02020603050405020304" pitchFamily="18" charset="0"/>
                <a:cs typeface="Times New Roman" panose="02020603050405020304" pitchFamily="18" charset="0"/>
              </a:rPr>
              <a:t>2020 (photo taken 1967 in Richmond, Virginia)</a:t>
            </a:r>
            <a:endParaRPr lang="en-US" sz="2000" dirty="0">
              <a:solidFill>
                <a:schemeClr val="bg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7"/>
          <a:stretch>
            <a:fillRect/>
          </a:stretch>
        </p:blipFill>
        <p:spPr>
          <a:xfrm>
            <a:off x="10964839" y="5814461"/>
            <a:ext cx="7678487" cy="8240651"/>
          </a:xfrm>
          <a:prstGeom prst="rect">
            <a:avLst/>
          </a:prstGeom>
        </p:spPr>
      </p:pic>
      <p:pic>
        <p:nvPicPr>
          <p:cNvPr id="6" name="Picture 5"/>
          <p:cNvPicPr>
            <a:picLocks noChangeAspect="1"/>
          </p:cNvPicPr>
          <p:nvPr/>
        </p:nvPicPr>
        <p:blipFill>
          <a:blip r:embed="rId8"/>
          <a:stretch>
            <a:fillRect/>
          </a:stretch>
        </p:blipFill>
        <p:spPr>
          <a:xfrm>
            <a:off x="18739358" y="6498978"/>
            <a:ext cx="5470653" cy="6419907"/>
          </a:xfrm>
          <a:prstGeom prst="rect">
            <a:avLst/>
          </a:prstGeom>
        </p:spPr>
      </p:pic>
      <p:pic>
        <p:nvPicPr>
          <p:cNvPr id="7" name="Picture 6"/>
          <p:cNvPicPr>
            <a:picLocks noChangeAspect="1"/>
          </p:cNvPicPr>
          <p:nvPr/>
        </p:nvPicPr>
        <p:blipFill>
          <a:blip r:embed="rId9"/>
          <a:stretch>
            <a:fillRect/>
          </a:stretch>
        </p:blipFill>
        <p:spPr>
          <a:xfrm>
            <a:off x="23824934" y="6784251"/>
            <a:ext cx="5202623" cy="6666140"/>
          </a:xfrm>
          <a:prstGeom prst="rect">
            <a:avLst/>
          </a:prstGeom>
        </p:spPr>
      </p:pic>
      <p:pic>
        <p:nvPicPr>
          <p:cNvPr id="8" name="Picture 7"/>
          <p:cNvPicPr>
            <a:picLocks noChangeAspect="1"/>
          </p:cNvPicPr>
          <p:nvPr/>
        </p:nvPicPr>
        <p:blipFill>
          <a:blip r:embed="rId10"/>
          <a:stretch>
            <a:fillRect/>
          </a:stretch>
        </p:blipFill>
        <p:spPr>
          <a:xfrm>
            <a:off x="12576138" y="14041138"/>
            <a:ext cx="5837846" cy="8034886"/>
          </a:xfrm>
          <a:prstGeom prst="rect">
            <a:avLst/>
          </a:prstGeom>
        </p:spPr>
      </p:pic>
      <p:sp>
        <p:nvSpPr>
          <p:cNvPr id="9" name="TextBox 8"/>
          <p:cNvSpPr txBox="1"/>
          <p:nvPr/>
        </p:nvSpPr>
        <p:spPr>
          <a:xfrm>
            <a:off x="23548213" y="13870985"/>
            <a:ext cx="9679253" cy="707886"/>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All patent images taken from Sam Kendall Patent at https://patentimages.storage.googleapis.</a:t>
            </a:r>
            <a:br>
              <a:rPr lang="en-US" sz="2000" dirty="0" smtClean="0">
                <a:solidFill>
                  <a:schemeClr val="bg1"/>
                </a:solidFill>
                <a:latin typeface="Times New Roman" panose="02020603050405020304" pitchFamily="18" charset="0"/>
                <a:cs typeface="Times New Roman" panose="02020603050405020304" pitchFamily="18" charset="0"/>
              </a:rPr>
            </a:br>
            <a:r>
              <a:rPr lang="en-US" sz="2000" dirty="0" smtClean="0">
                <a:solidFill>
                  <a:schemeClr val="bg1"/>
                </a:solidFill>
                <a:latin typeface="Times New Roman" panose="02020603050405020304" pitchFamily="18" charset="0"/>
                <a:cs typeface="Times New Roman" panose="02020603050405020304" pitchFamily="18" charset="0"/>
              </a:rPr>
              <a:t>Com/c8/</a:t>
            </a:r>
            <a:r>
              <a:rPr lang="en-US" sz="2000" dirty="0" err="1" smtClean="0">
                <a:solidFill>
                  <a:schemeClr val="bg1"/>
                </a:solidFill>
                <a:latin typeface="Times New Roman" panose="02020603050405020304" pitchFamily="18" charset="0"/>
                <a:cs typeface="Times New Roman" panose="02020603050405020304" pitchFamily="18" charset="0"/>
              </a:rPr>
              <a:t>fe</a:t>
            </a:r>
            <a:r>
              <a:rPr lang="en-US" sz="2000" dirty="0" smtClean="0">
                <a:solidFill>
                  <a:schemeClr val="bg1"/>
                </a:solidFill>
                <a:latin typeface="Times New Roman" panose="02020603050405020304" pitchFamily="18" charset="0"/>
                <a:cs typeface="Times New Roman" panose="02020603050405020304" pitchFamily="18" charset="0"/>
              </a:rPr>
              <a:t>/aa/cfeae1ad3aefae/US3238909.pdf/.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1"/>
          <p:cNvSpPr>
            <a:spLocks noChangeArrowheads="1"/>
          </p:cNvSpPr>
          <p:nvPr/>
        </p:nvSpPr>
        <p:spPr bwMode="auto">
          <a:xfrm>
            <a:off x="0" y="0"/>
            <a:ext cx="43891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11"/>
              </a:rPr>
              <a:t>https://patentimages.storage.googleapis.com/c8/fe/aa/cfeae1ad3aefae/US3238909.pdf</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AutoShape 3" descr="StarK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5" descr="StarK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descr="Charlie Tun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53" y="-1353592"/>
            <a:ext cx="2867025" cy="252412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harlie Tun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747" y="-1201192"/>
            <a:ext cx="2867025" cy="25241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3"/>
          <a:stretch>
            <a:fillRect/>
          </a:stretch>
        </p:blipFill>
        <p:spPr>
          <a:xfrm>
            <a:off x="13370569" y="23083243"/>
            <a:ext cx="2867025" cy="3002632"/>
          </a:xfrm>
          <a:prstGeom prst="rect">
            <a:avLst/>
          </a:prstGeom>
        </p:spPr>
      </p:pic>
      <p:sp>
        <p:nvSpPr>
          <p:cNvPr id="15" name="TextBox 14"/>
          <p:cNvSpPr txBox="1"/>
          <p:nvPr/>
        </p:nvSpPr>
        <p:spPr>
          <a:xfrm flipH="1">
            <a:off x="12936170" y="22335580"/>
            <a:ext cx="4182906" cy="707886"/>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Image of Charlie the Tuna taken from http://www.starkist.com/.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6" name="AutoShape 13" descr="Wyoming Michigan History Room - Reynolds Metals factory. Ground was broken  for this plant in February of 1942. Reynolds closed operations here at  around the end of 1988.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14"/>
          <a:stretch>
            <a:fillRect/>
          </a:stretch>
        </p:blipFill>
        <p:spPr>
          <a:xfrm>
            <a:off x="17647833" y="24150860"/>
            <a:ext cx="5665710" cy="3714277"/>
          </a:xfrm>
          <a:prstGeom prst="rect">
            <a:avLst/>
          </a:prstGeom>
        </p:spPr>
      </p:pic>
      <p:sp>
        <p:nvSpPr>
          <p:cNvPr id="18" name="TextBox 17"/>
          <p:cNvSpPr txBox="1"/>
          <p:nvPr/>
        </p:nvSpPr>
        <p:spPr>
          <a:xfrm>
            <a:off x="23671844" y="26085875"/>
            <a:ext cx="8769776" cy="1015663"/>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Image of Reynolds </a:t>
            </a:r>
            <a:r>
              <a:rPr lang="en-US" sz="2000" dirty="0">
                <a:solidFill>
                  <a:schemeClr val="bg1"/>
                </a:solidFill>
                <a:latin typeface="Times New Roman" panose="02020603050405020304" pitchFamily="18" charset="0"/>
                <a:cs typeface="Times New Roman" panose="02020603050405020304" pitchFamily="18" charset="0"/>
              </a:rPr>
              <a:t>Metals taken from</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https://www.facebook.com/508610485989115/photos/reynolds-metals-factory-ground-was-broken-for-this-plant-in-february-of-1942-rey/731884193661742/</a:t>
            </a:r>
          </a:p>
        </p:txBody>
      </p:sp>
    </p:spTree>
    <p:extLst>
      <p:ext uri="{BB962C8B-B14F-4D97-AF65-F5344CB8AC3E}">
        <p14:creationId xmlns:p14="http://schemas.microsoft.com/office/powerpoint/2010/main" val="32477086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24098</TotalTime>
  <Words>907</Words>
  <Application>Microsoft Office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Calibri</vt:lpstr>
      <vt:lpstr>Calisto MT</vt:lpstr>
      <vt:lpstr>Garamond</vt:lpstr>
      <vt:lpstr>Lucida Grande</vt:lpstr>
      <vt:lpstr>News Gothic MT</vt:lpstr>
      <vt:lpstr>Tahoma</vt:lpstr>
      <vt:lpstr>Times New Roman</vt:lpstr>
      <vt:lpstr>Trebuchet MS</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Keane, Kevan (Contractor)</cp:lastModifiedBy>
  <cp:revision>321</cp:revision>
  <dcterms:created xsi:type="dcterms:W3CDTF">2013-10-19T16:33:22Z</dcterms:created>
  <dcterms:modified xsi:type="dcterms:W3CDTF">2022-03-15T03:40:08Z</dcterms:modified>
</cp:coreProperties>
</file>