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6197" autoAdjust="0"/>
  </p:normalViewPr>
  <p:slideViewPr>
    <p:cSldViewPr snapToGrid="0" snapToObjects="1">
      <p:cViewPr>
        <p:scale>
          <a:sx n="40" d="100"/>
          <a:sy n="40" d="100"/>
        </p:scale>
        <p:origin x="208" y="-2744"/>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3/3/22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4496" y="8493799"/>
            <a:ext cx="33984125" cy="8778245"/>
          </a:xfrm>
        </p:spPr>
        <p:txBody>
          <a:bodyPr anchor="b">
            <a:normAutofit/>
          </a:bodyPr>
          <a:lstStyle>
            <a:lvl1pPr algn="ctr">
              <a:defRPr sz="25920"/>
            </a:lvl1pPr>
          </a:lstStyle>
          <a:p>
            <a:r>
              <a:rPr lang="en-US"/>
              <a:t>Click to edit Master title style</a:t>
            </a:r>
            <a:endParaRPr lang="en-US" dirty="0"/>
          </a:p>
        </p:txBody>
      </p:sp>
      <p:sp>
        <p:nvSpPr>
          <p:cNvPr id="3" name="Subtitle 2"/>
          <p:cNvSpPr>
            <a:spLocks noGrp="1"/>
          </p:cNvSpPr>
          <p:nvPr>
            <p:ph type="subTitle" idx="1"/>
          </p:nvPr>
        </p:nvSpPr>
        <p:spPr>
          <a:xfrm>
            <a:off x="4934496" y="17272029"/>
            <a:ext cx="33984125" cy="5039362"/>
          </a:xfrm>
        </p:spPr>
        <p:txBody>
          <a:bodyPr anchor="t"/>
          <a:lstStyle>
            <a:lvl1pPr marL="0" indent="0" algn="ctr">
              <a:buNone/>
              <a:defRPr>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233566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76" y="2592408"/>
            <a:ext cx="36748848" cy="18404995"/>
          </a:xfrm>
          <a:prstGeom prst="rect">
            <a:avLst/>
          </a:prstGeom>
        </p:spPr>
      </p:pic>
      <p:sp>
        <p:nvSpPr>
          <p:cNvPr id="2" name="Title 1"/>
          <p:cNvSpPr>
            <a:spLocks noGrp="1"/>
          </p:cNvSpPr>
          <p:nvPr>
            <p:ph type="title"/>
          </p:nvPr>
        </p:nvSpPr>
        <p:spPr>
          <a:xfrm>
            <a:off x="3289702" y="21913224"/>
            <a:ext cx="37279176" cy="2608666"/>
          </a:xfrm>
        </p:spPr>
        <p:txBody>
          <a:bodyPr anchor="b">
            <a:normAutofit/>
          </a:bodyPr>
          <a:lstStyle>
            <a:lvl1pPr algn="ct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445842" y="3336050"/>
            <a:ext cx="34970880" cy="16923221"/>
          </a:xfrm>
          <a:effectLst>
            <a:outerShdw blurRad="38100" dist="25400" dir="4440000">
              <a:srgbClr val="000000">
                <a:alpha val="36000"/>
              </a:srgbClr>
            </a:outerShdw>
          </a:effectLst>
        </p:spPr>
        <p:txBody>
          <a:bodyPr anchor="t">
            <a:normAutofit/>
          </a:bodyPr>
          <a:lstStyle>
            <a:lvl1pPr marL="0" indent="0" algn="ctr">
              <a:buNone/>
              <a:defRPr sz="9600"/>
            </a:lvl1pPr>
            <a:lvl2pPr marL="2194560" indent="0">
              <a:buNone/>
              <a:defRPr sz="9600"/>
            </a:lvl2pPr>
            <a:lvl3pPr marL="4389120" indent="0">
              <a:buNone/>
              <a:defRPr sz="9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289661" y="24521894"/>
            <a:ext cx="37273546" cy="3275866"/>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6241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1" y="2920498"/>
            <a:ext cx="37273546" cy="16964851"/>
          </a:xfrm>
        </p:spPr>
        <p:txBody>
          <a:bodyPr anchor="ctr"/>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61" y="20616864"/>
            <a:ext cx="37273546" cy="7208765"/>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1318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0"/>
            <a:ext cx="33489907" cy="14365939"/>
          </a:xfrm>
        </p:spPr>
        <p:txBody>
          <a:bodyPr anchor="ctr"/>
          <a:lstStyle>
            <a:lvl1pPr>
              <a:defRPr sz="15360"/>
            </a:lvl1pPr>
          </a:lstStyle>
          <a:p>
            <a:r>
              <a:rPr lang="en-US"/>
              <a:t>Click to edit Master title style</a:t>
            </a:r>
            <a:endParaRPr lang="en-US" dirty="0"/>
          </a:p>
        </p:txBody>
      </p:sp>
      <p:sp>
        <p:nvSpPr>
          <p:cNvPr id="12" name="Text Placeholder 3"/>
          <p:cNvSpPr>
            <a:spLocks noGrp="1"/>
          </p:cNvSpPr>
          <p:nvPr>
            <p:ph type="body" sz="half" idx="13"/>
          </p:nvPr>
        </p:nvSpPr>
        <p:spPr>
          <a:xfrm>
            <a:off x="6194323" y="17328161"/>
            <a:ext cx="31508275" cy="2557195"/>
          </a:xfrm>
        </p:spPr>
        <p:txBody>
          <a:bodyPr anchor="t">
            <a:normAutofit/>
          </a:bodyPr>
          <a:lstStyle>
            <a:lvl1pPr marL="0" indent="0" algn="r">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4" name="Text Placeholder 3"/>
          <p:cNvSpPr>
            <a:spLocks noGrp="1"/>
          </p:cNvSpPr>
          <p:nvPr>
            <p:ph type="body" sz="half" idx="2"/>
          </p:nvPr>
        </p:nvSpPr>
        <p:spPr>
          <a:xfrm>
            <a:off x="3289661" y="20660894"/>
            <a:ext cx="37273546" cy="7149581"/>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
        <p:nvSpPr>
          <p:cNvPr id="11" name="TextBox 10"/>
          <p:cNvSpPr txBox="1"/>
          <p:nvPr/>
        </p:nvSpPr>
        <p:spPr>
          <a:xfrm>
            <a:off x="3011803" y="419477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3" name="TextBox 12"/>
          <p:cNvSpPr txBox="1"/>
          <p:nvPr/>
        </p:nvSpPr>
        <p:spPr>
          <a:xfrm>
            <a:off x="37576123" y="1407957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29602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89661" y="10209329"/>
            <a:ext cx="37273546" cy="12056808"/>
          </a:xfrm>
        </p:spPr>
        <p:txBody>
          <a:bodyPr anchor="b"/>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30" y="22322669"/>
            <a:ext cx="37267915" cy="5475091"/>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407312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7" name="Text Placeholder 2"/>
          <p:cNvSpPr>
            <a:spLocks noGrp="1"/>
          </p:cNvSpPr>
          <p:nvPr>
            <p:ph type="body" idx="1"/>
          </p:nvPr>
        </p:nvSpPr>
        <p:spPr>
          <a:xfrm>
            <a:off x="3289661"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8" name="Text Placeholder 3"/>
          <p:cNvSpPr>
            <a:spLocks noGrp="1"/>
          </p:cNvSpPr>
          <p:nvPr>
            <p:ph type="body" sz="half" idx="15"/>
          </p:nvPr>
        </p:nvSpPr>
        <p:spPr>
          <a:xfrm>
            <a:off x="3289661"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9" name="Text Placeholder 4"/>
          <p:cNvSpPr>
            <a:spLocks noGrp="1"/>
          </p:cNvSpPr>
          <p:nvPr>
            <p:ph type="body" sz="quarter" idx="3"/>
          </p:nvPr>
        </p:nvSpPr>
        <p:spPr>
          <a:xfrm>
            <a:off x="160081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0" name="Text Placeholder 3"/>
          <p:cNvSpPr>
            <a:spLocks noGrp="1"/>
          </p:cNvSpPr>
          <p:nvPr>
            <p:ph type="body" sz="half" idx="16"/>
          </p:nvPr>
        </p:nvSpPr>
        <p:spPr>
          <a:xfrm>
            <a:off x="15989165"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Text Placeholder 4"/>
          <p:cNvSpPr>
            <a:spLocks noGrp="1"/>
          </p:cNvSpPr>
          <p:nvPr>
            <p:ph type="body" sz="quarter" idx="13"/>
          </p:nvPr>
        </p:nvSpPr>
        <p:spPr>
          <a:xfrm>
            <a:off x="286796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2" name="Text Placeholder 3"/>
          <p:cNvSpPr>
            <a:spLocks noGrp="1"/>
          </p:cNvSpPr>
          <p:nvPr>
            <p:ph type="body" sz="half" idx="17"/>
          </p:nvPr>
        </p:nvSpPr>
        <p:spPr>
          <a:xfrm>
            <a:off x="28679659"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6373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47" y="8765016"/>
            <a:ext cx="12139421" cy="880107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302" y="8765016"/>
            <a:ext cx="12139421" cy="880107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4232" y="8765016"/>
            <a:ext cx="12139421" cy="8801078"/>
          </a:xfrm>
          <a:prstGeom prst="rect">
            <a:avLst/>
          </a:prstGeom>
        </p:spPr>
      </p:pic>
      <p:sp>
        <p:nvSpPr>
          <p:cNvPr id="30"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328966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0" name="Picture Placeholder 2"/>
          <p:cNvSpPr>
            <a:spLocks noGrp="1" noChangeAspect="1"/>
          </p:cNvSpPr>
          <p:nvPr>
            <p:ph type="pic" idx="15"/>
          </p:nvPr>
        </p:nvSpPr>
        <p:spPr>
          <a:xfrm>
            <a:off x="3665170" y="9306807"/>
            <a:ext cx="11132525" cy="769417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1" name="Text Placeholder 3"/>
          <p:cNvSpPr>
            <a:spLocks noGrp="1"/>
          </p:cNvSpPr>
          <p:nvPr>
            <p:ph type="body" sz="half" idx="18"/>
          </p:nvPr>
        </p:nvSpPr>
        <p:spPr>
          <a:xfrm>
            <a:off x="3289661" y="21505774"/>
            <a:ext cx="11883542"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2" name="Text Placeholder 4"/>
          <p:cNvSpPr>
            <a:spLocks noGrp="1"/>
          </p:cNvSpPr>
          <p:nvPr>
            <p:ph type="body" sz="quarter" idx="3"/>
          </p:nvPr>
        </p:nvSpPr>
        <p:spPr>
          <a:xfrm>
            <a:off x="15994037"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3" name="Picture Placeholder 2"/>
          <p:cNvSpPr>
            <a:spLocks noGrp="1" noChangeAspect="1"/>
          </p:cNvSpPr>
          <p:nvPr>
            <p:ph type="pic" idx="21"/>
          </p:nvPr>
        </p:nvSpPr>
        <p:spPr>
          <a:xfrm>
            <a:off x="16364674" y="9307651"/>
            <a:ext cx="11132525" cy="77191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4" name="Text Placeholder 3"/>
          <p:cNvSpPr>
            <a:spLocks noGrp="1"/>
          </p:cNvSpPr>
          <p:nvPr>
            <p:ph type="body" sz="half" idx="19"/>
          </p:nvPr>
        </p:nvSpPr>
        <p:spPr>
          <a:xfrm>
            <a:off x="15989163" y="21505769"/>
            <a:ext cx="11888414"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5" name="Text Placeholder 4"/>
          <p:cNvSpPr>
            <a:spLocks noGrp="1"/>
          </p:cNvSpPr>
          <p:nvPr>
            <p:ph type="body" sz="quarter" idx="13"/>
          </p:nvPr>
        </p:nvSpPr>
        <p:spPr>
          <a:xfrm>
            <a:off x="2868011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6" name="Picture Placeholder 2"/>
          <p:cNvSpPr>
            <a:spLocks noGrp="1" noChangeAspect="1"/>
          </p:cNvSpPr>
          <p:nvPr>
            <p:ph type="pic" idx="22"/>
          </p:nvPr>
        </p:nvSpPr>
        <p:spPr>
          <a:xfrm>
            <a:off x="29072515" y="9285274"/>
            <a:ext cx="11132525" cy="771501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7" name="Text Placeholder 3"/>
          <p:cNvSpPr>
            <a:spLocks noGrp="1"/>
          </p:cNvSpPr>
          <p:nvPr>
            <p:ph type="body" sz="half" idx="20"/>
          </p:nvPr>
        </p:nvSpPr>
        <p:spPr>
          <a:xfrm>
            <a:off x="28679659" y="21505759"/>
            <a:ext cx="11883542" cy="629200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33793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8388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9052" y="2926082"/>
            <a:ext cx="8224152" cy="2487168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289666" y="2926082"/>
            <a:ext cx="28500739" cy="248716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01277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6753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3447" y="8453129"/>
            <a:ext cx="34525982" cy="8778302"/>
          </a:xfrm>
        </p:spPr>
        <p:txBody>
          <a:bodyPr anchor="b"/>
          <a:lstStyle>
            <a:lvl1pPr algn="ctr">
              <a:defRPr sz="19200" b="0" cap="none"/>
            </a:lvl1pPr>
          </a:lstStyle>
          <a:p>
            <a:r>
              <a:rPr lang="en-US"/>
              <a:t>Click to edit Master title style</a:t>
            </a:r>
            <a:endParaRPr lang="en-US" dirty="0"/>
          </a:p>
        </p:txBody>
      </p:sp>
      <p:sp>
        <p:nvSpPr>
          <p:cNvPr id="3" name="Text Placeholder 2"/>
          <p:cNvSpPr>
            <a:spLocks noGrp="1"/>
          </p:cNvSpPr>
          <p:nvPr>
            <p:ph type="body" idx="1"/>
          </p:nvPr>
        </p:nvSpPr>
        <p:spPr>
          <a:xfrm>
            <a:off x="4663447" y="17231419"/>
            <a:ext cx="34525982" cy="7233859"/>
          </a:xfrm>
        </p:spPr>
        <p:txBody>
          <a:bodyPr anchor="t"/>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68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89668" y="8315755"/>
            <a:ext cx="18217790" cy="194820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330414" y="8315762"/>
            <a:ext cx="18232795" cy="194820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D97CC-475F-BE49-B579-6BFEF977A37E}" type="datetimeFigureOut">
              <a:rPr lang="en-US" smtClean="0"/>
              <a:t>3/3/22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00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659" y="8497553"/>
            <a:ext cx="18179630" cy="19742174"/>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579" y="8497553"/>
            <a:ext cx="18179630" cy="19742174"/>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21139" y="8809219"/>
            <a:ext cx="17554838" cy="2615443"/>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621139" y="11424665"/>
            <a:ext cx="17554838"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661880" y="8809227"/>
            <a:ext cx="17623190" cy="2615438"/>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661880" y="11424665"/>
            <a:ext cx="17623190"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3D97CC-475F-BE49-B579-6BFEF977A37E}" type="datetimeFigureOut">
              <a:rPr lang="en-US" smtClean="0"/>
              <a:t>3/3/22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53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3D97CC-475F-BE49-B579-6BFEF977A37E}" type="datetimeFigureOut">
              <a:rPr lang="en-US" smtClean="0"/>
              <a:t>3/3/22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468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707706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8" y="2926080"/>
            <a:ext cx="13344802" cy="8745206"/>
          </a:xfrm>
        </p:spPr>
        <p:txBody>
          <a:bodyPr anchor="b">
            <a:normAutofit/>
          </a:bodyPr>
          <a:lstStyle>
            <a:lvl1pPr algn="ctr">
              <a:defRPr sz="11520" b="0"/>
            </a:lvl1pPr>
          </a:lstStyle>
          <a:p>
            <a:r>
              <a:rPr lang="en-US"/>
              <a:t>Click to edit Master title style</a:t>
            </a:r>
            <a:endParaRPr lang="en-US" dirty="0"/>
          </a:p>
        </p:txBody>
      </p:sp>
      <p:sp>
        <p:nvSpPr>
          <p:cNvPr id="3" name="Content Placeholder 2"/>
          <p:cNvSpPr>
            <a:spLocks noGrp="1"/>
          </p:cNvSpPr>
          <p:nvPr>
            <p:ph idx="1"/>
          </p:nvPr>
        </p:nvSpPr>
        <p:spPr>
          <a:xfrm>
            <a:off x="17480283" y="2926080"/>
            <a:ext cx="23082926" cy="248716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89668" y="11671289"/>
            <a:ext cx="13344802" cy="16126469"/>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6615333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938" y="2927630"/>
            <a:ext cx="16455101" cy="24986266"/>
          </a:xfrm>
          <a:prstGeom prst="rect">
            <a:avLst/>
          </a:prstGeom>
        </p:spPr>
      </p:pic>
      <p:sp>
        <p:nvSpPr>
          <p:cNvPr id="2" name="Title 1"/>
          <p:cNvSpPr>
            <a:spLocks noGrp="1"/>
          </p:cNvSpPr>
          <p:nvPr>
            <p:ph type="title"/>
          </p:nvPr>
        </p:nvSpPr>
        <p:spPr>
          <a:xfrm>
            <a:off x="3289666" y="2927631"/>
            <a:ext cx="18838445" cy="8780822"/>
          </a:xfrm>
        </p:spPr>
        <p:txBody>
          <a:bodyPr anchor="b">
            <a:noAutofit/>
          </a:bodyPr>
          <a:lstStyle>
            <a:lvl1pPr algn="ctr">
              <a:defRPr sz="153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88297" y="3571147"/>
            <a:ext cx="15193800" cy="23581546"/>
          </a:xfr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4" name="Text Placeholder 3"/>
          <p:cNvSpPr>
            <a:spLocks noGrp="1"/>
          </p:cNvSpPr>
          <p:nvPr>
            <p:ph type="body" sz="half" idx="2"/>
          </p:nvPr>
        </p:nvSpPr>
        <p:spPr>
          <a:xfrm>
            <a:off x="3289666" y="11708453"/>
            <a:ext cx="18838445" cy="16205443"/>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97521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661" y="2926080"/>
            <a:ext cx="37273546" cy="465816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89661" y="8315762"/>
            <a:ext cx="37273546" cy="19482005"/>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43450" y="28239727"/>
            <a:ext cx="9875520"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3/3/22</a:t>
            </a:fld>
            <a:endParaRPr lang="en-US"/>
          </a:p>
        </p:txBody>
      </p:sp>
      <p:sp>
        <p:nvSpPr>
          <p:cNvPr id="5" name="Footer Placeholder 4"/>
          <p:cNvSpPr>
            <a:spLocks noGrp="1"/>
          </p:cNvSpPr>
          <p:nvPr>
            <p:ph type="ftr" sz="quarter" idx="3"/>
          </p:nvPr>
        </p:nvSpPr>
        <p:spPr>
          <a:xfrm>
            <a:off x="3289668" y="28239727"/>
            <a:ext cx="24022315" cy="1752600"/>
          </a:xfrm>
          <a:prstGeom prst="rect">
            <a:avLst/>
          </a:prstGeom>
        </p:spPr>
        <p:txBody>
          <a:bodyPr vert="horz" lIns="91440" tIns="45720" rIns="91440" bIns="45720" rtlCol="0" anchor="ctr"/>
          <a:lstStyle>
            <a:lvl1pPr algn="l">
              <a:defRPr sz="48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37850446" y="28239727"/>
            <a:ext cx="2712763"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7362495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2194560" rtl="0" eaLnBrk="1" latinLnBrk="0" hangingPunct="1">
        <a:spcBef>
          <a:spcPct val="0"/>
        </a:spcBef>
        <a:buNone/>
        <a:defRPr sz="19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468800" algn="l" defTabSz="2194560" rtl="0" eaLnBrk="1" latinLnBrk="0" hangingPunct="1">
        <a:spcBef>
          <a:spcPct val="20000"/>
        </a:spcBef>
        <a:spcAft>
          <a:spcPts val="2880"/>
        </a:spcAft>
        <a:buClr>
          <a:schemeClr val="tx2"/>
        </a:buClr>
        <a:buSzPct val="70000"/>
        <a:buFont typeface="Wingdings 2" charset="2"/>
        <a:buChar char=""/>
        <a:defRPr sz="9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3456000" indent="-1296000" algn="l" defTabSz="2194560" rtl="0" eaLnBrk="1" latinLnBrk="0" hangingPunct="1">
        <a:spcBef>
          <a:spcPct val="20000"/>
        </a:spcBef>
        <a:spcAft>
          <a:spcPts val="2880"/>
        </a:spcAft>
        <a:buClr>
          <a:schemeClr val="tx2"/>
        </a:buClr>
        <a:buSzPct val="70000"/>
        <a:buFont typeface="Wingdings 2" charset="2"/>
        <a:buChar char=""/>
        <a:defRPr sz="86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924800" indent="-1036800" algn="l" defTabSz="2194560" rtl="0" eaLnBrk="1" latinLnBrk="0" hangingPunct="1">
        <a:spcBef>
          <a:spcPct val="20000"/>
        </a:spcBef>
        <a:spcAft>
          <a:spcPts val="2880"/>
        </a:spcAft>
        <a:buClr>
          <a:schemeClr val="tx2"/>
        </a:buClr>
        <a:buSzPct val="70000"/>
        <a:buFont typeface="Wingdings 2" charset="2"/>
        <a:buChar char=""/>
        <a:defRPr sz="76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66528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80352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967008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52864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38720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490976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ibelieve.com/relationships/10-ways-we-unintentionally-make-singles-feel-invisible-in-the-church.html" TargetMode="External"/><Relationship Id="rId13" Type="http://schemas.openxmlformats.org/officeDocument/2006/relationships/image" Target="../media/image10.png"/><Relationship Id="rId3" Type="http://schemas.openxmlformats.org/officeDocument/2006/relationships/hyperlink" Target="https://thepopularman.com/ring-by-spring-definition-meaning-saying/" TargetMode="External"/><Relationship Id="rId7" Type="http://schemas.openxmlformats.org/officeDocument/2006/relationships/hyperlink" Target="https://youtu.be/enqexet7jCs" TargetMode="External"/><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kmGu2AZb6G8" TargetMode="External"/><Relationship Id="rId11" Type="http://schemas.openxmlformats.org/officeDocument/2006/relationships/image" Target="../media/image8.png"/><Relationship Id="rId5" Type="http://schemas.openxmlformats.org/officeDocument/2006/relationships/hyperlink" Target="https://youtu.be/lnu2jsrquRg" TargetMode="External"/><Relationship Id="rId10" Type="http://schemas.openxmlformats.org/officeDocument/2006/relationships/image" Target="../media/image7.png"/><Relationship Id="rId4" Type="http://schemas.openxmlformats.org/officeDocument/2006/relationships/hyperlink" Target="https://youtu.be/Af5xKI7lLPg" TargetMode="External"/><Relationship Id="rId9" Type="http://schemas.openxmlformats.org/officeDocument/2006/relationships/image" Target="../media/image6.jp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TextBox 519"/>
          <p:cNvSpPr txBox="1"/>
          <p:nvPr/>
        </p:nvSpPr>
        <p:spPr>
          <a:xfrm>
            <a:off x="34040395" y="25903995"/>
            <a:ext cx="9281160" cy="6042040"/>
          </a:xfrm>
          <a:prstGeom prst="rect">
            <a:avLst/>
          </a:prstGeom>
          <a:solidFill>
            <a:schemeClr val="tx1"/>
          </a:solidFill>
          <a:ln>
            <a:solidFill>
              <a:schemeClr val="bg1"/>
            </a:solidFill>
          </a:ln>
        </p:spPr>
        <p:txBody>
          <a:bodyPr wrap="square" lIns="131445" tIns="65723" rIns="131445" bIns="65723" rtlCol="0">
            <a:spAutoFit/>
          </a:bodyPr>
          <a:lstStyle/>
          <a:p>
            <a:endParaRPr lang="en-US" sz="2400" dirty="0">
              <a:latin typeface="Times New Roman"/>
              <a:cs typeface="Times New Roman"/>
            </a:endParaRPr>
          </a:p>
          <a:p>
            <a:r>
              <a:rPr lang="en-US" sz="2000" dirty="0">
                <a:solidFill>
                  <a:schemeClr val="bg1"/>
                </a:solidFill>
                <a:latin typeface="Times New Roman" panose="02020603050405020304" pitchFamily="18" charset="0"/>
                <a:cs typeface="Times New Roman" panose="02020603050405020304" pitchFamily="18" charset="0"/>
              </a:rPr>
              <a:t>Bennet, Jonathan. The Popular Man. “Ring By Spring- Definition and Meaning of This Saying”. </a:t>
            </a:r>
            <a:r>
              <a:rPr lang="en-US" sz="2000" dirty="0">
                <a:latin typeface="Times New Roman" panose="02020603050405020304" pitchFamily="18" charset="0"/>
                <a:cs typeface="Times New Roman" panose="02020603050405020304" pitchFamily="18" charset="0"/>
                <a:hlinkClick r:id="rId3"/>
              </a:rPr>
              <a:t>https://thepopularman.com/ring-by-spring-definition-meaning-saying/</a:t>
            </a:r>
            <a:r>
              <a:rPr lang="en-US" sz="2000" dirty="0">
                <a:latin typeface="Times New Roman" panose="02020603050405020304" pitchFamily="18" charset="0"/>
                <a:cs typeface="Times New Roman" panose="02020603050405020304" pitchFamily="18" charset="0"/>
              </a:rPr>
              <a:t> </a:t>
            </a:r>
          </a:p>
          <a:p>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Dawn, Tiffany. “Hey Church, Let’s Stop Shaming Single People”. </a:t>
            </a:r>
            <a:r>
              <a:rPr lang="en-US" sz="2000" dirty="0">
                <a:latin typeface="Times New Roman" panose="02020603050405020304" pitchFamily="18" charset="0"/>
                <a:cs typeface="Times New Roman" panose="02020603050405020304" pitchFamily="18" charset="0"/>
                <a:hlinkClick r:id="rId4"/>
              </a:rPr>
              <a:t>https://youtu.be/Af5xKI7lLPg</a:t>
            </a:r>
            <a:endParaRPr lang="en-US" sz="2000" dirty="0">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Ketterling, Rob. River Valley Church. Sermon: “God designed the Family: Singleness in the Church”. </a:t>
            </a:r>
            <a:r>
              <a:rPr lang="en-US" sz="2000" dirty="0">
                <a:latin typeface="Times New Roman" panose="02020603050405020304" pitchFamily="18" charset="0"/>
                <a:cs typeface="Times New Roman" panose="02020603050405020304" pitchFamily="18" charset="0"/>
                <a:hlinkClick r:id="rId5"/>
              </a:rPr>
              <a:t>https://youtu.be/lnu2jsrquRg</a:t>
            </a:r>
            <a:endParaRPr lang="en-US" sz="2000" dirty="0">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Kuruvilla, Abraham &amp; Kari Stainback. The Table at Dallas Theological Seminary Podcast: “Singleness in the Local Church”. </a:t>
            </a:r>
            <a:r>
              <a:rPr lang="en-US" sz="2000" dirty="0">
                <a:latin typeface="Times New Roman" panose="02020603050405020304" pitchFamily="18" charset="0"/>
                <a:cs typeface="Times New Roman" panose="02020603050405020304" pitchFamily="18" charset="0"/>
                <a:hlinkClick r:id="rId6"/>
              </a:rPr>
              <a:t>https://youtu.be/kmGu2AZb6G8 </a:t>
            </a:r>
            <a:endParaRPr lang="en-US" sz="2000" dirty="0">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Matrone, Andrew. Red Rock Church. Sermon: “How to Steward Your Singleness – Let’s Talk Relationships”. </a:t>
            </a:r>
            <a:r>
              <a:rPr lang="en-US" sz="2000" dirty="0">
                <a:latin typeface="Times New Roman" panose="02020603050405020304" pitchFamily="18" charset="0"/>
                <a:cs typeface="Times New Roman" panose="02020603050405020304" pitchFamily="18" charset="0"/>
                <a:hlinkClick r:id="rId7"/>
              </a:rPr>
              <a:t>https://youtu.be/enqexet7jCs</a:t>
            </a:r>
            <a:r>
              <a:rPr lang="en-US" sz="2000" dirty="0">
                <a:latin typeface="Times New Roman" panose="02020603050405020304" pitchFamily="18" charset="0"/>
                <a:cs typeface="Times New Roman" panose="02020603050405020304" pitchFamily="18" charset="0"/>
              </a:rPr>
              <a:t> </a:t>
            </a:r>
          </a:p>
          <a:p>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Rogers, Brenda. </a:t>
            </a:r>
            <a:r>
              <a:rPr lang="en-US" sz="2000" dirty="0" err="1">
                <a:solidFill>
                  <a:schemeClr val="bg1"/>
                </a:solidFill>
                <a:latin typeface="Times New Roman" panose="02020603050405020304" pitchFamily="18" charset="0"/>
                <a:cs typeface="Times New Roman" panose="02020603050405020304" pitchFamily="18" charset="0"/>
              </a:rPr>
              <a:t>iBlieve</a:t>
            </a:r>
            <a:r>
              <a:rPr lang="en-US" sz="2000" dirty="0">
                <a:solidFill>
                  <a:schemeClr val="bg1"/>
                </a:solidFill>
                <a:latin typeface="Times New Roman" panose="02020603050405020304" pitchFamily="18" charset="0"/>
                <a:cs typeface="Times New Roman" panose="02020603050405020304" pitchFamily="18" charset="0"/>
              </a:rPr>
              <a:t>. “10 Ways We Unintentionally Make Singles Feel Invisible in the Church”. </a:t>
            </a:r>
            <a:r>
              <a:rPr lang="en-US" sz="2000" dirty="0">
                <a:latin typeface="Times New Roman" panose="02020603050405020304" pitchFamily="18" charset="0"/>
                <a:cs typeface="Times New Roman" panose="02020603050405020304" pitchFamily="18" charset="0"/>
                <a:hlinkClick r:id="rId8"/>
              </a:rPr>
              <a:t>https://www.ibelieve.com/relationships/10-ways-we-unintentionally-make-singles-feel-invisible-in-the-church.html</a:t>
            </a: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06973" y="504527"/>
            <a:ext cx="42469186" cy="2542297"/>
          </a:xfrm>
          <a:prstGeom prst="rect">
            <a:avLst/>
          </a:prstGeom>
          <a:ln w="12700" cap="rnd" cmpd="sng">
            <a:solidFill>
              <a:schemeClr val="bg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r"/>
            <a:r>
              <a:rPr lang="en-US" sz="8000" b="1" dirty="0">
                <a:latin typeface="Times New Roman"/>
                <a:cs typeface="Times New Roman"/>
              </a:rPr>
              <a:t>Singleness in the Church: A Call to Consider How Christianity Views Singleness</a:t>
            </a:r>
          </a:p>
          <a:p>
            <a:pPr algn="ctr"/>
            <a:r>
              <a:rPr lang="en-US" sz="5800" b="1" dirty="0">
                <a:latin typeface="Times New Roman"/>
                <a:cs typeface="Times New Roman"/>
              </a:rPr>
              <a:t>Maria Rodriguez Pulliza</a:t>
            </a:r>
          </a:p>
        </p:txBody>
      </p:sp>
      <p:pic>
        <p:nvPicPr>
          <p:cNvPr id="77" name="Picture 7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34103" y="1207589"/>
            <a:ext cx="4840224" cy="1377696"/>
          </a:xfrm>
          <a:prstGeom prst="rect">
            <a:avLst/>
          </a:prstGeom>
        </p:spPr>
      </p:pic>
      <p:sp>
        <p:nvSpPr>
          <p:cNvPr id="282" name="Rectangle 281"/>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sp>
        <p:nvSpPr>
          <p:cNvPr id="305" name="TextBox 304"/>
          <p:cNvSpPr txBox="1"/>
          <p:nvPr/>
        </p:nvSpPr>
        <p:spPr>
          <a:xfrm>
            <a:off x="10843590" y="3983053"/>
            <a:ext cx="22440303" cy="28100713"/>
          </a:xfrm>
          <a:prstGeom prst="rect">
            <a:avLst/>
          </a:prstGeom>
          <a:solidFill>
            <a:srgbClr val="FFFFFF"/>
          </a:solidFill>
          <a:ln cap="rnd">
            <a:solidFill>
              <a:schemeClr val="bg1"/>
            </a:solidFill>
          </a:ln>
        </p:spPr>
        <p:txBody>
          <a:bodyPr wrap="square" lIns="182880" rIns="182880" rtlCol="0">
            <a:noAutofit/>
          </a:bodyPr>
          <a:lstStyle/>
          <a:p>
            <a:pPr algn="just"/>
            <a:endParaRPr lang="en-US" sz="1800" dirty="0">
              <a:latin typeface="Times New Roman"/>
              <a:cs typeface="Times New Roman"/>
            </a:endParaRPr>
          </a:p>
        </p:txBody>
      </p:sp>
      <p:sp>
        <p:nvSpPr>
          <p:cNvPr id="309" name="TextBox 308"/>
          <p:cNvSpPr txBox="1"/>
          <p:nvPr/>
        </p:nvSpPr>
        <p:spPr>
          <a:xfrm>
            <a:off x="787508" y="4816792"/>
            <a:ext cx="9312771" cy="5949707"/>
          </a:xfrm>
          <a:prstGeom prst="rect">
            <a:avLst/>
          </a:prstGeom>
          <a:solidFill>
            <a:schemeClr val="tx1"/>
          </a:solidFill>
          <a:ln>
            <a:solidFill>
              <a:schemeClr val="bg1"/>
            </a:solidFill>
          </a:ln>
        </p:spPr>
        <p:txBody>
          <a:bodyPr wrap="square" lIns="131445" tIns="65723" rIns="131445" bIns="65723" rtlCol="0">
            <a:spAutoFit/>
          </a:bodyPr>
          <a:lstStyle/>
          <a:p>
            <a:endParaRPr lang="en-US" sz="1800" b="1" dirty="0"/>
          </a:p>
          <a:p>
            <a:r>
              <a:rPr lang="en-US" sz="2400" b="1" dirty="0">
                <a:solidFill>
                  <a:schemeClr val="bg1"/>
                </a:solidFill>
                <a:latin typeface="Times New Roman" panose="02020603050405020304" pitchFamily="18" charset="0"/>
                <a:cs typeface="Times New Roman" panose="02020603050405020304" pitchFamily="18" charset="0"/>
              </a:rPr>
              <a:t>Abstract</a:t>
            </a:r>
            <a:r>
              <a:rPr lang="en-US" sz="2400" dirty="0">
                <a:solidFill>
                  <a:schemeClr val="bg1"/>
                </a:solidFill>
                <a:latin typeface="Times New Roman" panose="02020603050405020304" pitchFamily="18" charset="0"/>
                <a:cs typeface="Times New Roman" panose="02020603050405020304" pitchFamily="18" charset="0"/>
              </a:rPr>
              <a:t>: More than 20% of Scripture was written by single men. Jeremiah, Daniel (presumed), Paul and others who became widowers while serving Yahweh.  Likewise, 100% of Scripture is about a God who became man for 30+ years -and never married. Yet, the Church has elevated marriage over singleness to the point of marginalizing singleness as a problem to be solved. Pastors design books and sermons about singleness that, though they aim to help, say nothing new to the single, and because it is talking about a season of life that they have left behind, married people tend to disregard. This is how the Church, inadvertently, treats singles as undesirable people to be around and thus, making them feel as if there was something wrong with them as human beings. There is no reason for a single person to feel rejected, forgotten, inferior, irrelevant, or anything alike in/by the Church. Thus, a a few (as shown in the sample assessed) feeling this way, is more than the Church can afford for the sake of God’s Kingdom.</a:t>
            </a:r>
            <a:endParaRPr lang="en-US" sz="2400" dirty="0">
              <a:latin typeface="Times New Roman" panose="02020603050405020304" pitchFamily="18" charset="0"/>
              <a:cs typeface="Times New Roman" panose="02020603050405020304" pitchFamily="18" charset="0"/>
            </a:endParaRPr>
          </a:p>
        </p:txBody>
      </p:sp>
      <p:sp>
        <p:nvSpPr>
          <p:cNvPr id="310" name="TextBox 309"/>
          <p:cNvSpPr txBox="1"/>
          <p:nvPr/>
        </p:nvSpPr>
        <p:spPr>
          <a:xfrm>
            <a:off x="797833" y="3934552"/>
            <a:ext cx="9308592" cy="871394"/>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Abstract</a:t>
            </a:r>
            <a:endParaRPr lang="en-US" sz="6000" dirty="0">
              <a:latin typeface="Times New Roman"/>
              <a:cs typeface="Times New Roman"/>
            </a:endParaRPr>
          </a:p>
        </p:txBody>
      </p:sp>
      <p:sp>
        <p:nvSpPr>
          <p:cNvPr id="312" name="TextBox 311"/>
          <p:cNvSpPr txBox="1"/>
          <p:nvPr/>
        </p:nvSpPr>
        <p:spPr>
          <a:xfrm>
            <a:off x="821307" y="13135938"/>
            <a:ext cx="9312772" cy="7026925"/>
          </a:xfrm>
          <a:prstGeom prst="rect">
            <a:avLst/>
          </a:prstGeom>
          <a:solidFill>
            <a:schemeClr val="tx1"/>
          </a:solidFill>
          <a:ln>
            <a:solidFill>
              <a:schemeClr val="bg1"/>
            </a:solidFill>
          </a:ln>
        </p:spPr>
        <p:txBody>
          <a:bodyPr wrap="square" lIns="131445" tIns="65723" rIns="131445" bIns="65723" rtlCol="0">
            <a:spAutoFit/>
          </a:bodyPr>
          <a:lstStyle/>
          <a:p>
            <a:r>
              <a:rPr lang="en-US" sz="2400" dirty="0">
                <a:solidFill>
                  <a:schemeClr val="bg1"/>
                </a:solidFill>
                <a:latin typeface="Times New Roman" panose="02020603050405020304" pitchFamily="18" charset="0"/>
                <a:cs typeface="Times New Roman" panose="02020603050405020304" pitchFamily="18" charset="0"/>
              </a:rPr>
              <a:t>This research seeks to answer two key questions: </a:t>
            </a:r>
          </a:p>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1. What are the main consequences of this ‘marriage is superior to singleness’ or ‘singleness is wrong’ culture in the Church? </a:t>
            </a:r>
          </a:p>
          <a:p>
            <a:r>
              <a:rPr lang="en-US" sz="2400" dirty="0">
                <a:solidFill>
                  <a:schemeClr val="bg1"/>
                </a:solidFill>
                <a:latin typeface="Times New Roman" panose="02020603050405020304" pitchFamily="18" charset="0"/>
                <a:cs typeface="Times New Roman" panose="02020603050405020304" pitchFamily="18" charset="0"/>
              </a:rPr>
              <a:t>2. What needs to be done to change such culture?</a:t>
            </a:r>
          </a:p>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Survey questions:</a:t>
            </a:r>
          </a:p>
          <a:p>
            <a:endParaRPr lang="en-US" sz="2400" dirty="0">
              <a:solidFill>
                <a:schemeClr val="bg1"/>
              </a:solidFill>
              <a:latin typeface="Times New Roman" panose="02020603050405020304" pitchFamily="18" charset="0"/>
              <a:cs typeface="Times New Roman" panose="02020603050405020304" pitchFamily="18" charset="0"/>
            </a:endParaRPr>
          </a:p>
          <a:p>
            <a:pPr marL="457200" indent="-457200">
              <a:buAutoNum type="alphaUcPeriod"/>
            </a:pPr>
            <a:r>
              <a:rPr lang="en-US" sz="2400" dirty="0">
                <a:solidFill>
                  <a:schemeClr val="bg1"/>
                </a:solidFill>
                <a:latin typeface="Times New Roman" panose="02020603050405020304" pitchFamily="18" charset="0"/>
                <a:cs typeface="Times New Roman" panose="02020603050405020304" pitchFamily="18" charset="0"/>
              </a:rPr>
              <a:t>Do you feel like you are treated different than everyone else, at church, because you are single?</a:t>
            </a:r>
          </a:p>
          <a:p>
            <a:pPr marL="457200" indent="-457200">
              <a:buAutoNum type="alphaUcPeriod"/>
            </a:pPr>
            <a:r>
              <a:rPr lang="en-US" sz="2400" dirty="0">
                <a:solidFill>
                  <a:schemeClr val="bg1"/>
                </a:solidFill>
                <a:latin typeface="Times New Roman" panose="02020603050405020304" pitchFamily="18" charset="0"/>
                <a:cs typeface="Times New Roman" panose="02020603050405020304" pitchFamily="18" charset="0"/>
              </a:rPr>
              <a:t>Have you ever thought about leaving the Church (stop attending) because they are family oriented?</a:t>
            </a:r>
          </a:p>
          <a:p>
            <a:pPr marL="457200" indent="-457200">
              <a:buAutoNum type="alphaUcPeriod"/>
            </a:pPr>
            <a:r>
              <a:rPr lang="en-US" sz="2400" dirty="0">
                <a:solidFill>
                  <a:schemeClr val="bg1"/>
                </a:solidFill>
                <a:latin typeface="Times New Roman" panose="02020603050405020304" pitchFamily="18" charset="0"/>
                <a:cs typeface="Times New Roman" panose="02020603050405020304" pitchFamily="18" charset="0"/>
              </a:rPr>
              <a:t>If there was a Single’s ministry available, would you participate?</a:t>
            </a:r>
          </a:p>
          <a:p>
            <a:pPr marL="457200" indent="-457200">
              <a:buAutoNum type="alphaUcPeriod"/>
            </a:pPr>
            <a:r>
              <a:rPr lang="en-US" sz="2400" dirty="0">
                <a:solidFill>
                  <a:schemeClr val="bg1"/>
                </a:solidFill>
                <a:latin typeface="Times New Roman" panose="02020603050405020304" pitchFamily="18" charset="0"/>
                <a:cs typeface="Times New Roman" panose="02020603050405020304" pitchFamily="18" charset="0"/>
              </a:rPr>
              <a:t>If you could change how the church treats/perceives singleness, what would you do?</a:t>
            </a:r>
          </a:p>
          <a:p>
            <a:pPr marL="457200" indent="-457200">
              <a:buAutoNum type="alphaUcPeriod"/>
            </a:pPr>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p:txBody>
      </p:sp>
      <p:sp>
        <p:nvSpPr>
          <p:cNvPr id="313" name="TextBox 312"/>
          <p:cNvSpPr txBox="1"/>
          <p:nvPr/>
        </p:nvSpPr>
        <p:spPr>
          <a:xfrm>
            <a:off x="797831" y="12287249"/>
            <a:ext cx="9312772"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Research Question</a:t>
            </a:r>
            <a:endParaRPr lang="en-US" sz="6000" dirty="0">
              <a:latin typeface="Times New Roman"/>
              <a:cs typeface="Times New Roman"/>
            </a:endParaRPr>
          </a:p>
        </p:txBody>
      </p:sp>
      <p:grpSp>
        <p:nvGrpSpPr>
          <p:cNvPr id="314" name="Group 313"/>
          <p:cNvGrpSpPr/>
          <p:nvPr/>
        </p:nvGrpSpPr>
        <p:grpSpPr>
          <a:xfrm>
            <a:off x="797831" y="21831250"/>
            <a:ext cx="9318769" cy="8453484"/>
            <a:chOff x="834896" y="26342401"/>
            <a:chExt cx="9318769" cy="5168988"/>
          </a:xfrm>
        </p:grpSpPr>
        <p:sp>
          <p:nvSpPr>
            <p:cNvPr id="315" name="TextBox 314"/>
            <p:cNvSpPr txBox="1"/>
            <p:nvPr/>
          </p:nvSpPr>
          <p:spPr>
            <a:xfrm>
              <a:off x="834896" y="27015529"/>
              <a:ext cx="9308592" cy="4495860"/>
            </a:xfrm>
            <a:prstGeom prst="rect">
              <a:avLst/>
            </a:prstGeom>
            <a:solidFill>
              <a:schemeClr val="tx1"/>
            </a:solidFill>
            <a:ln cap="rnd">
              <a:solidFill>
                <a:schemeClr val="bg1"/>
              </a:solidFill>
            </a:ln>
          </p:spPr>
          <p:txBody>
            <a:bodyPr wrap="square" lIns="182880" rIns="182880" rtlCol="0">
              <a:noAutofit/>
            </a:bodyPr>
            <a:lstStyle/>
            <a:p>
              <a:pPr algn="just"/>
              <a:endParaRPr lang="en-US" sz="1800" dirty="0">
                <a:latin typeface="Times New Roman"/>
                <a:cs typeface="Times New Roman"/>
              </a:endParaRPr>
            </a:p>
            <a:p>
              <a:r>
                <a:rPr lang="en-US" sz="2400" dirty="0">
                  <a:solidFill>
                    <a:schemeClr val="bg1"/>
                  </a:solidFill>
                  <a:latin typeface="Times New Roman" panose="02020603050405020304" pitchFamily="18" charset="0"/>
                  <a:cs typeface="Times New Roman" panose="02020603050405020304" pitchFamily="18" charset="0"/>
                </a:rPr>
                <a:t>This research evaluates a variety of literature, sermons, podcasts and other Church ministers that have spoken in the matter of Singleness in the Church, and contrast it with a short survey, in which single people shared about how they are treated by the Church. This research further investigates how other Christian communities, i.e., Christian Universities, perpetuates this culture by promoting marriage through campaigns like “Ring by Spring”, and how this further affects the view of singleness in the Church. </a:t>
              </a:r>
            </a:p>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Table 1 shows the Evaluation of Literature, Sermons, podcasts, etc. </a:t>
              </a:r>
            </a:p>
            <a:p>
              <a:r>
                <a:rPr lang="en-US" sz="2400" dirty="0">
                  <a:solidFill>
                    <a:schemeClr val="bg1"/>
                  </a:solidFill>
                  <a:latin typeface="Times New Roman" panose="02020603050405020304" pitchFamily="18" charset="0"/>
                  <a:cs typeface="Times New Roman" panose="02020603050405020304" pitchFamily="18" charset="0"/>
                </a:rPr>
                <a:t>      Speaker’s name, Ministry, Title, Key Notes, Contrasting Notes.</a:t>
              </a:r>
            </a:p>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Figure 1 shows the ‘10 Ways the Church Marginalizes Singles’. An excerpt from an article many of the speakers in Table 1 mention, either directly or indirectly.</a:t>
              </a:r>
            </a:p>
            <a:p>
              <a:endParaRPr lang="en-US" sz="2400" dirty="0">
                <a:latin typeface="Times New Roman" panose="02020603050405020304" pitchFamily="18" charset="0"/>
                <a:cs typeface="Times New Roman" panose="02020603050405020304" pitchFamily="18" charset="0"/>
              </a:endParaRPr>
            </a:p>
          </p:txBody>
        </p:sp>
        <p:sp>
          <p:nvSpPr>
            <p:cNvPr id="316" name="TextBox 315"/>
            <p:cNvSpPr txBox="1"/>
            <p:nvPr/>
          </p:nvSpPr>
          <p:spPr>
            <a:xfrm>
              <a:off x="845073" y="26342401"/>
              <a:ext cx="9308592" cy="67312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Methods</a:t>
              </a:r>
              <a:endParaRPr lang="en-US" sz="6000" dirty="0">
                <a:latin typeface="Times New Roman"/>
                <a:cs typeface="Times New Roman"/>
              </a:endParaRPr>
            </a:p>
          </p:txBody>
        </p:sp>
      </p:grpSp>
      <p:grpSp>
        <p:nvGrpSpPr>
          <p:cNvPr id="320" name="Group 319"/>
          <p:cNvGrpSpPr/>
          <p:nvPr/>
        </p:nvGrpSpPr>
        <p:grpSpPr>
          <a:xfrm>
            <a:off x="34030433" y="18265419"/>
            <a:ext cx="9281160" cy="5734114"/>
            <a:chOff x="34114657" y="17838275"/>
            <a:chExt cx="9320794" cy="5338602"/>
          </a:xfrm>
        </p:grpSpPr>
        <p:sp>
          <p:nvSpPr>
            <p:cNvPr id="321" name="TextBox 320"/>
            <p:cNvSpPr txBox="1"/>
            <p:nvPr/>
          </p:nvSpPr>
          <p:spPr>
            <a:xfrm>
              <a:off x="34114657" y="18611139"/>
              <a:ext cx="9320794" cy="4565738"/>
            </a:xfrm>
            <a:prstGeom prst="rect">
              <a:avLst/>
            </a:prstGeom>
            <a:solidFill>
              <a:srgbClr val="FFFFFF"/>
            </a:solidFill>
            <a:ln cap="rnd">
              <a:solidFill>
                <a:schemeClr val="bg1"/>
              </a:solidFill>
            </a:ln>
          </p:spPr>
          <p:txBody>
            <a:bodyPr wrap="square" lIns="182880" rIns="182880" rtlCol="0">
              <a:noAutofit/>
            </a:bodyPr>
            <a:lstStyle/>
            <a:p>
              <a:pPr algn="just"/>
              <a:endParaRPr lang="en-US" sz="2000" dirty="0">
                <a:solidFill>
                  <a:schemeClr val="bg1"/>
                </a:solidFill>
                <a:latin typeface="Times New Roman"/>
                <a:cs typeface="Times New Roman"/>
              </a:endParaRPr>
            </a:p>
            <a:p>
              <a:pPr marL="514350" indent="-514350">
                <a:lnSpc>
                  <a:spcPct val="140000"/>
                </a:lnSpc>
                <a:buFontTx/>
                <a:buAutoNum type="arabicPeriod"/>
              </a:pPr>
              <a:r>
                <a:rPr lang="en-US" sz="2400" dirty="0">
                  <a:solidFill>
                    <a:schemeClr val="bg1"/>
                  </a:solidFill>
                  <a:latin typeface="Times New Roman"/>
                  <a:cs typeface="Times New Roman"/>
                </a:rPr>
                <a:t>Assess the correlation between pressure to get married by the Church and Divorce rates (within the Church).</a:t>
              </a:r>
            </a:p>
            <a:p>
              <a:pPr marL="514350" indent="-514350">
                <a:lnSpc>
                  <a:spcPct val="140000"/>
                </a:lnSpc>
                <a:buAutoNum type="arabicPeriod"/>
              </a:pPr>
              <a:r>
                <a:rPr lang="en-US" sz="2400" dirty="0">
                  <a:solidFill>
                    <a:schemeClr val="bg1"/>
                  </a:solidFill>
                  <a:latin typeface="Times New Roman"/>
                  <a:cs typeface="Times New Roman"/>
                </a:rPr>
                <a:t>Assess the effects of this type of treatment in people that died to their homosexual attractions for Christ.</a:t>
              </a:r>
            </a:p>
            <a:p>
              <a:pPr marL="514350" indent="-514350">
                <a:lnSpc>
                  <a:spcPct val="140000"/>
                </a:lnSpc>
                <a:buAutoNum type="arabicPeriod"/>
              </a:pPr>
              <a:r>
                <a:rPr lang="en-US" sz="2400" dirty="0">
                  <a:solidFill>
                    <a:schemeClr val="bg1"/>
                  </a:solidFill>
                  <a:latin typeface="Times New Roman"/>
                  <a:cs typeface="Times New Roman"/>
                </a:rPr>
                <a:t>Assess the effects of this type of treatment in people who chooses singleness because of trauma. Does it perpetuate the trauma?</a:t>
              </a:r>
            </a:p>
            <a:p>
              <a:pPr marL="514350" indent="-514350">
                <a:lnSpc>
                  <a:spcPct val="140000"/>
                </a:lnSpc>
                <a:buAutoNum type="arabicPeriod"/>
              </a:pPr>
              <a:r>
                <a:rPr lang="en-US" sz="2400" dirty="0">
                  <a:solidFill>
                    <a:schemeClr val="bg1"/>
                  </a:solidFill>
                  <a:latin typeface="Times New Roman"/>
                  <a:cs typeface="Times New Roman"/>
                </a:rPr>
                <a:t>Have several Churches adopt a Singles’ Ministry, Assess their singles’ growth and Contrast it with those of Churches that do not have a Singles’ Ministry.</a:t>
              </a:r>
            </a:p>
          </p:txBody>
        </p:sp>
        <p:sp>
          <p:nvSpPr>
            <p:cNvPr id="322" name="TextBox 321"/>
            <p:cNvSpPr txBox="1"/>
            <p:nvPr/>
          </p:nvSpPr>
          <p:spPr>
            <a:xfrm>
              <a:off x="34114657" y="17838275"/>
              <a:ext cx="9302450" cy="81128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Garamond"/>
                  <a:cs typeface="Garamond"/>
                </a:rPr>
                <a:t>Future Work</a:t>
              </a:r>
              <a:endParaRPr lang="en-US" sz="6000" dirty="0">
                <a:latin typeface="Garamond"/>
                <a:cs typeface="Garamond"/>
              </a:endParaRPr>
            </a:p>
          </p:txBody>
        </p:sp>
      </p:grpSp>
      <p:sp>
        <p:nvSpPr>
          <p:cNvPr id="323" name="TextBox 322"/>
          <p:cNvSpPr txBox="1"/>
          <p:nvPr/>
        </p:nvSpPr>
        <p:spPr>
          <a:xfrm>
            <a:off x="34030433" y="24559849"/>
            <a:ext cx="9290304" cy="1610057"/>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References and/or Acknowledgments</a:t>
            </a:r>
            <a:endParaRPr lang="en-US" sz="6000" dirty="0">
              <a:latin typeface="Times New Roman"/>
              <a:cs typeface="Times New Roman"/>
            </a:endParaRPr>
          </a:p>
        </p:txBody>
      </p:sp>
      <p:grpSp>
        <p:nvGrpSpPr>
          <p:cNvPr id="324" name="Group 323"/>
          <p:cNvGrpSpPr/>
          <p:nvPr/>
        </p:nvGrpSpPr>
        <p:grpSpPr>
          <a:xfrm>
            <a:off x="34001990" y="3934552"/>
            <a:ext cx="9326880" cy="13689030"/>
            <a:chOff x="34001990" y="3934553"/>
            <a:chExt cx="9326880" cy="12101144"/>
          </a:xfrm>
        </p:grpSpPr>
        <p:sp>
          <p:nvSpPr>
            <p:cNvPr id="325" name="TextBox 324"/>
            <p:cNvSpPr txBox="1"/>
            <p:nvPr/>
          </p:nvSpPr>
          <p:spPr>
            <a:xfrm>
              <a:off x="34008529" y="4662052"/>
              <a:ext cx="9278259" cy="11373645"/>
            </a:xfrm>
            <a:prstGeom prst="rect">
              <a:avLst/>
            </a:prstGeom>
            <a:solidFill>
              <a:srgbClr val="FFFFFF"/>
            </a:solidFill>
            <a:ln cap="rnd">
              <a:solidFill>
                <a:schemeClr val="bg1"/>
              </a:solidFill>
            </a:ln>
          </p:spPr>
          <p:txBody>
            <a:bodyPr wrap="square" lIns="182880" rIns="182880" rtlCol="0">
              <a:noAutofit/>
            </a:bodyPr>
            <a:lstStyle/>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326" name="TextBox 325"/>
            <p:cNvSpPr txBox="1"/>
            <p:nvPr/>
          </p:nvSpPr>
          <p:spPr>
            <a:xfrm>
              <a:off x="34001990" y="3934553"/>
              <a:ext cx="9326880" cy="770314"/>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Results and Conclusion</a:t>
              </a:r>
              <a:endParaRPr lang="en-US" sz="6000" dirty="0">
                <a:latin typeface="Times New Roman"/>
                <a:cs typeface="Times New Roman"/>
              </a:endParaRPr>
            </a:p>
          </p:txBody>
        </p:sp>
        <p:sp>
          <p:nvSpPr>
            <p:cNvPr id="327" name="Rectangle 326"/>
            <p:cNvSpPr/>
            <p:nvPr/>
          </p:nvSpPr>
          <p:spPr>
            <a:xfrm>
              <a:off x="34016880" y="4755283"/>
              <a:ext cx="9302449" cy="9114527"/>
            </a:xfrm>
            <a:prstGeom prst="rect">
              <a:avLst/>
            </a:prstGeom>
          </p:spPr>
          <p:txBody>
            <a:bodyPr wrap="square">
              <a:spAutoFit/>
            </a:bodyPr>
            <a:lstStyle/>
            <a:p>
              <a:r>
                <a:rPr lang="en-US" sz="2400" b="1" dirty="0">
                  <a:solidFill>
                    <a:schemeClr val="bg1"/>
                  </a:solidFill>
                  <a:latin typeface="Times New Roman"/>
                  <a:cs typeface="Times New Roman"/>
                </a:rPr>
                <a:t>Results</a:t>
              </a:r>
              <a:endParaRPr lang="en-US" sz="2400" dirty="0">
                <a:solidFill>
                  <a:schemeClr val="bg1"/>
                </a:solidFill>
                <a:latin typeface="Times New Roman"/>
                <a:cs typeface="Times New Roman"/>
              </a:endParaRPr>
            </a:p>
            <a:p>
              <a:r>
                <a:rPr lang="en-US" sz="2400" dirty="0">
                  <a:solidFill>
                    <a:schemeClr val="bg1"/>
                  </a:solidFill>
                  <a:latin typeface="Times New Roman"/>
                  <a:cs typeface="Times New Roman"/>
                </a:rPr>
                <a:t>The vocabulary utilized in sermons, articles, podcasts, books, and other means of reaching single Christian people suggest a level of inferiority to this status, in contrast to marriage. Over 100 single adult Christians’ survey, confirmed they feel excluded by fellow lay members because they are not married. More than half of them considered leaving the Church altogether because of marginalization due to their singleness. The pressure this behavior causes, and the lack of ministry opportunities for singles, influence them into marital relationships that are far from godly or good for them. Single people, on the other hand, react to the pressure because they desire to feel seen, valued and serviceable for the Church, but they are overlooked for not having a spouse. Moreover, even though pastors, speakers, authors, etc., recognize that the Church disregard singles, and elevate marriage over singleness, they continue to do nothing to change the culture. </a:t>
              </a:r>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r>
                <a:rPr lang="en-US" sz="2400" b="1" dirty="0">
                  <a:solidFill>
                    <a:schemeClr val="bg1"/>
                  </a:solidFill>
                  <a:latin typeface="Times New Roman" panose="02020603050405020304" pitchFamily="18" charset="0"/>
                  <a:cs typeface="Times New Roman" panose="02020603050405020304" pitchFamily="18" charset="0"/>
                </a:rPr>
                <a:t>Conclusion</a:t>
              </a:r>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An analysis of the data shows the imperative need for the Church to equate singleness and marriage for the sake of godly covenantal relationships that enhances the growth of the kingdom of God. The purpose of the Church is to make disciples of all nations (Matthew 28:18-20), and that includes single people. In order to change this culture, and equate singleness and marriage, Churches ought to develop (or adopt) a Singles’ Ministry that would minister to these group, just as they would children, youth, men, women, couples, etc. Churches must also consider single people for leadership positions, based on their maturity, education and spiritual qualifications –not their singleness.</a:t>
              </a:r>
              <a:endParaRPr lang="en-US" sz="2000" dirty="0">
                <a:solidFill>
                  <a:schemeClr val="bg1"/>
                </a:solidFill>
                <a:latin typeface="Times New Roman"/>
                <a:cs typeface="Times New Roman"/>
              </a:endParaRPr>
            </a:p>
          </p:txBody>
        </p:sp>
      </p:grpSp>
      <p:sp>
        <p:nvSpPr>
          <p:cNvPr id="330" name="TextBox 329"/>
          <p:cNvSpPr txBox="1"/>
          <p:nvPr/>
        </p:nvSpPr>
        <p:spPr>
          <a:xfrm>
            <a:off x="17119076" y="12170054"/>
            <a:ext cx="303933" cy="369332"/>
          </a:xfrm>
          <a:prstGeom prst="rect">
            <a:avLst/>
          </a:prstGeom>
          <a:noFill/>
        </p:spPr>
        <p:txBody>
          <a:bodyPr wrap="square" rtlCol="0">
            <a:spAutoFit/>
          </a:bodyPr>
          <a:lstStyle/>
          <a:p>
            <a:pPr algn="just"/>
            <a:r>
              <a:rPr lang="en-US" sz="1800" b="1" dirty="0">
                <a:latin typeface="Garamond"/>
                <a:cs typeface="Garamond"/>
              </a:rPr>
              <a:t>A</a:t>
            </a:r>
          </a:p>
        </p:txBody>
      </p:sp>
      <p:sp>
        <p:nvSpPr>
          <p:cNvPr id="331" name="TextBox 330"/>
          <p:cNvSpPr txBox="1"/>
          <p:nvPr/>
        </p:nvSpPr>
        <p:spPr>
          <a:xfrm>
            <a:off x="15458907" y="23212450"/>
            <a:ext cx="303933" cy="369332"/>
          </a:xfrm>
          <a:prstGeom prst="rect">
            <a:avLst/>
          </a:prstGeom>
          <a:noFill/>
        </p:spPr>
        <p:txBody>
          <a:bodyPr wrap="square" rtlCol="0">
            <a:spAutoFit/>
          </a:bodyPr>
          <a:lstStyle/>
          <a:p>
            <a:pPr algn="just"/>
            <a:r>
              <a:rPr lang="en-US" sz="1800" b="1" dirty="0">
                <a:latin typeface="Garamond"/>
                <a:cs typeface="Garamond"/>
              </a:rPr>
              <a:t>B</a:t>
            </a:r>
          </a:p>
        </p:txBody>
      </p:sp>
      <p:sp>
        <p:nvSpPr>
          <p:cNvPr id="333" name="TextBox 332"/>
          <p:cNvSpPr txBox="1"/>
          <p:nvPr/>
        </p:nvSpPr>
        <p:spPr>
          <a:xfrm>
            <a:off x="13991911"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334" name="TextBox 333"/>
          <p:cNvSpPr txBox="1"/>
          <p:nvPr/>
        </p:nvSpPr>
        <p:spPr>
          <a:xfrm>
            <a:off x="11747803"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A</a:t>
            </a:r>
          </a:p>
        </p:txBody>
      </p:sp>
      <p:sp>
        <p:nvSpPr>
          <p:cNvPr id="356" name="Rectangle 355"/>
          <p:cNvSpPr/>
          <p:nvPr/>
        </p:nvSpPr>
        <p:spPr>
          <a:xfrm>
            <a:off x="18107316" y="5814461"/>
            <a:ext cx="858145" cy="369332"/>
          </a:xfrm>
          <a:prstGeom prst="rect">
            <a:avLst/>
          </a:prstGeom>
        </p:spPr>
        <p:txBody>
          <a:bodyPr wrap="square">
            <a:spAutoFit/>
          </a:bodyPr>
          <a:lstStyle/>
          <a:p>
            <a:pPr algn="just"/>
            <a:r>
              <a:rPr lang="en-US" sz="1800" b="1" dirty="0">
                <a:latin typeface="Garamond"/>
                <a:cs typeface="Garamond"/>
              </a:rPr>
              <a:t>B</a:t>
            </a:r>
          </a:p>
        </p:txBody>
      </p:sp>
      <p:sp>
        <p:nvSpPr>
          <p:cNvPr id="367" name="Rectangle 366"/>
          <p:cNvSpPr/>
          <p:nvPr/>
        </p:nvSpPr>
        <p:spPr>
          <a:xfrm>
            <a:off x="26927040" y="22062003"/>
            <a:ext cx="1139204" cy="400110"/>
          </a:xfrm>
          <a:prstGeom prst="rect">
            <a:avLst/>
          </a:prstGeom>
        </p:spPr>
        <p:txBody>
          <a:bodyPr wrap="none">
            <a:spAutoFit/>
          </a:bodyPr>
          <a:lstStyle/>
          <a:p>
            <a:r>
              <a:rPr lang="en-US" sz="2000" b="1" dirty="0">
                <a:latin typeface="Times New Roman"/>
                <a:cs typeface="Times New Roman"/>
              </a:rPr>
              <a:t>MG1655</a:t>
            </a:r>
          </a:p>
        </p:txBody>
      </p:sp>
      <p:pic>
        <p:nvPicPr>
          <p:cNvPr id="76" name="Picture 75" descr="Chart, pie chart&#10;&#10;Description automatically generated">
            <a:extLst>
              <a:ext uri="{FF2B5EF4-FFF2-40B4-BE49-F238E27FC236}">
                <a16:creationId xmlns:a16="http://schemas.microsoft.com/office/drawing/2014/main" id="{8687768C-A064-C246-B1EC-E0076D406395}"/>
              </a:ext>
            </a:extLst>
          </p:cNvPr>
          <p:cNvPicPr>
            <a:picLocks noChangeAspect="1"/>
          </p:cNvPicPr>
          <p:nvPr/>
        </p:nvPicPr>
        <p:blipFill>
          <a:blip r:embed="rId10"/>
          <a:stretch>
            <a:fillRect/>
          </a:stretch>
        </p:blipFill>
        <p:spPr>
          <a:xfrm>
            <a:off x="12473508" y="4874405"/>
            <a:ext cx="11008283" cy="4937397"/>
          </a:xfrm>
          <a:prstGeom prst="rect">
            <a:avLst/>
          </a:prstGeom>
        </p:spPr>
      </p:pic>
      <p:pic>
        <p:nvPicPr>
          <p:cNvPr id="78" name="Picture 77" descr="Chart, pie chart&#10;&#10;Description automatically generated">
            <a:extLst>
              <a:ext uri="{FF2B5EF4-FFF2-40B4-BE49-F238E27FC236}">
                <a16:creationId xmlns:a16="http://schemas.microsoft.com/office/drawing/2014/main" id="{27DB9B19-A1A9-0542-BE95-04FAC6C1D9D0}"/>
              </a:ext>
            </a:extLst>
          </p:cNvPr>
          <p:cNvPicPr>
            <a:picLocks noChangeAspect="1"/>
          </p:cNvPicPr>
          <p:nvPr/>
        </p:nvPicPr>
        <p:blipFill>
          <a:blip r:embed="rId11"/>
          <a:stretch>
            <a:fillRect/>
          </a:stretch>
        </p:blipFill>
        <p:spPr>
          <a:xfrm>
            <a:off x="12535410" y="9769907"/>
            <a:ext cx="11143812" cy="4872992"/>
          </a:xfrm>
          <a:prstGeom prst="rect">
            <a:avLst/>
          </a:prstGeom>
        </p:spPr>
      </p:pic>
      <p:pic>
        <p:nvPicPr>
          <p:cNvPr id="79" name="Picture 78" descr="Chart, pie chart&#10;&#10;Description automatically generated">
            <a:extLst>
              <a:ext uri="{FF2B5EF4-FFF2-40B4-BE49-F238E27FC236}">
                <a16:creationId xmlns:a16="http://schemas.microsoft.com/office/drawing/2014/main" id="{237D0BCD-083C-E040-AA20-B36724E2B8B3}"/>
              </a:ext>
            </a:extLst>
          </p:cNvPr>
          <p:cNvPicPr>
            <a:picLocks noChangeAspect="1"/>
          </p:cNvPicPr>
          <p:nvPr/>
        </p:nvPicPr>
        <p:blipFill>
          <a:blip r:embed="rId12"/>
          <a:stretch>
            <a:fillRect/>
          </a:stretch>
        </p:blipFill>
        <p:spPr>
          <a:xfrm>
            <a:off x="12427973" y="15054454"/>
            <a:ext cx="11358686" cy="4952044"/>
          </a:xfrm>
          <a:prstGeom prst="rect">
            <a:avLst/>
          </a:prstGeom>
        </p:spPr>
      </p:pic>
      <p:pic>
        <p:nvPicPr>
          <p:cNvPr id="80" name="Picture 79" descr="Graphical user interface, text, application, email&#10;&#10;Description automatically generated">
            <a:extLst>
              <a:ext uri="{FF2B5EF4-FFF2-40B4-BE49-F238E27FC236}">
                <a16:creationId xmlns:a16="http://schemas.microsoft.com/office/drawing/2014/main" id="{50047397-1C23-044C-BF6C-4B443092B762}"/>
              </a:ext>
            </a:extLst>
          </p:cNvPr>
          <p:cNvPicPr>
            <a:picLocks noChangeAspect="1"/>
          </p:cNvPicPr>
          <p:nvPr/>
        </p:nvPicPr>
        <p:blipFill>
          <a:blip r:embed="rId13"/>
          <a:stretch>
            <a:fillRect/>
          </a:stretch>
        </p:blipFill>
        <p:spPr>
          <a:xfrm>
            <a:off x="22899360" y="5148585"/>
            <a:ext cx="9159504" cy="6250959"/>
          </a:xfrm>
          <a:prstGeom prst="rect">
            <a:avLst/>
          </a:prstGeom>
        </p:spPr>
      </p:pic>
      <p:pic>
        <p:nvPicPr>
          <p:cNvPr id="81" name="Picture 80" descr="Graphical user interface, text, application, email&#10;&#10;Description automatically generated">
            <a:extLst>
              <a:ext uri="{FF2B5EF4-FFF2-40B4-BE49-F238E27FC236}">
                <a16:creationId xmlns:a16="http://schemas.microsoft.com/office/drawing/2014/main" id="{41A7F29C-DF01-C747-B8DD-FAE2AB691D3D}"/>
              </a:ext>
            </a:extLst>
          </p:cNvPr>
          <p:cNvPicPr>
            <a:picLocks noChangeAspect="1"/>
          </p:cNvPicPr>
          <p:nvPr/>
        </p:nvPicPr>
        <p:blipFill rotWithShape="1">
          <a:blip r:embed="rId14"/>
          <a:srcRect t="16797" b="-1060"/>
          <a:stretch/>
        </p:blipFill>
        <p:spPr>
          <a:xfrm>
            <a:off x="22899360" y="6164014"/>
            <a:ext cx="9159504" cy="5240096"/>
          </a:xfrm>
          <a:prstGeom prst="rect">
            <a:avLst/>
          </a:prstGeom>
        </p:spPr>
      </p:pic>
      <p:sp>
        <p:nvSpPr>
          <p:cNvPr id="2" name="TextBox 1">
            <a:extLst>
              <a:ext uri="{FF2B5EF4-FFF2-40B4-BE49-F238E27FC236}">
                <a16:creationId xmlns:a16="http://schemas.microsoft.com/office/drawing/2014/main" id="{50CEB96F-DDCB-ED48-ADB0-D51E854C5CAA}"/>
              </a:ext>
            </a:extLst>
          </p:cNvPr>
          <p:cNvSpPr txBox="1"/>
          <p:nvPr/>
        </p:nvSpPr>
        <p:spPr>
          <a:xfrm>
            <a:off x="18965461" y="4530684"/>
            <a:ext cx="10701456" cy="461665"/>
          </a:xfrm>
          <a:prstGeom prst="rect">
            <a:avLst/>
          </a:prstGeom>
          <a:noFill/>
        </p:spPr>
        <p:txBody>
          <a:bodyPr wrap="square" rtlCol="0">
            <a:spAutoFit/>
          </a:bodyPr>
          <a:lstStyle/>
          <a:p>
            <a:r>
              <a:rPr lang="en-US" sz="2400" u="sng" dirty="0">
                <a:solidFill>
                  <a:schemeClr val="bg1"/>
                </a:solidFill>
                <a:latin typeface="Times New Roman" panose="02020603050405020304" pitchFamily="18" charset="0"/>
                <a:cs typeface="Times New Roman" panose="02020603050405020304" pitchFamily="18" charset="0"/>
              </a:rPr>
              <a:t>Singleness in the Church Survey: Results</a:t>
            </a:r>
          </a:p>
        </p:txBody>
      </p:sp>
      <p:graphicFrame>
        <p:nvGraphicFramePr>
          <p:cNvPr id="82" name="Table 81">
            <a:extLst>
              <a:ext uri="{FF2B5EF4-FFF2-40B4-BE49-F238E27FC236}">
                <a16:creationId xmlns:a16="http://schemas.microsoft.com/office/drawing/2014/main" id="{C9F7521E-EDF5-5D4D-8CD3-FF0CEA22B526}"/>
              </a:ext>
            </a:extLst>
          </p:cNvPr>
          <p:cNvGraphicFramePr>
            <a:graphicFrameLocks noGrp="1"/>
          </p:cNvGraphicFramePr>
          <p:nvPr>
            <p:extLst>
              <p:ext uri="{D42A27DB-BD31-4B8C-83A1-F6EECF244321}">
                <p14:modId xmlns:p14="http://schemas.microsoft.com/office/powerpoint/2010/main" val="734146985"/>
              </p:ext>
            </p:extLst>
          </p:nvPr>
        </p:nvGraphicFramePr>
        <p:xfrm>
          <a:off x="12183730" y="20624528"/>
          <a:ext cx="19655736" cy="10866929"/>
        </p:xfrm>
        <a:graphic>
          <a:graphicData uri="http://schemas.openxmlformats.org/drawingml/2006/table">
            <a:tbl>
              <a:tblPr firstRow="1" firstCol="1">
                <a:tableStyleId>{D7AC3CCA-C797-4891-BE02-D94E43425B78}</a:tableStyleId>
              </a:tblPr>
              <a:tblGrid>
                <a:gridCol w="4076195">
                  <a:extLst>
                    <a:ext uri="{9D8B030D-6E8A-4147-A177-3AD203B41FA5}">
                      <a16:colId xmlns:a16="http://schemas.microsoft.com/office/drawing/2014/main" val="2597919449"/>
                    </a:ext>
                  </a:extLst>
                </a:gridCol>
                <a:gridCol w="4004728">
                  <a:extLst>
                    <a:ext uri="{9D8B030D-6E8A-4147-A177-3AD203B41FA5}">
                      <a16:colId xmlns:a16="http://schemas.microsoft.com/office/drawing/2014/main" val="374933183"/>
                    </a:ext>
                  </a:extLst>
                </a:gridCol>
                <a:gridCol w="4460899">
                  <a:extLst>
                    <a:ext uri="{9D8B030D-6E8A-4147-A177-3AD203B41FA5}">
                      <a16:colId xmlns:a16="http://schemas.microsoft.com/office/drawing/2014/main" val="1147187619"/>
                    </a:ext>
                  </a:extLst>
                </a:gridCol>
                <a:gridCol w="3556957">
                  <a:extLst>
                    <a:ext uri="{9D8B030D-6E8A-4147-A177-3AD203B41FA5}">
                      <a16:colId xmlns:a16="http://schemas.microsoft.com/office/drawing/2014/main" val="2870121385"/>
                    </a:ext>
                  </a:extLst>
                </a:gridCol>
                <a:gridCol w="3556957">
                  <a:extLst>
                    <a:ext uri="{9D8B030D-6E8A-4147-A177-3AD203B41FA5}">
                      <a16:colId xmlns:a16="http://schemas.microsoft.com/office/drawing/2014/main" val="3023758635"/>
                    </a:ext>
                  </a:extLst>
                </a:gridCol>
              </a:tblGrid>
              <a:tr h="1968473">
                <a:tc>
                  <a:txBody>
                    <a:bodyPr/>
                    <a:lstStyle/>
                    <a:p>
                      <a:pPr marL="0" marR="0">
                        <a:spcBef>
                          <a:spcPts val="0"/>
                        </a:spcBef>
                        <a:spcAft>
                          <a:spcPts val="0"/>
                        </a:spcAft>
                      </a:pPr>
                      <a:r>
                        <a:rPr lang="en-US" sz="1800" b="0" dirty="0">
                          <a:effectLst/>
                          <a:latin typeface="Times New Roman" panose="02020603050405020304" pitchFamily="18" charset="0"/>
                          <a:cs typeface="Times New Roman" panose="02020603050405020304" pitchFamily="18" charset="0"/>
                        </a:rPr>
                        <a:t>Pastor Andrew Matrone</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tc>
                  <a:txBody>
                    <a:bodyPr/>
                    <a:lstStyle/>
                    <a:p>
                      <a:pPr marL="0" marR="0">
                        <a:spcBef>
                          <a:spcPts val="0"/>
                        </a:spcBef>
                        <a:spcAft>
                          <a:spcPts val="0"/>
                        </a:spcAft>
                      </a:pPr>
                      <a:r>
                        <a:rPr lang="en-US" sz="1800" b="0" dirty="0">
                          <a:effectLst/>
                          <a:latin typeface="Times New Roman" panose="02020603050405020304" pitchFamily="18" charset="0"/>
                          <a:cs typeface="Times New Roman" panose="02020603050405020304" pitchFamily="18" charset="0"/>
                        </a:rPr>
                        <a:t>Red Rock Church</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tc>
                  <a:txBody>
                    <a:bodyPr/>
                    <a:lstStyle/>
                    <a:p>
                      <a:pPr marL="0" marR="0">
                        <a:spcBef>
                          <a:spcPts val="0"/>
                        </a:spcBef>
                        <a:spcAft>
                          <a:spcPts val="0"/>
                        </a:spcAft>
                      </a:pPr>
                      <a:r>
                        <a:rPr lang="en-US" sz="1800" b="0" dirty="0">
                          <a:effectLst/>
                          <a:latin typeface="Times New Roman" panose="02020603050405020304" pitchFamily="18" charset="0"/>
                          <a:cs typeface="Times New Roman" panose="02020603050405020304" pitchFamily="18" charset="0"/>
                        </a:rPr>
                        <a:t>Sermon: “How to Steward Your Singleness – Let’s Talk Relationships” </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tc>
                  <a:txBody>
                    <a:bodyPr/>
                    <a:lstStyle/>
                    <a:p>
                      <a:pPr marL="0" marR="0">
                        <a:spcBef>
                          <a:spcPts val="0"/>
                        </a:spcBef>
                        <a:spcAft>
                          <a:spcPts val="0"/>
                        </a:spcAft>
                      </a:pPr>
                      <a:r>
                        <a:rPr lang="en-US" sz="1800" b="0">
                          <a:effectLst/>
                          <a:latin typeface="Times New Roman" panose="02020603050405020304" pitchFamily="18" charset="0"/>
                          <a:cs typeface="Times New Roman" panose="02020603050405020304" pitchFamily="18" charset="0"/>
                        </a:rPr>
                        <a:t>“Single years are not disposable, do not waste.”</a:t>
                      </a:r>
                    </a:p>
                    <a:p>
                      <a:pPr marL="0" marR="0">
                        <a:spcBef>
                          <a:spcPts val="0"/>
                        </a:spcBef>
                        <a:spcAft>
                          <a:spcPts val="0"/>
                        </a:spcAft>
                      </a:pPr>
                      <a:r>
                        <a:rPr lang="en-US" sz="1800" b="0">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1800" b="0">
                          <a:effectLst/>
                          <a:latin typeface="Times New Roman" panose="02020603050405020304" pitchFamily="18" charset="0"/>
                          <a:cs typeface="Times New Roman" panose="02020603050405020304" pitchFamily="18" charset="0"/>
                        </a:rPr>
                        <a:t> </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tc>
                  <a:txBody>
                    <a:bodyPr/>
                    <a:lstStyle/>
                    <a:p>
                      <a:pPr marL="0" marR="0">
                        <a:spcBef>
                          <a:spcPts val="0"/>
                        </a:spcBef>
                        <a:spcAft>
                          <a:spcPts val="0"/>
                        </a:spcAft>
                      </a:pPr>
                      <a:r>
                        <a:rPr lang="en-US" sz="1800" b="0" dirty="0">
                          <a:effectLst/>
                          <a:latin typeface="Times New Roman" panose="02020603050405020304" pitchFamily="18" charset="0"/>
                          <a:cs typeface="Times New Roman" panose="02020603050405020304" pitchFamily="18" charset="0"/>
                        </a:rPr>
                        <a:t>He assumes that going from relationship to relationship is out of pleasure instead of the desire to find something meaningful and just not finding it. Sermons like his perpetuates the feeling of missing out and messing up.</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extLst>
                  <a:ext uri="{0D108BD9-81ED-4DB2-BD59-A6C34878D82A}">
                    <a16:rowId xmlns:a16="http://schemas.microsoft.com/office/drawing/2014/main" val="4165617820"/>
                  </a:ext>
                </a:extLst>
              </a:tr>
              <a:tr h="2249683">
                <a:tc>
                  <a:txBody>
                    <a:bodyPr/>
                    <a:lstStyle/>
                    <a:p>
                      <a:pPr marL="0" marR="0">
                        <a:spcBef>
                          <a:spcPts val="0"/>
                        </a:spcBef>
                        <a:spcAft>
                          <a:spcPts val="0"/>
                        </a:spcAft>
                      </a:pPr>
                      <a:r>
                        <a:rPr lang="en-US" sz="1800" b="0" dirty="0">
                          <a:effectLst/>
                          <a:latin typeface="Times New Roman" panose="02020603050405020304" pitchFamily="18" charset="0"/>
                          <a:cs typeface="Times New Roman" panose="02020603050405020304" pitchFamily="18" charset="0"/>
                        </a:rPr>
                        <a:t>Dr. Abraham Kuruvilla &amp; Ms. Kari Stainback</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tc>
                  <a:txBody>
                    <a:bodyPr/>
                    <a:lstStyle/>
                    <a:p>
                      <a:pPr marL="0" marR="0">
                        <a:spcBef>
                          <a:spcPts val="0"/>
                        </a:spcBef>
                        <a:spcAft>
                          <a:spcPts val="0"/>
                        </a:spcAft>
                      </a:pPr>
                      <a:r>
                        <a:rPr lang="en-US" sz="1800" b="0" dirty="0">
                          <a:effectLst/>
                          <a:latin typeface="Times New Roman" panose="02020603050405020304" pitchFamily="18" charset="0"/>
                          <a:cs typeface="Times New Roman" panose="02020603050405020304" pitchFamily="18" charset="0"/>
                        </a:rPr>
                        <a:t>The Table at Dallas Theological Seminary</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tc>
                  <a:txBody>
                    <a:bodyPr/>
                    <a:lstStyle/>
                    <a:p>
                      <a:pPr marL="0" marR="0">
                        <a:spcBef>
                          <a:spcPts val="0"/>
                        </a:spcBef>
                        <a:spcAft>
                          <a:spcPts val="0"/>
                        </a:spcAft>
                      </a:pPr>
                      <a:r>
                        <a:rPr lang="en-US" sz="1800" b="0">
                          <a:effectLst/>
                          <a:latin typeface="Times New Roman" panose="02020603050405020304" pitchFamily="18" charset="0"/>
                          <a:cs typeface="Times New Roman" panose="02020603050405020304" pitchFamily="18" charset="0"/>
                        </a:rPr>
                        <a:t>Podcast: “Singleness in the Local Church”</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tc>
                  <a:txBody>
                    <a:bodyPr/>
                    <a:lstStyle/>
                    <a:p>
                      <a:pPr marL="0" marR="0">
                        <a:spcBef>
                          <a:spcPts val="0"/>
                        </a:spcBef>
                        <a:spcAft>
                          <a:spcPts val="0"/>
                        </a:spcAft>
                      </a:pPr>
                      <a:r>
                        <a:rPr lang="en-US" sz="1800" b="0">
                          <a:effectLst/>
                          <a:latin typeface="Times New Roman" panose="02020603050405020304" pitchFamily="18" charset="0"/>
                          <a:cs typeface="Times New Roman" panose="02020603050405020304" pitchFamily="18" charset="0"/>
                        </a:rPr>
                        <a:t>Dr. Kuruvilla: “single by choice, for life, unto Christ and in community.”</a:t>
                      </a:r>
                    </a:p>
                    <a:p>
                      <a:pPr marL="0" marR="0">
                        <a:spcBef>
                          <a:spcPts val="0"/>
                        </a:spcBef>
                        <a:spcAft>
                          <a:spcPts val="0"/>
                        </a:spcAft>
                      </a:pPr>
                      <a:r>
                        <a:rPr lang="en-US" sz="1800" b="0">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1800" b="0">
                          <a:effectLst/>
                          <a:latin typeface="Times New Roman" panose="02020603050405020304" pitchFamily="18" charset="0"/>
                          <a:cs typeface="Times New Roman" panose="02020603050405020304" pitchFamily="18" charset="0"/>
                        </a:rPr>
                        <a:t>“The protestant Church seems to be sympathizing with Luther, who said that fornication was more honoring to God than celibacy”</a:t>
                      </a:r>
                    </a:p>
                    <a:p>
                      <a:pPr marL="0" marR="0">
                        <a:spcBef>
                          <a:spcPts val="0"/>
                        </a:spcBef>
                        <a:spcAft>
                          <a:spcPts val="0"/>
                        </a:spcAft>
                      </a:pPr>
                      <a:r>
                        <a:rPr lang="en-US" sz="1800" b="0">
                          <a:effectLst/>
                          <a:latin typeface="Times New Roman" panose="02020603050405020304" pitchFamily="18" charset="0"/>
                          <a:cs typeface="Times New Roman" panose="02020603050405020304" pitchFamily="18" charset="0"/>
                        </a:rPr>
                        <a:t> </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tc>
                  <a:txBody>
                    <a:bodyPr/>
                    <a:lstStyle/>
                    <a:p>
                      <a:pPr marL="0" marR="0">
                        <a:spcBef>
                          <a:spcPts val="0"/>
                        </a:spcBef>
                        <a:spcAft>
                          <a:spcPts val="0"/>
                        </a:spcAft>
                      </a:pPr>
                      <a:r>
                        <a:rPr lang="en-US" sz="1800" b="0">
                          <a:effectLst/>
                          <a:latin typeface="Times New Roman" panose="02020603050405020304" pitchFamily="18" charset="0"/>
                          <a:cs typeface="Times New Roman" panose="02020603050405020304" pitchFamily="18" charset="0"/>
                        </a:rPr>
                        <a:t>Dr. Kuruvilla has been told that he is not qualified for ministry for being single, because the Church believes they cannot remain continent. </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extLst>
                  <a:ext uri="{0D108BD9-81ED-4DB2-BD59-A6C34878D82A}">
                    <a16:rowId xmlns:a16="http://schemas.microsoft.com/office/drawing/2014/main" val="3408655781"/>
                  </a:ext>
                </a:extLst>
              </a:tr>
              <a:tr h="1406052">
                <a:tc>
                  <a:txBody>
                    <a:bodyPr/>
                    <a:lstStyle/>
                    <a:p>
                      <a:pPr marL="0" marR="0">
                        <a:spcBef>
                          <a:spcPts val="0"/>
                        </a:spcBef>
                        <a:spcAft>
                          <a:spcPts val="0"/>
                        </a:spcAft>
                      </a:pPr>
                      <a:r>
                        <a:rPr lang="en-US" sz="1800" b="0">
                          <a:effectLst/>
                          <a:latin typeface="Times New Roman" panose="02020603050405020304" pitchFamily="18" charset="0"/>
                          <a:cs typeface="Times New Roman" panose="02020603050405020304" pitchFamily="18" charset="0"/>
                        </a:rPr>
                        <a:t>Pastor Rob Ketterling</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tc>
                  <a:txBody>
                    <a:bodyPr/>
                    <a:lstStyle/>
                    <a:p>
                      <a:pPr marL="0" marR="0">
                        <a:spcBef>
                          <a:spcPts val="0"/>
                        </a:spcBef>
                        <a:spcAft>
                          <a:spcPts val="0"/>
                        </a:spcAft>
                      </a:pPr>
                      <a:r>
                        <a:rPr lang="en-US" sz="1800" b="0" dirty="0">
                          <a:effectLst/>
                          <a:latin typeface="Times New Roman" panose="02020603050405020304" pitchFamily="18" charset="0"/>
                          <a:cs typeface="Times New Roman" panose="02020603050405020304" pitchFamily="18" charset="0"/>
                        </a:rPr>
                        <a:t>River Valley Church</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tc>
                  <a:txBody>
                    <a:bodyPr/>
                    <a:lstStyle/>
                    <a:p>
                      <a:pPr marL="0" marR="0">
                        <a:spcBef>
                          <a:spcPts val="0"/>
                        </a:spcBef>
                        <a:spcAft>
                          <a:spcPts val="0"/>
                        </a:spcAft>
                      </a:pPr>
                      <a:r>
                        <a:rPr lang="en-US" sz="1800" b="0">
                          <a:effectLst/>
                          <a:latin typeface="Times New Roman" panose="02020603050405020304" pitchFamily="18" charset="0"/>
                          <a:cs typeface="Times New Roman" panose="02020603050405020304" pitchFamily="18" charset="0"/>
                        </a:rPr>
                        <a:t>Sermon: “God designed the Family: Singleness in the Church”</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tc>
                  <a:txBody>
                    <a:bodyPr/>
                    <a:lstStyle/>
                    <a:p>
                      <a:pPr marL="0" marR="0">
                        <a:spcBef>
                          <a:spcPts val="0"/>
                        </a:spcBef>
                        <a:spcAft>
                          <a:spcPts val="0"/>
                        </a:spcAft>
                      </a:pPr>
                      <a:r>
                        <a:rPr lang="en-US" sz="1800" b="0" dirty="0">
                          <a:effectLst/>
                          <a:latin typeface="Times New Roman" panose="02020603050405020304" pitchFamily="18" charset="0"/>
                          <a:cs typeface="Times New Roman" panose="02020603050405020304" pitchFamily="18" charset="0"/>
                        </a:rPr>
                        <a:t>Mentions and asserts Brenda Rogers’ 10 ways the Church marginalizes singles.*</a:t>
                      </a:r>
                    </a:p>
                    <a:p>
                      <a:pPr marL="0" marR="0">
                        <a:spcBef>
                          <a:spcPts val="0"/>
                        </a:spcBef>
                        <a:spcAft>
                          <a:spcPts val="0"/>
                        </a:spcAft>
                      </a:pPr>
                      <a:r>
                        <a:rPr lang="en-US" sz="1800" b="0" dirty="0">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1800" b="0" dirty="0">
                          <a:effectLst/>
                          <a:latin typeface="Times New Roman" panose="02020603050405020304" pitchFamily="18" charset="0"/>
                          <a:cs typeface="Times New Roman" panose="02020603050405020304" pitchFamily="18" charset="0"/>
                        </a:rPr>
                        <a:t> </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tc>
                  <a:txBody>
                    <a:bodyPr/>
                    <a:lstStyle/>
                    <a:p>
                      <a:pPr marL="0" marR="0">
                        <a:spcBef>
                          <a:spcPts val="0"/>
                        </a:spcBef>
                        <a:spcAft>
                          <a:spcPts val="0"/>
                        </a:spcAft>
                      </a:pPr>
                      <a:r>
                        <a:rPr lang="en-US" sz="1800" b="0">
                          <a:effectLst/>
                          <a:latin typeface="Times New Roman" panose="02020603050405020304" pitchFamily="18" charset="0"/>
                          <a:cs typeface="Times New Roman" panose="02020603050405020304" pitchFamily="18" charset="0"/>
                        </a:rPr>
                        <a:t>His Church still has no program for single people over the age of 31 y/o.</a:t>
                      </a:r>
                    </a:p>
                    <a:p>
                      <a:pPr marL="0" marR="0">
                        <a:spcBef>
                          <a:spcPts val="0"/>
                        </a:spcBef>
                        <a:spcAft>
                          <a:spcPts val="0"/>
                        </a:spcAft>
                      </a:pPr>
                      <a:r>
                        <a:rPr lang="en-US" sz="1800" b="0">
                          <a:effectLst/>
                          <a:latin typeface="Times New Roman" panose="02020603050405020304" pitchFamily="18" charset="0"/>
                          <a:cs typeface="Times New Roman" panose="02020603050405020304" pitchFamily="18" charset="0"/>
                        </a:rPr>
                        <a:t>His title implies God dislikes singles.</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extLst>
                  <a:ext uri="{0D108BD9-81ED-4DB2-BD59-A6C34878D82A}">
                    <a16:rowId xmlns:a16="http://schemas.microsoft.com/office/drawing/2014/main" val="172241426"/>
                  </a:ext>
                </a:extLst>
              </a:tr>
              <a:tr h="998613">
                <a:tc>
                  <a:txBody>
                    <a:bodyPr/>
                    <a:lstStyle/>
                    <a:p>
                      <a:pPr marL="0" marR="0">
                        <a:spcBef>
                          <a:spcPts val="0"/>
                        </a:spcBef>
                        <a:spcAft>
                          <a:spcPts val="0"/>
                        </a:spcAft>
                      </a:pPr>
                      <a:r>
                        <a:rPr lang="en-US" sz="1800" b="0">
                          <a:effectLst/>
                          <a:latin typeface="Times New Roman" panose="02020603050405020304" pitchFamily="18" charset="0"/>
                          <a:cs typeface="Times New Roman" panose="02020603050405020304" pitchFamily="18" charset="0"/>
                        </a:rPr>
                        <a:t>Tiffany Dawn</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tc>
                  <a:txBody>
                    <a:bodyPr/>
                    <a:lstStyle/>
                    <a:p>
                      <a:pPr marL="0" marR="0">
                        <a:spcBef>
                          <a:spcPts val="0"/>
                        </a:spcBef>
                        <a:spcAft>
                          <a:spcPts val="0"/>
                        </a:spcAft>
                      </a:pPr>
                      <a:r>
                        <a:rPr lang="en-US" sz="1800" b="0">
                          <a:effectLst/>
                          <a:latin typeface="Times New Roman" panose="02020603050405020304" pitchFamily="18" charset="0"/>
                          <a:cs typeface="Times New Roman" panose="02020603050405020304" pitchFamily="18" charset="0"/>
                        </a:rPr>
                        <a:t>Popular YouTuber</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tc>
                  <a:txBody>
                    <a:bodyPr/>
                    <a:lstStyle/>
                    <a:p>
                      <a:pPr marL="0" marR="0">
                        <a:spcBef>
                          <a:spcPts val="0"/>
                        </a:spcBef>
                        <a:spcAft>
                          <a:spcPts val="0"/>
                        </a:spcAft>
                      </a:pPr>
                      <a:r>
                        <a:rPr lang="en-US" sz="1800" b="0">
                          <a:effectLst/>
                          <a:latin typeface="Times New Roman" panose="02020603050405020304" pitchFamily="18" charset="0"/>
                          <a:cs typeface="Times New Roman" panose="02020603050405020304" pitchFamily="18" charset="0"/>
                        </a:rPr>
                        <a:t>“Hey Church, Let’s Stop Shaming Single People”</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tc>
                  <a:txBody>
                    <a:bodyPr/>
                    <a:lstStyle/>
                    <a:p>
                      <a:pPr marL="0" marR="0">
                        <a:spcBef>
                          <a:spcPts val="0"/>
                        </a:spcBef>
                        <a:spcAft>
                          <a:spcPts val="0"/>
                        </a:spcAft>
                      </a:pPr>
                      <a:r>
                        <a:rPr lang="en-US" sz="1800" b="0">
                          <a:effectLst/>
                          <a:latin typeface="Times New Roman" panose="02020603050405020304" pitchFamily="18" charset="0"/>
                          <a:cs typeface="Times New Roman" panose="02020603050405020304" pitchFamily="18" charset="0"/>
                        </a:rPr>
                        <a:t>“There’s a mold in the Church, and if you don’t fit in the mold, the mold is not question -You are”</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tc>
                  <a:txBody>
                    <a:bodyPr/>
                    <a:lstStyle/>
                    <a:p>
                      <a:pPr marL="0" marR="0">
                        <a:spcBef>
                          <a:spcPts val="0"/>
                        </a:spcBef>
                        <a:spcAft>
                          <a:spcPts val="0"/>
                        </a:spcAft>
                      </a:pPr>
                      <a:r>
                        <a:rPr lang="en-US" sz="1800" b="0" dirty="0">
                          <a:effectLst/>
                          <a:latin typeface="Times New Roman" panose="02020603050405020304" pitchFamily="18" charset="0"/>
                          <a:cs typeface="Times New Roman" panose="02020603050405020304" pitchFamily="18" charset="0"/>
                        </a:rPr>
                        <a:t>She begins to give advice advise to Singles not to the church. Perpetuating the unchanging culture.</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extLst>
                  <a:ext uri="{0D108BD9-81ED-4DB2-BD59-A6C34878D82A}">
                    <a16:rowId xmlns:a16="http://schemas.microsoft.com/office/drawing/2014/main" val="1591332215"/>
                  </a:ext>
                </a:extLst>
              </a:tr>
              <a:tr h="4244108">
                <a:tc>
                  <a:txBody>
                    <a:bodyPr/>
                    <a:lstStyle/>
                    <a:p>
                      <a:pPr marL="0" marR="0">
                        <a:spcBef>
                          <a:spcPts val="0"/>
                        </a:spcBef>
                        <a:spcAft>
                          <a:spcPts val="0"/>
                        </a:spcAft>
                      </a:pPr>
                      <a:r>
                        <a:rPr lang="en-US" sz="1800" b="0" dirty="0">
                          <a:effectLst/>
                          <a:latin typeface="Times New Roman" panose="02020603050405020304" pitchFamily="18" charset="0"/>
                          <a:cs typeface="Times New Roman" panose="02020603050405020304" pitchFamily="18" charset="0"/>
                        </a:rPr>
                        <a:t>Jonathan Bennet</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tc>
                  <a:txBody>
                    <a:bodyPr/>
                    <a:lstStyle/>
                    <a:p>
                      <a:pPr marL="0" marR="0">
                        <a:spcBef>
                          <a:spcPts val="0"/>
                        </a:spcBef>
                        <a:spcAft>
                          <a:spcPts val="0"/>
                        </a:spcAft>
                      </a:pPr>
                      <a:r>
                        <a:rPr lang="en-US" sz="1800" b="0">
                          <a:effectLst/>
                          <a:latin typeface="Times New Roman" panose="02020603050405020304" pitchFamily="18" charset="0"/>
                          <a:cs typeface="Times New Roman" panose="02020603050405020304" pitchFamily="18" charset="0"/>
                        </a:rPr>
                        <a:t>Author of The Popular Man</a:t>
                      </a:r>
                      <a:endParaRPr lang="en-US"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tc>
                  <a:txBody>
                    <a:bodyPr/>
                    <a:lstStyle/>
                    <a:p>
                      <a:pPr marL="0" marR="0">
                        <a:spcBef>
                          <a:spcPts val="0"/>
                        </a:spcBef>
                        <a:spcAft>
                          <a:spcPts val="1800"/>
                        </a:spcAft>
                      </a:pPr>
                      <a:r>
                        <a:rPr lang="en-US" sz="1800" b="0" dirty="0">
                          <a:effectLst/>
                          <a:latin typeface="Times New Roman" panose="02020603050405020304" pitchFamily="18" charset="0"/>
                          <a:cs typeface="Times New Roman" panose="02020603050405020304" pitchFamily="18" charset="0"/>
                        </a:rPr>
                        <a:t>“Ring By Spring- Definition and Meaning of This Saying”</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359" marR="17359" marT="0" marB="0"/>
                </a:tc>
                <a:tc>
                  <a:txBody>
                    <a:bodyPr/>
                    <a:lstStyle/>
                    <a:p>
                      <a:pPr marL="0" marR="0">
                        <a:spcBef>
                          <a:spcPts val="0"/>
                        </a:spcBef>
                        <a:spcAft>
                          <a:spcPts val="0"/>
                        </a:spcAft>
                      </a:pPr>
                      <a:r>
                        <a:rPr lang="en-US" sz="1800" b="0" dirty="0">
                          <a:effectLst/>
                          <a:latin typeface="Times New Roman" panose="02020603050405020304" pitchFamily="18" charset="0"/>
                          <a:cs typeface="Times New Roman" panose="02020603050405020304" pitchFamily="18" charset="0"/>
                        </a:rPr>
                        <a:t>“Why Ring By Spring?: to experience normal relationships.. The only way you can live together, hang out alone, and generally have a normal relationship? Get married!”.</a:t>
                      </a:r>
                    </a:p>
                    <a:p>
                      <a:pPr marL="0" marR="0">
                        <a:spcBef>
                          <a:spcPts val="0"/>
                        </a:spcBef>
                        <a:spcAft>
                          <a:spcPts val="0"/>
                        </a:spcAft>
                      </a:pPr>
                      <a:r>
                        <a:rPr lang="en-US" sz="1800" b="0" dirty="0">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1800" b="0" dirty="0">
                          <a:effectLst/>
                          <a:latin typeface="Times New Roman" panose="02020603050405020304" pitchFamily="18" charset="0"/>
                          <a:cs typeface="Times New Roman" panose="02020603050405020304" pitchFamily="18" charset="0"/>
                        </a:rPr>
                        <a:t>“Finally, people tend to follow along with others in their chosen environments. So, if you’re in a place where traditional values rule, you are taught that sex is great, but only within marriage, and everyone else is getting engaged and married, the natural instinct is to follow along.”</a:t>
                      </a:r>
                    </a:p>
                    <a:p>
                      <a:pPr marL="0" marR="0">
                        <a:spcBef>
                          <a:spcPts val="0"/>
                        </a:spcBef>
                        <a:spcAft>
                          <a:spcPts val="0"/>
                        </a:spcAft>
                      </a:pPr>
                      <a:r>
                        <a:rPr lang="en-US" sz="1800" b="0" dirty="0">
                          <a:effectLst/>
                          <a:latin typeface="Times New Roman" panose="02020603050405020304" pitchFamily="18" charset="0"/>
                          <a:cs typeface="Times New Roman" panose="02020603050405020304" pitchFamily="18" charset="0"/>
                        </a:rPr>
                        <a:t> </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7359" marR="17359" marT="0" marB="0"/>
                </a:tc>
                <a:tc>
                  <a:txBody>
                    <a:bodyPr/>
                    <a:lstStyle/>
                    <a:p>
                      <a:pPr marL="0" marR="0">
                        <a:spcBef>
                          <a:spcPts val="0"/>
                        </a:spcBef>
                        <a:spcAft>
                          <a:spcPts val="0"/>
                        </a:spcAft>
                      </a:pPr>
                      <a:r>
                        <a:rPr lang="en-US" sz="1800" b="0" dirty="0">
                          <a:effectLst/>
                          <a:latin typeface="Times New Roman" panose="02020603050405020304" pitchFamily="18" charset="0"/>
                          <a:cs typeface="Times New Roman" panose="02020603050405020304" pitchFamily="18" charset="0"/>
                        </a:rPr>
                        <a:t>Is Dr. Kuruvilla correct in his assessment of the Protestant Church? Do we consider fornication (living together?) better than a life of singleness?</a:t>
                      </a:r>
                    </a:p>
                    <a:p>
                      <a:pPr marL="0" marR="0">
                        <a:spcBef>
                          <a:spcPts val="0"/>
                        </a:spcBef>
                        <a:spcAft>
                          <a:spcPts val="0"/>
                        </a:spcAft>
                      </a:pPr>
                      <a:r>
                        <a:rPr lang="en-US" sz="1800" b="0" dirty="0">
                          <a:effectLst/>
                          <a:latin typeface="Times New Roman" panose="02020603050405020304" pitchFamily="18" charset="0"/>
                          <a:cs typeface="Times New Roman" panose="02020603050405020304" pitchFamily="18" charset="0"/>
                        </a:rPr>
                        <a:t> </a:t>
                      </a:r>
                    </a:p>
                  </a:txBody>
                  <a:tcPr marL="17359" marR="17359" marT="0" marB="0"/>
                </a:tc>
                <a:extLst>
                  <a:ext uri="{0D108BD9-81ED-4DB2-BD59-A6C34878D82A}">
                    <a16:rowId xmlns:a16="http://schemas.microsoft.com/office/drawing/2014/main" val="1303879342"/>
                  </a:ext>
                </a:extLst>
              </a:tr>
            </a:tbl>
          </a:graphicData>
        </a:graphic>
      </p:graphicFrame>
      <p:sp>
        <p:nvSpPr>
          <p:cNvPr id="3" name="TextBox 2">
            <a:extLst>
              <a:ext uri="{FF2B5EF4-FFF2-40B4-BE49-F238E27FC236}">
                <a16:creationId xmlns:a16="http://schemas.microsoft.com/office/drawing/2014/main" id="{98D6C876-B85D-B64F-B50B-2E3AF83E8B0B}"/>
              </a:ext>
            </a:extLst>
          </p:cNvPr>
          <p:cNvSpPr txBox="1"/>
          <p:nvPr/>
        </p:nvSpPr>
        <p:spPr>
          <a:xfrm>
            <a:off x="18965461" y="20162863"/>
            <a:ext cx="8463516" cy="461665"/>
          </a:xfrm>
          <a:prstGeom prst="rect">
            <a:avLst/>
          </a:prstGeom>
          <a:noFill/>
        </p:spPr>
        <p:txBody>
          <a:bodyPr wrap="square" rtlCol="0">
            <a:spAutoFit/>
          </a:bodyPr>
          <a:lstStyle/>
          <a:p>
            <a:r>
              <a:rPr lang="en-US" sz="2400" u="sng" dirty="0">
                <a:solidFill>
                  <a:schemeClr val="bg1"/>
                </a:solidFill>
                <a:latin typeface="Times New Roman" panose="02020603050405020304" pitchFamily="18" charset="0"/>
                <a:cs typeface="Times New Roman" panose="02020603050405020304" pitchFamily="18" charset="0"/>
              </a:rPr>
              <a:t>Evaluation of Literature, Sermons and Other Sources</a:t>
            </a:r>
          </a:p>
        </p:txBody>
      </p:sp>
      <p:sp>
        <p:nvSpPr>
          <p:cNvPr id="5" name="TextBox 4">
            <a:extLst>
              <a:ext uri="{FF2B5EF4-FFF2-40B4-BE49-F238E27FC236}">
                <a16:creationId xmlns:a16="http://schemas.microsoft.com/office/drawing/2014/main" id="{A2D0E4AD-C98B-EC46-B95D-D4D2211EE687}"/>
              </a:ext>
            </a:extLst>
          </p:cNvPr>
          <p:cNvSpPr txBox="1"/>
          <p:nvPr/>
        </p:nvSpPr>
        <p:spPr>
          <a:xfrm>
            <a:off x="27428977" y="31491457"/>
            <a:ext cx="2852549" cy="369332"/>
          </a:xfrm>
          <a:prstGeom prst="rect">
            <a:avLst/>
          </a:prstGeom>
          <a:noFill/>
        </p:spPr>
        <p:txBody>
          <a:bodyPr wrap="square" rtlCol="0">
            <a:spAutoFit/>
          </a:bodyPr>
          <a:lstStyle/>
          <a:p>
            <a:r>
              <a:rPr lang="en-US" sz="1800" b="1" dirty="0">
                <a:solidFill>
                  <a:schemeClr val="bg1"/>
                </a:solidFill>
                <a:latin typeface="Times New Roman" panose="02020603050405020304" pitchFamily="18" charset="0"/>
                <a:cs typeface="Times New Roman" panose="02020603050405020304" pitchFamily="18" charset="0"/>
              </a:rPr>
              <a:t>Table 1</a:t>
            </a:r>
          </a:p>
        </p:txBody>
      </p:sp>
      <p:sp>
        <p:nvSpPr>
          <p:cNvPr id="7" name="TextBox 6">
            <a:extLst>
              <a:ext uri="{FF2B5EF4-FFF2-40B4-BE49-F238E27FC236}">
                <a16:creationId xmlns:a16="http://schemas.microsoft.com/office/drawing/2014/main" id="{4B4EEB53-1702-D545-83DA-1DD9196FB533}"/>
              </a:ext>
            </a:extLst>
          </p:cNvPr>
          <p:cNvSpPr txBox="1"/>
          <p:nvPr/>
        </p:nvSpPr>
        <p:spPr>
          <a:xfrm>
            <a:off x="12051736" y="5329725"/>
            <a:ext cx="483674" cy="369332"/>
          </a:xfrm>
          <a:prstGeom prst="rect">
            <a:avLst/>
          </a:prstGeom>
          <a:noFill/>
        </p:spPr>
        <p:txBody>
          <a:bodyPr wrap="square" rtlCol="0">
            <a:spAutoFit/>
          </a:bodyPr>
          <a:lstStyle/>
          <a:p>
            <a:r>
              <a:rPr lang="en-US" sz="1800" b="1" dirty="0">
                <a:solidFill>
                  <a:schemeClr val="bg1"/>
                </a:solidFill>
                <a:latin typeface="Times New Roman" panose="02020603050405020304" pitchFamily="18" charset="0"/>
                <a:cs typeface="Times New Roman" panose="02020603050405020304" pitchFamily="18" charset="0"/>
              </a:rPr>
              <a:t>A</a:t>
            </a:r>
          </a:p>
        </p:txBody>
      </p:sp>
      <p:sp>
        <p:nvSpPr>
          <p:cNvPr id="8" name="TextBox 7">
            <a:extLst>
              <a:ext uri="{FF2B5EF4-FFF2-40B4-BE49-F238E27FC236}">
                <a16:creationId xmlns:a16="http://schemas.microsoft.com/office/drawing/2014/main" id="{D9D8BD2D-003E-D642-95CC-A753B4BF2D82}"/>
              </a:ext>
            </a:extLst>
          </p:cNvPr>
          <p:cNvSpPr txBox="1"/>
          <p:nvPr/>
        </p:nvSpPr>
        <p:spPr>
          <a:xfrm>
            <a:off x="12049944" y="10122195"/>
            <a:ext cx="423564" cy="369332"/>
          </a:xfrm>
          <a:prstGeom prst="rect">
            <a:avLst/>
          </a:prstGeom>
          <a:noFill/>
        </p:spPr>
        <p:txBody>
          <a:bodyPr wrap="square" rtlCol="0">
            <a:spAutoFit/>
          </a:bodyPr>
          <a:lstStyle/>
          <a:p>
            <a:r>
              <a:rPr lang="en-US" sz="1800" b="1" dirty="0">
                <a:solidFill>
                  <a:schemeClr val="bg1"/>
                </a:solidFill>
                <a:latin typeface="Times New Roman" panose="02020603050405020304" pitchFamily="18" charset="0"/>
                <a:cs typeface="Times New Roman" panose="02020603050405020304" pitchFamily="18" charset="0"/>
              </a:rPr>
              <a:t>B</a:t>
            </a:r>
          </a:p>
        </p:txBody>
      </p:sp>
      <p:sp>
        <p:nvSpPr>
          <p:cNvPr id="9" name="TextBox 8">
            <a:extLst>
              <a:ext uri="{FF2B5EF4-FFF2-40B4-BE49-F238E27FC236}">
                <a16:creationId xmlns:a16="http://schemas.microsoft.com/office/drawing/2014/main" id="{FD753B5D-9936-AC4E-A259-DFA7E37959AD}"/>
              </a:ext>
            </a:extLst>
          </p:cNvPr>
          <p:cNvSpPr txBox="1"/>
          <p:nvPr/>
        </p:nvSpPr>
        <p:spPr>
          <a:xfrm>
            <a:off x="12024029" y="15270908"/>
            <a:ext cx="375302" cy="369332"/>
          </a:xfrm>
          <a:prstGeom prst="rect">
            <a:avLst/>
          </a:prstGeom>
          <a:noFill/>
        </p:spPr>
        <p:txBody>
          <a:bodyPr wrap="square" rtlCol="0">
            <a:spAutoFit/>
          </a:bodyPr>
          <a:lstStyle/>
          <a:p>
            <a:r>
              <a:rPr lang="en-US" sz="1800" b="1" dirty="0">
                <a:solidFill>
                  <a:schemeClr val="bg1"/>
                </a:solidFill>
                <a:latin typeface="Times New Roman" panose="02020603050405020304" pitchFamily="18" charset="0"/>
                <a:cs typeface="Times New Roman" panose="02020603050405020304" pitchFamily="18" charset="0"/>
              </a:rPr>
              <a:t>C</a:t>
            </a:r>
          </a:p>
        </p:txBody>
      </p:sp>
      <p:sp>
        <p:nvSpPr>
          <p:cNvPr id="10" name="TextBox 9">
            <a:extLst>
              <a:ext uri="{FF2B5EF4-FFF2-40B4-BE49-F238E27FC236}">
                <a16:creationId xmlns:a16="http://schemas.microsoft.com/office/drawing/2014/main" id="{5D7FFC39-217F-A746-BD3B-50D55B82AFA6}"/>
              </a:ext>
            </a:extLst>
          </p:cNvPr>
          <p:cNvSpPr txBox="1"/>
          <p:nvPr/>
        </p:nvSpPr>
        <p:spPr>
          <a:xfrm>
            <a:off x="22706153" y="5514391"/>
            <a:ext cx="491066" cy="369332"/>
          </a:xfrm>
          <a:prstGeom prst="rect">
            <a:avLst/>
          </a:prstGeom>
          <a:noFill/>
        </p:spPr>
        <p:txBody>
          <a:bodyPr wrap="square" rtlCol="0">
            <a:spAutoFit/>
          </a:bodyPr>
          <a:lstStyle/>
          <a:p>
            <a:r>
              <a:rPr lang="en-US" sz="1800" b="1" dirty="0">
                <a:solidFill>
                  <a:schemeClr val="bg1"/>
                </a:solidFill>
                <a:latin typeface="Times New Roman" panose="02020603050405020304" pitchFamily="18" charset="0"/>
                <a:cs typeface="Times New Roman" panose="02020603050405020304" pitchFamily="18" charset="0"/>
              </a:rPr>
              <a:t>D</a:t>
            </a:r>
          </a:p>
        </p:txBody>
      </p:sp>
      <p:sp>
        <p:nvSpPr>
          <p:cNvPr id="12" name="TextBox 11">
            <a:extLst>
              <a:ext uri="{FF2B5EF4-FFF2-40B4-BE49-F238E27FC236}">
                <a16:creationId xmlns:a16="http://schemas.microsoft.com/office/drawing/2014/main" id="{2A841C26-AE61-C04F-B361-809E996563DC}"/>
              </a:ext>
            </a:extLst>
          </p:cNvPr>
          <p:cNvSpPr txBox="1"/>
          <p:nvPr/>
        </p:nvSpPr>
        <p:spPr>
          <a:xfrm>
            <a:off x="23275542" y="13326423"/>
            <a:ext cx="8887780" cy="3785652"/>
          </a:xfrm>
          <a:prstGeom prst="rect">
            <a:avLst/>
          </a:prstGeom>
          <a:noFill/>
        </p:spPr>
        <p:txBody>
          <a:bodyPr wrap="square" rtlCol="0">
            <a:spAutoFit/>
          </a:bodyPr>
          <a:lstStyle/>
          <a:p>
            <a:pPr algn="ctr"/>
            <a:endParaRPr lang="en-US" sz="2000" dirty="0">
              <a:solidFill>
                <a:schemeClr val="bg1"/>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 1. Believe they have ulterior motives</a:t>
            </a:r>
          </a:p>
          <a:p>
            <a:r>
              <a:rPr lang="en-US" sz="2000" dirty="0">
                <a:solidFill>
                  <a:schemeClr val="bg1"/>
                </a:solidFill>
                <a:latin typeface="Times New Roman" panose="02020603050405020304" pitchFamily="18" charset="0"/>
                <a:cs typeface="Times New Roman" panose="02020603050405020304" pitchFamily="18" charset="0"/>
              </a:rPr>
              <a:t> 2. Don’t include them in Sermons</a:t>
            </a:r>
          </a:p>
          <a:p>
            <a:r>
              <a:rPr lang="en-US" sz="2000" dirty="0">
                <a:solidFill>
                  <a:schemeClr val="bg1"/>
                </a:solidFill>
                <a:latin typeface="Times New Roman" panose="02020603050405020304" pitchFamily="18" charset="0"/>
                <a:cs typeface="Times New Roman" panose="02020603050405020304" pitchFamily="18" charset="0"/>
              </a:rPr>
              <a:t> 3. Don’t talk to them as adults</a:t>
            </a:r>
          </a:p>
          <a:p>
            <a:r>
              <a:rPr lang="en-US" sz="2000" dirty="0">
                <a:solidFill>
                  <a:schemeClr val="bg1"/>
                </a:solidFill>
                <a:latin typeface="Times New Roman" panose="02020603050405020304" pitchFamily="18" charset="0"/>
                <a:cs typeface="Times New Roman" panose="02020603050405020304" pitchFamily="18" charset="0"/>
              </a:rPr>
              <a:t> 4. Convey the message that singleness is a sin</a:t>
            </a:r>
          </a:p>
          <a:p>
            <a:r>
              <a:rPr lang="en-US" sz="2000" dirty="0">
                <a:solidFill>
                  <a:schemeClr val="bg1"/>
                </a:solidFill>
                <a:latin typeface="Times New Roman" panose="02020603050405020304" pitchFamily="18" charset="0"/>
                <a:cs typeface="Times New Roman" panose="02020603050405020304" pitchFamily="18" charset="0"/>
              </a:rPr>
              <a:t> 5. Believe they are doing something wrong, or something is wrong with them</a:t>
            </a:r>
          </a:p>
          <a:p>
            <a:r>
              <a:rPr lang="en-US" sz="2000" dirty="0">
                <a:solidFill>
                  <a:schemeClr val="bg1"/>
                </a:solidFill>
                <a:latin typeface="Times New Roman" panose="02020603050405020304" pitchFamily="18" charset="0"/>
                <a:cs typeface="Times New Roman" panose="02020603050405020304" pitchFamily="18" charset="0"/>
              </a:rPr>
              <a:t> 6. Assume they are involved in sexual sin</a:t>
            </a:r>
          </a:p>
          <a:p>
            <a:r>
              <a:rPr lang="en-US" sz="2000" dirty="0">
                <a:solidFill>
                  <a:schemeClr val="bg1"/>
                </a:solidFill>
                <a:latin typeface="Times New Roman" panose="02020603050405020304" pitchFamily="18" charset="0"/>
                <a:cs typeface="Times New Roman" panose="02020603050405020304" pitchFamily="18" charset="0"/>
              </a:rPr>
              <a:t> 7. Conveys the message that sanctification only comes through marriage</a:t>
            </a:r>
          </a:p>
          <a:p>
            <a:r>
              <a:rPr lang="en-US" sz="2000" dirty="0">
                <a:solidFill>
                  <a:schemeClr val="bg1"/>
                </a:solidFill>
                <a:latin typeface="Times New Roman" panose="02020603050405020304" pitchFamily="18" charset="0"/>
                <a:cs typeface="Times New Roman" panose="02020603050405020304" pitchFamily="18" charset="0"/>
              </a:rPr>
              <a:t> 8. Don’t allow them to lead</a:t>
            </a:r>
          </a:p>
          <a:p>
            <a:r>
              <a:rPr lang="en-US" sz="2000" dirty="0">
                <a:solidFill>
                  <a:schemeClr val="bg1"/>
                </a:solidFill>
                <a:latin typeface="Times New Roman" panose="02020603050405020304" pitchFamily="18" charset="0"/>
                <a:cs typeface="Times New Roman" panose="02020603050405020304" pitchFamily="18" charset="0"/>
              </a:rPr>
              <a:t> 9. Group them in the wrong age group</a:t>
            </a:r>
          </a:p>
          <a:p>
            <a:r>
              <a:rPr lang="en-US" sz="2000" dirty="0">
                <a:solidFill>
                  <a:schemeClr val="bg1"/>
                </a:solidFill>
                <a:latin typeface="Times New Roman" panose="02020603050405020304" pitchFamily="18" charset="0"/>
                <a:cs typeface="Times New Roman" panose="02020603050405020304" pitchFamily="18" charset="0"/>
              </a:rPr>
              <a:t> 10. Don’t serve them</a:t>
            </a:r>
          </a:p>
        </p:txBody>
      </p:sp>
      <p:sp>
        <p:nvSpPr>
          <p:cNvPr id="18" name="Frame 17">
            <a:extLst>
              <a:ext uri="{FF2B5EF4-FFF2-40B4-BE49-F238E27FC236}">
                <a16:creationId xmlns:a16="http://schemas.microsoft.com/office/drawing/2014/main" id="{AD941191-2A80-664C-89F8-D3C5CD7B6429}"/>
              </a:ext>
            </a:extLst>
          </p:cNvPr>
          <p:cNvSpPr/>
          <p:nvPr/>
        </p:nvSpPr>
        <p:spPr>
          <a:xfrm>
            <a:off x="22706153" y="13428862"/>
            <a:ext cx="9692640" cy="4206240"/>
          </a:xfrm>
          <a:prstGeom prst="fram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FA355F9-3F3C-1A49-9213-C6C9FA1C83B6}"/>
              </a:ext>
            </a:extLst>
          </p:cNvPr>
          <p:cNvSpPr txBox="1"/>
          <p:nvPr/>
        </p:nvSpPr>
        <p:spPr>
          <a:xfrm>
            <a:off x="22748235" y="13467153"/>
            <a:ext cx="9310629" cy="830997"/>
          </a:xfrm>
          <a:prstGeom prst="rect">
            <a:avLst/>
          </a:prstGeom>
          <a:noFill/>
        </p:spPr>
        <p:txBody>
          <a:bodyPr wrap="square" rtlCol="0">
            <a:spAutoFit/>
          </a:bodyPr>
          <a:lstStyle/>
          <a:p>
            <a:pPr algn="ctr"/>
            <a:r>
              <a:rPr lang="en-US" sz="2400" b="1" u="sng" dirty="0">
                <a:solidFill>
                  <a:schemeClr val="bg1"/>
                </a:solidFill>
                <a:latin typeface="Times New Roman" panose="02020603050405020304" pitchFamily="18" charset="0"/>
                <a:cs typeface="Times New Roman" panose="02020603050405020304" pitchFamily="18" charset="0"/>
              </a:rPr>
              <a:t>10 Ways the Church Marginalizes Singles</a:t>
            </a:r>
          </a:p>
          <a:p>
            <a:endParaRPr lang="en-US" sz="2400" dirty="0"/>
          </a:p>
        </p:txBody>
      </p:sp>
      <p:sp>
        <p:nvSpPr>
          <p:cNvPr id="20" name="TextBox 19">
            <a:extLst>
              <a:ext uri="{FF2B5EF4-FFF2-40B4-BE49-F238E27FC236}">
                <a16:creationId xmlns:a16="http://schemas.microsoft.com/office/drawing/2014/main" id="{75F99449-0AB2-A744-978D-8C71CDEE9257}"/>
              </a:ext>
            </a:extLst>
          </p:cNvPr>
          <p:cNvSpPr txBox="1"/>
          <p:nvPr/>
        </p:nvSpPr>
        <p:spPr>
          <a:xfrm>
            <a:off x="29118156" y="17173535"/>
            <a:ext cx="4548264" cy="830997"/>
          </a:xfrm>
          <a:prstGeom prst="rect">
            <a:avLst/>
          </a:prstGeom>
          <a:noFill/>
        </p:spPr>
        <p:txBody>
          <a:bodyPr wrap="square" rtlCol="0">
            <a:spAutoFit/>
          </a:bodyPr>
          <a:lstStyle/>
          <a:p>
            <a:r>
              <a:rPr lang="en-US" sz="2400" b="1" u="sng" dirty="0">
                <a:solidFill>
                  <a:schemeClr val="bg1"/>
                </a:solidFill>
                <a:latin typeface="Times New Roman" panose="02020603050405020304" pitchFamily="18" charset="0"/>
                <a:cs typeface="Times New Roman" panose="02020603050405020304" pitchFamily="18" charset="0"/>
              </a:rPr>
              <a:t>By: Brenda Rogers</a:t>
            </a:r>
          </a:p>
          <a:p>
            <a:endParaRPr lang="en-US" sz="2400" dirty="0"/>
          </a:p>
        </p:txBody>
      </p:sp>
      <p:sp>
        <p:nvSpPr>
          <p:cNvPr id="21" name="TextBox 20">
            <a:extLst>
              <a:ext uri="{FF2B5EF4-FFF2-40B4-BE49-F238E27FC236}">
                <a16:creationId xmlns:a16="http://schemas.microsoft.com/office/drawing/2014/main" id="{95C8A528-8CE6-2E43-8396-A8C4646AA083}"/>
              </a:ext>
            </a:extLst>
          </p:cNvPr>
          <p:cNvSpPr txBox="1"/>
          <p:nvPr/>
        </p:nvSpPr>
        <p:spPr>
          <a:xfrm>
            <a:off x="22951686" y="13057023"/>
            <a:ext cx="1344855" cy="369332"/>
          </a:xfrm>
          <a:prstGeom prst="rect">
            <a:avLst/>
          </a:prstGeom>
          <a:noFill/>
        </p:spPr>
        <p:txBody>
          <a:bodyPr wrap="square" rtlCol="0">
            <a:spAutoFit/>
          </a:bodyPr>
          <a:lstStyle/>
          <a:p>
            <a:r>
              <a:rPr lang="en-US" sz="1800" b="1" dirty="0">
                <a:solidFill>
                  <a:schemeClr val="bg1"/>
                </a:solidFill>
                <a:latin typeface="Times New Roman" panose="02020603050405020304" pitchFamily="18" charset="0"/>
                <a:cs typeface="Times New Roman" panose="02020603050405020304" pitchFamily="18" charset="0"/>
              </a:rPr>
              <a:t>Figure 1</a:t>
            </a:r>
          </a:p>
        </p:txBody>
      </p:sp>
    </p:spTree>
    <p:extLst>
      <p:ext uri="{BB962C8B-B14F-4D97-AF65-F5344CB8AC3E}">
        <p14:creationId xmlns:p14="http://schemas.microsoft.com/office/powerpoint/2010/main" val="3247708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24304</TotalTime>
  <Words>1643</Words>
  <Application>Microsoft Macintosh PowerPoint</Application>
  <PresentationFormat>Custom</PresentationFormat>
  <Paragraphs>127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Calisto MT</vt:lpstr>
      <vt:lpstr>Garamond</vt:lpstr>
      <vt:lpstr>Lucida Grande</vt:lpstr>
      <vt:lpstr>Times New Roman</vt:lpstr>
      <vt:lpstr>Wingdings 2</vt:lpstr>
      <vt:lpstr>Slate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Pulliza, Maria Rodriguez (Rawlings School of Divinity Instr)</cp:lastModifiedBy>
  <cp:revision>353</cp:revision>
  <dcterms:created xsi:type="dcterms:W3CDTF">2013-10-19T16:33:22Z</dcterms:created>
  <dcterms:modified xsi:type="dcterms:W3CDTF">2022-03-03T20:28:10Z</dcterms:modified>
</cp:coreProperties>
</file>