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9" r:id="rId2"/>
    <p:sldId id="289" r:id="rId3"/>
    <p:sldId id="257" r:id="rId4"/>
    <p:sldId id="262" r:id="rId5"/>
    <p:sldId id="260" r:id="rId6"/>
    <p:sldId id="267" r:id="rId7"/>
    <p:sldId id="290" r:id="rId8"/>
    <p:sldId id="269" r:id="rId9"/>
    <p:sldId id="278" r:id="rId10"/>
    <p:sldId id="281" r:id="rId11"/>
    <p:sldId id="291" r:id="rId12"/>
    <p:sldId id="292" r:id="rId13"/>
    <p:sldId id="293" r:id="rId14"/>
    <p:sldId id="270" r:id="rId15"/>
    <p:sldId id="294" r:id="rId16"/>
    <p:sldId id="265" r:id="rId17"/>
    <p:sldId id="276" r:id="rId18"/>
    <p:sldId id="277" r:id="rId19"/>
    <p:sldId id="288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Vacchi" initials="DV" lastIdx="8" clrIdx="0">
    <p:extLst>
      <p:ext uri="{19B8F6BF-5375-455C-9EA6-DF929625EA0E}">
        <p15:presenceInfo xmlns:p15="http://schemas.microsoft.com/office/powerpoint/2012/main" userId="f07dc51f5f5d72c8" providerId="Windows Live"/>
      </p:ext>
    </p:extLst>
  </p:cmAuthor>
  <p:cmAuthor id="2" name="Shields, Gregory" initials="SG" lastIdx="2" clrIdx="1">
    <p:extLst>
      <p:ext uri="{19B8F6BF-5375-455C-9EA6-DF929625EA0E}">
        <p15:presenceInfo xmlns:p15="http://schemas.microsoft.com/office/powerpoint/2012/main" userId="S::shielgr@richmond.k12.ga.us::6fb5b15e-bc24-4644-90c9-a05b60679bf1" providerId="AD"/>
      </p:ext>
    </p:extLst>
  </p:cmAuthor>
  <p:cmAuthor id="3" name="Vacchi, David (Doctor of Education)" initials="VD(oE" lastIdx="11" clrIdx="2">
    <p:extLst>
      <p:ext uri="{19B8F6BF-5375-455C-9EA6-DF929625EA0E}">
        <p15:presenceInfo xmlns:p15="http://schemas.microsoft.com/office/powerpoint/2012/main" userId="Vacchi, David (Doctor of Education)" providerId="None"/>
      </p:ext>
    </p:extLst>
  </p:cmAuthor>
  <p:cmAuthor id="4" name="Strickland, Mary" initials="SM" lastIdx="1" clrIdx="3">
    <p:extLst>
      <p:ext uri="{19B8F6BF-5375-455C-9EA6-DF929625EA0E}">
        <p15:presenceInfo xmlns:p15="http://schemas.microsoft.com/office/powerpoint/2012/main" userId="S::mstrickland@faithwest.org::9425ab56-3b09-4ec2-ab1d-a26d5af6cd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3"/>
    <p:restoredTop sz="83956" autoAdjust="0"/>
  </p:normalViewPr>
  <p:slideViewPr>
    <p:cSldViewPr snapToGrid="0" snapToObjects="1">
      <p:cViewPr varScale="1">
        <p:scale>
          <a:sx n="123" d="100"/>
          <a:sy n="123" d="100"/>
        </p:scale>
        <p:origin x="1616" y="17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657B9-ACD9-4327-A3E1-A5B44A980C6B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FAA09-1BED-4892-BFF6-9CBBD4CCD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1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30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82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86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7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65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43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59358-41EB-4B0E-86E0-C748CE07996E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spend no time on References and will flip over to the final slide from here – </a:t>
            </a:r>
          </a:p>
          <a:p>
            <a:r>
              <a:rPr lang="en-US" dirty="0"/>
              <a:t>The only references you will list on these slides are </a:t>
            </a:r>
            <a:r>
              <a:rPr lang="en-US" u="sng" dirty="0"/>
              <a:t>the ones you used in this presentation</a:t>
            </a:r>
            <a:r>
              <a:rPr lang="en-US" dirty="0"/>
              <a:t>, not everything you used for your proposal or final dissertation.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6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23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59358-41EB-4B0E-86E0-C748CE07996E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59358-41EB-4B0E-86E0-C748CE07996E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59358-41EB-4B0E-86E0-C748CE07996E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59358-41EB-4B0E-86E0-C748CE07996E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52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44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0FAA09-1BED-4892-BFF6-9CBBD4CCD47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6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3/4/22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oi-org.ezproxy.liberty.edu/10.1002/whe.20560" TargetMode="External"/><Relationship Id="rId13" Type="http://schemas.openxmlformats.org/officeDocument/2006/relationships/hyperlink" Target="http://dx.doi.org/10.1007/s10648-019-01471-7" TargetMode="External"/><Relationship Id="rId3" Type="http://schemas.openxmlformats.org/officeDocument/2006/relationships/hyperlink" Target="http://dx.doi.org/10.18666/TPE-2016-V73-I1-5316" TargetMode="External"/><Relationship Id="rId7" Type="http://schemas.openxmlformats.org/officeDocument/2006/relationships/hyperlink" Target="http://dx.doi.org/10.1016/j.tate.2017.11.010" TargetMode="External"/><Relationship Id="rId12" Type="http://schemas.openxmlformats.org/officeDocument/2006/relationships/hyperlink" Target="http://dx.doi.org/10.1016/j.tate.2016.12.02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3102/0002831217700078" TargetMode="External"/><Relationship Id="rId11" Type="http://schemas.openxmlformats.org/officeDocument/2006/relationships/hyperlink" Target="https://ebookcentral-proquest-com.ezproxy.liberty.edu/" TargetMode="External"/><Relationship Id="rId5" Type="http://schemas.openxmlformats.org/officeDocument/2006/relationships/hyperlink" Target="http://dx.doi.org/0.14704/nq.2018.2018.16.5.1297" TargetMode="External"/><Relationship Id="rId15" Type="http://schemas.openxmlformats.org/officeDocument/2006/relationships/hyperlink" Target="http://dx.doi.org/10.14704/nq.2018.16.5.1342" TargetMode="External"/><Relationship Id="rId10" Type="http://schemas.openxmlformats.org/officeDocument/2006/relationships/hyperlink" Target="http://dx.doi.org/10.1523/JNEUROSCI.17-24-09675.1997" TargetMode="External"/><Relationship Id="rId4" Type="http://schemas.openxmlformats.org/officeDocument/2006/relationships/hyperlink" Target="http://ezproxy.liberty.edu/login?qurl=https%3A%2F%2Fwww.proquest.com%2Fscholarly-journals%2Fdeveloping-teachers-professional-learning%2Fdocview%2F1922374798%2Fse-2%3Faccountid%3D12085" TargetMode="External"/><Relationship Id="rId9" Type="http://schemas.openxmlformats.org/officeDocument/2006/relationships/hyperlink" Target="http://dx.doi.org/0.1101/lm.4.1.1" TargetMode="External"/><Relationship Id="rId14" Type="http://schemas.openxmlformats.org/officeDocument/2006/relationships/hyperlink" Target="http://dx.doi.org/10.1186/s12889-018-5205-3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1016/j.learninstruc.2018.12.001" TargetMode="External"/><Relationship Id="rId13" Type="http://schemas.openxmlformats.org/officeDocument/2006/relationships/hyperlink" Target="http://dx.doi.org/10.1007/s10648-017-9412-8" TargetMode="External"/><Relationship Id="rId18" Type="http://schemas.openxmlformats.org/officeDocument/2006/relationships/hyperlink" Target="http://dx.doi.org/0.1080/02568543.2016.1242519" TargetMode="External"/><Relationship Id="rId3" Type="http://schemas.openxmlformats.org/officeDocument/2006/relationships/hyperlink" Target="http://dx.doi.org/10.3389/fpsyg.2017.01315" TargetMode="External"/><Relationship Id="rId7" Type="http://schemas.openxmlformats.org/officeDocument/2006/relationships/hyperlink" Target="http://ezproxy.liberty.edu/login?url=https://search-proquest-com.ezproxy.liberty.edu/docview/1776597648?accountid=12085" TargetMode="External"/><Relationship Id="rId12" Type="http://schemas.openxmlformats.org/officeDocument/2006/relationships/hyperlink" Target="http://dx.doi.org/10.14704/nq.2018.16.5.1303" TargetMode="External"/><Relationship Id="rId17" Type="http://schemas.openxmlformats.org/officeDocument/2006/relationships/hyperlink" Target="http://dx.doi.org/10.1177/1477878518822149" TargetMode="External"/><Relationship Id="rId2" Type="http://schemas.openxmlformats.org/officeDocument/2006/relationships/hyperlink" Target="https://dx.doi.org/10.1007/s10833-009-9108-z" TargetMode="External"/><Relationship Id="rId16" Type="http://schemas.openxmlformats.org/officeDocument/2006/relationships/hyperlink" Target="http://dx.doi.org/10.15548/jt.v22i3.141" TargetMode="External"/><Relationship Id="rId20" Type="http://schemas.openxmlformats.org/officeDocument/2006/relationships/hyperlink" Target="http://dx.doi.org/10.1177/1356336X1561396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1007/s11245-017-9503-7" TargetMode="External"/><Relationship Id="rId11" Type="http://schemas.openxmlformats.org/officeDocument/2006/relationships/hyperlink" Target="http://dx.doi.org.ezproxy.liberty.edu/10.3928/01484834-20150814-14" TargetMode="External"/><Relationship Id="rId5" Type="http://schemas.openxmlformats.org/officeDocument/2006/relationships/hyperlink" Target="http://dx.doi.org/10.1016/j.cortex.2017.07.005" TargetMode="External"/><Relationship Id="rId15" Type="http://schemas.openxmlformats.org/officeDocument/2006/relationships/hyperlink" Target="http://dx.doi.org/10.15390/EB.2015.4555" TargetMode="External"/><Relationship Id="rId10" Type="http://schemas.openxmlformats.org/officeDocument/2006/relationships/hyperlink" Target="http://dx.doi.org/10.1152/advan.0002.2019" TargetMode="External"/><Relationship Id="rId19" Type="http://schemas.openxmlformats.org/officeDocument/2006/relationships/hyperlink" Target="http://dx.doi.org/0.1016/j.evalprogplan.2018.12.010" TargetMode="External"/><Relationship Id="rId4" Type="http://schemas.openxmlformats.org/officeDocument/2006/relationships/hyperlink" Target="http://dx.doi.org/0.1016/j.comcom.2019.019" TargetMode="External"/><Relationship Id="rId9" Type="http://schemas.openxmlformats.org/officeDocument/2006/relationships/hyperlink" Target="http://dx.doi.org/10.1016/j.tate.2017.01.002" TargetMode="External"/><Relationship Id="rId14" Type="http://schemas.openxmlformats.org/officeDocument/2006/relationships/hyperlink" Target="http://dx.doi.org/10.1016/j.tate.2021.103305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1016/j.jshs.2016.01.006" TargetMode="External"/><Relationship Id="rId13" Type="http://schemas.openxmlformats.org/officeDocument/2006/relationships/hyperlink" Target="http://dx.doi.org/10.3389/feduc.2020.00056" TargetMode="External"/><Relationship Id="rId18" Type="http://schemas.openxmlformats.org/officeDocument/2006/relationships/hyperlink" Target="http://dx.doi.org/10.1080/0907676X.2017.1328449" TargetMode="External"/><Relationship Id="rId3" Type="http://schemas.openxmlformats.org/officeDocument/2006/relationships/hyperlink" Target="http://dx.doi.org/10.1177/1356336X15613968" TargetMode="External"/><Relationship Id="rId7" Type="http://schemas.openxmlformats.org/officeDocument/2006/relationships/hyperlink" Target="http://dx.doi.org/10.1177/1090198116667714" TargetMode="External"/><Relationship Id="rId12" Type="http://schemas.openxmlformats.org/officeDocument/2006/relationships/hyperlink" Target="http://dx.doi.org/10.1080/10494820.2020.1855205" TargetMode="External"/><Relationship Id="rId17" Type="http://schemas.openxmlformats.org/officeDocument/2006/relationships/hyperlink" Target="http://dx.doi.org/10.12738/estp.2018.5.063" TargetMode="External"/><Relationship Id="rId2" Type="http://schemas.openxmlformats.org/officeDocument/2006/relationships/hyperlink" Target="http://dx.doi.org/0.1016/j.evalprogplan.2018.12.010" TargetMode="External"/><Relationship Id="rId16" Type="http://schemas.openxmlformats.org/officeDocument/2006/relationships/hyperlink" Target="http://dx.doi.org/10.14704/nq.2018.16.5.14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3102/0034654320919352" TargetMode="External"/><Relationship Id="rId11" Type="http://schemas.openxmlformats.org/officeDocument/2006/relationships/hyperlink" Target="http://dx.doi.org/10.1080/00131857.2017.1339342" TargetMode="External"/><Relationship Id="rId5" Type="http://schemas.openxmlformats.org/officeDocument/2006/relationships/hyperlink" Target="http://dx.doi.org/10.111/jcpp.12793" TargetMode="External"/><Relationship Id="rId15" Type="http://schemas.openxmlformats.org/officeDocument/2006/relationships/hyperlink" Target="http://dx.doi.org/10.5951/jresematheduc.50.4.0362" TargetMode="External"/><Relationship Id="rId10" Type="http://schemas.openxmlformats.org/officeDocument/2006/relationships/hyperlink" Target="http://dx.doi.org/10.14704/ng.2018.16.6.1544" TargetMode="External"/><Relationship Id="rId4" Type="http://schemas.openxmlformats.org/officeDocument/2006/relationships/hyperlink" Target="http://dx.doi.org/10.1016/j.cogpsych.2016.03.001" TargetMode="External"/><Relationship Id="rId9" Type="http://schemas.openxmlformats.org/officeDocument/2006/relationships/hyperlink" Target="http://dx.doi.org/10.1002/cc.20211" TargetMode="External"/><Relationship Id="rId14" Type="http://schemas.openxmlformats.org/officeDocument/2006/relationships/hyperlink" Target="http://dx.doi.org/10.1016/j.evalprogplan.2016.12.01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A56BC-CACD-427C-814B-BD34309FA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779" y="367789"/>
            <a:ext cx="8576441" cy="2932459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 Perceptions of the Connection Between Movement Strategies and Student Learning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9AD2EB-27F2-3D44-B88C-B59EF0B73FB7}"/>
              </a:ext>
            </a:extLst>
          </p:cNvPr>
          <p:cNvCxnSpPr/>
          <p:nvPr/>
        </p:nvCxnSpPr>
        <p:spPr>
          <a:xfrm>
            <a:off x="336331" y="3478924"/>
            <a:ext cx="826113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AB2DBF-1BBF-0C4E-B048-C9ABD112699A}"/>
              </a:ext>
            </a:extLst>
          </p:cNvPr>
          <p:cNvSpPr txBox="1"/>
          <p:nvPr/>
        </p:nvSpPr>
        <p:spPr>
          <a:xfrm>
            <a:off x="599090" y="3741683"/>
            <a:ext cx="34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Strickland</a:t>
            </a:r>
          </a:p>
        </p:txBody>
      </p:sp>
    </p:spTree>
    <p:extLst>
      <p:ext uri="{BB962C8B-B14F-4D97-AF65-F5344CB8AC3E}">
        <p14:creationId xmlns:p14="http://schemas.microsoft.com/office/powerpoint/2010/main" val="2071166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2764-A5B7-4771-980E-B82EAE7A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04786"/>
            <a:ext cx="3008313" cy="1876261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Adds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E072-AF3E-40A1-9907-4AB635E5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204788"/>
            <a:ext cx="4114800" cy="43898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"My students get excited and stay engaged when doing an activity that is connected to the lesson.” 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Bobbi, 2022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E35BA-003E-FB4C-8577-68CC82F4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2469931"/>
            <a:ext cx="3231930" cy="21246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Increases focus/fun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Stimulates brain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2764-A5B7-4771-980E-B82EAE7A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788"/>
            <a:ext cx="3231930" cy="1991874"/>
          </a:xfrm>
          <a:solidFill>
            <a:schemeClr val="bg1">
              <a:lumMod val="85000"/>
            </a:schemeClr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Positively Affects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E072-AF3E-40A1-9907-4AB635E5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204788"/>
            <a:ext cx="4114800" cy="4389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"My students made high A’s on the test I gave them using the walking strategy, and they did not do that well on previous tests." 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Heather, 2022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E35BA-003E-FB4C-8577-68CC82F4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2469931"/>
            <a:ext cx="3231930" cy="21246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Better scores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Increases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91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2764-A5B7-4771-980E-B82EAE7A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787"/>
            <a:ext cx="3231930" cy="2643515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Embodied Cognition Theory is Valid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E072-AF3E-40A1-9907-4AB635E5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204788"/>
            <a:ext cx="4114800" cy="4389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“Using movement changes the atmosphere of my classroom significantly. The students are more unified when moving.” 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Scarlett, 2022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E35BA-003E-FB4C-8577-68CC82F4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3153103"/>
            <a:ext cx="3231930" cy="1441520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Explains the why of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0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2764-A5B7-4771-980E-B82EAE7A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788"/>
            <a:ext cx="3231930" cy="1991874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Need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E072-AF3E-40A1-9907-4AB635E5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204788"/>
            <a:ext cx="4114800" cy="4389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"I would love the hear about new ideas from my fellow teachers." 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Lizzie, 2022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E35BA-003E-FB4C-8577-68CC82F4C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2469931"/>
            <a:ext cx="3231930" cy="21246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Classroom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Collaboration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91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Limitations &amp; Delimitations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77824" y="2393012"/>
            <a:ext cx="4038600" cy="19047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Participant sample</a:t>
            </a:r>
          </a:p>
          <a:p>
            <a:r>
              <a:rPr lang="en-US" dirty="0">
                <a:solidFill>
                  <a:srgbClr val="000000"/>
                </a:solidFill>
              </a:rPr>
              <a:t>Site chosen</a:t>
            </a:r>
          </a:p>
          <a:p>
            <a:r>
              <a:rPr lang="en-US" dirty="0">
                <a:solidFill>
                  <a:srgbClr val="000000"/>
                </a:solidFill>
              </a:rPr>
              <a:t>Movement experience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009681-2C70-4BBB-ABA3-B58B0804E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10023"/>
            <a:ext cx="4038600" cy="188771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Participant sample</a:t>
            </a:r>
          </a:p>
          <a:p>
            <a:r>
              <a:rPr lang="en-US" dirty="0">
                <a:solidFill>
                  <a:srgbClr val="000000"/>
                </a:solidFill>
              </a:rPr>
              <a:t>Site chosen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B1713-D74A-4C8F-84E9-76C1A23BF8B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50068" y="1377157"/>
            <a:ext cx="3694111" cy="481012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Limitations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E70794-944C-484C-87EB-C9AB6A875DC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0307" y="1377157"/>
            <a:ext cx="3694386" cy="481012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Delimitations</a:t>
            </a:r>
          </a:p>
        </p:txBody>
      </p:sp>
    </p:spTree>
    <p:extLst>
      <p:ext uri="{BB962C8B-B14F-4D97-AF65-F5344CB8AC3E}">
        <p14:creationId xmlns:p14="http://schemas.microsoft.com/office/powerpoint/2010/main" val="271253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77824" y="2393012"/>
            <a:ext cx="4038600" cy="19047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1"/>
            <a:r>
              <a:rPr lang="en-US" sz="2800" dirty="0"/>
              <a:t>PLCs</a:t>
            </a:r>
          </a:p>
          <a:p>
            <a:pPr lvl="1"/>
            <a:r>
              <a:rPr lang="en-US" sz="2800" dirty="0"/>
              <a:t>Budget for training</a:t>
            </a:r>
          </a:p>
          <a:p>
            <a:pPr lvl="1"/>
            <a:r>
              <a:rPr lang="en-US" sz="2800" dirty="0"/>
              <a:t>Accountability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009681-2C70-4BBB-ABA3-B58B0804E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10023"/>
            <a:ext cx="4038600" cy="188771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1"/>
            <a:r>
              <a:rPr lang="en-US" sz="2800" dirty="0">
                <a:solidFill>
                  <a:srgbClr val="000000"/>
                </a:solidFill>
              </a:rPr>
              <a:t>Pre &amp; Post tests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</a:rPr>
              <a:t>Larger/diverse sample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B1713-D74A-4C8F-84E9-76C1A23BF8B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50068" y="1377157"/>
            <a:ext cx="3694111" cy="481012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Practice &amp;Policy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E70794-944C-484C-87EB-C9AB6A875DC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0307" y="1377157"/>
            <a:ext cx="3694386" cy="481012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Future Research</a:t>
            </a:r>
          </a:p>
        </p:txBody>
      </p:sp>
    </p:spTree>
    <p:extLst>
      <p:ext uri="{BB962C8B-B14F-4D97-AF65-F5344CB8AC3E}">
        <p14:creationId xmlns:p14="http://schemas.microsoft.com/office/powerpoint/2010/main" val="3694254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22960"/>
            <a:ext cx="8229600" cy="1697579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Questions?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E8BF-C17D-4678-9656-38441983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0309-7EBB-4B94-A5F3-711789B69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5490"/>
            <a:ext cx="8229600" cy="3874292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Benes, S., Finn, K., Sullivan, E., &amp; </a:t>
            </a:r>
            <a:r>
              <a:rPr lang="nb-NO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r>
              <a:rPr lang="nb-N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Z. (2016).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Teachers’ perceptions of using movement in the classroom.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Physical Educator, 73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http://dx.doi.org/10.18666/TPE-2016-V73-I1-5316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Campbell, C. (2017). Developing teachers’ professional learning: Canadian evidence and experiences in a world of educational improvement.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Canadian Journal of Education, 40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1-33.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http://ezproxy.liberty.edu/login?qurl=https%3A%2F%2Fwww.proquest.com%2Fscholarly-journals%2Fdeveloping-teachers-professional-learning%2Fdocview%2F1922374798%2Fse-2%3Faccountid%3D12085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Cao, Z., &amp; Li, K. (2018). Teaching strategies of Chinese language history class based on brain science.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NeuroQuantology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193-198.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http://dx.doi.org/0.14704/nq.2018.2018.16.5.1297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Cohen, D. K., &amp; Mehta, J. D. (2017). Why reform sometimes succeeds: Understanding the conditions that produce reforms that last. American Educational Research Journal 54(4), 644–690.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http://dx.doi.org/10.3102/0002831217700078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Corcoran, R. P. (2018). An embodied cognition approach to enhancing reading achievement in New York City Public schools: Promising evidence.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and Teacher Education, 71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78-85.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http://dx.doi.org/10.1016/j.tate.2017.11.010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Costa, K. (2018). Bringing movement and contemplation into the classroom.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in Higher Education, 27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11-11. 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https://doi-org.ezproxy.liberty.edu/10.1002/whe.20560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Courchesne, E., &amp; Allen, G. (1997). Prediction and preparation, fundamental functions of the cerebellum.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&amp; Memory, 4,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1-35.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http://dx.doi.org/0.1101/lm.4.1.1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Creswell, J. W., &amp; Poth, C. N. (2018).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inquiry and research design: Choosing among five approaches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(4th ed.). SAGE Publications, Inc.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Desmond, J. E.,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Gabrieli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D. E., Wagner, A. D.,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Ginier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L., &amp; Glover, G. H. (1997). Lobular patterns of cerebellar activation in verbal working-memory and finger-tapping tasks as revealed by functional MRI.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Journal of Neuroscience, 17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(24), 9675-9685.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http://dx.doi.org/10.1523/JNEUROSCI.17-24-09675.1997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Dilthey, W. (2019).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Wilhelm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dilthey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Selected works, volume vi: Ethical and world-view philosophy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(R. A.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Makreel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F.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Ed). ProQuest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Ebook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Central 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https://ebookcentral-proquest-com.ezproxy.liberty.edu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Dinkel, D., Schaffer, C., Snyder, K., Lee, J. M. (2017). They just need to move: Teachers’ perceptions of classroom physical activity breaks.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and Teacher Education, 63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186-195.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http://dx.doi.org/10.1016/j.tate.2016.12.020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Duijzer, C., Van den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Huevel-Panhuizen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Veldhuis, M., Doorman, M., &amp;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Leseman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(2019). Embodied learning environments for graphing motion: A systematic literature review.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Psychology Review, 31,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597-629.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http://dx.doi.org/10.1007/s10648-019-01471-7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Dyrstad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M.,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E.,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Alstveit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Skage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(2018). Physically active academic lessons: Acceptance, barriers and facilitators for implementation.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BMC Public Health, 18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(322), 1-11.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http://dx.doi.org/10.1186/s12889-018-5205-3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Erol, M., &amp;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Karaduman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B. (2018). The effect of activities congruent with brain based learning on students’ mathematical achievement.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NeuroQuantology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13-22.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http://dx.doi.org/10.14704/nq.2018.16.5.1342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4000" dirty="0">
              <a:solidFill>
                <a:srgbClr val="000000"/>
              </a:solidFill>
            </a:endParaRPr>
          </a:p>
          <a:p>
            <a:endParaRPr lang="en-US" sz="40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9906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FBA2-2365-4A7A-98C2-27F30F70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5C17-8AE0-4B4D-B44E-4DE935F73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737370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Fullan, M. (2009). Large-scale reform comes of age.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Educational Change, 10(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2), 101-113.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https://dx.doi.org/10.1007/s10833-009-9108-z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Galetzka, C. (2017). The story so far: How embodied cognition advances our understanding of meaning-making.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Frontiers in Psychology, 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1315.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http://dx.doi.org/10.3389/fpsyg.2017.01315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Vitulic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S.,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(2020). Use of wearable devices to study activity of children in classroom; Case study – Learning geometry using movement.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Communications, 150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581-588.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http://dx.doi.org/0.1016/j.comcom.2019.019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Guell, X.,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Gabrieli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D. E.,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Schmahmann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D. (2017). Embodied cognition and the cerebellum: Perspectives from the dysmetria of thought and the universal cerebellum transform theories.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Cortex, 100,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140-148.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http://dx.doi.org/10.1016/j.cortex.2017.07.005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Hardcastle, V. G. (2020). The consciousness of embodied cognition, affordances, and the brain.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Topoi, 39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23-22.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http://dx.doi.org/10.1007/s11245-017-9503-7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Lavis, C. C., Williams, K. A.,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Barnes, P. K., Fishback, S. J.,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(2016). Assessing a faculty development program for the adoption of brain-based learning strategies.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Faculty Development, 30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57-69.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http://ezproxy.liberty.edu/login?url=https://search-proquest-com.ezproxy.liberty.edu/docview/1776597648?accountid=12085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Makransky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Terkildsen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S., &amp; Mayer, R. E. (2019). Role of subjective and objective measures of cognitive processing during learning in explaining the spatial contiguity effect,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and Instruction, 61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23-34.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http://dx.doi.org/10.1016/j.learninstruc.2018.12.001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Marshall, C., &amp; Rossman, G. B. (2010). </a:t>
            </a:r>
            <a:r>
              <a:rPr lang="en-US" i="1" dirty="0"/>
              <a:t>When should a researcher choose a qualitative approach?</a:t>
            </a:r>
            <a:r>
              <a:rPr lang="en-US" dirty="0"/>
              <a:t> Sage Publications.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Martin, R., &amp; Murtagh, E. M. (2017). Teachers’ and students’ perspectives of participating in the ‘active classrooms’ movement integration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and Teacher Education, 63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218-230.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http://dx.doi.org/10.1016/j.tate.2017.01.002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Mullins, N. M.,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Michaliszyn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F., Kelly-Miller, N.,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 (2019). Elementary school classroom physical activity breaks: Student, teacher and facilitator perspectives.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Physiological Education, 43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140-148.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http://dx.doi.org/10.1152/advan.0002.2019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Murray, T. A. (2015). Factors that promote and impede the academic success of African American students in prelicensure nursing education: An integrative review.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Nursing Education, 54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(9), S74-81.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http://dx.doi.org.ezproxy.liberty.edu/10.3928/01484834-20150814-14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Patton, M. Q. (2015). Qualitative research &amp; evaluation methods (4th ed.). SAGE Publications, Inc.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Qui., Y. (2018). Brain-science-based teaching method for natural science education.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NeuroQuantology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381-386.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http://dx.doi.org/10.14704/nq.2018.16.5.1303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Sadoski, M. (2018). Reading comprehension is embodied: Theoretical and practical considerations.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Psychology Review, 30,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331-349.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http://dx.doi.org/10.1007/s10648-017-9412-8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Atal, D.,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Deryakulu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(2021). A new framework for teachers’ professional development,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and Teacher Education, 101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103305.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http://dx.doi.org/10.1016/j.tate.2021.103305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Sen, Z.,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(2015). Brain-based learning studies in Turkey: A review for methodological analysis.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Science, 40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(181), 41-56.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http://dx.doi.org/10.15390/EB.2015.4555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Sesmiarni, Z. (2015). Brain based teaching model as transformation of learning paradigm in higher education.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Ta’Lim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Journal, 22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266-275.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http://dx.doi.org/10.15548/jt.v22i3.141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Shapiro, L. (2019).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Embodied cognition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(2nd ed.). Routledge.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Shapiro, L., &amp; Stolz, S. A. (2019). Embodied cognition and its significance for education.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and Research in Education, 17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19-39.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http://dx.doi.org/10.1177/1477878518822149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S.N., Wegner, T., &amp; Mason-Williams, L. (2017). Teaching vocabulary through movement: What are the outcomes for children?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Research in Childhood Education, 31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1-8.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http://dx.doi.org/0.1080/02568543.2016.1242519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Stewart, G., Webster, C. A., Weaver, R. G.,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Stodden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F., Brian, A., Egan, C. A., Michael, R. D.,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(2019). Evaluation of a classroom movement integration training delivered in a low socioeconomic school district.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Program Planning, 73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187-194.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http://dx.doi.org/0.1016/j.evalprogplan.2018.12.010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Stylianou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P.H.,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(2016). ‘…because there’s nobody who can sit that long’: Teacher perceptions of classroom-cased physical activity and related management issues.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Physical Education Review, 22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390-408.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0"/>
              </a:rPr>
              <a:t>http://dx.doi.org/10.1177/1356336X15613968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7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FBA2-2365-4A7A-98C2-27F30F70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5C17-8AE0-4B4D-B44E-4DE935F73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737370"/>
          </a:xfrm>
        </p:spPr>
        <p:txBody>
          <a:bodyPr>
            <a:normAutofit fontScale="250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Stewart, G., Webster, C. A., Weaver, R. G.,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Stodden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F., Brian, A., Egan, C. A., Michael, R. D.,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(2019). Evaluation of a classroom movement integration training delivered in a low socioeconomic school district.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Program Planning, 73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187-194.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http://dx.doi.org/0.1016/j.evalprogplan.2018.12.010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Stylianou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P.H.,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(2016). ‘…because there’s nobody who can sit that long’: Teacher perceptions of classroom-cased physical activity and related management issues.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Physical Education Review, 22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390-408.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http://dx.doi.org/10.1177/1356336X15613968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Tenison, C., Fincham, J. M., &amp;, Anderson, J. R. (2016). Phases of learning: How skill acquisition impacts cognitive processing, Cognitive Psychology, 87, 1-28.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http://dx.doi.org/10.1016/j.cogpsych.2016.03.001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Thomas, M. S. C., Ansari, D.,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C. P. (2019). Annual research review: Educational neuroscience: Progress and prospects.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Child Psychology and Psychiatry, 60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 477-492.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http://dx.doi.org/10.111/jcpp.12793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Toste, J. R., Didion, L., Peng, P.,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Filderman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J., &amp; McClelland, A. M. (2020). A meta-analytic review of the relations between motivation and reading achievement for K–12 students.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Educational Research, 90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420–456.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http://dx.doi.org/10.3102/0034654320919352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Turner, L.,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Chaloupka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J. (2017). Reach and implementation of physical activity breaks and active lessons in elementary school classrooms.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Health, Education, &amp; Behavior, 44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370-375.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http://dx.doi.org/10.1177/1090198116667714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/>
              <a:t>van Manen, M. (2016). </a:t>
            </a:r>
            <a:r>
              <a:rPr lang="en-US" i="1" dirty="0"/>
              <a:t>Phenomenology of practice: Meaning-giving methods in phenomenological research and writing</a:t>
            </a:r>
            <a:r>
              <a:rPr lang="en-US" dirty="0"/>
              <a:t>. Left Coast Press.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Vazou, S., Mantis. C.,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&amp; Krogh, J. S. (2017). Self-perceptions of social-emotional classroom engagement following structured physical activity among preschoolers: A feasibility study.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Sport and Health Science, 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(2017), 241-247.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http://dx.doi.org/10.1016/j.jshs.2016.01.006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Waiwaiole, E.N.,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Bohlig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E.M., &amp; Massey, K.J. (2016). Student success: Identifying high-impact practices.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Directions for Community Colleges, 2016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45-55.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http://dx.doi.org/10.1002/cc.20211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Wang, L. (2018). Discussion and analysis on the postgraduate classroom teaching method based on brain science.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NeuroQuantology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(6), 125-131.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http://dx.doi.org/10.14704/ng.2018.16.6.1544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Wang, M., &amp; Zheng, X. (20180. Embodied cognition and curriculum construction.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Philosophy and Theory, 50(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3), 217-228.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http://dx.doi.org/10.1080/00131857.2017.1339342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Wang, S., Du, M., Yu, R., Wang, Z., Sun, J., &amp; Wang, L. (2020). Exploration of the multiple impact of learning styles on learners' cognitive information processing,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Interactive Learning Environments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http://dx.doi.org/10.1080/10494820.2020.1855205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Webster, C. A., Starrett, A.,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Chen, B., Beets, M. W., &amp; Weaver, R. G. (2020). Understanding elementary classroom teachers’ use of movement integration resources.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Frontiers in Education, 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(56), 1-15.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http://dx.doi.org/10.3389/feduc.2020.00056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Webster, C.A.,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Zarrett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Cook, B. S., Egan, C., Nesbitt, D., &amp; Weaver, R. G. (2017). Movement integration in elementary classrooms: Teacher perceptions and implications for program planning.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Program Planning, 61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134-143.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http://dx.doi.org/10.1016/j.evalprogplan.2016.12.011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Wilson, J.,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Nazemi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Jackson, K., &amp; Wilhelm, A. (2019). Investigating teaching in conceptually oriented mathematics classrooms characterized by African American student success.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for Research in Mathematics Education, 50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 362-400.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http://dx.doi.org/10.5951/jresematheduc.50.4.0362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Yin, R. K. (2016).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research from start to finish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(2nd ed.). The Guilford Press.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Zhang, M. (2018). Application of brain neuroscience in the discussion of multimedia English teaching mode.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NeuroQuantology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606-610.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http://dx.doi.org/10.14704/nq.2018.16.5.1400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Zhang, R., &amp; Zhang, X. (2018). Research on the strategy of e-commerce teaching reform based on brain cognition.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Sciences: Theory &amp; Practice, 18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1637-1646.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http://dx.doi.org/10.12738/estp.2018.5.063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Zhu, L. (2018). An embodied cognition perspective on translation education: Philosophy and pedagogy.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Perpsectives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135-151.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http://dx.doi.org/10.1080/0907676X.2017.1328449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3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66F0F5EE-322D-8949-B0DF-D6DAB1607C30}"/>
              </a:ext>
            </a:extLst>
          </p:cNvPr>
          <p:cNvSpPr/>
          <p:nvPr/>
        </p:nvSpPr>
        <p:spPr>
          <a:xfrm rot="16200000">
            <a:off x="-1589688" y="1980544"/>
            <a:ext cx="4992416" cy="1182412"/>
          </a:xfrm>
          <a:prstGeom prst="downArrowCallou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Overview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AC3A0E2-C2C5-6746-B84D-D04FB44563BA}"/>
              </a:ext>
            </a:extLst>
          </p:cNvPr>
          <p:cNvSpPr/>
          <p:nvPr/>
        </p:nvSpPr>
        <p:spPr>
          <a:xfrm>
            <a:off x="1886607" y="113970"/>
            <a:ext cx="7083972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Background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A3AD28-3C74-F44C-817B-20740186E706}"/>
              </a:ext>
            </a:extLst>
          </p:cNvPr>
          <p:cNvSpPr/>
          <p:nvPr/>
        </p:nvSpPr>
        <p:spPr>
          <a:xfrm>
            <a:off x="1886607" y="934434"/>
            <a:ext cx="7126013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Literature Review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1FB0F48-9177-5140-BC61-CDAD7DEEDDFF}"/>
              </a:ext>
            </a:extLst>
          </p:cNvPr>
          <p:cNvSpPr/>
          <p:nvPr/>
        </p:nvSpPr>
        <p:spPr>
          <a:xfrm>
            <a:off x="1886607" y="1754898"/>
            <a:ext cx="7126013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Research Questions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02B889A-0478-4E4A-BCBB-AFBF4F862936}"/>
              </a:ext>
            </a:extLst>
          </p:cNvPr>
          <p:cNvSpPr/>
          <p:nvPr/>
        </p:nvSpPr>
        <p:spPr>
          <a:xfrm>
            <a:off x="1886607" y="2548101"/>
            <a:ext cx="7126013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Methodology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F30FE64-8DC0-9347-85F4-59618F9931AD}"/>
              </a:ext>
            </a:extLst>
          </p:cNvPr>
          <p:cNvSpPr/>
          <p:nvPr/>
        </p:nvSpPr>
        <p:spPr>
          <a:xfrm>
            <a:off x="1886607" y="3370864"/>
            <a:ext cx="7126013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Data Analysis &amp; Results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E9D029D-6159-014E-A78B-98B75851B7C2}"/>
              </a:ext>
            </a:extLst>
          </p:cNvPr>
          <p:cNvSpPr/>
          <p:nvPr/>
        </p:nvSpPr>
        <p:spPr>
          <a:xfrm>
            <a:off x="1886607" y="4193628"/>
            <a:ext cx="7083972" cy="7041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Limitations, Delimitations &amp; Future Research</a:t>
            </a:r>
          </a:p>
        </p:txBody>
      </p:sp>
    </p:spTree>
    <p:extLst>
      <p:ext uri="{BB962C8B-B14F-4D97-AF65-F5344CB8AC3E}">
        <p14:creationId xmlns:p14="http://schemas.microsoft.com/office/powerpoint/2010/main" val="414142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1" y="204786"/>
            <a:ext cx="3008313" cy="1886773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3465513" y="204788"/>
            <a:ext cx="5111750" cy="4389835"/>
          </a:xfrm>
          <a:ln w="19050"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student achievement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Sesmiarni, 2015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research to increase cognition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 et al., 2015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leads to active processing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Lavis et al., 2016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movement strategies affect achievement?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Benes et al., 2016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Framework</a:t>
            </a:r>
          </a:p>
          <a:p>
            <a:pPr lvl="1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Shapiro’s Embodied Cognition Theory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i="1" dirty="0">
              <a:solidFill>
                <a:schemeClr val="bg2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6FA2F5-A0FE-4C41-9157-AAD79655A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091559"/>
            <a:ext cx="3008313" cy="2503064"/>
          </a:xfrm>
          <a:solidFill>
            <a:schemeClr val="accent2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1" y="204788"/>
            <a:ext cx="1644868" cy="2622495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b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2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4317" y="204788"/>
            <a:ext cx="6332483" cy="43898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Research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-Cognition, memory, &amp; processing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&amp; Li, 2016; Courchesne &amp; Allen, 1997; Wang et al., 2020; Makranski et al. 2019</a:t>
            </a:r>
          </a:p>
          <a:p>
            <a:pPr marL="0" indent="0"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Embodied Cognition and Learning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-Movement &amp; mind, body, and environment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Duijzer et al., 2019; Shapiro &amp; Stolz, 2019; Zhu, 2018; Wang &amp; Zheng, 2018; Guell et al., 2018; Galetzka, 2017</a:t>
            </a:r>
          </a:p>
          <a:p>
            <a:pPr marL="0" indent="0"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as a Brain-Based Strategy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-Students enthusiastic &amp; cost effective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Gerzak et al, 2020; Fedewa et al., 2018; Vazou et al., 2017</a:t>
            </a:r>
          </a:p>
          <a:p>
            <a:pPr marL="0" indent="0"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 Perceptions of Movement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-Enthusiasm, focus, engagement, &amp; achievement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&amp; Murtagh, 2017; Mullins et al., 2019;Stylianou et al, 2015; Webster et al., 2017; Benes et al., 2016; Dinkel et al., 2017; Drystad et al, 2014; Fedewa et al., 2018; Stewart et al, 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44630-072B-6D49-B9C8-A952C93A7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2" y="3005959"/>
            <a:ext cx="1644867" cy="1588664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3250"/>
            <a:ext cx="8229600" cy="359427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Research Question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-What are the experiences of K-12 teachers who use brain-based movement strategies to effect student achievement?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Question One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-What student cognitive gains do teachers perceive to be influenced by movement?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Question Two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what ways does Embodied Cognition Theory manifest in learning environments that employ movement techniques?</a:t>
            </a:r>
          </a:p>
          <a:p>
            <a:pPr marL="385763" indent="-385763">
              <a:buFont typeface="+mj-lt"/>
              <a:buAutoNum type="arabicPeriod"/>
            </a:pPr>
            <a:endParaRPr lang="en-US" sz="11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8321AD2-C13A-4844-AF71-D8BD1F1FF86C}"/>
              </a:ext>
            </a:extLst>
          </p:cNvPr>
          <p:cNvSpPr/>
          <p:nvPr/>
        </p:nvSpPr>
        <p:spPr>
          <a:xfrm>
            <a:off x="5496910" y="2238703"/>
            <a:ext cx="3499945" cy="212309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6483" y="286251"/>
            <a:ext cx="5123792" cy="46115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&amp; Design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Hermeneutic Phenomenology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Cresswell &amp; Poth, 2018; van Manen, 2016, Dilthey 2019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</a:t>
            </a:r>
          </a:p>
          <a:p>
            <a:pPr>
              <a:buFont typeface="Arial"/>
              <a:buAutoNum type="arabicParenBoth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Interviews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Patton, 2015; Yin, 2016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Observations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Manen, 2016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Focus Group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Marshall &amp; Rossman, 2011</a:t>
            </a:r>
          </a:p>
          <a:p>
            <a:pPr marL="0" indent="0">
              <a:buNone/>
            </a:pPr>
            <a:endParaRPr lang="en-US" sz="11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site private school in the southern United States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Purposeful criterion sampling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Cresswell &amp; Poth, 2018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80992" y="286251"/>
            <a:ext cx="3105807" cy="228549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7781D3-60B0-B542-9454-CC91BF9ED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67" y="376832"/>
            <a:ext cx="5111750" cy="438983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sz="16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>
                <a:solidFill>
                  <a:schemeClr val="bg2"/>
                </a:solidFill>
                <a:effectLst>
                  <a:outerShdw blurRad="63500" sx="102000" sy="102000" algn="ctr" rotWithShape="0">
                    <a:schemeClr val="bg1">
                      <a:lumMod val="65000"/>
                      <a:alpha val="40000"/>
                    </a:schemeClr>
                  </a:outerShdw>
                </a:effectLst>
              </a:rPr>
              <a:t>Twelve participants</a:t>
            </a:r>
          </a:p>
          <a:p>
            <a:r>
              <a:rPr lang="en-US" dirty="0">
                <a:solidFill>
                  <a:schemeClr val="bg2"/>
                </a:solidFill>
                <a:effectLst>
                  <a:outerShdw blurRad="63500" sx="102000" sy="102000" algn="ctr" rotWithShape="0">
                    <a:schemeClr val="bg1">
                      <a:lumMod val="65000"/>
                      <a:alpha val="40000"/>
                    </a:schemeClr>
                  </a:outerShdw>
                </a:effectLst>
              </a:rPr>
              <a:t>All interviewed and observed</a:t>
            </a:r>
          </a:p>
          <a:p>
            <a:r>
              <a:rPr lang="en-US" dirty="0">
                <a:solidFill>
                  <a:schemeClr val="bg2"/>
                </a:solidFill>
                <a:effectLst>
                  <a:outerShdw blurRad="63500" sx="102000" sy="102000" algn="ctr" rotWithShape="0">
                    <a:schemeClr val="bg1">
                      <a:lumMod val="65000"/>
                      <a:alpha val="40000"/>
                    </a:schemeClr>
                  </a:outerShdw>
                </a:effectLst>
              </a:rPr>
              <a:t>Four in focus group</a:t>
            </a:r>
          </a:p>
          <a:p>
            <a:endParaRPr lang="en-US" dirty="0">
              <a:solidFill>
                <a:schemeClr val="bg2"/>
              </a:solidFill>
              <a:effectLst>
                <a:outerShdw blurRad="63500" sx="102000" sy="102000" algn="ctr" rotWithShape="0">
                  <a:schemeClr val="bg1">
                    <a:lumMod val="65000"/>
                    <a:alpha val="40000"/>
                  </a:schemeClr>
                </a:outerShdw>
              </a:effectLst>
            </a:endParaRPr>
          </a:p>
          <a:p>
            <a:r>
              <a:rPr lang="en-US" dirty="0">
                <a:solidFill>
                  <a:schemeClr val="bg2"/>
                </a:solidFill>
                <a:effectLst>
                  <a:outerShdw blurRad="63500" sx="102000" sy="102000" algn="ctr" rotWithShape="0">
                    <a:schemeClr val="bg1">
                      <a:lumMod val="65000"/>
                      <a:alpha val="40000"/>
                    </a:schemeClr>
                  </a:outerShdw>
                </a:effectLst>
              </a:rPr>
              <a:t>All women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933FF8-FD20-F141-95ED-ED8BB9ADC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63595" y="640556"/>
            <a:ext cx="3008313" cy="3518297"/>
          </a:xfrm>
          <a:solidFill>
            <a:schemeClr val="bg1">
              <a:lumMod val="5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</p:txBody>
      </p:sp>
    </p:spTree>
    <p:extLst>
      <p:ext uri="{BB962C8B-B14F-4D97-AF65-F5344CB8AC3E}">
        <p14:creationId xmlns:p14="http://schemas.microsoft.com/office/powerpoint/2010/main" val="127569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Data Analysis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383589"/>
            <a:ext cx="4038600" cy="2545556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Phenomenological Reduction </a:t>
            </a:r>
          </a:p>
          <a:p>
            <a:pPr marL="0" indent="0" algn="ctr">
              <a:buNone/>
            </a:pPr>
            <a:r>
              <a:rPr lang="en-US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Manen, 2016</a:t>
            </a:r>
            <a:endParaRPr 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6B6BF-1CF7-E944-A7F0-4F43FA4E3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83589"/>
            <a:ext cx="4038600" cy="2545556"/>
          </a:xfrm>
        </p:spPr>
        <p:txBody>
          <a:bodyPr>
            <a:norm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Question meaning</a:t>
            </a:r>
          </a:p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Overcome biases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Separate theories and experiences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Find the essence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9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61EC9-47A2-46DA-8B70-D297F5BC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C177A5-A752-944D-8ABD-30DBE68D3396}"/>
              </a:ext>
            </a:extLst>
          </p:cNvPr>
          <p:cNvGrpSpPr/>
          <p:nvPr/>
        </p:nvGrpSpPr>
        <p:grpSpPr>
          <a:xfrm>
            <a:off x="660613" y="1063229"/>
            <a:ext cx="8150842" cy="3782289"/>
            <a:chOff x="1258577" y="1251160"/>
            <a:chExt cx="8639570" cy="4924912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179D4E2B-A9B1-5C44-87AA-27634DA75BDF}"/>
                </a:ext>
              </a:extLst>
            </p:cNvPr>
            <p:cNvSpPr/>
            <p:nvPr/>
          </p:nvSpPr>
          <p:spPr>
            <a:xfrm>
              <a:off x="1258577" y="1251160"/>
              <a:ext cx="3922609" cy="22635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3193F32-9CD7-7841-9DF1-37F6CA526F47}"/>
                </a:ext>
              </a:extLst>
            </p:cNvPr>
            <p:cNvSpPr/>
            <p:nvPr/>
          </p:nvSpPr>
          <p:spPr>
            <a:xfrm>
              <a:off x="5975537" y="1279383"/>
              <a:ext cx="3922610" cy="22635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F08EBE6-EA03-1841-B2E8-C974BC7F5A68}"/>
                </a:ext>
              </a:extLst>
            </p:cNvPr>
            <p:cNvSpPr/>
            <p:nvPr/>
          </p:nvSpPr>
          <p:spPr>
            <a:xfrm>
              <a:off x="1258577" y="3912556"/>
              <a:ext cx="3922609" cy="22635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291571A6-37AC-0243-B90D-BD5EBE35041B}"/>
                </a:ext>
              </a:extLst>
            </p:cNvPr>
            <p:cNvSpPr/>
            <p:nvPr/>
          </p:nvSpPr>
          <p:spPr>
            <a:xfrm>
              <a:off x="5975537" y="3879956"/>
              <a:ext cx="3922610" cy="22635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078352-30C0-E84A-872E-6614B9C99D9C}"/>
                </a:ext>
              </a:extLst>
            </p:cNvPr>
            <p:cNvSpPr txBox="1"/>
            <p:nvPr/>
          </p:nvSpPr>
          <p:spPr>
            <a:xfrm>
              <a:off x="1483018" y="1652883"/>
              <a:ext cx="3473726" cy="1402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 Movement adds value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3FB7277-0A84-2E48-9C24-B2F72D665542}"/>
                </a:ext>
              </a:extLst>
            </p:cNvPr>
            <p:cNvSpPr txBox="1"/>
            <p:nvPr/>
          </p:nvSpPr>
          <p:spPr>
            <a:xfrm>
              <a:off x="6095996" y="1332279"/>
              <a:ext cx="3681694" cy="2043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Movement positively affects learning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4156E16-D207-5645-98A0-C58E38C48DE4}"/>
                </a:ext>
              </a:extLst>
            </p:cNvPr>
            <p:cNvSpPr txBox="1"/>
            <p:nvPr/>
          </p:nvSpPr>
          <p:spPr>
            <a:xfrm>
              <a:off x="1483018" y="4418211"/>
              <a:ext cx="3473726" cy="76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ECT valid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F07DF89-E039-4A4B-BE90-D7E649C573EC}"/>
                </a:ext>
              </a:extLst>
            </p:cNvPr>
            <p:cNvSpPr txBox="1"/>
            <p:nvPr/>
          </p:nvSpPr>
          <p:spPr>
            <a:xfrm>
              <a:off x="6095997" y="4262206"/>
              <a:ext cx="3670022" cy="1402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Teachers need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48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7097</TotalTime>
  <Words>3434</Words>
  <Application>Microsoft Macintosh PowerPoint</Application>
  <PresentationFormat>On-screen Show (16:9)</PresentationFormat>
  <Paragraphs>195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</vt:lpstr>
      <vt:lpstr>Times New Roman</vt:lpstr>
      <vt:lpstr>Office Theme</vt:lpstr>
      <vt:lpstr>Teacher Perceptions of the Connection Between Movement Strategies and Student Learning</vt:lpstr>
      <vt:lpstr>PowerPoint Presentation</vt:lpstr>
      <vt:lpstr>Background</vt:lpstr>
      <vt:lpstr>Literature Review</vt:lpstr>
      <vt:lpstr>Research Questions</vt:lpstr>
      <vt:lpstr>Methodology</vt:lpstr>
      <vt:lpstr>PowerPoint Presentation</vt:lpstr>
      <vt:lpstr>Qualitative Data Analysis</vt:lpstr>
      <vt:lpstr>Results</vt:lpstr>
      <vt:lpstr>Movement Adds Value</vt:lpstr>
      <vt:lpstr>Movement Positively Affects Learning</vt:lpstr>
      <vt:lpstr>Embodied Cognition Theory is Valid</vt:lpstr>
      <vt:lpstr>Teachers Need Support</vt:lpstr>
      <vt:lpstr>Limitations &amp; Delimitations</vt:lpstr>
      <vt:lpstr>Recommendations</vt:lpstr>
      <vt:lpstr>Questions?</vt:lpstr>
      <vt:lpstr>References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That Promote Academic Motivation Among High-Performing Economically Disadvantaged Middle School Students</dc:title>
  <dc:creator>Shields, Gregory</dc:creator>
  <cp:lastModifiedBy>Strickland, Mary</cp:lastModifiedBy>
  <cp:revision>131</cp:revision>
  <dcterms:created xsi:type="dcterms:W3CDTF">2020-05-21T02:00:58Z</dcterms:created>
  <dcterms:modified xsi:type="dcterms:W3CDTF">2022-03-04T20:00:51Z</dcterms:modified>
</cp:coreProperties>
</file>