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7" r:id="rId3"/>
    <p:sldId id="259" r:id="rId4"/>
    <p:sldId id="260" r:id="rId5"/>
    <p:sldId id="261" r:id="rId6"/>
    <p:sldId id="262" r:id="rId7"/>
    <p:sldId id="263" r:id="rId8"/>
    <p:sldId id="264" r:id="rId9"/>
    <p:sldId id="265" r:id="rId1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7"/>
  </p:normalViewPr>
  <p:slideViewPr>
    <p:cSldViewPr snapToGrid="0" snapToObjects="1">
      <p:cViewPr>
        <p:scale>
          <a:sx n="106" d="100"/>
          <a:sy n="106" d="100"/>
        </p:scale>
        <p:origin x="1800" y="28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accent3">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9F539B8-959B-9F40-A9B4-335D47313F70}" type="datetimeFigureOut">
              <a:rPr lang="en-US" smtClean="0"/>
              <a:t>3/18/22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1557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06355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46328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2834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9F539B8-959B-9F40-A9B4-335D47313F70}" type="datetimeFigureOut">
              <a:rPr lang="en-US" smtClean="0"/>
              <a:t>3/18/22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89921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F539B8-959B-9F40-A9B4-335D47313F70}" type="datetimeFigureOut">
              <a:rPr lang="en-US" smtClean="0"/>
              <a:t>3/18/22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35170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F539B8-959B-9F40-A9B4-335D47313F70}" type="datetimeFigureOut">
              <a:rPr lang="en-US" smtClean="0"/>
              <a:t>3/18/22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72744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F539B8-959B-9F40-A9B4-335D47313F70}" type="datetimeFigureOut">
              <a:rPr lang="en-US" smtClean="0"/>
              <a:t>3/18/22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1468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539B8-959B-9F40-A9B4-335D47313F70}" type="datetimeFigureOut">
              <a:rPr lang="en-US" smtClean="0"/>
              <a:t>3/18/22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750575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rgbClr val="868A9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0028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17748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2"/>
                </a:solidFill>
              </a:defRPr>
            </a:lvl1pPr>
          </a:lstStyle>
          <a:p>
            <a:fld id="{C9F539B8-959B-9F40-A9B4-335D47313F70}" type="datetimeFigureOut">
              <a:rPr lang="en-US" smtClean="0"/>
              <a:pPr/>
              <a:t>3/18/22</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rgbClr val="0A193E"/>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rgbClr val="0A193E"/>
                </a:solidFill>
              </a:defRPr>
            </a:lvl1pPr>
          </a:lstStyle>
          <a:p>
            <a:fld id="{6E8E2560-1547-9E46-9222-AB130F27EA50}" type="slidenum">
              <a:rPr lang="en-US" smtClean="0"/>
              <a:pPr/>
              <a:t>‹#›</a:t>
            </a:fld>
            <a:endParaRPr lang="en-US" dirty="0"/>
          </a:p>
        </p:txBody>
      </p:sp>
    </p:spTree>
    <p:extLst>
      <p:ext uri="{BB962C8B-B14F-4D97-AF65-F5344CB8AC3E}">
        <p14:creationId xmlns:p14="http://schemas.microsoft.com/office/powerpoint/2010/main" val="31161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1E1F2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3">
              <a:lumMod val="7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3">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3">
              <a:lumMod val="40000"/>
              <a:lumOff val="6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lumMod val="20000"/>
              <a:lumOff val="8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latin typeface="Apple Chancery" panose="03020702040506060504" pitchFamily="66" charset="-79"/>
                <a:cs typeface="Apple Chancery" panose="03020702040506060504" pitchFamily="66" charset="-79"/>
              </a:rPr>
              <a:t>Catholics and Protestants Today: What Unites? What Divides? </a:t>
            </a:r>
          </a:p>
        </p:txBody>
      </p:sp>
      <p:sp>
        <p:nvSpPr>
          <p:cNvPr id="3" name="Subtitle 2"/>
          <p:cNvSpPr>
            <a:spLocks noGrp="1"/>
          </p:cNvSpPr>
          <p:nvPr>
            <p:ph type="subTitle" idx="1"/>
          </p:nvPr>
        </p:nvSpPr>
        <p:spPr/>
        <p:txBody>
          <a:bodyPr>
            <a:normAutofit/>
          </a:bodyPr>
          <a:lstStyle/>
          <a:p>
            <a:r>
              <a:rPr lang="en-US" sz="2400" dirty="0">
                <a:solidFill>
                  <a:schemeClr val="bg2"/>
                </a:solidFill>
              </a:rPr>
              <a:t>By: Savannah Holmes</a:t>
            </a:r>
          </a:p>
        </p:txBody>
      </p:sp>
    </p:spTree>
    <p:extLst>
      <p:ext uri="{BB962C8B-B14F-4D97-AF65-F5344CB8AC3E}">
        <p14:creationId xmlns:p14="http://schemas.microsoft.com/office/powerpoint/2010/main" val="4232403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pple Chancery" panose="03020702040506060504" pitchFamily="66" charset="-79"/>
                <a:cs typeface="Apple Chancery" panose="03020702040506060504" pitchFamily="66" charset="-79"/>
              </a:rPr>
              <a:t>A Brief Introduction</a:t>
            </a:r>
          </a:p>
        </p:txBody>
      </p:sp>
      <p:sp>
        <p:nvSpPr>
          <p:cNvPr id="3" name="Content Placeholder 2"/>
          <p:cNvSpPr>
            <a:spLocks noGrp="1"/>
          </p:cNvSpPr>
          <p:nvPr>
            <p:ph idx="1"/>
          </p:nvPr>
        </p:nvSpPr>
        <p:spPr/>
        <p:txBody>
          <a:bodyPr/>
          <a:lstStyle/>
          <a:p>
            <a:r>
              <a:rPr lang="en-US" dirty="0"/>
              <a:t>Jacqueline Hale’s backstory</a:t>
            </a:r>
          </a:p>
          <a:p>
            <a:r>
              <a:rPr lang="en-US" dirty="0"/>
              <a:t>Where I come in</a:t>
            </a:r>
          </a:p>
          <a:p>
            <a:r>
              <a:rPr lang="en-US" dirty="0"/>
              <a:t>Methodology</a:t>
            </a:r>
          </a:p>
          <a:p>
            <a:r>
              <a:rPr lang="en-US" dirty="0"/>
              <a:t>Project Goals</a:t>
            </a:r>
          </a:p>
          <a:p>
            <a:pPr lvl="1"/>
            <a:r>
              <a:rPr lang="en-US" dirty="0"/>
              <a:t>Shifts</a:t>
            </a:r>
          </a:p>
          <a:p>
            <a:pPr lvl="1"/>
            <a:r>
              <a:rPr lang="en-US" dirty="0"/>
              <a:t>Things taking shape</a:t>
            </a:r>
          </a:p>
        </p:txBody>
      </p:sp>
    </p:spTree>
    <p:extLst>
      <p:ext uri="{BB962C8B-B14F-4D97-AF65-F5344CB8AC3E}">
        <p14:creationId xmlns:p14="http://schemas.microsoft.com/office/powerpoint/2010/main" val="2910443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469B3-5CC7-FE4B-A347-7E27F1E0C683}"/>
              </a:ext>
            </a:extLst>
          </p:cNvPr>
          <p:cNvSpPr>
            <a:spLocks noGrp="1"/>
          </p:cNvSpPr>
          <p:nvPr>
            <p:ph type="title"/>
          </p:nvPr>
        </p:nvSpPr>
        <p:spPr/>
        <p:txBody>
          <a:bodyPr/>
          <a:lstStyle/>
          <a:p>
            <a:r>
              <a:rPr lang="en-US" dirty="0">
                <a:latin typeface="Apple Chancery" panose="03020702040506060504" pitchFamily="66" charset="-79"/>
                <a:cs typeface="Apple Chancery" panose="03020702040506060504" pitchFamily="66" charset="-79"/>
              </a:rPr>
              <a:t>Garnering Historical Context</a:t>
            </a:r>
          </a:p>
        </p:txBody>
      </p:sp>
      <p:sp>
        <p:nvSpPr>
          <p:cNvPr id="3" name="Content Placeholder 2">
            <a:extLst>
              <a:ext uri="{FF2B5EF4-FFF2-40B4-BE49-F238E27FC236}">
                <a16:creationId xmlns:a16="http://schemas.microsoft.com/office/drawing/2014/main" id="{766FB3BD-17A9-3646-A248-5F76FC4F1CA2}"/>
              </a:ext>
            </a:extLst>
          </p:cNvPr>
          <p:cNvSpPr>
            <a:spLocks noGrp="1"/>
          </p:cNvSpPr>
          <p:nvPr>
            <p:ph idx="1"/>
          </p:nvPr>
        </p:nvSpPr>
        <p:spPr/>
        <p:txBody>
          <a:bodyPr>
            <a:normAutofit fontScale="62500" lnSpcReduction="20000"/>
          </a:bodyPr>
          <a:lstStyle/>
          <a:p>
            <a:pPr marL="0" indent="0">
              <a:buNone/>
            </a:pPr>
            <a:r>
              <a:rPr lang="en-US" b="1" dirty="0"/>
              <a:t>Reformation History</a:t>
            </a:r>
          </a:p>
          <a:p>
            <a:pPr lvl="0"/>
            <a:r>
              <a:rPr lang="en-US" i="1" dirty="0"/>
              <a:t>Oxford illustrated History of the Reformation</a:t>
            </a:r>
            <a:r>
              <a:rPr lang="en-US" dirty="0"/>
              <a:t>- grounding me in the nuance of the era</a:t>
            </a:r>
          </a:p>
          <a:p>
            <a:pPr lvl="0"/>
            <a:r>
              <a:rPr lang="en-US" dirty="0"/>
              <a:t>Dr. Carl Trueman’s lectures on Martin Luther</a:t>
            </a:r>
          </a:p>
          <a:p>
            <a:pPr lvl="0"/>
            <a:r>
              <a:rPr lang="en-US" dirty="0"/>
              <a:t>Key to remember:</a:t>
            </a:r>
          </a:p>
          <a:p>
            <a:pPr lvl="1"/>
            <a:r>
              <a:rPr lang="en-US" dirty="0"/>
              <a:t> These were medieval men whose lives were saturated in medieval thinking.</a:t>
            </a:r>
          </a:p>
          <a:p>
            <a:pPr lvl="1"/>
            <a:r>
              <a:rPr lang="en-US" dirty="0"/>
              <a:t>They meant to reform not separate.</a:t>
            </a:r>
          </a:p>
          <a:p>
            <a:pPr lvl="1"/>
            <a:r>
              <a:rPr lang="en-US" dirty="0"/>
              <a:t>There are various unintended consequences from the Reformation. On the flip side, however, it can be argued that it was a painful but necessary severing.</a:t>
            </a:r>
          </a:p>
          <a:p>
            <a:pPr marL="0" indent="0">
              <a:buNone/>
            </a:pPr>
            <a:r>
              <a:rPr lang="en-US" dirty="0"/>
              <a:t> </a:t>
            </a:r>
          </a:p>
          <a:p>
            <a:endParaRPr lang="en-US" dirty="0"/>
          </a:p>
        </p:txBody>
      </p:sp>
    </p:spTree>
    <p:extLst>
      <p:ext uri="{BB962C8B-B14F-4D97-AF65-F5344CB8AC3E}">
        <p14:creationId xmlns:p14="http://schemas.microsoft.com/office/powerpoint/2010/main" val="569347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9F5FF-051E-AB47-9E11-20B076CEABCA}"/>
              </a:ext>
            </a:extLst>
          </p:cNvPr>
          <p:cNvSpPr>
            <a:spLocks noGrp="1"/>
          </p:cNvSpPr>
          <p:nvPr>
            <p:ph type="title"/>
          </p:nvPr>
        </p:nvSpPr>
        <p:spPr/>
        <p:txBody>
          <a:bodyPr/>
          <a:lstStyle/>
          <a:p>
            <a:r>
              <a:rPr lang="en-US" dirty="0">
                <a:latin typeface="Apple Chancery" panose="03020702040506060504" pitchFamily="66" charset="-79"/>
                <a:cs typeface="Apple Chancery" panose="03020702040506060504" pitchFamily="66" charset="-79"/>
              </a:rPr>
              <a:t>Historical Context Cont.</a:t>
            </a:r>
          </a:p>
        </p:txBody>
      </p:sp>
      <p:sp>
        <p:nvSpPr>
          <p:cNvPr id="3" name="Content Placeholder 2">
            <a:extLst>
              <a:ext uri="{FF2B5EF4-FFF2-40B4-BE49-F238E27FC236}">
                <a16:creationId xmlns:a16="http://schemas.microsoft.com/office/drawing/2014/main" id="{A54B85BB-7E9F-5F46-A67B-35F0EE922F54}"/>
              </a:ext>
            </a:extLst>
          </p:cNvPr>
          <p:cNvSpPr>
            <a:spLocks noGrp="1"/>
          </p:cNvSpPr>
          <p:nvPr>
            <p:ph idx="1"/>
          </p:nvPr>
        </p:nvSpPr>
        <p:spPr/>
        <p:txBody>
          <a:bodyPr>
            <a:normAutofit fontScale="70000" lnSpcReduction="20000"/>
          </a:bodyPr>
          <a:lstStyle/>
          <a:p>
            <a:pPr marL="0" indent="0">
              <a:buNone/>
            </a:pPr>
            <a:r>
              <a:rPr lang="en-US" b="1" dirty="0">
                <a:solidFill>
                  <a:schemeClr val="bg2"/>
                </a:solidFill>
              </a:rPr>
              <a:t>Vatican II and Modern Catholicism</a:t>
            </a:r>
          </a:p>
          <a:p>
            <a:pPr lvl="0"/>
            <a:r>
              <a:rPr lang="en-US" dirty="0">
                <a:solidFill>
                  <a:schemeClr val="bg2"/>
                </a:solidFill>
              </a:rPr>
              <a:t>The significance of the Vatican II council is hard to overstate</a:t>
            </a:r>
          </a:p>
          <a:p>
            <a:pPr lvl="1"/>
            <a:r>
              <a:rPr lang="en-US" dirty="0">
                <a:solidFill>
                  <a:schemeClr val="bg2"/>
                </a:solidFill>
              </a:rPr>
              <a:t>Newfound rally-points</a:t>
            </a:r>
          </a:p>
          <a:p>
            <a:pPr lvl="2"/>
            <a:r>
              <a:rPr lang="en-US" dirty="0">
                <a:solidFill>
                  <a:schemeClr val="bg2"/>
                </a:solidFill>
              </a:rPr>
              <a:t>Shift back to the historical/ancient roots of the faith</a:t>
            </a:r>
          </a:p>
          <a:p>
            <a:pPr lvl="2"/>
            <a:r>
              <a:rPr lang="en-US" dirty="0">
                <a:solidFill>
                  <a:schemeClr val="bg2"/>
                </a:solidFill>
              </a:rPr>
              <a:t>An embrace of Evangelicalism</a:t>
            </a:r>
          </a:p>
          <a:p>
            <a:pPr lvl="2"/>
            <a:r>
              <a:rPr lang="en-US" dirty="0">
                <a:solidFill>
                  <a:schemeClr val="bg2"/>
                </a:solidFill>
              </a:rPr>
              <a:t>The trend towards ecumenism, Evangelicals and Catholics Together</a:t>
            </a:r>
          </a:p>
          <a:p>
            <a:pPr lvl="2"/>
            <a:r>
              <a:rPr lang="en-US" dirty="0">
                <a:solidFill>
                  <a:schemeClr val="bg2"/>
                </a:solidFill>
              </a:rPr>
              <a:t>Word on Fire Institute</a:t>
            </a:r>
          </a:p>
          <a:p>
            <a:pPr lvl="0"/>
            <a:r>
              <a:rPr lang="en-US" i="1" dirty="0">
                <a:solidFill>
                  <a:schemeClr val="bg2"/>
                </a:solidFill>
              </a:rPr>
              <a:t>Is the Reformation Over?: An Assessment of Modern Catholicism from an Evangelical Perspective </a:t>
            </a:r>
            <a:r>
              <a:rPr lang="en-US" dirty="0">
                <a:solidFill>
                  <a:schemeClr val="bg2"/>
                </a:solidFill>
              </a:rPr>
              <a:t>by Dr. Mark Noll</a:t>
            </a:r>
          </a:p>
          <a:p>
            <a:pPr lvl="0"/>
            <a:r>
              <a:rPr lang="en-US" i="1" dirty="0">
                <a:solidFill>
                  <a:schemeClr val="bg2"/>
                </a:solidFill>
              </a:rPr>
              <a:t>Evangelicals: Who They Have Been, Are Now, and Could Be</a:t>
            </a:r>
            <a:r>
              <a:rPr lang="en-US" b="1" i="1" dirty="0">
                <a:solidFill>
                  <a:schemeClr val="bg2"/>
                </a:solidFill>
              </a:rPr>
              <a:t> </a:t>
            </a:r>
            <a:r>
              <a:rPr lang="en-US" dirty="0">
                <a:solidFill>
                  <a:schemeClr val="bg2"/>
                </a:solidFill>
              </a:rPr>
              <a:t>by</a:t>
            </a:r>
            <a:r>
              <a:rPr lang="en-US" b="1" i="1" dirty="0">
                <a:solidFill>
                  <a:schemeClr val="bg2"/>
                </a:solidFill>
              </a:rPr>
              <a:t> </a:t>
            </a:r>
            <a:r>
              <a:rPr lang="en-US" dirty="0">
                <a:solidFill>
                  <a:schemeClr val="bg2"/>
                </a:solidFill>
              </a:rPr>
              <a:t>Dr. Mark Noll, Dr. David Bebbington, Dr. George Marsden</a:t>
            </a:r>
            <a:endParaRPr lang="en-US" i="1" dirty="0">
              <a:solidFill>
                <a:schemeClr val="bg2"/>
              </a:solidFill>
            </a:endParaRPr>
          </a:p>
        </p:txBody>
      </p:sp>
    </p:spTree>
    <p:extLst>
      <p:ext uri="{BB962C8B-B14F-4D97-AF65-F5344CB8AC3E}">
        <p14:creationId xmlns:p14="http://schemas.microsoft.com/office/powerpoint/2010/main" val="2341854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D6B52-54BD-A342-842D-6E7846BC3033}"/>
              </a:ext>
            </a:extLst>
          </p:cNvPr>
          <p:cNvSpPr>
            <a:spLocks noGrp="1"/>
          </p:cNvSpPr>
          <p:nvPr>
            <p:ph type="title"/>
          </p:nvPr>
        </p:nvSpPr>
        <p:spPr/>
        <p:txBody>
          <a:bodyPr/>
          <a:lstStyle/>
          <a:p>
            <a:r>
              <a:rPr lang="en-US" dirty="0">
                <a:latin typeface="Apple Chancery" panose="03020702040506060504" pitchFamily="66" charset="-79"/>
                <a:cs typeface="Apple Chancery" panose="03020702040506060504" pitchFamily="66" charset="-79"/>
              </a:rPr>
              <a:t>Persisting Theological Differences</a:t>
            </a:r>
          </a:p>
        </p:txBody>
      </p:sp>
      <p:sp>
        <p:nvSpPr>
          <p:cNvPr id="3" name="Content Placeholder 2">
            <a:extLst>
              <a:ext uri="{FF2B5EF4-FFF2-40B4-BE49-F238E27FC236}">
                <a16:creationId xmlns:a16="http://schemas.microsoft.com/office/drawing/2014/main" id="{D3AFB899-8589-7448-8430-5DE44B775722}"/>
              </a:ext>
            </a:extLst>
          </p:cNvPr>
          <p:cNvSpPr>
            <a:spLocks noGrp="1"/>
          </p:cNvSpPr>
          <p:nvPr>
            <p:ph idx="1"/>
          </p:nvPr>
        </p:nvSpPr>
        <p:spPr/>
        <p:txBody>
          <a:bodyPr>
            <a:normAutofit fontScale="85000" lnSpcReduction="20000"/>
          </a:bodyPr>
          <a:lstStyle/>
          <a:p>
            <a:r>
              <a:rPr lang="en-US" i="1" dirty="0"/>
              <a:t>The Unfinished Reformation</a:t>
            </a:r>
            <a:r>
              <a:rPr lang="en-US" dirty="0"/>
              <a:t> by Dr. Greg Alison, Dr. Chris Castaldo </a:t>
            </a:r>
          </a:p>
          <a:p>
            <a:pPr lvl="1"/>
            <a:r>
              <a:rPr lang="en-US" dirty="0"/>
              <a:t>Personally, the most clarifying and informative assessment </a:t>
            </a:r>
          </a:p>
          <a:p>
            <a:r>
              <a:rPr lang="en-US" i="1" dirty="0"/>
              <a:t>Talking with Catholics About the Gospel </a:t>
            </a:r>
            <a:r>
              <a:rPr lang="en-US" dirty="0"/>
              <a:t>by Dr. Chris Castaldo</a:t>
            </a:r>
          </a:p>
          <a:p>
            <a:pPr lvl="1"/>
            <a:r>
              <a:rPr lang="en-US" dirty="0"/>
              <a:t>KEY: Catholicism is not monolithic</a:t>
            </a:r>
          </a:p>
          <a:p>
            <a:pPr lvl="2"/>
            <a:r>
              <a:rPr lang="en-US" dirty="0">
                <a:solidFill>
                  <a:schemeClr val="bg2"/>
                </a:solidFill>
              </a:rPr>
              <a:t>Traditional, cultural, evangelical</a:t>
            </a:r>
            <a:endParaRPr lang="en-US" dirty="0"/>
          </a:p>
          <a:p>
            <a:r>
              <a:rPr lang="en-US" i="1" dirty="0"/>
              <a:t>The Case for Catholicism </a:t>
            </a:r>
            <a:r>
              <a:rPr lang="en-US" dirty="0"/>
              <a:t>by Dr. Trent Horn</a:t>
            </a:r>
          </a:p>
        </p:txBody>
      </p:sp>
    </p:spTree>
    <p:extLst>
      <p:ext uri="{BB962C8B-B14F-4D97-AF65-F5344CB8AC3E}">
        <p14:creationId xmlns:p14="http://schemas.microsoft.com/office/powerpoint/2010/main" val="2262239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52499-068B-A147-A7E8-DAE27E966F74}"/>
              </a:ext>
            </a:extLst>
          </p:cNvPr>
          <p:cNvSpPr>
            <a:spLocks noGrp="1"/>
          </p:cNvSpPr>
          <p:nvPr>
            <p:ph type="title"/>
          </p:nvPr>
        </p:nvSpPr>
        <p:spPr/>
        <p:txBody>
          <a:bodyPr/>
          <a:lstStyle/>
          <a:p>
            <a:r>
              <a:rPr lang="en-US" dirty="0">
                <a:latin typeface="Apple Chancery" panose="03020702040506060504" pitchFamily="66" charset="-79"/>
                <a:cs typeface="Apple Chancery" panose="03020702040506060504" pitchFamily="66" charset="-79"/>
              </a:rPr>
              <a:t>The Documentary’s Agenda</a:t>
            </a:r>
          </a:p>
        </p:txBody>
      </p:sp>
      <p:sp>
        <p:nvSpPr>
          <p:cNvPr id="3" name="Content Placeholder 2">
            <a:extLst>
              <a:ext uri="{FF2B5EF4-FFF2-40B4-BE49-F238E27FC236}">
                <a16:creationId xmlns:a16="http://schemas.microsoft.com/office/drawing/2014/main" id="{5D13481D-EBDF-EE40-90FA-80AABB498859}"/>
              </a:ext>
            </a:extLst>
          </p:cNvPr>
          <p:cNvSpPr>
            <a:spLocks noGrp="1"/>
          </p:cNvSpPr>
          <p:nvPr>
            <p:ph idx="1"/>
          </p:nvPr>
        </p:nvSpPr>
        <p:spPr/>
        <p:txBody>
          <a:bodyPr>
            <a:normAutofit fontScale="85000" lnSpcReduction="20000"/>
          </a:bodyPr>
          <a:lstStyle/>
          <a:p>
            <a:r>
              <a:rPr lang="en-US" dirty="0"/>
              <a:t>The Catholic and Protestant divide still exists today, though admittedly in far different shape from what it used to be. It is the objective of this documentary to explore the current nature of the divide predominantly through the interviews of people who represent three basic categories:</a:t>
            </a:r>
          </a:p>
          <a:p>
            <a:pPr marL="0" indent="0">
              <a:buNone/>
            </a:pPr>
            <a:r>
              <a:rPr lang="en-US" dirty="0"/>
              <a:t>		1. Complex</a:t>
            </a:r>
          </a:p>
          <a:p>
            <a:pPr marL="0" indent="0">
              <a:buNone/>
            </a:pPr>
            <a:r>
              <a:rPr lang="en-US" dirty="0"/>
              <a:t>		2. Conflict</a:t>
            </a:r>
          </a:p>
          <a:p>
            <a:pPr marL="0" indent="0">
              <a:buNone/>
            </a:pPr>
            <a:r>
              <a:rPr lang="en-US" dirty="0"/>
              <a:t>		3. Commonality</a:t>
            </a:r>
          </a:p>
          <a:p>
            <a:endParaRPr lang="en-US" dirty="0"/>
          </a:p>
        </p:txBody>
      </p:sp>
    </p:spTree>
    <p:extLst>
      <p:ext uri="{BB962C8B-B14F-4D97-AF65-F5344CB8AC3E}">
        <p14:creationId xmlns:p14="http://schemas.microsoft.com/office/powerpoint/2010/main" val="612672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321E2-0563-8C4B-B261-0794272F6AF6}"/>
              </a:ext>
            </a:extLst>
          </p:cNvPr>
          <p:cNvSpPr>
            <a:spLocks noGrp="1"/>
          </p:cNvSpPr>
          <p:nvPr>
            <p:ph type="title"/>
          </p:nvPr>
        </p:nvSpPr>
        <p:spPr/>
        <p:txBody>
          <a:bodyPr/>
          <a:lstStyle/>
          <a:p>
            <a:r>
              <a:rPr lang="en-US" dirty="0">
                <a:latin typeface="Apple Chancery" panose="03020702040506060504" pitchFamily="66" charset="-79"/>
                <a:cs typeface="Apple Chancery" panose="03020702040506060504" pitchFamily="66" charset="-79"/>
              </a:rPr>
              <a:t>The Complex</a:t>
            </a:r>
          </a:p>
        </p:txBody>
      </p:sp>
      <p:sp>
        <p:nvSpPr>
          <p:cNvPr id="3" name="Content Placeholder 2">
            <a:extLst>
              <a:ext uri="{FF2B5EF4-FFF2-40B4-BE49-F238E27FC236}">
                <a16:creationId xmlns:a16="http://schemas.microsoft.com/office/drawing/2014/main" id="{BC87C069-2ED8-5D42-B3C3-5A243A1121D1}"/>
              </a:ext>
            </a:extLst>
          </p:cNvPr>
          <p:cNvSpPr>
            <a:spLocks noGrp="1"/>
          </p:cNvSpPr>
          <p:nvPr>
            <p:ph idx="1"/>
          </p:nvPr>
        </p:nvSpPr>
        <p:spPr/>
        <p:txBody>
          <a:bodyPr>
            <a:normAutofit fontScale="62500" lnSpcReduction="20000"/>
          </a:bodyPr>
          <a:lstStyle/>
          <a:p>
            <a:r>
              <a:rPr lang="en-US" dirty="0"/>
              <a:t>The complex. There are many people in the United States who have crossed from one side to the other. Their “conversions” are riddled with complexity. As the interviews of two leaders and two lay people who transferred from one side to the other are conducted, this complexity may begin to take shape. Where are the stories conflicting, intersecting, aligning and diverging? </a:t>
            </a:r>
          </a:p>
          <a:p>
            <a:r>
              <a:rPr lang="en-US" sz="2900" b="1" dirty="0"/>
              <a:t>Interviewee Candidates:</a:t>
            </a:r>
          </a:p>
          <a:p>
            <a:pPr lvl="1"/>
            <a:r>
              <a:rPr lang="en-US" dirty="0"/>
              <a:t>Dr. Scott Hahn and Kimberly Hahn</a:t>
            </a:r>
          </a:p>
          <a:p>
            <a:pPr lvl="1"/>
            <a:r>
              <a:rPr lang="en-US" dirty="0"/>
              <a:t>Dr. Chris Castaldo</a:t>
            </a:r>
          </a:p>
          <a:p>
            <a:pPr lvl="1"/>
            <a:r>
              <a:rPr lang="en-US" dirty="0"/>
              <a:t>Professor Barry Gawinski, Liberty University</a:t>
            </a:r>
          </a:p>
          <a:p>
            <a:pPr lvl="1"/>
            <a:r>
              <a:rPr lang="en-US" dirty="0"/>
              <a:t>Professor Neal Brasher, Liberty University</a:t>
            </a:r>
          </a:p>
          <a:p>
            <a:pPr lvl="1"/>
            <a:r>
              <a:rPr lang="en-US" dirty="0"/>
              <a:t>Laypeople</a:t>
            </a:r>
          </a:p>
          <a:p>
            <a:endParaRPr lang="en-US" dirty="0"/>
          </a:p>
        </p:txBody>
      </p:sp>
    </p:spTree>
    <p:extLst>
      <p:ext uri="{BB962C8B-B14F-4D97-AF65-F5344CB8AC3E}">
        <p14:creationId xmlns:p14="http://schemas.microsoft.com/office/powerpoint/2010/main" val="4236756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7F2D7-788A-DE4F-AFA0-29C190D83DF9}"/>
              </a:ext>
            </a:extLst>
          </p:cNvPr>
          <p:cNvSpPr>
            <a:spLocks noGrp="1"/>
          </p:cNvSpPr>
          <p:nvPr>
            <p:ph type="title"/>
          </p:nvPr>
        </p:nvSpPr>
        <p:spPr/>
        <p:txBody>
          <a:bodyPr/>
          <a:lstStyle/>
          <a:p>
            <a:r>
              <a:rPr lang="en-US" dirty="0">
                <a:latin typeface="Apple Chancery" panose="03020702040506060504" pitchFamily="66" charset="-79"/>
                <a:cs typeface="Apple Chancery" panose="03020702040506060504" pitchFamily="66" charset="-79"/>
              </a:rPr>
              <a:t>The Conflict</a:t>
            </a:r>
          </a:p>
        </p:txBody>
      </p:sp>
      <p:sp>
        <p:nvSpPr>
          <p:cNvPr id="3" name="Content Placeholder 2">
            <a:extLst>
              <a:ext uri="{FF2B5EF4-FFF2-40B4-BE49-F238E27FC236}">
                <a16:creationId xmlns:a16="http://schemas.microsoft.com/office/drawing/2014/main" id="{14E93553-C00D-BF45-A48F-D64EB84EC13C}"/>
              </a:ext>
            </a:extLst>
          </p:cNvPr>
          <p:cNvSpPr>
            <a:spLocks noGrp="1"/>
          </p:cNvSpPr>
          <p:nvPr>
            <p:ph idx="1"/>
          </p:nvPr>
        </p:nvSpPr>
        <p:spPr>
          <a:xfrm>
            <a:off x="457200" y="1200151"/>
            <a:ext cx="8049126" cy="3394472"/>
          </a:xfrm>
        </p:spPr>
        <p:txBody>
          <a:bodyPr numCol="2">
            <a:noAutofit/>
          </a:bodyPr>
          <a:lstStyle/>
          <a:p>
            <a:r>
              <a:rPr lang="en-US" sz="2000" dirty="0"/>
              <a:t>We might not be throwing pitch forks at each other anymore, but conflict persists. This section will highlight what theological points drive the conflict today and investigate how those conflicts play out in day-to-day life. Theological experts will openly share the points they take issue with in either side. Historians will assess modern areas of dissension. Other interviews will highlight the emotional hurt and baggage that individuals have experienced from either end. </a:t>
            </a:r>
          </a:p>
          <a:p>
            <a:r>
              <a:rPr lang="en-US" sz="1400" b="1" dirty="0"/>
              <a:t>Interviewee Candidates</a:t>
            </a:r>
          </a:p>
          <a:p>
            <a:pPr lvl="1"/>
            <a:r>
              <a:rPr lang="en-US" sz="1400" dirty="0"/>
              <a:t>Dr. Chris Castaldo</a:t>
            </a:r>
          </a:p>
          <a:p>
            <a:pPr lvl="1"/>
            <a:r>
              <a:rPr lang="en-US" sz="1400" dirty="0"/>
              <a:t>Dr. Greg Alison</a:t>
            </a:r>
          </a:p>
          <a:p>
            <a:pPr lvl="1"/>
            <a:r>
              <a:rPr lang="en-US" sz="1400" dirty="0"/>
              <a:t>Dr. John MacArthur</a:t>
            </a:r>
          </a:p>
          <a:p>
            <a:pPr lvl="1"/>
            <a:r>
              <a:rPr lang="en-US" sz="1400" dirty="0"/>
              <a:t>Dr. Albert Mohler</a:t>
            </a:r>
          </a:p>
          <a:p>
            <a:pPr lvl="1"/>
            <a:r>
              <a:rPr lang="en-US" sz="1400" dirty="0"/>
              <a:t>Dr. Trent Horn</a:t>
            </a:r>
          </a:p>
          <a:p>
            <a:pPr lvl="1"/>
            <a:r>
              <a:rPr lang="en-US" sz="1400" dirty="0"/>
              <a:t>Archbishop Charles Chaput</a:t>
            </a:r>
          </a:p>
          <a:p>
            <a:pPr lvl="1"/>
            <a:r>
              <a:rPr lang="en-US" sz="1400" dirty="0"/>
              <a:t>Dr. Scott Hahn</a:t>
            </a:r>
          </a:p>
          <a:p>
            <a:pPr lvl="1"/>
            <a:r>
              <a:rPr lang="en-US" sz="1400" dirty="0"/>
              <a:t>Students at LU, Students at Franciscan University</a:t>
            </a:r>
          </a:p>
          <a:p>
            <a:pPr lvl="1"/>
            <a:r>
              <a:rPr lang="en-US" sz="1400" dirty="0"/>
              <a:t>Laypeople</a:t>
            </a:r>
          </a:p>
        </p:txBody>
      </p:sp>
    </p:spTree>
    <p:extLst>
      <p:ext uri="{BB962C8B-B14F-4D97-AF65-F5344CB8AC3E}">
        <p14:creationId xmlns:p14="http://schemas.microsoft.com/office/powerpoint/2010/main" val="3201104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3A927-796D-6A4D-94B9-3F09D6686DA0}"/>
              </a:ext>
            </a:extLst>
          </p:cNvPr>
          <p:cNvSpPr>
            <a:spLocks noGrp="1"/>
          </p:cNvSpPr>
          <p:nvPr>
            <p:ph type="title"/>
          </p:nvPr>
        </p:nvSpPr>
        <p:spPr/>
        <p:txBody>
          <a:bodyPr/>
          <a:lstStyle/>
          <a:p>
            <a:r>
              <a:rPr lang="en-US" dirty="0">
                <a:latin typeface="Apple Chancery" panose="03020702040506060504" pitchFamily="66" charset="-79"/>
                <a:cs typeface="Apple Chancery" panose="03020702040506060504" pitchFamily="66" charset="-79"/>
              </a:rPr>
              <a:t>The Commonality</a:t>
            </a:r>
          </a:p>
        </p:txBody>
      </p:sp>
      <p:sp>
        <p:nvSpPr>
          <p:cNvPr id="3" name="Content Placeholder 2">
            <a:extLst>
              <a:ext uri="{FF2B5EF4-FFF2-40B4-BE49-F238E27FC236}">
                <a16:creationId xmlns:a16="http://schemas.microsoft.com/office/drawing/2014/main" id="{FB777E9B-5E5C-C34C-ADC4-48B6A483CA34}"/>
              </a:ext>
            </a:extLst>
          </p:cNvPr>
          <p:cNvSpPr>
            <a:spLocks noGrp="1"/>
          </p:cNvSpPr>
          <p:nvPr>
            <p:ph idx="1"/>
          </p:nvPr>
        </p:nvSpPr>
        <p:spPr/>
        <p:txBody>
          <a:bodyPr>
            <a:normAutofit fontScale="70000" lnSpcReduction="20000"/>
          </a:bodyPr>
          <a:lstStyle/>
          <a:p>
            <a:r>
              <a:rPr lang="en-US" dirty="0"/>
              <a:t>This section is a means of highlighting points of unity amongst members from either confession. Where are Catholics and Protestants working together toward a common good? What has it been like to work alongside each other? Have they seen Christ in the other person? </a:t>
            </a:r>
          </a:p>
          <a:p>
            <a:r>
              <a:rPr lang="en-US" sz="2600" b="1" dirty="0"/>
              <a:t>Interviewee Candidates</a:t>
            </a:r>
          </a:p>
          <a:p>
            <a:pPr lvl="1"/>
            <a:r>
              <a:rPr lang="en-US" sz="2600" dirty="0"/>
              <a:t>Dallas Jenkins and Jonathan Roumie from </a:t>
            </a:r>
            <a:r>
              <a:rPr lang="en-US" sz="2600" i="1" dirty="0"/>
              <a:t>The Chosen</a:t>
            </a:r>
          </a:p>
          <a:p>
            <a:pPr lvl="1"/>
            <a:r>
              <a:rPr lang="en-US" sz="2600" dirty="0"/>
              <a:t>Dr. Matt Levering and Kevin Vanhoozer from ECT</a:t>
            </a:r>
          </a:p>
          <a:p>
            <a:pPr lvl="1"/>
            <a:r>
              <a:rPr lang="en-US" sz="2600" dirty="0"/>
              <a:t>John Mark Comer and mentor, a Jesuit Priest</a:t>
            </a:r>
          </a:p>
          <a:p>
            <a:pPr lvl="1"/>
            <a:r>
              <a:rPr lang="en-US" sz="2600" dirty="0"/>
              <a:t>Pro-Life Representatives</a:t>
            </a:r>
          </a:p>
          <a:p>
            <a:pPr lvl="1"/>
            <a:r>
              <a:rPr lang="en-US" sz="2600" dirty="0"/>
              <a:t>Laypeople</a:t>
            </a:r>
          </a:p>
          <a:p>
            <a:pPr lvl="1"/>
            <a:endParaRPr lang="en-US" dirty="0"/>
          </a:p>
        </p:txBody>
      </p:sp>
    </p:spTree>
    <p:extLst>
      <p:ext uri="{BB962C8B-B14F-4D97-AF65-F5344CB8AC3E}">
        <p14:creationId xmlns:p14="http://schemas.microsoft.com/office/powerpoint/2010/main" val="2068229161"/>
      </p:ext>
    </p:extLst>
  </p:cSld>
  <p:clrMapOvr>
    <a:masterClrMapping/>
  </p:clrMapOvr>
</p:sld>
</file>

<file path=ppt/theme/theme1.xml><?xml version="1.0" encoding="utf-8"?>
<a:theme xmlns:a="http://schemas.openxmlformats.org/drawingml/2006/main" name="Office Theme">
  <a:themeElements>
    <a:clrScheme name="Liberty">
      <a:dk1>
        <a:srgbClr val="FFFFFF"/>
      </a:dk1>
      <a:lt1>
        <a:sysClr val="window" lastClr="FFFFFF"/>
      </a:lt1>
      <a:dk2>
        <a:srgbClr val="0A193E"/>
      </a:dk2>
      <a:lt2>
        <a:srgbClr val="0A193E"/>
      </a:lt2>
      <a:accent1>
        <a:srgbClr val="8EC1EB"/>
      </a:accent1>
      <a:accent2>
        <a:srgbClr val="BCBDBF"/>
      </a:accent2>
      <a:accent3>
        <a:srgbClr val="3C3E42"/>
      </a:accent3>
      <a:accent4>
        <a:srgbClr val="8A0000"/>
      </a:accent4>
      <a:accent5>
        <a:srgbClr val="CE1126"/>
      </a:accent5>
      <a:accent6>
        <a:srgbClr val="008ED6"/>
      </a:accent6>
      <a:hlink>
        <a:srgbClr val="8EC1EB"/>
      </a:hlink>
      <a:folHlink>
        <a:srgbClr val="BCBDBF"/>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62</TotalTime>
  <Words>631</Words>
  <Application>Microsoft Macintosh PowerPoint</Application>
  <PresentationFormat>On-screen Show (16:9)</PresentationFormat>
  <Paragraphs>68</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Apple Chancery</vt:lpstr>
      <vt:lpstr>Apple Chancery</vt:lpstr>
      <vt:lpstr>Arial</vt:lpstr>
      <vt:lpstr>Calibri</vt:lpstr>
      <vt:lpstr>Cambria</vt:lpstr>
      <vt:lpstr>Office Theme</vt:lpstr>
      <vt:lpstr>Catholics and Protestants Today: What Unites? What Divides? </vt:lpstr>
      <vt:lpstr>A Brief Introduction</vt:lpstr>
      <vt:lpstr>Garnering Historical Context</vt:lpstr>
      <vt:lpstr>Historical Context Cont.</vt:lpstr>
      <vt:lpstr>Persisting Theological Differences</vt:lpstr>
      <vt:lpstr>The Documentary’s Agenda</vt:lpstr>
      <vt:lpstr>The Complex</vt:lpstr>
      <vt:lpstr>The Conflict</vt:lpstr>
      <vt:lpstr>The Commonality</vt:lpstr>
    </vt:vector>
  </TitlesOfParts>
  <Company>Liberty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Dugan</dc:creator>
  <cp:lastModifiedBy>Holmes, Savannah Marie</cp:lastModifiedBy>
  <cp:revision>11</cp:revision>
  <dcterms:created xsi:type="dcterms:W3CDTF">2014-11-10T20:35:24Z</dcterms:created>
  <dcterms:modified xsi:type="dcterms:W3CDTF">2022-03-18T20:15:23Z</dcterms:modified>
</cp:coreProperties>
</file>