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58" r:id="rId2"/>
    <p:sldId id="305" r:id="rId3"/>
    <p:sldId id="290" r:id="rId4"/>
    <p:sldId id="307" r:id="rId5"/>
    <p:sldId id="326" r:id="rId6"/>
    <p:sldId id="328" r:id="rId7"/>
    <p:sldId id="287" r:id="rId8"/>
    <p:sldId id="353" r:id="rId9"/>
    <p:sldId id="270" r:id="rId10"/>
    <p:sldId id="351" r:id="rId11"/>
    <p:sldId id="300" r:id="rId12"/>
    <p:sldId id="352" r:id="rId13"/>
    <p:sldId id="286" r:id="rId14"/>
    <p:sldId id="291" r:id="rId15"/>
    <p:sldId id="350" r:id="rId16"/>
    <p:sldId id="296" r:id="rId17"/>
    <p:sldId id="285" r:id="rId18"/>
    <p:sldId id="292"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68A6879-D67E-5860-F75B-326370B67E96}" name="Byrd, Hanna (School of Music, Admin)" initials="BH(oMA" userId="Byrd, Hanna (School of Music, Admin)"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Byrd, Hanna (Dept. of Music and Worship)" initials="BH(oMaW" lastIdx="2" clrIdx="0">
    <p:extLst>
      <p:ext uri="{19B8F6BF-5375-455C-9EA6-DF929625EA0E}">
        <p15:presenceInfo xmlns:p15="http://schemas.microsoft.com/office/powerpoint/2012/main" userId="S-1-5-21-2108236516-2095977292-1695163583-5240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8614" autoAdjust="0"/>
    <p:restoredTop sz="57899" autoAdjust="0"/>
  </p:normalViewPr>
  <p:slideViewPr>
    <p:cSldViewPr snapToGrid="0" snapToObjects="1">
      <p:cViewPr varScale="1">
        <p:scale>
          <a:sx n="60" d="100"/>
          <a:sy n="60" d="100"/>
        </p:scale>
        <p:origin x="496" y="176"/>
      </p:cViewPr>
      <p:guideLst/>
    </p:cSldViewPr>
  </p:slideViewPr>
  <p:outlineViewPr>
    <p:cViewPr>
      <p:scale>
        <a:sx n="33" d="100"/>
        <a:sy n="33" d="100"/>
      </p:scale>
      <p:origin x="0" y="-2960"/>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8/10/relationships/authors" Target="authors.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125B4D-4BB1-E54B-B535-DB2F46AD3EDC}" type="datetimeFigureOut">
              <a:rPr lang="en-US" smtClean="0"/>
              <a:t>2/10/22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B7D0C1-617E-4A48-9C80-906B229CE88C}" type="slidenum">
              <a:rPr lang="en-US" smtClean="0"/>
              <a:t>‹#›</a:t>
            </a:fld>
            <a:endParaRPr lang="en-US" dirty="0"/>
          </a:p>
        </p:txBody>
      </p:sp>
    </p:spTree>
    <p:extLst>
      <p:ext uri="{BB962C8B-B14F-4D97-AF65-F5344CB8AC3E}">
        <p14:creationId xmlns:p14="http://schemas.microsoft.com/office/powerpoint/2010/main" val="35949508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8B68C18-1BF1-F447-95ED-60EAAE35426E}" type="slidenum">
              <a:rPr lang="en-US" smtClean="0"/>
              <a:t>1</a:t>
            </a:fld>
            <a:endParaRPr lang="en-US" dirty="0"/>
          </a:p>
        </p:txBody>
      </p:sp>
    </p:spTree>
    <p:extLst>
      <p:ext uri="{BB962C8B-B14F-4D97-AF65-F5344CB8AC3E}">
        <p14:creationId xmlns:p14="http://schemas.microsoft.com/office/powerpoint/2010/main" val="18671855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4CBFB95-0888-1441-805B-69D6989F91C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098848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9B7D0C1-617E-4A48-9C80-906B229CE88C}" type="slidenum">
              <a:rPr lang="en-US" smtClean="0"/>
              <a:t>11</a:t>
            </a:fld>
            <a:endParaRPr lang="en-US" dirty="0"/>
          </a:p>
        </p:txBody>
      </p:sp>
    </p:spTree>
    <p:extLst>
      <p:ext uri="{BB962C8B-B14F-4D97-AF65-F5344CB8AC3E}">
        <p14:creationId xmlns:p14="http://schemas.microsoft.com/office/powerpoint/2010/main" val="42826376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79B7D0C1-617E-4A48-9C80-906B229CE88C}" type="slidenum">
              <a:rPr lang="en-US" smtClean="0"/>
              <a:t>12</a:t>
            </a:fld>
            <a:endParaRPr lang="en-US" dirty="0"/>
          </a:p>
        </p:txBody>
      </p:sp>
    </p:spTree>
    <p:extLst>
      <p:ext uri="{BB962C8B-B14F-4D97-AF65-F5344CB8AC3E}">
        <p14:creationId xmlns:p14="http://schemas.microsoft.com/office/powerpoint/2010/main" val="9265370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endParaRPr lang="en-US" b="1"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4CBFB95-0888-1441-805B-69D6989F91C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883739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68B68C18-1BF1-F447-95ED-60EAAE35426E}" type="slidenum">
              <a:rPr lang="en-US" smtClean="0"/>
              <a:t>14</a:t>
            </a:fld>
            <a:endParaRPr lang="en-US" dirty="0"/>
          </a:p>
        </p:txBody>
      </p:sp>
    </p:spTree>
    <p:extLst>
      <p:ext uri="{BB962C8B-B14F-4D97-AF65-F5344CB8AC3E}">
        <p14:creationId xmlns:p14="http://schemas.microsoft.com/office/powerpoint/2010/main" val="21463082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4CBFB95-0888-1441-805B-69D6989F91C2}" type="slidenum">
              <a:rPr lang="en-US" smtClean="0"/>
              <a:t>15</a:t>
            </a:fld>
            <a:endParaRPr lang="en-US" dirty="0"/>
          </a:p>
        </p:txBody>
      </p:sp>
    </p:spTree>
    <p:extLst>
      <p:ext uri="{BB962C8B-B14F-4D97-AF65-F5344CB8AC3E}">
        <p14:creationId xmlns:p14="http://schemas.microsoft.com/office/powerpoint/2010/main" val="6315278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fld id="{79B7D0C1-617E-4A48-9C80-906B229CE88C}" type="slidenum">
              <a:rPr lang="en-US" smtClean="0"/>
              <a:t>16</a:t>
            </a:fld>
            <a:endParaRPr lang="en-US" dirty="0"/>
          </a:p>
        </p:txBody>
      </p:sp>
    </p:spTree>
    <p:extLst>
      <p:ext uri="{BB962C8B-B14F-4D97-AF65-F5344CB8AC3E}">
        <p14:creationId xmlns:p14="http://schemas.microsoft.com/office/powerpoint/2010/main" val="1433018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9B7D0C1-617E-4A48-9C80-906B229CE88C}" type="slidenum">
              <a:rPr lang="en-US" smtClean="0"/>
              <a:t>17</a:t>
            </a:fld>
            <a:endParaRPr lang="en-US" dirty="0"/>
          </a:p>
        </p:txBody>
      </p:sp>
    </p:spTree>
    <p:extLst>
      <p:ext uri="{BB962C8B-B14F-4D97-AF65-F5344CB8AC3E}">
        <p14:creationId xmlns:p14="http://schemas.microsoft.com/office/powerpoint/2010/main" val="6353284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8B68C18-1BF1-F447-95ED-60EAAE35426E}" type="slidenum">
              <a:rPr lang="en-US" smtClean="0"/>
              <a:t>18</a:t>
            </a:fld>
            <a:endParaRPr lang="en-US" dirty="0"/>
          </a:p>
        </p:txBody>
      </p:sp>
    </p:spTree>
    <p:extLst>
      <p:ext uri="{BB962C8B-B14F-4D97-AF65-F5344CB8AC3E}">
        <p14:creationId xmlns:p14="http://schemas.microsoft.com/office/powerpoint/2010/main" val="19683345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4CBFB95-0888-1441-805B-69D6989F91C2}" type="slidenum">
              <a:rPr lang="en-US" smtClean="0"/>
              <a:t>2</a:t>
            </a:fld>
            <a:endParaRPr lang="en-US" dirty="0"/>
          </a:p>
        </p:txBody>
      </p:sp>
    </p:spTree>
    <p:extLst>
      <p:ext uri="{BB962C8B-B14F-4D97-AF65-F5344CB8AC3E}">
        <p14:creationId xmlns:p14="http://schemas.microsoft.com/office/powerpoint/2010/main" val="8224413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9B7D0C1-617E-4A48-9C80-906B229CE88C}" type="slidenum">
              <a:rPr lang="en-US" smtClean="0"/>
              <a:t>3</a:t>
            </a:fld>
            <a:endParaRPr lang="en-US" dirty="0"/>
          </a:p>
        </p:txBody>
      </p:sp>
    </p:spTree>
    <p:extLst>
      <p:ext uri="{BB962C8B-B14F-4D97-AF65-F5344CB8AC3E}">
        <p14:creationId xmlns:p14="http://schemas.microsoft.com/office/powerpoint/2010/main" val="36942280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79B7D0C1-617E-4A48-9C80-906B229CE88C}" type="slidenum">
              <a:rPr lang="en-US" smtClean="0"/>
              <a:t>4</a:t>
            </a:fld>
            <a:endParaRPr lang="en-US" dirty="0"/>
          </a:p>
        </p:txBody>
      </p:sp>
    </p:spTree>
    <p:extLst>
      <p:ext uri="{BB962C8B-B14F-4D97-AF65-F5344CB8AC3E}">
        <p14:creationId xmlns:p14="http://schemas.microsoft.com/office/powerpoint/2010/main" val="1558815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5"/>
          </p:nvPr>
        </p:nvSpPr>
        <p:spPr/>
        <p:txBody>
          <a:bodyPr/>
          <a:lstStyle/>
          <a:p>
            <a:fld id="{44CBFB95-0888-1441-805B-69D6989F91C2}" type="slidenum">
              <a:rPr lang="en-US" smtClean="0"/>
              <a:t>5</a:t>
            </a:fld>
            <a:endParaRPr lang="en-US" dirty="0"/>
          </a:p>
        </p:txBody>
      </p:sp>
    </p:spTree>
    <p:extLst>
      <p:ext uri="{BB962C8B-B14F-4D97-AF65-F5344CB8AC3E}">
        <p14:creationId xmlns:p14="http://schemas.microsoft.com/office/powerpoint/2010/main" val="5387192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44CBFB95-0888-1441-805B-69D6989F91C2}" type="slidenum">
              <a:rPr lang="en-US" smtClean="0"/>
              <a:t>6</a:t>
            </a:fld>
            <a:endParaRPr lang="en-US" dirty="0"/>
          </a:p>
        </p:txBody>
      </p:sp>
    </p:spTree>
    <p:extLst>
      <p:ext uri="{BB962C8B-B14F-4D97-AF65-F5344CB8AC3E}">
        <p14:creationId xmlns:p14="http://schemas.microsoft.com/office/powerpoint/2010/main" val="40495747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8B68C18-1BF1-F447-95ED-60EAAE35426E}" type="slidenum">
              <a:rPr lang="en-US" smtClean="0"/>
              <a:t>7</a:t>
            </a:fld>
            <a:endParaRPr lang="en-US" dirty="0"/>
          </a:p>
        </p:txBody>
      </p:sp>
    </p:spTree>
    <p:extLst>
      <p:ext uri="{BB962C8B-B14F-4D97-AF65-F5344CB8AC3E}">
        <p14:creationId xmlns:p14="http://schemas.microsoft.com/office/powerpoint/2010/main" val="22178124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44CBFB95-0888-1441-805B-69D6989F91C2}" type="slidenum">
              <a:rPr lang="en-US" smtClean="0"/>
              <a:t>8</a:t>
            </a:fld>
            <a:endParaRPr lang="en-US" dirty="0"/>
          </a:p>
        </p:txBody>
      </p:sp>
    </p:spTree>
    <p:extLst>
      <p:ext uri="{BB962C8B-B14F-4D97-AF65-F5344CB8AC3E}">
        <p14:creationId xmlns:p14="http://schemas.microsoft.com/office/powerpoint/2010/main" val="32254101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8B68C18-1BF1-F447-95ED-60EAAE35426E}" type="slidenum">
              <a:rPr lang="en-US" smtClean="0"/>
              <a:t>9</a:t>
            </a:fld>
            <a:endParaRPr lang="en-US" dirty="0"/>
          </a:p>
        </p:txBody>
      </p:sp>
    </p:spTree>
    <p:extLst>
      <p:ext uri="{BB962C8B-B14F-4D97-AF65-F5344CB8AC3E}">
        <p14:creationId xmlns:p14="http://schemas.microsoft.com/office/powerpoint/2010/main" val="1648518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6D25EB0-0F45-7E48-827F-CF36DA4C0AB4}" type="datetimeFigureOut">
              <a:rPr lang="en-US" smtClean="0"/>
              <a:t>2/10/22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F57A21-D538-574A-B332-055C511D67D9}" type="slidenum">
              <a:rPr lang="en-US" smtClean="0"/>
              <a:t>‹#›</a:t>
            </a:fld>
            <a:endParaRPr lang="en-US" dirty="0"/>
          </a:p>
        </p:txBody>
      </p:sp>
    </p:spTree>
    <p:extLst>
      <p:ext uri="{BB962C8B-B14F-4D97-AF65-F5344CB8AC3E}">
        <p14:creationId xmlns:p14="http://schemas.microsoft.com/office/powerpoint/2010/main" val="1296166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6D25EB0-0F45-7E48-827F-CF36DA4C0AB4}" type="datetimeFigureOut">
              <a:rPr lang="en-US" smtClean="0"/>
              <a:t>2/10/22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F57A21-D538-574A-B332-055C511D67D9}" type="slidenum">
              <a:rPr lang="en-US" smtClean="0"/>
              <a:t>‹#›</a:t>
            </a:fld>
            <a:endParaRPr lang="en-US" dirty="0"/>
          </a:p>
        </p:txBody>
      </p:sp>
    </p:spTree>
    <p:extLst>
      <p:ext uri="{BB962C8B-B14F-4D97-AF65-F5344CB8AC3E}">
        <p14:creationId xmlns:p14="http://schemas.microsoft.com/office/powerpoint/2010/main" val="1477715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6D25EB0-0F45-7E48-827F-CF36DA4C0AB4}" type="datetimeFigureOut">
              <a:rPr lang="en-US" smtClean="0"/>
              <a:t>2/10/22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F57A21-D538-574A-B332-055C511D67D9}" type="slidenum">
              <a:rPr lang="en-US" smtClean="0"/>
              <a:t>‹#›</a:t>
            </a:fld>
            <a:endParaRPr lang="en-US" dirty="0"/>
          </a:p>
        </p:txBody>
      </p:sp>
    </p:spTree>
    <p:extLst>
      <p:ext uri="{BB962C8B-B14F-4D97-AF65-F5344CB8AC3E}">
        <p14:creationId xmlns:p14="http://schemas.microsoft.com/office/powerpoint/2010/main" val="314602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with Image">
    <p:spTree>
      <p:nvGrpSpPr>
        <p:cNvPr id="1" name=""/>
        <p:cNvGrpSpPr/>
        <p:nvPr/>
      </p:nvGrpSpPr>
      <p:grpSpPr>
        <a:xfrm>
          <a:off x="0" y="0"/>
          <a:ext cx="0" cy="0"/>
          <a:chOff x="0" y="0"/>
          <a:chExt cx="0" cy="0"/>
        </a:xfrm>
      </p:grpSpPr>
      <p:sp>
        <p:nvSpPr>
          <p:cNvPr id="12" name="Freeform 6" title="Page Number Shape"/>
          <p:cNvSpPr/>
          <p:nvPr/>
        </p:nvSpPr>
        <p:spPr bwMode="auto">
          <a:xfrm>
            <a:off x="11784011" y="-1"/>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accent1"/>
          </a:solidFill>
          <a:ln w="0">
            <a:noFill/>
            <a:prstDash val="solid"/>
            <a:round/>
            <a:headEnd/>
            <a:tailEnd/>
          </a:ln>
        </p:spPr>
      </p:sp>
      <p:sp>
        <p:nvSpPr>
          <p:cNvPr id="2" name="Title 1"/>
          <p:cNvSpPr>
            <a:spLocks noGrp="1"/>
          </p:cNvSpPr>
          <p:nvPr>
            <p:ph type="ctrTitle"/>
          </p:nvPr>
        </p:nvSpPr>
        <p:spPr>
          <a:xfrm>
            <a:off x="5747656" y="1264197"/>
            <a:ext cx="5670487" cy="4268965"/>
          </a:xfrm>
        </p:spPr>
        <p:txBody>
          <a:bodyPr anchor="ctr">
            <a:normAutofit/>
          </a:bodyPr>
          <a:lstStyle>
            <a:lvl1pPr algn="l">
              <a:lnSpc>
                <a:spcPct val="85000"/>
              </a:lnSpc>
              <a:defRPr sz="6000" cap="none"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67666" y="4151085"/>
            <a:ext cx="4633806" cy="1591181"/>
          </a:xfrm>
        </p:spPr>
        <p:txBody>
          <a:bodyPr anchor="b">
            <a:noAutofit/>
          </a:bodyPr>
          <a:lstStyle>
            <a:lvl1pPr marL="0" indent="0" algn="r">
              <a:lnSpc>
                <a:spcPct val="100000"/>
              </a:lnSpc>
              <a:spcBef>
                <a:spcPts val="0"/>
              </a:spcBef>
              <a:buNone/>
              <a:defRPr sz="2300" b="0" i="1"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cxnSp>
        <p:nvCxnSpPr>
          <p:cNvPr id="9" name="Straight Connector 8" title="Verticle Rule Line"/>
          <p:cNvCxnSpPr>
            <a:cxnSpLocks/>
          </p:cNvCxnSpPr>
          <p:nvPr/>
        </p:nvCxnSpPr>
        <p:spPr>
          <a:xfrm>
            <a:off x="5524563" y="1115733"/>
            <a:ext cx="0" cy="4626534"/>
          </a:xfrm>
          <a:prstGeom prst="line">
            <a:avLst/>
          </a:prstGeom>
          <a:ln w="635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Picture Placeholder 10">
            <a:extLst>
              <a:ext uri="{FF2B5EF4-FFF2-40B4-BE49-F238E27FC236}">
                <a16:creationId xmlns:a16="http://schemas.microsoft.com/office/drawing/2014/main" id="{137A75DA-C6FF-4420-94B9-E3338D1F9A04}"/>
              </a:ext>
            </a:extLst>
          </p:cNvPr>
          <p:cNvSpPr>
            <a:spLocks noGrp="1"/>
          </p:cNvSpPr>
          <p:nvPr>
            <p:ph type="pic" sz="quarter" idx="10" hasCustomPrompt="1"/>
          </p:nvPr>
        </p:nvSpPr>
        <p:spPr>
          <a:xfrm>
            <a:off x="2743615" y="1367500"/>
            <a:ext cx="2397795" cy="2397795"/>
          </a:xfrm>
          <a:prstGeom prst="ellipse">
            <a:avLst/>
          </a:prstGeom>
          <a:solidFill>
            <a:schemeClr val="bg1"/>
          </a:solidFill>
        </p:spPr>
        <p:txBody>
          <a:bodyPr anchor="ctr"/>
          <a:lstStyle>
            <a:lvl1pPr marL="0" indent="0" algn="ctr">
              <a:buNone/>
              <a:defRPr i="1"/>
            </a:lvl1pPr>
          </a:lstStyle>
          <a:p>
            <a:r>
              <a:rPr lang="en-ZA" dirty="0"/>
              <a:t>Insert Portrait Photo</a:t>
            </a:r>
          </a:p>
        </p:txBody>
      </p:sp>
    </p:spTree>
    <p:extLst>
      <p:ext uri="{BB962C8B-B14F-4D97-AF65-F5344CB8AC3E}">
        <p14:creationId xmlns:p14="http://schemas.microsoft.com/office/powerpoint/2010/main" val="1582817376"/>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792">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Content with Caption">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sp>
        <p:nvSpPr>
          <p:cNvPr id="2" name="Title 1"/>
          <p:cNvSpPr>
            <a:spLocks noGrp="1"/>
          </p:cNvSpPr>
          <p:nvPr>
            <p:ph type="title"/>
          </p:nvPr>
        </p:nvSpPr>
        <p:spPr>
          <a:xfrm>
            <a:off x="762000" y="559678"/>
            <a:ext cx="3833906" cy="2221622"/>
          </a:xfrm>
        </p:spPr>
        <p:txBody>
          <a:bodyPr anchor="b"/>
          <a:lstStyle>
            <a:lvl1pPr>
              <a:defRPr>
                <a:solidFill>
                  <a:schemeClr val="bg1"/>
                </a:solidFill>
              </a:defRPr>
            </a:lvl1pPr>
          </a:lstStyle>
          <a:p>
            <a:r>
              <a:rPr lang="en-US"/>
              <a:t>Click to edit Master title style</a:t>
            </a:r>
            <a:endParaRPr lang="en-US" dirty="0"/>
          </a:p>
        </p:txBody>
      </p:sp>
      <p:sp>
        <p:nvSpPr>
          <p:cNvPr id="4" name="Date Placeholder 3"/>
          <p:cNvSpPr>
            <a:spLocks noGrp="1"/>
          </p:cNvSpPr>
          <p:nvPr>
            <p:ph type="dt" sz="half" idx="10"/>
          </p:nvPr>
        </p:nvSpPr>
        <p:spPr/>
        <p:txBody>
          <a:bodyPr/>
          <a:lstStyle>
            <a:lvl1pPr>
              <a:defRPr>
                <a:solidFill>
                  <a:schemeClr val="bg1"/>
                </a:solidFill>
              </a:defRPr>
            </a:lvl1pPr>
          </a:lstStyle>
          <a:p>
            <a:fld id="{471D0754-1959-7F4F-A198-3F4710E170D8}" type="datetime1">
              <a:rPr lang="en-US" smtClean="0"/>
              <a:t>2/10/22</a:t>
            </a:fld>
            <a:endParaRPr lang="en-ZA"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ZA" dirty="0"/>
          </a:p>
        </p:txBody>
      </p:sp>
      <p:sp>
        <p:nvSpPr>
          <p:cNvPr id="6" name="Slide Number Placeholder 5"/>
          <p:cNvSpPr>
            <a:spLocks noGrp="1"/>
          </p:cNvSpPr>
          <p:nvPr>
            <p:ph type="sldNum" sz="quarter" idx="12"/>
          </p:nvPr>
        </p:nvSpPr>
        <p:spPr/>
        <p:txBody>
          <a:bodyPr/>
          <a:lstStyle/>
          <a:p>
            <a:fld id="{13D2E340-0663-474B-992C-9192B5C45E57}" type="slidenum">
              <a:rPr lang="en-ZA" smtClean="0"/>
              <a:t>‹#›</a:t>
            </a:fld>
            <a:endParaRPr lang="en-ZA" dirty="0"/>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a:lstStyle>
            <a:lvl1pPr marL="0" indent="0" algn="r">
              <a:buNone/>
              <a:defRPr>
                <a:solidFill>
                  <a:schemeClr val="bg1"/>
                </a:solidFill>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dirty="0"/>
              <a:t>Place your subtitle here</a:t>
            </a:r>
            <a:endParaRPr lang="en-ZA" dirty="0"/>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Content Placeholder 6">
            <a:extLst>
              <a:ext uri="{FF2B5EF4-FFF2-40B4-BE49-F238E27FC236}">
                <a16:creationId xmlns:a16="http://schemas.microsoft.com/office/drawing/2014/main" id="{FBC751F3-ABD6-4995-8494-4932D12ACE1B}"/>
              </a:ext>
            </a:extLst>
          </p:cNvPr>
          <p:cNvSpPr>
            <a:spLocks noGrp="1"/>
          </p:cNvSpPr>
          <p:nvPr>
            <p:ph sz="quarter" idx="19"/>
          </p:nvPr>
        </p:nvSpPr>
        <p:spPr>
          <a:xfrm>
            <a:off x="5326063" y="559678"/>
            <a:ext cx="6103937" cy="519183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83424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le and Subtitle only">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16C1126B-4E27-49D1-926A-A5CDC562C77C}"/>
              </a:ext>
            </a:extLst>
          </p:cNvPr>
          <p:cNvSpPr/>
          <p:nvPr userDrawn="1"/>
        </p:nvSpPr>
        <p:spPr>
          <a:xfrm>
            <a:off x="0" y="0"/>
            <a:ext cx="4896195"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sp>
        <p:nvSpPr>
          <p:cNvPr id="2" name="Title 1"/>
          <p:cNvSpPr>
            <a:spLocks noGrp="1"/>
          </p:cNvSpPr>
          <p:nvPr>
            <p:ph type="title"/>
          </p:nvPr>
        </p:nvSpPr>
        <p:spPr>
          <a:xfrm>
            <a:off x="762000" y="559678"/>
            <a:ext cx="3833906" cy="2221622"/>
          </a:xfrm>
        </p:spPr>
        <p:txBody>
          <a:bodyPr anchor="b"/>
          <a:lstStyle>
            <a:lvl1pPr>
              <a:defRPr>
                <a:solidFill>
                  <a:schemeClr val="bg1"/>
                </a:solidFill>
              </a:defRPr>
            </a:lvl1pPr>
          </a:lstStyle>
          <a:p>
            <a:r>
              <a:rPr lang="en-US"/>
              <a:t>Click to edit Master title style</a:t>
            </a:r>
            <a:endParaRPr lang="en-US" dirty="0"/>
          </a:p>
        </p:txBody>
      </p:sp>
      <p:sp>
        <p:nvSpPr>
          <p:cNvPr id="4" name="Date Placeholder 3"/>
          <p:cNvSpPr>
            <a:spLocks noGrp="1"/>
          </p:cNvSpPr>
          <p:nvPr>
            <p:ph type="dt" sz="half" idx="10"/>
          </p:nvPr>
        </p:nvSpPr>
        <p:spPr/>
        <p:txBody>
          <a:bodyPr/>
          <a:lstStyle>
            <a:lvl1pPr>
              <a:defRPr>
                <a:solidFill>
                  <a:schemeClr val="bg1"/>
                </a:solidFill>
              </a:defRPr>
            </a:lvl1pPr>
          </a:lstStyle>
          <a:p>
            <a:fld id="{471D0754-1959-7F4F-A198-3F4710E170D8}" type="datetime1">
              <a:rPr lang="en-US" smtClean="0"/>
              <a:t>2/10/22</a:t>
            </a:fld>
            <a:endParaRPr lang="en-ZA"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ZA" dirty="0"/>
          </a:p>
        </p:txBody>
      </p:sp>
      <p:sp>
        <p:nvSpPr>
          <p:cNvPr id="6" name="Slide Number Placeholder 5"/>
          <p:cNvSpPr>
            <a:spLocks noGrp="1"/>
          </p:cNvSpPr>
          <p:nvPr>
            <p:ph type="sldNum" sz="quarter" idx="12"/>
          </p:nvPr>
        </p:nvSpPr>
        <p:spPr/>
        <p:txBody>
          <a:bodyPr/>
          <a:lstStyle/>
          <a:p>
            <a:fld id="{13D2E340-0663-474B-992C-9192B5C45E57}" type="slidenum">
              <a:rPr lang="en-ZA" smtClean="0"/>
              <a:t>‹#›</a:t>
            </a:fld>
            <a:endParaRPr lang="en-ZA" dirty="0"/>
          </a:p>
        </p:txBody>
      </p:sp>
      <p:sp>
        <p:nvSpPr>
          <p:cNvPr id="20" name="Text Placeholder 19">
            <a:extLst>
              <a:ext uri="{FF2B5EF4-FFF2-40B4-BE49-F238E27FC236}">
                <a16:creationId xmlns:a16="http://schemas.microsoft.com/office/drawing/2014/main" id="{66A1A72B-59FA-4D91-8267-669EAAD44565}"/>
              </a:ext>
            </a:extLst>
          </p:cNvPr>
          <p:cNvSpPr>
            <a:spLocks noGrp="1"/>
          </p:cNvSpPr>
          <p:nvPr>
            <p:ph type="body" sz="quarter" idx="18" hasCustomPrompt="1"/>
          </p:nvPr>
        </p:nvSpPr>
        <p:spPr>
          <a:xfrm>
            <a:off x="762000" y="2895600"/>
            <a:ext cx="3842550" cy="2855913"/>
          </a:xfrm>
        </p:spPr>
        <p:txBody>
          <a:bodyPr/>
          <a:lstStyle>
            <a:lvl1pPr marL="0" indent="0" algn="r">
              <a:buNone/>
              <a:defRPr>
                <a:solidFill>
                  <a:schemeClr val="bg1"/>
                </a:solidFill>
              </a:defRPr>
            </a:lvl1pPr>
            <a:lvl2pPr marL="402336" indent="0" algn="r">
              <a:buNone/>
              <a:defRPr/>
            </a:lvl2pPr>
            <a:lvl3pPr marL="859536" indent="0" algn="r">
              <a:buNone/>
              <a:defRPr/>
            </a:lvl3pPr>
            <a:lvl4pPr marL="1316736" indent="0" algn="r">
              <a:buNone/>
              <a:defRPr/>
            </a:lvl4pPr>
            <a:lvl5pPr marL="1773936" indent="0" algn="r">
              <a:buNone/>
              <a:defRPr/>
            </a:lvl5pPr>
          </a:lstStyle>
          <a:p>
            <a:pPr lvl="0"/>
            <a:r>
              <a:rPr lang="en-US" dirty="0"/>
              <a:t>Place your subtitle here</a:t>
            </a:r>
            <a:endParaRPr lang="en-ZA" dirty="0"/>
          </a:p>
        </p:txBody>
      </p:sp>
      <p:cxnSp>
        <p:nvCxnSpPr>
          <p:cNvPr id="21" name="Straight Connector 20" title="Horizontal Rule Line">
            <a:extLst>
              <a:ext uri="{FF2B5EF4-FFF2-40B4-BE49-F238E27FC236}">
                <a16:creationId xmlns:a16="http://schemas.microsoft.com/office/drawing/2014/main" id="{D75086F1-E157-4A98-93DB-478F34A1158E}"/>
              </a:ext>
            </a:extLst>
          </p:cNvPr>
          <p:cNvCxnSpPr/>
          <p:nvPr userDrawn="1"/>
        </p:nvCxnSpPr>
        <p:spPr>
          <a:xfrm>
            <a:off x="0" y="6199730"/>
            <a:ext cx="44958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4667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6D25EB0-0F45-7E48-827F-CF36DA4C0AB4}" type="datetimeFigureOut">
              <a:rPr lang="en-US" smtClean="0"/>
              <a:t>2/10/22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F57A21-D538-574A-B332-055C511D67D9}" type="slidenum">
              <a:rPr lang="en-US" smtClean="0"/>
              <a:t>‹#›</a:t>
            </a:fld>
            <a:endParaRPr lang="en-US" dirty="0"/>
          </a:p>
        </p:txBody>
      </p:sp>
    </p:spTree>
    <p:extLst>
      <p:ext uri="{BB962C8B-B14F-4D97-AF65-F5344CB8AC3E}">
        <p14:creationId xmlns:p14="http://schemas.microsoft.com/office/powerpoint/2010/main" val="16165793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D25EB0-0F45-7E48-827F-CF36DA4C0AB4}" type="datetimeFigureOut">
              <a:rPr lang="en-US" smtClean="0"/>
              <a:t>2/10/22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6F57A21-D538-574A-B332-055C511D67D9}" type="slidenum">
              <a:rPr lang="en-US" smtClean="0"/>
              <a:t>‹#›</a:t>
            </a:fld>
            <a:endParaRPr lang="en-US" dirty="0"/>
          </a:p>
        </p:txBody>
      </p:sp>
    </p:spTree>
    <p:extLst>
      <p:ext uri="{BB962C8B-B14F-4D97-AF65-F5344CB8AC3E}">
        <p14:creationId xmlns:p14="http://schemas.microsoft.com/office/powerpoint/2010/main" val="2032996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6D25EB0-0F45-7E48-827F-CF36DA4C0AB4}" type="datetimeFigureOut">
              <a:rPr lang="en-US" smtClean="0"/>
              <a:t>2/10/22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6F57A21-D538-574A-B332-055C511D67D9}" type="slidenum">
              <a:rPr lang="en-US" smtClean="0"/>
              <a:t>‹#›</a:t>
            </a:fld>
            <a:endParaRPr lang="en-US" dirty="0"/>
          </a:p>
        </p:txBody>
      </p:sp>
    </p:spTree>
    <p:extLst>
      <p:ext uri="{BB962C8B-B14F-4D97-AF65-F5344CB8AC3E}">
        <p14:creationId xmlns:p14="http://schemas.microsoft.com/office/powerpoint/2010/main" val="2102914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6D25EB0-0F45-7E48-827F-CF36DA4C0AB4}" type="datetimeFigureOut">
              <a:rPr lang="en-US" smtClean="0"/>
              <a:t>2/10/22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6F57A21-D538-574A-B332-055C511D67D9}" type="slidenum">
              <a:rPr lang="en-US" smtClean="0"/>
              <a:t>‹#›</a:t>
            </a:fld>
            <a:endParaRPr lang="en-US" dirty="0"/>
          </a:p>
        </p:txBody>
      </p:sp>
    </p:spTree>
    <p:extLst>
      <p:ext uri="{BB962C8B-B14F-4D97-AF65-F5344CB8AC3E}">
        <p14:creationId xmlns:p14="http://schemas.microsoft.com/office/powerpoint/2010/main" val="4011980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6D25EB0-0F45-7E48-827F-CF36DA4C0AB4}" type="datetimeFigureOut">
              <a:rPr lang="en-US" smtClean="0"/>
              <a:t>2/10/22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6F57A21-D538-574A-B332-055C511D67D9}" type="slidenum">
              <a:rPr lang="en-US" smtClean="0"/>
              <a:t>‹#›</a:t>
            </a:fld>
            <a:endParaRPr lang="en-US" dirty="0"/>
          </a:p>
        </p:txBody>
      </p:sp>
    </p:spTree>
    <p:extLst>
      <p:ext uri="{BB962C8B-B14F-4D97-AF65-F5344CB8AC3E}">
        <p14:creationId xmlns:p14="http://schemas.microsoft.com/office/powerpoint/2010/main" val="19844248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D25EB0-0F45-7E48-827F-CF36DA4C0AB4}" type="datetimeFigureOut">
              <a:rPr lang="en-US" smtClean="0"/>
              <a:t>2/10/22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6F57A21-D538-574A-B332-055C511D67D9}" type="slidenum">
              <a:rPr lang="en-US" smtClean="0"/>
              <a:t>‹#›</a:t>
            </a:fld>
            <a:endParaRPr lang="en-US" dirty="0"/>
          </a:p>
        </p:txBody>
      </p:sp>
    </p:spTree>
    <p:extLst>
      <p:ext uri="{BB962C8B-B14F-4D97-AF65-F5344CB8AC3E}">
        <p14:creationId xmlns:p14="http://schemas.microsoft.com/office/powerpoint/2010/main" val="1806626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6D25EB0-0F45-7E48-827F-CF36DA4C0AB4}" type="datetimeFigureOut">
              <a:rPr lang="en-US" smtClean="0"/>
              <a:t>2/10/22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6F57A21-D538-574A-B332-055C511D67D9}" type="slidenum">
              <a:rPr lang="en-US" smtClean="0"/>
              <a:t>‹#›</a:t>
            </a:fld>
            <a:endParaRPr lang="en-US" dirty="0"/>
          </a:p>
        </p:txBody>
      </p:sp>
    </p:spTree>
    <p:extLst>
      <p:ext uri="{BB962C8B-B14F-4D97-AF65-F5344CB8AC3E}">
        <p14:creationId xmlns:p14="http://schemas.microsoft.com/office/powerpoint/2010/main" val="693762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6D25EB0-0F45-7E48-827F-CF36DA4C0AB4}" type="datetimeFigureOut">
              <a:rPr lang="en-US" smtClean="0"/>
              <a:t>2/10/22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6F57A21-D538-574A-B332-055C511D67D9}" type="slidenum">
              <a:rPr lang="en-US" smtClean="0"/>
              <a:t>‹#›</a:t>
            </a:fld>
            <a:endParaRPr lang="en-US" dirty="0"/>
          </a:p>
        </p:txBody>
      </p:sp>
    </p:spTree>
    <p:extLst>
      <p:ext uri="{BB962C8B-B14F-4D97-AF65-F5344CB8AC3E}">
        <p14:creationId xmlns:p14="http://schemas.microsoft.com/office/powerpoint/2010/main" val="1380038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6">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D25EB0-0F45-7E48-827F-CF36DA4C0AB4}" type="datetimeFigureOut">
              <a:rPr lang="en-US" smtClean="0"/>
              <a:t>2/10/22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F57A21-D538-574A-B332-055C511D67D9}" type="slidenum">
              <a:rPr lang="en-US" smtClean="0"/>
              <a:t>‹#›</a:t>
            </a:fld>
            <a:endParaRPr lang="en-US" dirty="0"/>
          </a:p>
        </p:txBody>
      </p:sp>
    </p:spTree>
    <p:extLst>
      <p:ext uri="{BB962C8B-B14F-4D97-AF65-F5344CB8AC3E}">
        <p14:creationId xmlns:p14="http://schemas.microsoft.com/office/powerpoint/2010/main" val="1154562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79374-8EAE-4873-9BB6-F6C630302DA2}"/>
              </a:ext>
            </a:extLst>
          </p:cNvPr>
          <p:cNvSpPr>
            <a:spLocks noGrp="1"/>
          </p:cNvSpPr>
          <p:nvPr>
            <p:ph type="ctrTitle"/>
          </p:nvPr>
        </p:nvSpPr>
        <p:spPr>
          <a:xfrm>
            <a:off x="5486400" y="1519577"/>
            <a:ext cx="6868633" cy="3818846"/>
          </a:xfrm>
        </p:spPr>
        <p:txBody>
          <a:bodyPr>
            <a:noAutofit/>
          </a:bodyPr>
          <a:lstStyle/>
          <a:p>
            <a:pPr algn="ctr">
              <a:lnSpc>
                <a:spcPct val="150000"/>
              </a:lnSpc>
            </a:pPr>
            <a:r>
              <a:rPr lang="en-ZA" sz="3200" dirty="0">
                <a:solidFill>
                  <a:schemeClr val="tx1"/>
                </a:solidFill>
              </a:rPr>
              <a:t>Engaging Middle School Students</a:t>
            </a:r>
            <a:br>
              <a:rPr lang="en-ZA" sz="3200" dirty="0">
                <a:solidFill>
                  <a:schemeClr val="tx1"/>
                </a:solidFill>
              </a:rPr>
            </a:br>
            <a:r>
              <a:rPr lang="en-ZA" sz="3200" dirty="0">
                <a:solidFill>
                  <a:schemeClr val="tx1"/>
                </a:solidFill>
              </a:rPr>
              <a:t> Through Music History Mini-Lessons:</a:t>
            </a:r>
            <a:br>
              <a:rPr lang="en-ZA" sz="3200" dirty="0">
                <a:solidFill>
                  <a:schemeClr val="tx1"/>
                </a:solidFill>
              </a:rPr>
            </a:br>
            <a:r>
              <a:rPr lang="en-ZA" sz="3200" dirty="0">
                <a:solidFill>
                  <a:schemeClr val="tx1"/>
                </a:solidFill>
              </a:rPr>
              <a:t>a Mixed-Methods Study</a:t>
            </a:r>
          </a:p>
        </p:txBody>
      </p:sp>
      <p:sp>
        <p:nvSpPr>
          <p:cNvPr id="4" name="TextBox 3">
            <a:extLst>
              <a:ext uri="{FF2B5EF4-FFF2-40B4-BE49-F238E27FC236}">
                <a16:creationId xmlns:a16="http://schemas.microsoft.com/office/drawing/2014/main" id="{5318EB8D-4E50-4548-A6EA-C30A98E01805}"/>
              </a:ext>
            </a:extLst>
          </p:cNvPr>
          <p:cNvSpPr txBox="1"/>
          <p:nvPr/>
        </p:nvSpPr>
        <p:spPr>
          <a:xfrm>
            <a:off x="686795" y="2895516"/>
            <a:ext cx="4327071" cy="1384995"/>
          </a:xfrm>
          <a:prstGeom prst="rect">
            <a:avLst/>
          </a:prstGeom>
          <a:noFill/>
        </p:spPr>
        <p:txBody>
          <a:bodyPr wrap="square" rtlCol="0">
            <a:spAutoFit/>
          </a:bodyPr>
          <a:lstStyle/>
          <a:p>
            <a:pPr algn="ctr"/>
            <a:r>
              <a:rPr lang="en-US" sz="2800" dirty="0">
                <a:latin typeface="+mj-lt"/>
              </a:rPr>
              <a:t>Dr. Jessica Bentley </a:t>
            </a:r>
            <a:r>
              <a:rPr lang="en-US" sz="2800" dirty="0" err="1">
                <a:latin typeface="+mj-lt"/>
              </a:rPr>
              <a:t>Frerich</a:t>
            </a:r>
            <a:endParaRPr lang="en-US" sz="2800" dirty="0">
              <a:latin typeface="+mj-lt"/>
            </a:endParaRPr>
          </a:p>
          <a:p>
            <a:pPr algn="ctr"/>
            <a:r>
              <a:rPr lang="en-US" sz="2800" dirty="0">
                <a:latin typeface="+mj-lt"/>
              </a:rPr>
              <a:t>School of Music</a:t>
            </a:r>
          </a:p>
          <a:p>
            <a:pPr algn="ctr"/>
            <a:r>
              <a:rPr lang="en-US" sz="2800" dirty="0">
                <a:latin typeface="+mj-lt"/>
              </a:rPr>
              <a:t>Liberty University</a:t>
            </a:r>
          </a:p>
        </p:txBody>
      </p:sp>
    </p:spTree>
    <p:extLst>
      <p:ext uri="{BB962C8B-B14F-4D97-AF65-F5344CB8AC3E}">
        <p14:creationId xmlns:p14="http://schemas.microsoft.com/office/powerpoint/2010/main" val="21645671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 name="Title 6">
            <a:extLst>
              <a:ext uri="{FF2B5EF4-FFF2-40B4-BE49-F238E27FC236}">
                <a16:creationId xmlns:a16="http://schemas.microsoft.com/office/drawing/2014/main" id="{53EDCF01-7028-3940-8E19-D285D5004FAC}"/>
              </a:ext>
            </a:extLst>
          </p:cNvPr>
          <p:cNvSpPr txBox="1">
            <a:spLocks/>
          </p:cNvSpPr>
          <p:nvPr/>
        </p:nvSpPr>
        <p:spPr>
          <a:xfrm>
            <a:off x="534199" y="2277140"/>
            <a:ext cx="4419596" cy="1600200"/>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US" dirty="0">
                <a:solidFill>
                  <a:prstClr val="white"/>
                </a:solidFill>
                <a:latin typeface="Garamond" panose="02020404030301010803" pitchFamily="18" charset="0"/>
              </a:rPr>
              <a:t>Mixed-Methods</a:t>
            </a:r>
            <a:endParaRPr kumimoji="0" lang="en-US" sz="4400" b="0" i="0" u="none" strike="noStrike" kern="1200" cap="none" spc="0" normalizeH="0" baseline="0" noProof="0" dirty="0">
              <a:ln>
                <a:noFill/>
              </a:ln>
              <a:solidFill>
                <a:prstClr val="white"/>
              </a:solidFill>
              <a:effectLst/>
              <a:uLnTx/>
              <a:uFillTx/>
              <a:latin typeface="Garamond" panose="02020404030301010803" pitchFamily="18" charset="0"/>
              <a:ea typeface="+mj-ea"/>
              <a:cs typeface="+mj-cs"/>
            </a:endParaRPr>
          </a:p>
        </p:txBody>
      </p:sp>
      <p:sp>
        <p:nvSpPr>
          <p:cNvPr id="6" name="Content Placeholder 1">
            <a:extLst>
              <a:ext uri="{FF2B5EF4-FFF2-40B4-BE49-F238E27FC236}">
                <a16:creationId xmlns:a16="http://schemas.microsoft.com/office/drawing/2014/main" id="{D98C732E-5134-904A-8DC4-E36E7949073F}"/>
              </a:ext>
            </a:extLst>
          </p:cNvPr>
          <p:cNvSpPr>
            <a:spLocks noGrp="1"/>
          </p:cNvSpPr>
          <p:nvPr>
            <p:ph idx="1"/>
          </p:nvPr>
        </p:nvSpPr>
        <p:spPr>
          <a:xfrm>
            <a:off x="5183188" y="839787"/>
            <a:ext cx="6323005" cy="4873625"/>
          </a:xfrm>
        </p:spPr>
        <p:txBody>
          <a:bodyPr anchor="ctr">
            <a:noAutofit/>
          </a:bodyPr>
          <a:lstStyle/>
          <a:p>
            <a:pPr marL="0" indent="0" algn="ctr">
              <a:buNone/>
            </a:pPr>
            <a:r>
              <a:rPr lang="en-US" dirty="0">
                <a:solidFill>
                  <a:schemeClr val="bg1"/>
                </a:solidFill>
              </a:rPr>
              <a:t>Treatment and Control Groups</a:t>
            </a:r>
          </a:p>
          <a:p>
            <a:pPr marL="457200" indent="-457200">
              <a:buFont typeface="+mj-lt"/>
              <a:buAutoNum type="arabicPeriod"/>
            </a:pPr>
            <a:endParaRPr lang="en-US" sz="2400" dirty="0">
              <a:solidFill>
                <a:schemeClr val="bg1"/>
              </a:solidFill>
            </a:endParaRPr>
          </a:p>
          <a:p>
            <a:pPr marL="457200" indent="-457200">
              <a:buFont typeface="+mj-lt"/>
              <a:buAutoNum type="arabicPeriod"/>
            </a:pPr>
            <a:r>
              <a:rPr lang="en-US" sz="2400" dirty="0">
                <a:solidFill>
                  <a:schemeClr val="bg1"/>
                </a:solidFill>
              </a:rPr>
              <a:t>Both groups received the pre-test, post-test, and questionnaire. </a:t>
            </a:r>
          </a:p>
          <a:p>
            <a:pPr marL="457200" indent="-457200">
              <a:buFont typeface="+mj-lt"/>
              <a:buAutoNum type="arabicPeriod"/>
            </a:pPr>
            <a:endParaRPr lang="en-US" sz="2400" dirty="0">
              <a:solidFill>
                <a:schemeClr val="bg1"/>
              </a:solidFill>
            </a:endParaRPr>
          </a:p>
          <a:p>
            <a:pPr marL="457200" indent="-457200">
              <a:buFont typeface="+mj-lt"/>
              <a:buAutoNum type="arabicPeriod"/>
            </a:pPr>
            <a:r>
              <a:rPr lang="en-US" sz="2400" dirty="0">
                <a:solidFill>
                  <a:schemeClr val="bg1"/>
                </a:solidFill>
              </a:rPr>
              <a:t>Only the  treatment group received music history instruction between the two surveys.</a:t>
            </a:r>
          </a:p>
          <a:p>
            <a:pPr marL="457200" indent="-457200">
              <a:buFont typeface="+mj-lt"/>
              <a:buAutoNum type="arabicPeriod"/>
            </a:pPr>
            <a:endParaRPr lang="en-US" sz="2400" dirty="0">
              <a:solidFill>
                <a:schemeClr val="bg1"/>
              </a:solidFill>
            </a:endParaRPr>
          </a:p>
          <a:p>
            <a:pPr marL="457200" indent="-457200">
              <a:buFont typeface="+mj-lt"/>
              <a:buAutoNum type="arabicPeriod"/>
            </a:pPr>
            <a:r>
              <a:rPr lang="en-US" sz="2400" dirty="0">
                <a:solidFill>
                  <a:schemeClr val="bg1"/>
                </a:solidFill>
              </a:rPr>
              <a:t>Following the post-test, all participants were given space to answer a qualitative questionnaire.</a:t>
            </a:r>
            <a:endParaRPr lang="en-US" sz="2400" dirty="0">
              <a:solidFill>
                <a:schemeClr val="bg1"/>
              </a:solidFill>
              <a:latin typeface="Garamond" panose="02020404030301010803" pitchFamily="18" charset="0"/>
            </a:endParaRPr>
          </a:p>
        </p:txBody>
      </p:sp>
      <p:cxnSp>
        <p:nvCxnSpPr>
          <p:cNvPr id="8" name="Straight Connector 7">
            <a:extLst>
              <a:ext uri="{FF2B5EF4-FFF2-40B4-BE49-F238E27FC236}">
                <a16:creationId xmlns:a16="http://schemas.microsoft.com/office/drawing/2014/main" id="{8F335CDF-156B-324F-8B83-BDDABA305E70}"/>
              </a:ext>
            </a:extLst>
          </p:cNvPr>
          <p:cNvCxnSpPr>
            <a:cxnSpLocks/>
          </p:cNvCxnSpPr>
          <p:nvPr/>
        </p:nvCxnSpPr>
        <p:spPr>
          <a:xfrm>
            <a:off x="4724400" y="1905000"/>
            <a:ext cx="0" cy="2743200"/>
          </a:xfrm>
          <a:prstGeom prst="line">
            <a:avLst/>
          </a:prstGeom>
          <a:ln w="15875">
            <a:solidFill>
              <a:schemeClr val="bg1"/>
            </a:solidFill>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564978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55675" y="3177148"/>
            <a:ext cx="3833906" cy="2221622"/>
          </a:xfrm>
        </p:spPr>
        <p:txBody>
          <a:bodyPr>
            <a:normAutofit fontScale="90000"/>
          </a:bodyPr>
          <a:lstStyle/>
          <a:p>
            <a:pPr algn="ctr"/>
            <a:r>
              <a:rPr lang="en-US" dirty="0"/>
              <a:t>Quantitative Data </a:t>
            </a:r>
            <a:br>
              <a:rPr lang="en-US" dirty="0"/>
            </a:br>
            <a:br>
              <a:rPr lang="en-US" dirty="0"/>
            </a:br>
            <a:br>
              <a:rPr lang="en-US" dirty="0"/>
            </a:br>
            <a:br>
              <a:rPr lang="en-US" dirty="0"/>
            </a:br>
            <a:br>
              <a:rPr lang="en-US" dirty="0"/>
            </a:br>
            <a:r>
              <a:rPr lang="en-US" dirty="0"/>
              <a:t>t-Test 2</a:t>
            </a:r>
            <a:br>
              <a:rPr lang="en-US" dirty="0"/>
            </a:br>
            <a:endParaRPr lang="en-US" dirty="0"/>
          </a:p>
        </p:txBody>
      </p:sp>
      <p:sp>
        <p:nvSpPr>
          <p:cNvPr id="5" name="TextBox 4"/>
          <p:cNvSpPr txBox="1"/>
          <p:nvPr/>
        </p:nvSpPr>
        <p:spPr>
          <a:xfrm>
            <a:off x="5153025" y="1191989"/>
            <a:ext cx="7038975" cy="4401205"/>
          </a:xfrm>
          <a:prstGeom prst="rect">
            <a:avLst/>
          </a:prstGeom>
          <a:noFill/>
        </p:spPr>
        <p:txBody>
          <a:bodyPr wrap="square" rtlCol="0">
            <a:spAutoFit/>
          </a:bodyPr>
          <a:lstStyle/>
          <a:p>
            <a:r>
              <a:rPr lang="en-US" sz="2800" dirty="0">
                <a:solidFill>
                  <a:schemeClr val="bg1"/>
                </a:solidFill>
              </a:rPr>
              <a:t>__________________________________</a:t>
            </a:r>
          </a:p>
          <a:p>
            <a:endParaRPr lang="en-US" sz="2800" dirty="0">
              <a:solidFill>
                <a:schemeClr val="bg1"/>
              </a:solidFill>
            </a:endParaRPr>
          </a:p>
          <a:p>
            <a:endParaRPr lang="en-US" sz="2800" dirty="0">
              <a:solidFill>
                <a:schemeClr val="bg1"/>
              </a:solidFill>
            </a:endParaRPr>
          </a:p>
          <a:p>
            <a:r>
              <a:rPr lang="en-US" sz="2800" dirty="0">
                <a:solidFill>
                  <a:schemeClr val="bg1"/>
                </a:solidFill>
              </a:rPr>
              <a:t>t-Test 2: assessed difference of control groups’ pre-test and post-test.</a:t>
            </a:r>
          </a:p>
          <a:p>
            <a:r>
              <a:rPr lang="en-US" sz="2800" dirty="0">
                <a:solidFill>
                  <a:schemeClr val="bg1"/>
                </a:solidFill>
              </a:rPr>
              <a:t> </a:t>
            </a:r>
          </a:p>
          <a:p>
            <a:r>
              <a:rPr lang="en-US" sz="2800" dirty="0">
                <a:solidFill>
                  <a:schemeClr val="bg1"/>
                </a:solidFill>
              </a:rPr>
              <a:t>Results showed no significant difference.</a:t>
            </a:r>
          </a:p>
          <a:p>
            <a:endParaRPr lang="en-US" sz="2800" dirty="0">
              <a:solidFill>
                <a:schemeClr val="bg1"/>
              </a:solidFill>
            </a:endParaRPr>
          </a:p>
          <a:p>
            <a:endParaRPr lang="en-US" sz="2800" dirty="0">
              <a:solidFill>
                <a:schemeClr val="bg1"/>
              </a:solidFill>
            </a:endParaRPr>
          </a:p>
          <a:p>
            <a:r>
              <a:rPr lang="en-US" sz="2200" dirty="0">
                <a:solidFill>
                  <a:schemeClr val="bg1"/>
                </a:solidFill>
              </a:rPr>
              <a:t>(P value of .21)</a:t>
            </a:r>
          </a:p>
        </p:txBody>
      </p:sp>
    </p:spTree>
    <p:extLst>
      <p:ext uri="{BB962C8B-B14F-4D97-AF65-F5344CB8AC3E}">
        <p14:creationId xmlns:p14="http://schemas.microsoft.com/office/powerpoint/2010/main" val="8307791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55675" y="3177148"/>
            <a:ext cx="3833906" cy="2221622"/>
          </a:xfrm>
        </p:spPr>
        <p:txBody>
          <a:bodyPr>
            <a:normAutofit fontScale="90000"/>
          </a:bodyPr>
          <a:lstStyle/>
          <a:p>
            <a:pPr algn="ctr"/>
            <a:r>
              <a:rPr lang="en-US" dirty="0"/>
              <a:t>Quantitative Data </a:t>
            </a:r>
            <a:br>
              <a:rPr lang="en-US" dirty="0"/>
            </a:br>
            <a:br>
              <a:rPr lang="en-US" dirty="0"/>
            </a:br>
            <a:r>
              <a:rPr lang="en-US" dirty="0"/>
              <a:t>t-Test 3</a:t>
            </a:r>
            <a:br>
              <a:rPr lang="en-US" dirty="0"/>
            </a:br>
            <a:br>
              <a:rPr lang="en-US" dirty="0"/>
            </a:br>
            <a:br>
              <a:rPr lang="en-US" dirty="0"/>
            </a:br>
            <a:br>
              <a:rPr lang="en-US" dirty="0"/>
            </a:br>
            <a:r>
              <a:rPr lang="en-US" dirty="0"/>
              <a:t>t-Test 4</a:t>
            </a:r>
            <a:br>
              <a:rPr lang="en-US" dirty="0"/>
            </a:br>
            <a:endParaRPr lang="en-US" dirty="0"/>
          </a:p>
        </p:txBody>
      </p:sp>
      <p:sp>
        <p:nvSpPr>
          <p:cNvPr id="5" name="TextBox 4"/>
          <p:cNvSpPr txBox="1"/>
          <p:nvPr/>
        </p:nvSpPr>
        <p:spPr>
          <a:xfrm>
            <a:off x="5153025" y="207104"/>
            <a:ext cx="7038975" cy="5940088"/>
          </a:xfrm>
          <a:prstGeom prst="rect">
            <a:avLst/>
          </a:prstGeom>
          <a:noFill/>
        </p:spPr>
        <p:txBody>
          <a:bodyPr wrap="square" rtlCol="0">
            <a:spAutoFit/>
          </a:bodyPr>
          <a:lstStyle/>
          <a:p>
            <a:r>
              <a:rPr lang="en-US" sz="2800" dirty="0">
                <a:solidFill>
                  <a:schemeClr val="bg1"/>
                </a:solidFill>
              </a:rPr>
              <a:t>t-Test 3: assessed difference of treatment groups’ pre-test and post-test.</a:t>
            </a:r>
          </a:p>
          <a:p>
            <a:endParaRPr lang="en-US" sz="2800" dirty="0">
              <a:solidFill>
                <a:schemeClr val="bg1"/>
              </a:solidFill>
            </a:endParaRPr>
          </a:p>
          <a:p>
            <a:r>
              <a:rPr lang="en-US" sz="2800" dirty="0">
                <a:solidFill>
                  <a:schemeClr val="bg1"/>
                </a:solidFill>
              </a:rPr>
              <a:t>Results showed a significant difference.</a:t>
            </a:r>
          </a:p>
          <a:p>
            <a:endParaRPr lang="en-US" sz="2800" dirty="0">
              <a:solidFill>
                <a:schemeClr val="bg1"/>
              </a:solidFill>
            </a:endParaRPr>
          </a:p>
          <a:p>
            <a:r>
              <a:rPr lang="en-US" sz="2200" dirty="0">
                <a:solidFill>
                  <a:schemeClr val="bg1"/>
                </a:solidFill>
              </a:rPr>
              <a:t>(P value of .03)</a:t>
            </a:r>
          </a:p>
          <a:p>
            <a:r>
              <a:rPr lang="en-US" sz="2800" dirty="0">
                <a:solidFill>
                  <a:schemeClr val="bg1"/>
                </a:solidFill>
              </a:rPr>
              <a:t>________________</a:t>
            </a:r>
          </a:p>
          <a:p>
            <a:endParaRPr lang="en-US" sz="2800" dirty="0">
              <a:solidFill>
                <a:schemeClr val="bg1"/>
              </a:solidFill>
            </a:endParaRPr>
          </a:p>
          <a:p>
            <a:r>
              <a:rPr lang="en-US" sz="2800" dirty="0">
                <a:solidFill>
                  <a:schemeClr val="bg1"/>
                </a:solidFill>
              </a:rPr>
              <a:t>t-Test 4: assessed difference in gain between control and treatment groups.</a:t>
            </a:r>
          </a:p>
          <a:p>
            <a:endParaRPr lang="en-US" sz="2800" dirty="0">
              <a:solidFill>
                <a:schemeClr val="bg1"/>
              </a:solidFill>
            </a:endParaRPr>
          </a:p>
          <a:p>
            <a:r>
              <a:rPr lang="en-US" sz="2800" dirty="0">
                <a:solidFill>
                  <a:schemeClr val="bg1"/>
                </a:solidFill>
              </a:rPr>
              <a:t>Results showed no significant difference.</a:t>
            </a:r>
          </a:p>
          <a:p>
            <a:endParaRPr lang="en-US" sz="2800" dirty="0">
              <a:solidFill>
                <a:schemeClr val="bg1"/>
              </a:solidFill>
            </a:endParaRPr>
          </a:p>
          <a:p>
            <a:r>
              <a:rPr lang="en-US" sz="2200" dirty="0">
                <a:solidFill>
                  <a:schemeClr val="bg1"/>
                </a:solidFill>
              </a:rPr>
              <a:t>(P value of .84)</a:t>
            </a:r>
            <a:endParaRPr lang="en-US" sz="2200" dirty="0"/>
          </a:p>
        </p:txBody>
      </p:sp>
    </p:spTree>
    <p:extLst>
      <p:ext uri="{BB962C8B-B14F-4D97-AF65-F5344CB8AC3E}">
        <p14:creationId xmlns:p14="http://schemas.microsoft.com/office/powerpoint/2010/main" val="31668990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1C9177-CFD9-314E-B977-0DD137993694}"/>
              </a:ext>
            </a:extLst>
          </p:cNvPr>
          <p:cNvSpPr>
            <a:spLocks noGrp="1"/>
          </p:cNvSpPr>
          <p:nvPr>
            <p:ph type="title"/>
          </p:nvPr>
        </p:nvSpPr>
        <p:spPr/>
        <p:txBody>
          <a:bodyPr>
            <a:normAutofit/>
          </a:bodyPr>
          <a:lstStyle/>
          <a:p>
            <a:pPr algn="ctr"/>
            <a:r>
              <a:rPr lang="en-US" sz="5000" dirty="0">
                <a:solidFill>
                  <a:schemeClr val="bg1"/>
                </a:solidFill>
                <a:latin typeface="Garamond" panose="02020404030301010803" pitchFamily="18" charset="0"/>
              </a:rPr>
              <a:t>Qualitative Findings</a:t>
            </a:r>
          </a:p>
        </p:txBody>
      </p:sp>
      <p:sp>
        <p:nvSpPr>
          <p:cNvPr id="2" name="Content Placeholder 1">
            <a:extLst>
              <a:ext uri="{FF2B5EF4-FFF2-40B4-BE49-F238E27FC236}">
                <a16:creationId xmlns:a16="http://schemas.microsoft.com/office/drawing/2014/main" id="{749BA345-F3ED-984D-8CC8-7E8A83E2E911}"/>
              </a:ext>
            </a:extLst>
          </p:cNvPr>
          <p:cNvSpPr>
            <a:spLocks noGrp="1"/>
          </p:cNvSpPr>
          <p:nvPr>
            <p:ph idx="1"/>
          </p:nvPr>
        </p:nvSpPr>
        <p:spPr>
          <a:xfrm>
            <a:off x="838200" y="1616371"/>
            <a:ext cx="10515600" cy="4351338"/>
          </a:xfrm>
        </p:spPr>
        <p:txBody>
          <a:bodyPr>
            <a:normAutofit/>
          </a:bodyPr>
          <a:lstStyle/>
          <a:p>
            <a:pPr marL="0" indent="0">
              <a:buNone/>
            </a:pPr>
            <a:r>
              <a:rPr lang="en-US" sz="4400" b="1" u="sng" dirty="0">
                <a:solidFill>
                  <a:schemeClr val="bg1"/>
                </a:solidFill>
              </a:rPr>
              <a:t>Theme 1 </a:t>
            </a:r>
            <a:r>
              <a:rPr lang="en-US" sz="4700" b="1" dirty="0">
                <a:solidFill>
                  <a:schemeClr val="bg1"/>
                </a:solidFill>
              </a:rPr>
              <a:t>					   </a:t>
            </a:r>
            <a:r>
              <a:rPr lang="en-US" sz="4400" b="1" u="sng" dirty="0">
                <a:solidFill>
                  <a:schemeClr val="bg1"/>
                </a:solidFill>
              </a:rPr>
              <a:t>Theme 2 </a:t>
            </a:r>
            <a:r>
              <a:rPr lang="en-US" sz="4700" b="1" dirty="0">
                <a:solidFill>
                  <a:schemeClr val="bg1"/>
                </a:solidFill>
              </a:rPr>
              <a:t>	</a:t>
            </a:r>
            <a:endParaRPr lang="en-US" sz="4700" b="1" u="sng" dirty="0">
              <a:solidFill>
                <a:schemeClr val="bg1"/>
              </a:solidFill>
            </a:endParaRPr>
          </a:p>
          <a:p>
            <a:pPr marL="0" indent="0">
              <a:lnSpc>
                <a:spcPct val="100000"/>
              </a:lnSpc>
              <a:buNone/>
            </a:pPr>
            <a:r>
              <a:rPr lang="en-US" sz="3700" dirty="0">
                <a:solidFill>
                  <a:schemeClr val="bg1"/>
                </a:solidFill>
              </a:rPr>
              <a:t>Relatability					    Increased Interest</a:t>
            </a:r>
          </a:p>
          <a:p>
            <a:pPr marL="914400" lvl="2" indent="0">
              <a:lnSpc>
                <a:spcPct val="100000"/>
              </a:lnSpc>
              <a:buNone/>
            </a:pPr>
            <a:r>
              <a:rPr lang="en-US" sz="2800" dirty="0">
                <a:solidFill>
                  <a:schemeClr val="bg1"/>
                </a:solidFill>
              </a:rPr>
              <a:t>Lyrics	</a:t>
            </a:r>
            <a:r>
              <a:rPr lang="en-US" sz="3200" dirty="0">
                <a:solidFill>
                  <a:schemeClr val="bg1"/>
                </a:solidFill>
              </a:rPr>
              <a:t>					     </a:t>
            </a:r>
            <a:r>
              <a:rPr lang="en-US" sz="3700" dirty="0">
                <a:solidFill>
                  <a:schemeClr val="bg1"/>
                </a:solidFill>
              </a:rPr>
              <a:t>No Increase</a:t>
            </a:r>
          </a:p>
          <a:p>
            <a:pPr marL="914400" lvl="2" indent="0">
              <a:lnSpc>
                <a:spcPct val="100000"/>
              </a:lnSpc>
              <a:buNone/>
            </a:pPr>
            <a:r>
              <a:rPr lang="en-US" sz="2800" dirty="0">
                <a:solidFill>
                  <a:schemeClr val="bg1"/>
                </a:solidFill>
              </a:rPr>
              <a:t>Emotional Connection</a:t>
            </a:r>
          </a:p>
          <a:p>
            <a:pPr marL="0" indent="0" algn="just">
              <a:lnSpc>
                <a:spcPct val="100000"/>
              </a:lnSpc>
              <a:buNone/>
            </a:pPr>
            <a:r>
              <a:rPr lang="en-US" sz="3700" dirty="0">
                <a:solidFill>
                  <a:schemeClr val="bg1"/>
                </a:solidFill>
              </a:rPr>
              <a:t>Appreciation					    </a:t>
            </a:r>
            <a:r>
              <a:rPr lang="en-US" sz="3200" dirty="0">
                <a:solidFill>
                  <a:schemeClr val="bg1"/>
                </a:solidFill>
              </a:rPr>
              <a:t>	</a:t>
            </a:r>
          </a:p>
        </p:txBody>
      </p:sp>
    </p:spTree>
    <p:extLst>
      <p:ext uri="{BB962C8B-B14F-4D97-AF65-F5344CB8AC3E}">
        <p14:creationId xmlns:p14="http://schemas.microsoft.com/office/powerpoint/2010/main" val="29381373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514028" y="1061609"/>
            <a:ext cx="3833906" cy="3217996"/>
          </a:xfrm>
        </p:spPr>
        <p:txBody>
          <a:bodyPr/>
          <a:lstStyle/>
          <a:p>
            <a:pPr algn="ctr"/>
            <a:r>
              <a:rPr lang="en-US" dirty="0"/>
              <a:t>Discussion</a:t>
            </a:r>
            <a:br>
              <a:rPr lang="en-US" dirty="0"/>
            </a:br>
            <a:r>
              <a:rPr lang="en-US" dirty="0"/>
              <a:t> </a:t>
            </a:r>
            <a:br>
              <a:rPr lang="en-US" dirty="0"/>
            </a:br>
            <a:r>
              <a:rPr lang="en-US" dirty="0"/>
              <a:t>and</a:t>
            </a:r>
            <a:br>
              <a:rPr lang="en-US" dirty="0"/>
            </a:br>
            <a:br>
              <a:rPr lang="en-US" dirty="0"/>
            </a:br>
            <a:r>
              <a:rPr lang="en-US" dirty="0"/>
              <a:t>Implications</a:t>
            </a:r>
          </a:p>
        </p:txBody>
      </p:sp>
      <p:sp>
        <p:nvSpPr>
          <p:cNvPr id="4" name="Slide Number Placeholder 3"/>
          <p:cNvSpPr>
            <a:spLocks noGrp="1"/>
          </p:cNvSpPr>
          <p:nvPr>
            <p:ph type="sldNum" sz="quarter" idx="12"/>
          </p:nvPr>
        </p:nvSpPr>
        <p:spPr/>
        <p:txBody>
          <a:bodyPr/>
          <a:lstStyle/>
          <a:p>
            <a:fld id="{13D2E340-0663-474B-992C-9192B5C45E57}" type="slidenum">
              <a:rPr lang="en-ZA" smtClean="0"/>
              <a:t>14</a:t>
            </a:fld>
            <a:endParaRPr lang="en-ZA" dirty="0"/>
          </a:p>
        </p:txBody>
      </p:sp>
      <p:sp>
        <p:nvSpPr>
          <p:cNvPr id="7" name="Content Placeholder 6"/>
          <p:cNvSpPr>
            <a:spLocks noGrp="1"/>
          </p:cNvSpPr>
          <p:nvPr>
            <p:ph sz="quarter" idx="19"/>
          </p:nvPr>
        </p:nvSpPr>
        <p:spPr>
          <a:xfrm>
            <a:off x="5241013" y="1024369"/>
            <a:ext cx="6436959" cy="6510471"/>
          </a:xfrm>
        </p:spPr>
        <p:txBody>
          <a:bodyPr>
            <a:normAutofit/>
          </a:bodyPr>
          <a:lstStyle/>
          <a:p>
            <a:pPr>
              <a:buFont typeface="Wingdings" pitchFamily="2" charset="2"/>
              <a:buChar char="§"/>
            </a:pPr>
            <a:r>
              <a:rPr lang="en-US" sz="3200" dirty="0">
                <a:solidFill>
                  <a:schemeClr val="bg1"/>
                </a:solidFill>
                <a:latin typeface="Calibri" panose="020F0502020204030204" pitchFamily="34" charset="0"/>
                <a:cs typeface="Calibri" panose="020F0502020204030204" pitchFamily="34" charset="0"/>
              </a:rPr>
              <a:t>Data</a:t>
            </a:r>
          </a:p>
          <a:p>
            <a:pPr>
              <a:buFont typeface="Wingdings" pitchFamily="2" charset="2"/>
              <a:buChar char="§"/>
            </a:pPr>
            <a:r>
              <a:rPr lang="en-US" sz="3200" dirty="0">
                <a:solidFill>
                  <a:schemeClr val="bg1"/>
                </a:solidFill>
                <a:latin typeface="Calibri" panose="020F0502020204030204" pitchFamily="34" charset="0"/>
                <a:cs typeface="Calibri" panose="020F0502020204030204" pitchFamily="34" charset="0"/>
              </a:rPr>
              <a:t>Themes</a:t>
            </a:r>
          </a:p>
          <a:p>
            <a:pPr>
              <a:buFont typeface="Wingdings" pitchFamily="2" charset="2"/>
              <a:buChar char="§"/>
            </a:pPr>
            <a:r>
              <a:rPr lang="en-US" sz="3200" dirty="0">
                <a:solidFill>
                  <a:schemeClr val="bg1"/>
                </a:solidFill>
                <a:latin typeface="Calibri" panose="020F0502020204030204" pitchFamily="34" charset="0"/>
                <a:cs typeface="Calibri" panose="020F0502020204030204" pitchFamily="34" charset="0"/>
              </a:rPr>
              <a:t>Student learning preferences</a:t>
            </a:r>
          </a:p>
          <a:p>
            <a:pPr marL="0" indent="0">
              <a:buNone/>
            </a:pPr>
            <a:r>
              <a:rPr lang="en-US" sz="3200" dirty="0">
                <a:solidFill>
                  <a:schemeClr val="bg1"/>
                </a:solidFill>
              </a:rPr>
              <a:t>______________________</a:t>
            </a:r>
          </a:p>
          <a:p>
            <a:pPr>
              <a:buFont typeface="Wingdings" pitchFamily="2" charset="2"/>
              <a:buChar char="§"/>
            </a:pPr>
            <a:endParaRPr lang="en-US" sz="3200" dirty="0">
              <a:solidFill>
                <a:schemeClr val="bg1"/>
              </a:solidFill>
              <a:latin typeface="Calibri" panose="020F0502020204030204" pitchFamily="34" charset="0"/>
              <a:cs typeface="Calibri" panose="020F0502020204030204" pitchFamily="34" charset="0"/>
            </a:endParaRPr>
          </a:p>
          <a:p>
            <a:pPr>
              <a:buFont typeface="Wingdings" pitchFamily="2" charset="2"/>
              <a:buChar char="§"/>
            </a:pPr>
            <a:r>
              <a:rPr lang="en-US" sz="3200" dirty="0" err="1">
                <a:solidFill>
                  <a:schemeClr val="bg1"/>
                </a:solidFill>
                <a:latin typeface="Calibri" panose="020F0502020204030204" pitchFamily="34" charset="0"/>
                <a:cs typeface="Calibri" panose="020F0502020204030204" pitchFamily="34" charset="0"/>
              </a:rPr>
              <a:t>NAfME</a:t>
            </a:r>
            <a:endParaRPr lang="en-US" sz="3200" dirty="0">
              <a:solidFill>
                <a:schemeClr val="bg1"/>
              </a:solidFill>
              <a:latin typeface="Calibri" panose="020F0502020204030204" pitchFamily="34" charset="0"/>
              <a:cs typeface="Calibri" panose="020F0502020204030204" pitchFamily="34" charset="0"/>
            </a:endParaRPr>
          </a:p>
          <a:p>
            <a:pPr>
              <a:buFont typeface="Wingdings" pitchFamily="2" charset="2"/>
              <a:buChar char="§"/>
            </a:pPr>
            <a:r>
              <a:rPr lang="en-US" sz="3200" dirty="0">
                <a:solidFill>
                  <a:schemeClr val="bg1"/>
                </a:solidFill>
                <a:latin typeface="Calibri" panose="020F0502020204030204" pitchFamily="34" charset="0"/>
                <a:cs typeface="Calibri" panose="020F0502020204030204" pitchFamily="34" charset="0"/>
              </a:rPr>
              <a:t>Curriculum development</a:t>
            </a:r>
          </a:p>
          <a:p>
            <a:endParaRPr lang="en-US" sz="2800" dirty="0">
              <a:solidFill>
                <a:schemeClr val="bg1"/>
              </a:solidFill>
            </a:endParaRPr>
          </a:p>
          <a:p>
            <a:endParaRPr lang="en-US" sz="2800" dirty="0">
              <a:solidFill>
                <a:schemeClr val="bg1"/>
              </a:solidFill>
            </a:endParaRPr>
          </a:p>
        </p:txBody>
      </p:sp>
    </p:spTree>
    <p:extLst>
      <p:ext uri="{BB962C8B-B14F-4D97-AF65-F5344CB8AC3E}">
        <p14:creationId xmlns:p14="http://schemas.microsoft.com/office/powerpoint/2010/main" val="33686026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1C9177-CFD9-314E-B977-0DD137993694}"/>
              </a:ext>
            </a:extLst>
          </p:cNvPr>
          <p:cNvSpPr>
            <a:spLocks noGrp="1"/>
          </p:cNvSpPr>
          <p:nvPr>
            <p:ph type="title"/>
          </p:nvPr>
        </p:nvSpPr>
        <p:spPr/>
        <p:txBody>
          <a:bodyPr>
            <a:normAutofit/>
          </a:bodyPr>
          <a:lstStyle/>
          <a:p>
            <a:r>
              <a:rPr lang="en-US" sz="4400" dirty="0">
                <a:solidFill>
                  <a:schemeClr val="bg1"/>
                </a:solidFill>
                <a:latin typeface="Garamond" panose="02020404030301010803" pitchFamily="18" charset="0"/>
              </a:rPr>
              <a:t>Limitations</a:t>
            </a:r>
          </a:p>
        </p:txBody>
      </p:sp>
      <p:sp>
        <p:nvSpPr>
          <p:cNvPr id="2" name="Content Placeholder 1">
            <a:extLst>
              <a:ext uri="{FF2B5EF4-FFF2-40B4-BE49-F238E27FC236}">
                <a16:creationId xmlns:a16="http://schemas.microsoft.com/office/drawing/2014/main" id="{749BA345-F3ED-984D-8CC8-7E8A83E2E911}"/>
              </a:ext>
            </a:extLst>
          </p:cNvPr>
          <p:cNvSpPr>
            <a:spLocks noGrp="1"/>
          </p:cNvSpPr>
          <p:nvPr>
            <p:ph idx="1"/>
          </p:nvPr>
        </p:nvSpPr>
        <p:spPr>
          <a:xfrm>
            <a:off x="533400" y="1825625"/>
            <a:ext cx="11506200" cy="4351338"/>
          </a:xfrm>
        </p:spPr>
        <p:txBody>
          <a:bodyPr anchor="ctr"/>
          <a:lstStyle/>
          <a:p>
            <a:pPr lvl="1">
              <a:buFont typeface="Wingdings" pitchFamily="2" charset="2"/>
              <a:buChar char="Ø"/>
            </a:pPr>
            <a:r>
              <a:rPr lang="en-US" sz="3200" dirty="0">
                <a:solidFill>
                  <a:schemeClr val="bg1"/>
                </a:solidFill>
                <a:latin typeface="Garamond" panose="02020404030301010803" pitchFamily="18" charset="0"/>
              </a:rPr>
              <a:t>Familiarity with content</a:t>
            </a:r>
          </a:p>
          <a:p>
            <a:pPr marL="0" indent="0">
              <a:buNone/>
            </a:pPr>
            <a:endParaRPr lang="en-US" sz="3200" dirty="0">
              <a:solidFill>
                <a:schemeClr val="bg1"/>
              </a:solidFill>
              <a:latin typeface="Garamond" panose="02020404030301010803" pitchFamily="18" charset="0"/>
            </a:endParaRPr>
          </a:p>
          <a:p>
            <a:pPr lvl="1">
              <a:buFont typeface="Wingdings" pitchFamily="2" charset="2"/>
              <a:buChar char="Ø"/>
            </a:pPr>
            <a:r>
              <a:rPr lang="en-US" sz="3200" dirty="0">
                <a:solidFill>
                  <a:schemeClr val="bg1"/>
                </a:solidFill>
                <a:latin typeface="Garamond" panose="02020404030301010803" pitchFamily="18" charset="0"/>
              </a:rPr>
              <a:t>Teacher rapport</a:t>
            </a:r>
          </a:p>
          <a:p>
            <a:pPr marL="0" indent="0">
              <a:buNone/>
            </a:pPr>
            <a:endParaRPr lang="en-US" sz="3200" dirty="0">
              <a:solidFill>
                <a:schemeClr val="bg1"/>
              </a:solidFill>
              <a:latin typeface="Garamond" panose="02020404030301010803" pitchFamily="18" charset="0"/>
            </a:endParaRPr>
          </a:p>
          <a:p>
            <a:pPr lvl="1">
              <a:buFont typeface="Wingdings" pitchFamily="2" charset="2"/>
              <a:buChar char="Ø"/>
            </a:pPr>
            <a:r>
              <a:rPr lang="en-US" sz="3200" dirty="0">
                <a:solidFill>
                  <a:schemeClr val="bg1"/>
                </a:solidFill>
                <a:latin typeface="Garamond" panose="02020404030301010803" pitchFamily="18" charset="0"/>
              </a:rPr>
              <a:t>Recall of answers</a:t>
            </a:r>
          </a:p>
          <a:p>
            <a:pPr>
              <a:buFont typeface="Wingdings" pitchFamily="2" charset="2"/>
              <a:buChar char="Ø"/>
            </a:pPr>
            <a:endParaRPr lang="en-US" dirty="0">
              <a:solidFill>
                <a:schemeClr val="bg1"/>
              </a:solidFill>
              <a:latin typeface="Garamond" panose="02020404030301010803" pitchFamily="18" charset="0"/>
            </a:endParaRPr>
          </a:p>
        </p:txBody>
      </p:sp>
    </p:spTree>
    <p:extLst>
      <p:ext uri="{BB962C8B-B14F-4D97-AF65-F5344CB8AC3E}">
        <p14:creationId xmlns:p14="http://schemas.microsoft.com/office/powerpoint/2010/main" val="1084997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3936214"/>
            <a:ext cx="4410849" cy="2126511"/>
          </a:xfrm>
        </p:spPr>
        <p:txBody>
          <a:bodyPr>
            <a:normAutofit/>
          </a:bodyPr>
          <a:lstStyle/>
          <a:p>
            <a:pPr algn="ctr"/>
            <a:r>
              <a:rPr lang="en-US" sz="3800" dirty="0"/>
              <a:t>Recommendations for Future Studies</a:t>
            </a:r>
          </a:p>
        </p:txBody>
      </p:sp>
      <p:sp>
        <p:nvSpPr>
          <p:cNvPr id="4" name="Content Placeholder 3"/>
          <p:cNvSpPr>
            <a:spLocks noGrp="1"/>
          </p:cNvSpPr>
          <p:nvPr>
            <p:ph sz="quarter" idx="19"/>
          </p:nvPr>
        </p:nvSpPr>
        <p:spPr>
          <a:xfrm>
            <a:off x="5326063" y="233064"/>
            <a:ext cx="6103937" cy="5829661"/>
          </a:xfrm>
        </p:spPr>
        <p:txBody>
          <a:bodyPr>
            <a:normAutofit fontScale="92500" lnSpcReduction="10000"/>
          </a:bodyPr>
          <a:lstStyle/>
          <a:p>
            <a:pPr marL="0" indent="0" algn="ctr">
              <a:buNone/>
            </a:pPr>
            <a:r>
              <a:rPr lang="en-US" sz="3800" dirty="0">
                <a:solidFill>
                  <a:schemeClr val="bg1"/>
                </a:solidFill>
              </a:rPr>
              <a:t>Larger data field</a:t>
            </a:r>
          </a:p>
          <a:p>
            <a:pPr marL="0" indent="0" algn="ctr">
              <a:buNone/>
            </a:pPr>
            <a:endParaRPr lang="en-US" sz="3800" dirty="0">
              <a:solidFill>
                <a:schemeClr val="bg1"/>
              </a:solidFill>
            </a:endParaRPr>
          </a:p>
          <a:p>
            <a:pPr marL="0" indent="0" algn="ctr">
              <a:buNone/>
            </a:pPr>
            <a:r>
              <a:rPr lang="en-US" sz="3800" dirty="0">
                <a:solidFill>
                  <a:schemeClr val="bg1"/>
                </a:solidFill>
              </a:rPr>
              <a:t>Multiple forms of research</a:t>
            </a:r>
          </a:p>
          <a:p>
            <a:pPr marL="0" indent="0" algn="ctr">
              <a:buNone/>
            </a:pPr>
            <a:endParaRPr lang="en-US" sz="3800" dirty="0">
              <a:solidFill>
                <a:schemeClr val="bg1"/>
              </a:solidFill>
            </a:endParaRPr>
          </a:p>
          <a:p>
            <a:pPr marL="0" indent="0" algn="ctr">
              <a:buNone/>
            </a:pPr>
            <a:r>
              <a:rPr lang="en-US" sz="3800" dirty="0">
                <a:solidFill>
                  <a:schemeClr val="bg1"/>
                </a:solidFill>
              </a:rPr>
              <a:t>Effective engagement in the music ensemble</a:t>
            </a:r>
          </a:p>
          <a:p>
            <a:pPr marL="0" indent="0" algn="ctr">
              <a:lnSpc>
                <a:spcPct val="110000"/>
              </a:lnSpc>
              <a:buNone/>
            </a:pPr>
            <a:endParaRPr lang="en-US" sz="3800" dirty="0">
              <a:solidFill>
                <a:schemeClr val="bg1"/>
              </a:solidFill>
            </a:endParaRPr>
          </a:p>
          <a:p>
            <a:pPr marL="0" indent="0" algn="ctr">
              <a:buNone/>
            </a:pPr>
            <a:r>
              <a:rPr lang="en-US" sz="3800" dirty="0">
                <a:solidFill>
                  <a:schemeClr val="bg1"/>
                </a:solidFill>
              </a:rPr>
              <a:t>Scholastic testing</a:t>
            </a:r>
          </a:p>
          <a:p>
            <a:pPr marL="0" indent="0" algn="ctr">
              <a:buNone/>
            </a:pPr>
            <a:endParaRPr lang="en-US" sz="3800" dirty="0">
              <a:solidFill>
                <a:schemeClr val="bg1"/>
              </a:solidFill>
            </a:endParaRPr>
          </a:p>
          <a:p>
            <a:pPr marL="0" indent="0" algn="ctr">
              <a:buNone/>
            </a:pPr>
            <a:r>
              <a:rPr lang="en-US" sz="3800" dirty="0">
                <a:solidFill>
                  <a:schemeClr val="bg1"/>
                </a:solidFill>
              </a:rPr>
              <a:t>Music history </a:t>
            </a:r>
          </a:p>
        </p:txBody>
      </p:sp>
    </p:spTree>
    <p:extLst>
      <p:ext uri="{BB962C8B-B14F-4D97-AF65-F5344CB8AC3E}">
        <p14:creationId xmlns:p14="http://schemas.microsoft.com/office/powerpoint/2010/main" val="10290178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446320" y="284895"/>
            <a:ext cx="4134088" cy="3144105"/>
          </a:xfrm>
        </p:spPr>
        <p:txBody>
          <a:bodyPr/>
          <a:lstStyle/>
          <a:p>
            <a:pPr algn="ctr"/>
            <a:r>
              <a:rPr lang="en-US" dirty="0"/>
              <a:t>Bibliography</a:t>
            </a:r>
          </a:p>
        </p:txBody>
      </p:sp>
      <p:sp>
        <p:nvSpPr>
          <p:cNvPr id="4" name="Slide Number Placeholder 3"/>
          <p:cNvSpPr>
            <a:spLocks noGrp="1"/>
          </p:cNvSpPr>
          <p:nvPr>
            <p:ph type="sldNum" sz="quarter" idx="12"/>
          </p:nvPr>
        </p:nvSpPr>
        <p:spPr/>
        <p:txBody>
          <a:bodyPr/>
          <a:lstStyle/>
          <a:p>
            <a:fld id="{13D2E340-0663-474B-992C-9192B5C45E57}" type="slidenum">
              <a:rPr lang="en-ZA" smtClean="0"/>
              <a:t>17</a:t>
            </a:fld>
            <a:endParaRPr lang="en-ZA" dirty="0"/>
          </a:p>
        </p:txBody>
      </p:sp>
      <p:sp>
        <p:nvSpPr>
          <p:cNvPr id="6" name="Content Placeholder 5">
            <a:extLst>
              <a:ext uri="{FF2B5EF4-FFF2-40B4-BE49-F238E27FC236}">
                <a16:creationId xmlns:a16="http://schemas.microsoft.com/office/drawing/2014/main" id="{B7733828-9D4A-5D47-B9B7-2A1F96CD55C8}"/>
              </a:ext>
            </a:extLst>
          </p:cNvPr>
          <p:cNvSpPr>
            <a:spLocks noGrp="1"/>
          </p:cNvSpPr>
          <p:nvPr>
            <p:ph sz="quarter" idx="19"/>
          </p:nvPr>
        </p:nvSpPr>
        <p:spPr>
          <a:xfrm>
            <a:off x="5057158" y="166239"/>
            <a:ext cx="6688521" cy="6809206"/>
          </a:xfrm>
        </p:spPr>
        <p:txBody>
          <a:bodyPr>
            <a:noAutofit/>
          </a:bodyPr>
          <a:lstStyle/>
          <a:p>
            <a:pPr marL="0" indent="0">
              <a:buNone/>
            </a:pPr>
            <a:r>
              <a:rPr lang="en-US" sz="1500" dirty="0">
                <a:solidFill>
                  <a:schemeClr val="bg1"/>
                </a:solidFill>
              </a:rPr>
              <a:t>Burkholder, J. Peter. “The Value of Music History.” </a:t>
            </a:r>
            <a:r>
              <a:rPr lang="en-US" sz="1500" i="1" dirty="0">
                <a:solidFill>
                  <a:schemeClr val="bg1"/>
                </a:solidFill>
              </a:rPr>
              <a:t>Journal of Music History 	Pedagogy</a:t>
            </a:r>
            <a:r>
              <a:rPr lang="en-US" sz="1500" dirty="0">
                <a:solidFill>
                  <a:schemeClr val="bg1"/>
                </a:solidFill>
              </a:rPr>
              <a:t> 5, no. 2 (2015): 57-63.</a:t>
            </a:r>
          </a:p>
          <a:p>
            <a:pPr marL="0" indent="0">
              <a:buNone/>
            </a:pPr>
            <a:r>
              <a:rPr lang="en-US" sz="1500" dirty="0">
                <a:solidFill>
                  <a:schemeClr val="bg1"/>
                </a:solidFill>
              </a:rPr>
              <a:t>Catterall, James S., Susan A. </a:t>
            </a:r>
            <a:r>
              <a:rPr lang="en-US" sz="1500" dirty="0" err="1">
                <a:solidFill>
                  <a:schemeClr val="bg1"/>
                </a:solidFill>
              </a:rPr>
              <a:t>Dumais</a:t>
            </a:r>
            <a:r>
              <a:rPr lang="en-US" sz="1500" dirty="0">
                <a:solidFill>
                  <a:schemeClr val="bg1"/>
                </a:solidFill>
              </a:rPr>
              <a:t>, Gillian Hampden-Thompson. “The Arts and 	Achievement in at-Risk Youth: Findings from Four Longitudinal 	Studies.” </a:t>
            </a:r>
            <a:r>
              <a:rPr lang="en-US" sz="1500" i="1" dirty="0">
                <a:solidFill>
                  <a:schemeClr val="bg1"/>
                </a:solidFill>
              </a:rPr>
              <a:t>National Endowment for the Arts </a:t>
            </a:r>
            <a:r>
              <a:rPr lang="en-US" sz="1500" dirty="0">
                <a:solidFill>
                  <a:schemeClr val="bg1"/>
                </a:solidFill>
              </a:rPr>
              <a:t>(2012): 1-27. </a:t>
            </a:r>
          </a:p>
          <a:p>
            <a:pPr marL="0" indent="0">
              <a:buNone/>
            </a:pPr>
            <a:r>
              <a:rPr lang="en-US" sz="1500" dirty="0" err="1">
                <a:solidFill>
                  <a:schemeClr val="bg1"/>
                </a:solidFill>
              </a:rPr>
              <a:t>Elpus</a:t>
            </a:r>
            <a:r>
              <a:rPr lang="en-US" sz="1500" dirty="0">
                <a:solidFill>
                  <a:schemeClr val="bg1"/>
                </a:solidFill>
              </a:rPr>
              <a:t>, Kenneth. “The Status of Music Education in United States Public Schools.” 	</a:t>
            </a:r>
            <a:r>
              <a:rPr lang="en-US" sz="1500" i="1" dirty="0">
                <a:solidFill>
                  <a:schemeClr val="bg1"/>
                </a:solidFill>
              </a:rPr>
              <a:t>Give a Note Foundation </a:t>
            </a:r>
            <a:r>
              <a:rPr lang="en-US" sz="1500" dirty="0">
                <a:solidFill>
                  <a:schemeClr val="bg1"/>
                </a:solidFill>
              </a:rPr>
              <a:t>(2017): 1-36.</a:t>
            </a:r>
          </a:p>
          <a:p>
            <a:pPr marL="0" indent="0">
              <a:buNone/>
            </a:pPr>
            <a:r>
              <a:rPr lang="en-US" sz="1500" dirty="0">
                <a:solidFill>
                  <a:schemeClr val="bg1"/>
                </a:solidFill>
              </a:rPr>
              <a:t>Great Schools Partnerships. "Student Engagement." </a:t>
            </a:r>
            <a:r>
              <a:rPr lang="en-US" sz="1500" i="1" dirty="0">
                <a:solidFill>
                  <a:schemeClr val="bg1"/>
                </a:solidFill>
              </a:rPr>
              <a:t>Educational Reform, </a:t>
            </a:r>
            <a:r>
              <a:rPr lang="en-US" sz="1500" dirty="0">
                <a:solidFill>
                  <a:schemeClr val="bg1"/>
                </a:solidFill>
              </a:rPr>
              <a:t>February 	18, 2016. Accessed December 26, 2021. </a:t>
            </a:r>
          </a:p>
          <a:p>
            <a:pPr marL="0" indent="0">
              <a:buNone/>
            </a:pPr>
            <a:r>
              <a:rPr lang="en-US" sz="1500" dirty="0" err="1">
                <a:solidFill>
                  <a:schemeClr val="bg1"/>
                </a:solidFill>
              </a:rPr>
              <a:t>NAfME</a:t>
            </a:r>
            <a:r>
              <a:rPr lang="en-US" sz="1500" dirty="0">
                <a:solidFill>
                  <a:schemeClr val="bg1"/>
                </a:solidFill>
              </a:rPr>
              <a:t>. “Music Standards.” National Association for Music Education, (2014): 1-16.</a:t>
            </a:r>
          </a:p>
          <a:p>
            <a:pPr marL="0" indent="0">
              <a:buNone/>
            </a:pPr>
            <a:r>
              <a:rPr lang="en-US" sz="1500" dirty="0">
                <a:solidFill>
                  <a:schemeClr val="bg1"/>
                </a:solidFill>
              </a:rPr>
              <a:t>________.  “ESSA.” National Association for Music Education, (2014): 1-27.</a:t>
            </a:r>
          </a:p>
          <a:p>
            <a:pPr marL="0" indent="0">
              <a:buNone/>
            </a:pPr>
            <a:r>
              <a:rPr lang="en-US" sz="1500" dirty="0">
                <a:solidFill>
                  <a:schemeClr val="bg1"/>
                </a:solidFill>
              </a:rPr>
              <a:t>National Survey for Student Engagement. “Engagement Reports.” Accessed January 	30, 2020, https://</a:t>
            </a:r>
            <a:r>
              <a:rPr lang="en-US" sz="1500" dirty="0" err="1">
                <a:solidFill>
                  <a:schemeClr val="bg1"/>
                </a:solidFill>
              </a:rPr>
              <a:t>nsse.indiana.edu</a:t>
            </a:r>
            <a:r>
              <a:rPr lang="en-US" sz="1500" dirty="0">
                <a:solidFill>
                  <a:schemeClr val="bg1"/>
                </a:solidFill>
              </a:rPr>
              <a:t>. </a:t>
            </a:r>
          </a:p>
          <a:p>
            <a:pPr marL="0" indent="0">
              <a:buNone/>
            </a:pPr>
            <a:r>
              <a:rPr lang="en-US" sz="1500" dirty="0">
                <a:solidFill>
                  <a:schemeClr val="bg1"/>
                </a:solidFill>
              </a:rPr>
              <a:t>Peter, Eva. “Teaching the History of Music in Primary and Middle School.” </a:t>
            </a:r>
            <a:r>
              <a:rPr lang="en-US" sz="1500" i="1" dirty="0">
                <a:solidFill>
                  <a:schemeClr val="bg1"/>
                </a:solidFill>
              </a:rPr>
              <a:t>Studia 	Universitatis </a:t>
            </a:r>
            <a:r>
              <a:rPr lang="en-US" sz="1500" i="1" dirty="0" err="1">
                <a:solidFill>
                  <a:schemeClr val="bg1"/>
                </a:solidFill>
              </a:rPr>
              <a:t>Babeş-Bolyai</a:t>
            </a:r>
            <a:r>
              <a:rPr lang="en-US" sz="1500" dirty="0">
                <a:solidFill>
                  <a:schemeClr val="bg1"/>
                </a:solidFill>
              </a:rPr>
              <a:t> </a:t>
            </a:r>
            <a:r>
              <a:rPr lang="en-US" sz="1500" i="1" dirty="0" err="1">
                <a:solidFill>
                  <a:schemeClr val="bg1"/>
                </a:solidFill>
              </a:rPr>
              <a:t>Musica</a:t>
            </a:r>
            <a:r>
              <a:rPr lang="en-US" sz="1500" i="1" dirty="0">
                <a:solidFill>
                  <a:schemeClr val="bg1"/>
                </a:solidFill>
              </a:rPr>
              <a:t> </a:t>
            </a:r>
            <a:r>
              <a:rPr lang="en-US" sz="1500" dirty="0">
                <a:solidFill>
                  <a:schemeClr val="bg1"/>
                </a:solidFill>
              </a:rPr>
              <a:t>55, no. 2 (2010): 11-17.</a:t>
            </a:r>
          </a:p>
          <a:p>
            <a:pPr marL="0" indent="0">
              <a:buNone/>
            </a:pPr>
            <a:r>
              <a:rPr lang="en-US" sz="1500" dirty="0">
                <a:solidFill>
                  <a:schemeClr val="bg1"/>
                </a:solidFill>
              </a:rPr>
              <a:t>Purves, Dale. </a:t>
            </a:r>
            <a:r>
              <a:rPr lang="en-US" sz="1500" i="1" dirty="0">
                <a:solidFill>
                  <a:schemeClr val="bg1"/>
                </a:solidFill>
              </a:rPr>
              <a:t>Neuroscience.</a:t>
            </a:r>
            <a:r>
              <a:rPr lang="en-US" sz="1500" dirty="0">
                <a:solidFill>
                  <a:schemeClr val="bg1"/>
                </a:solidFill>
              </a:rPr>
              <a:t> 2nd edition. Sunderland, Mass: Sinauer Associates, 	2001.</a:t>
            </a:r>
          </a:p>
          <a:p>
            <a:pPr marL="0" indent="0">
              <a:buNone/>
            </a:pPr>
            <a:r>
              <a:rPr lang="en-US" sz="1500" dirty="0">
                <a:solidFill>
                  <a:schemeClr val="bg1"/>
                </a:solidFill>
              </a:rPr>
              <a:t>United States Department of Education. “Every Student Succeeds Act (ESSA).” 	Accessed November 13, 2021. </a:t>
            </a:r>
          </a:p>
        </p:txBody>
      </p:sp>
    </p:spTree>
    <p:extLst>
      <p:ext uri="{BB962C8B-B14F-4D97-AF65-F5344CB8AC3E}">
        <p14:creationId xmlns:p14="http://schemas.microsoft.com/office/powerpoint/2010/main" val="26485365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514028" y="211004"/>
            <a:ext cx="3833906" cy="3217996"/>
          </a:xfrm>
        </p:spPr>
        <p:txBody>
          <a:bodyPr/>
          <a:lstStyle/>
          <a:p>
            <a:pPr algn="ctr"/>
            <a:r>
              <a:rPr lang="en-US" dirty="0"/>
              <a:t>Questions</a:t>
            </a:r>
          </a:p>
        </p:txBody>
      </p:sp>
      <p:sp>
        <p:nvSpPr>
          <p:cNvPr id="4" name="Slide Number Placeholder 3"/>
          <p:cNvSpPr>
            <a:spLocks noGrp="1"/>
          </p:cNvSpPr>
          <p:nvPr>
            <p:ph type="sldNum" sz="quarter" idx="12"/>
          </p:nvPr>
        </p:nvSpPr>
        <p:spPr/>
        <p:txBody>
          <a:bodyPr/>
          <a:lstStyle/>
          <a:p>
            <a:fld id="{13D2E340-0663-474B-992C-9192B5C45E57}" type="slidenum">
              <a:rPr lang="en-ZA" smtClean="0"/>
              <a:t>18</a:t>
            </a:fld>
            <a:endParaRPr lang="en-ZA" dirty="0"/>
          </a:p>
        </p:txBody>
      </p:sp>
    </p:spTree>
    <p:extLst>
      <p:ext uri="{BB962C8B-B14F-4D97-AF65-F5344CB8AC3E}">
        <p14:creationId xmlns:p14="http://schemas.microsoft.com/office/powerpoint/2010/main" val="605445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1C9177-CFD9-314E-B977-0DD137993694}"/>
              </a:ext>
            </a:extLst>
          </p:cNvPr>
          <p:cNvSpPr>
            <a:spLocks noGrp="1"/>
          </p:cNvSpPr>
          <p:nvPr>
            <p:ph type="title"/>
          </p:nvPr>
        </p:nvSpPr>
        <p:spPr/>
        <p:txBody>
          <a:bodyPr>
            <a:normAutofit/>
          </a:bodyPr>
          <a:lstStyle/>
          <a:p>
            <a:r>
              <a:rPr lang="en-US" sz="4400" dirty="0">
                <a:solidFill>
                  <a:schemeClr val="bg1"/>
                </a:solidFill>
                <a:latin typeface="Garamond" panose="02020404030301010803" pitchFamily="18" charset="0"/>
              </a:rPr>
              <a:t>Introduction</a:t>
            </a:r>
          </a:p>
        </p:txBody>
      </p:sp>
      <p:sp>
        <p:nvSpPr>
          <p:cNvPr id="20" name="Content Placeholder 19">
            <a:extLst>
              <a:ext uri="{FF2B5EF4-FFF2-40B4-BE49-F238E27FC236}">
                <a16:creationId xmlns:a16="http://schemas.microsoft.com/office/drawing/2014/main" id="{88C8B77B-E2BA-B44D-AD2A-886AA0C6646C}"/>
              </a:ext>
            </a:extLst>
          </p:cNvPr>
          <p:cNvSpPr>
            <a:spLocks noGrp="1"/>
          </p:cNvSpPr>
          <p:nvPr>
            <p:ph idx="1"/>
          </p:nvPr>
        </p:nvSpPr>
        <p:spPr>
          <a:xfrm>
            <a:off x="838200" y="1825625"/>
            <a:ext cx="9906000" cy="3064942"/>
          </a:xfrm>
          <a:prstGeom prst="rect">
            <a:avLst/>
          </a:prstGeom>
        </p:spPr>
        <p:txBody>
          <a:bodyPr wrap="square">
            <a:spAutoFit/>
          </a:bodyPr>
          <a:lstStyle/>
          <a:p>
            <a:pPr marL="344488" indent="-342900">
              <a:buFont typeface="Wingdings" pitchFamily="2" charset="2"/>
              <a:buChar char="Ø"/>
            </a:pPr>
            <a:r>
              <a:rPr lang="en-US" dirty="0">
                <a:solidFill>
                  <a:schemeClr val="bg1"/>
                </a:solidFill>
              </a:rPr>
              <a:t>Despite multiple studies on specific historical music events, music history perspectives have not been addressed in the middle school choral classroom. </a:t>
            </a:r>
          </a:p>
          <a:p>
            <a:pPr marL="1588" indent="0">
              <a:buNone/>
            </a:pPr>
            <a:endParaRPr lang="en-US" dirty="0">
              <a:solidFill>
                <a:schemeClr val="bg1"/>
              </a:solidFill>
            </a:endParaRPr>
          </a:p>
          <a:p>
            <a:pPr marL="344488" indent="-342900">
              <a:buFont typeface="Wingdings" pitchFamily="2" charset="2"/>
              <a:buChar char="Ø"/>
            </a:pPr>
            <a:r>
              <a:rPr lang="en-US" dirty="0">
                <a:solidFill>
                  <a:schemeClr val="bg1"/>
                </a:solidFill>
              </a:rPr>
              <a:t>This study seeks to understand engagement levels of 68 seventh-grade students in Solon, Iowa. </a:t>
            </a:r>
          </a:p>
          <a:p>
            <a:pPr marL="1588" indent="0">
              <a:buNone/>
            </a:pPr>
            <a:endParaRPr lang="en-US" baseline="30000" dirty="0">
              <a:solidFill>
                <a:schemeClr val="bg1"/>
              </a:solidFill>
              <a:latin typeface="Garamond" panose="02020404030301010803" pitchFamily="18" charset="0"/>
            </a:endParaRPr>
          </a:p>
        </p:txBody>
      </p:sp>
    </p:spTree>
    <p:extLst>
      <p:ext uri="{BB962C8B-B14F-4D97-AF65-F5344CB8AC3E}">
        <p14:creationId xmlns:p14="http://schemas.microsoft.com/office/powerpoint/2010/main" val="3466379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1A15A-9A4F-024C-9537-2B5948CE9317}"/>
              </a:ext>
            </a:extLst>
          </p:cNvPr>
          <p:cNvSpPr>
            <a:spLocks noGrp="1"/>
          </p:cNvSpPr>
          <p:nvPr>
            <p:ph type="title"/>
          </p:nvPr>
        </p:nvSpPr>
        <p:spPr>
          <a:xfrm>
            <a:off x="483031" y="1207378"/>
            <a:ext cx="3833906" cy="2221622"/>
          </a:xfrm>
        </p:spPr>
        <p:txBody>
          <a:bodyPr/>
          <a:lstStyle/>
          <a:p>
            <a:pPr algn="ctr"/>
            <a:r>
              <a:rPr lang="en-US" dirty="0"/>
              <a:t>Background</a:t>
            </a:r>
          </a:p>
        </p:txBody>
      </p:sp>
      <p:sp>
        <p:nvSpPr>
          <p:cNvPr id="4" name="Content Placeholder 3">
            <a:extLst>
              <a:ext uri="{FF2B5EF4-FFF2-40B4-BE49-F238E27FC236}">
                <a16:creationId xmlns:a16="http://schemas.microsoft.com/office/drawing/2014/main" id="{7BB75877-E8DE-494A-BFD5-4668CCC7D9F9}"/>
              </a:ext>
            </a:extLst>
          </p:cNvPr>
          <p:cNvSpPr>
            <a:spLocks noGrp="1"/>
          </p:cNvSpPr>
          <p:nvPr>
            <p:ph sz="quarter" idx="19"/>
          </p:nvPr>
        </p:nvSpPr>
        <p:spPr>
          <a:xfrm>
            <a:off x="5002925" y="559678"/>
            <a:ext cx="6999890" cy="6040819"/>
          </a:xfrm>
        </p:spPr>
        <p:txBody>
          <a:bodyPr>
            <a:normAutofit/>
          </a:bodyPr>
          <a:lstStyle/>
          <a:p>
            <a:pPr marL="457200" lvl="1" indent="0" algn="ctr">
              <a:buNone/>
            </a:pPr>
            <a:r>
              <a:rPr lang="en-US" dirty="0">
                <a:solidFill>
                  <a:schemeClr val="bg1"/>
                </a:solidFill>
              </a:rPr>
              <a:t>MUSIC EDUCATION and ENGAGEMENT</a:t>
            </a:r>
          </a:p>
          <a:p>
            <a:pPr marL="457200" lvl="1" indent="0" algn="ctr">
              <a:buNone/>
            </a:pPr>
            <a:endParaRPr lang="en-US" dirty="0">
              <a:solidFill>
                <a:schemeClr val="bg1"/>
              </a:solidFill>
            </a:endParaRPr>
          </a:p>
          <a:p>
            <a:pPr lvl="1"/>
            <a:r>
              <a:rPr lang="en-US" dirty="0">
                <a:solidFill>
                  <a:schemeClr val="bg1"/>
                </a:solidFill>
              </a:rPr>
              <a:t>The arts can significantly boost student achievement, career goals, and civic engagement.</a:t>
            </a:r>
          </a:p>
          <a:p>
            <a:pPr marL="457200" lvl="1" indent="0">
              <a:buNone/>
            </a:pPr>
            <a:r>
              <a:rPr lang="en-US" dirty="0">
                <a:solidFill>
                  <a:schemeClr val="bg1"/>
                </a:solidFill>
              </a:rPr>
              <a:t>			</a:t>
            </a:r>
            <a:r>
              <a:rPr lang="en-US" sz="1600" dirty="0">
                <a:solidFill>
                  <a:schemeClr val="bg1"/>
                </a:solidFill>
              </a:rPr>
              <a:t>(Catterall, </a:t>
            </a:r>
            <a:r>
              <a:rPr lang="en-US" sz="1600" dirty="0" err="1">
                <a:solidFill>
                  <a:schemeClr val="bg1"/>
                </a:solidFill>
              </a:rPr>
              <a:t>Dumais</a:t>
            </a:r>
            <a:r>
              <a:rPr lang="en-US" sz="1600" dirty="0">
                <a:solidFill>
                  <a:schemeClr val="bg1"/>
                </a:solidFill>
              </a:rPr>
              <a:t>, Hampden-Thompson, 2012)</a:t>
            </a:r>
          </a:p>
          <a:p>
            <a:pPr marL="457200" lvl="1" indent="0">
              <a:buNone/>
            </a:pPr>
            <a:endParaRPr lang="en-US" dirty="0">
              <a:solidFill>
                <a:schemeClr val="bg1"/>
              </a:solidFill>
            </a:endParaRPr>
          </a:p>
          <a:p>
            <a:pPr lvl="1"/>
            <a:r>
              <a:rPr lang="en-US" dirty="0">
                <a:solidFill>
                  <a:schemeClr val="bg1"/>
                </a:solidFill>
              </a:rPr>
              <a:t>Every Student Succeeds Act - 2015.</a:t>
            </a:r>
          </a:p>
          <a:p>
            <a:pPr marL="457200" lvl="1" indent="0">
              <a:buNone/>
            </a:pPr>
            <a:r>
              <a:rPr lang="en-US" sz="1800" dirty="0">
                <a:solidFill>
                  <a:schemeClr val="bg1"/>
                </a:solidFill>
              </a:rPr>
              <a:t>		(United States Department of Education, 2013)</a:t>
            </a:r>
          </a:p>
          <a:p>
            <a:pPr marL="457200" lvl="1" indent="0">
              <a:buNone/>
            </a:pPr>
            <a:endParaRPr lang="en-US" sz="1800" dirty="0">
              <a:solidFill>
                <a:schemeClr val="bg1"/>
              </a:solidFill>
            </a:endParaRPr>
          </a:p>
          <a:p>
            <a:pPr marL="457200" lvl="1" indent="0">
              <a:buNone/>
            </a:pPr>
            <a:endParaRPr lang="en-US" dirty="0">
              <a:solidFill>
                <a:schemeClr val="bg1"/>
              </a:solidFill>
            </a:endParaRPr>
          </a:p>
          <a:p>
            <a:pPr lvl="1"/>
            <a:r>
              <a:rPr lang="en-US" dirty="0">
                <a:solidFill>
                  <a:schemeClr val="bg1"/>
                </a:solidFill>
              </a:rPr>
              <a:t>National Survey for Student Engagement - 2013.</a:t>
            </a:r>
          </a:p>
          <a:p>
            <a:pPr marL="457200" lvl="1" indent="0">
              <a:buNone/>
            </a:pPr>
            <a:r>
              <a:rPr lang="en-US" dirty="0">
                <a:solidFill>
                  <a:schemeClr val="bg1"/>
                </a:solidFill>
              </a:rPr>
              <a:t>			</a:t>
            </a:r>
            <a:r>
              <a:rPr lang="en-US" sz="1600" dirty="0">
                <a:solidFill>
                  <a:schemeClr val="bg1"/>
                </a:solidFill>
              </a:rPr>
              <a:t>(NSSE Reports, 2013)</a:t>
            </a:r>
          </a:p>
          <a:p>
            <a:pPr marL="457200" lvl="1" indent="0">
              <a:buNone/>
            </a:pPr>
            <a:endParaRPr lang="en-US" dirty="0">
              <a:solidFill>
                <a:schemeClr val="bg1"/>
              </a:solidFill>
            </a:endParaRPr>
          </a:p>
          <a:p>
            <a:pPr marL="457200" lvl="1" indent="0">
              <a:buNone/>
            </a:pPr>
            <a:endParaRPr lang="en-US" dirty="0">
              <a:solidFill>
                <a:schemeClr val="bg1"/>
              </a:solidFill>
            </a:endParaRPr>
          </a:p>
          <a:p>
            <a:pPr lvl="1"/>
            <a:endParaRPr lang="en-US" dirty="0">
              <a:solidFill>
                <a:schemeClr val="bg1"/>
              </a:solidFill>
            </a:endParaRPr>
          </a:p>
          <a:p>
            <a:endParaRPr lang="en-US" dirty="0"/>
          </a:p>
        </p:txBody>
      </p:sp>
    </p:spTree>
    <p:extLst>
      <p:ext uri="{BB962C8B-B14F-4D97-AF65-F5344CB8AC3E}">
        <p14:creationId xmlns:p14="http://schemas.microsoft.com/office/powerpoint/2010/main" val="3272508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1A15A-9A4F-024C-9537-2B5948CE9317}"/>
              </a:ext>
            </a:extLst>
          </p:cNvPr>
          <p:cNvSpPr>
            <a:spLocks noGrp="1"/>
          </p:cNvSpPr>
          <p:nvPr>
            <p:ph type="title"/>
          </p:nvPr>
        </p:nvSpPr>
        <p:spPr>
          <a:xfrm>
            <a:off x="483031" y="1207378"/>
            <a:ext cx="3833906" cy="2221622"/>
          </a:xfrm>
        </p:spPr>
        <p:txBody>
          <a:bodyPr/>
          <a:lstStyle/>
          <a:p>
            <a:pPr algn="ctr"/>
            <a:r>
              <a:rPr lang="en-US" dirty="0"/>
              <a:t>Background</a:t>
            </a:r>
          </a:p>
        </p:txBody>
      </p:sp>
      <p:sp>
        <p:nvSpPr>
          <p:cNvPr id="4" name="Content Placeholder 3">
            <a:extLst>
              <a:ext uri="{FF2B5EF4-FFF2-40B4-BE49-F238E27FC236}">
                <a16:creationId xmlns:a16="http://schemas.microsoft.com/office/drawing/2014/main" id="{7BB75877-E8DE-494A-BFD5-4668CCC7D9F9}"/>
              </a:ext>
            </a:extLst>
          </p:cNvPr>
          <p:cNvSpPr>
            <a:spLocks noGrp="1"/>
          </p:cNvSpPr>
          <p:nvPr>
            <p:ph sz="quarter" idx="19"/>
          </p:nvPr>
        </p:nvSpPr>
        <p:spPr>
          <a:xfrm>
            <a:off x="5076497" y="559678"/>
            <a:ext cx="7020910" cy="5191835"/>
          </a:xfrm>
        </p:spPr>
        <p:txBody>
          <a:bodyPr>
            <a:normAutofit/>
          </a:bodyPr>
          <a:lstStyle/>
          <a:p>
            <a:pPr marL="457200" lvl="1" indent="0" algn="ctr">
              <a:buNone/>
            </a:pPr>
            <a:r>
              <a:rPr lang="en-US" dirty="0">
                <a:solidFill>
                  <a:schemeClr val="bg1"/>
                </a:solidFill>
              </a:rPr>
              <a:t>MUSIC HISTORY</a:t>
            </a:r>
          </a:p>
          <a:p>
            <a:endParaRPr lang="en-US" dirty="0"/>
          </a:p>
        </p:txBody>
      </p:sp>
      <p:sp>
        <p:nvSpPr>
          <p:cNvPr id="3" name="TextBox 2">
            <a:extLst>
              <a:ext uri="{FF2B5EF4-FFF2-40B4-BE49-F238E27FC236}">
                <a16:creationId xmlns:a16="http://schemas.microsoft.com/office/drawing/2014/main" id="{37A7A646-BA33-0A46-B1D0-E5AEC72AE332}"/>
              </a:ext>
            </a:extLst>
          </p:cNvPr>
          <p:cNvSpPr txBox="1"/>
          <p:nvPr/>
        </p:nvSpPr>
        <p:spPr>
          <a:xfrm>
            <a:off x="5269593" y="1250786"/>
            <a:ext cx="6192305" cy="4370427"/>
          </a:xfrm>
          <a:prstGeom prst="rect">
            <a:avLst/>
          </a:prstGeom>
          <a:noFill/>
        </p:spPr>
        <p:txBody>
          <a:bodyPr wrap="square" rtlCol="0">
            <a:spAutoFit/>
          </a:bodyPr>
          <a:lstStyle/>
          <a:p>
            <a:pPr marL="285750" indent="-285750">
              <a:buFont typeface="Arial" panose="020B0604020202020204" pitchFamily="34" charset="0"/>
              <a:buChar char="•"/>
            </a:pPr>
            <a:r>
              <a:rPr lang="en-US" sz="2200" dirty="0">
                <a:solidFill>
                  <a:schemeClr val="bg1"/>
                </a:solidFill>
              </a:rPr>
              <a:t>0% of K-12 public schools report music history as an elective or required course. </a:t>
            </a:r>
          </a:p>
          <a:p>
            <a:pPr lvl="6"/>
            <a:r>
              <a:rPr lang="en-US" sz="1600" dirty="0">
                <a:solidFill>
                  <a:schemeClr val="bg1"/>
                </a:solidFill>
              </a:rPr>
              <a:t>(</a:t>
            </a:r>
            <a:r>
              <a:rPr lang="en-US" sz="1600" dirty="0" err="1">
                <a:solidFill>
                  <a:schemeClr val="bg1"/>
                </a:solidFill>
              </a:rPr>
              <a:t>Elpus</a:t>
            </a:r>
            <a:r>
              <a:rPr lang="en-US" sz="1600" dirty="0">
                <a:solidFill>
                  <a:schemeClr val="bg1"/>
                </a:solidFill>
              </a:rPr>
              <a:t>, 2017)</a:t>
            </a:r>
          </a:p>
          <a:p>
            <a:pPr marL="285750" indent="-285750">
              <a:buFont typeface="Arial" panose="020B0604020202020204" pitchFamily="34" charset="0"/>
              <a:buChar char="•"/>
            </a:pPr>
            <a:endParaRPr lang="en-US" sz="2200" dirty="0">
              <a:solidFill>
                <a:schemeClr val="bg1"/>
              </a:solidFill>
            </a:endParaRPr>
          </a:p>
          <a:p>
            <a:pPr marL="285750" indent="-285750">
              <a:buFont typeface="Arial" panose="020B0604020202020204" pitchFamily="34" charset="0"/>
              <a:buChar char="•"/>
            </a:pPr>
            <a:r>
              <a:rPr lang="en-US" sz="2200" dirty="0">
                <a:solidFill>
                  <a:schemeClr val="bg1"/>
                </a:solidFill>
              </a:rPr>
              <a:t>There are many parallels across musical genres in terms of style, notation, and rhythmic skills. </a:t>
            </a:r>
          </a:p>
          <a:p>
            <a:endParaRPr lang="en-US" sz="2200" dirty="0">
              <a:solidFill>
                <a:schemeClr val="bg1"/>
              </a:solidFill>
            </a:endParaRPr>
          </a:p>
          <a:p>
            <a:endParaRPr lang="en-US" sz="2200" dirty="0">
              <a:solidFill>
                <a:schemeClr val="bg1"/>
              </a:solidFill>
            </a:endParaRPr>
          </a:p>
          <a:p>
            <a:pPr marL="285750" indent="-285750">
              <a:buFont typeface="Arial" panose="020B0604020202020204" pitchFamily="34" charset="0"/>
              <a:buChar char="•"/>
            </a:pPr>
            <a:r>
              <a:rPr lang="en-US" sz="2200" dirty="0">
                <a:solidFill>
                  <a:schemeClr val="bg1"/>
                </a:solidFill>
              </a:rPr>
              <a:t>Exposure to a variety of genres affects the brain differently. </a:t>
            </a:r>
          </a:p>
          <a:p>
            <a:pPr lvl="5"/>
            <a:r>
              <a:rPr lang="en-US" dirty="0">
                <a:solidFill>
                  <a:schemeClr val="bg1"/>
                </a:solidFill>
              </a:rPr>
              <a:t>	</a:t>
            </a:r>
            <a:r>
              <a:rPr lang="en-US" sz="1600" dirty="0">
                <a:solidFill>
                  <a:schemeClr val="bg1"/>
                </a:solidFill>
              </a:rPr>
              <a:t>(Purves, 2001)</a:t>
            </a:r>
          </a:p>
          <a:p>
            <a:pPr lvl="4"/>
            <a:endParaRPr lang="en-US" dirty="0">
              <a:solidFill>
                <a:schemeClr val="bg1"/>
              </a:solidFill>
            </a:endParaRPr>
          </a:p>
          <a:p>
            <a:endParaRPr lang="en-US" dirty="0"/>
          </a:p>
        </p:txBody>
      </p:sp>
    </p:spTree>
    <p:extLst>
      <p:ext uri="{BB962C8B-B14F-4D97-AF65-F5344CB8AC3E}">
        <p14:creationId xmlns:p14="http://schemas.microsoft.com/office/powerpoint/2010/main" val="421065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 name="Title 6">
            <a:extLst>
              <a:ext uri="{FF2B5EF4-FFF2-40B4-BE49-F238E27FC236}">
                <a16:creationId xmlns:a16="http://schemas.microsoft.com/office/drawing/2014/main" id="{53EDCF01-7028-3940-8E19-D285D5004FAC}"/>
              </a:ext>
            </a:extLst>
          </p:cNvPr>
          <p:cNvSpPr txBox="1">
            <a:spLocks/>
          </p:cNvSpPr>
          <p:nvPr/>
        </p:nvSpPr>
        <p:spPr>
          <a:xfrm>
            <a:off x="1021558" y="2476500"/>
            <a:ext cx="3932237" cy="1600200"/>
          </a:xfrm>
          <a:prstGeom prst="rect">
            <a:avLst/>
          </a:prstGeom>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solidFill>
                  <a:schemeClr val="bg1"/>
                </a:solidFill>
                <a:latin typeface="Garamond" panose="02020404030301010803" pitchFamily="18" charset="0"/>
              </a:rPr>
              <a:t>Primary</a:t>
            </a:r>
          </a:p>
          <a:p>
            <a:r>
              <a:rPr lang="en-US" dirty="0">
                <a:solidFill>
                  <a:schemeClr val="bg1"/>
                </a:solidFill>
                <a:latin typeface="Garamond" panose="02020404030301010803" pitchFamily="18" charset="0"/>
              </a:rPr>
              <a:t>Research Questions</a:t>
            </a:r>
          </a:p>
        </p:txBody>
      </p:sp>
      <p:sp>
        <p:nvSpPr>
          <p:cNvPr id="6" name="Content Placeholder 1">
            <a:extLst>
              <a:ext uri="{FF2B5EF4-FFF2-40B4-BE49-F238E27FC236}">
                <a16:creationId xmlns:a16="http://schemas.microsoft.com/office/drawing/2014/main" id="{D98C732E-5134-904A-8DC4-E36E7949073F}"/>
              </a:ext>
            </a:extLst>
          </p:cNvPr>
          <p:cNvSpPr>
            <a:spLocks noGrp="1"/>
          </p:cNvSpPr>
          <p:nvPr>
            <p:ph idx="1"/>
          </p:nvPr>
        </p:nvSpPr>
        <p:spPr>
          <a:xfrm>
            <a:off x="5183189" y="987425"/>
            <a:ext cx="5713412" cy="4873625"/>
          </a:xfrm>
        </p:spPr>
        <p:txBody>
          <a:bodyPr anchor="ctr">
            <a:noAutofit/>
          </a:bodyPr>
          <a:lstStyle/>
          <a:p>
            <a:pPr marL="0" indent="0">
              <a:buNone/>
            </a:pPr>
            <a:r>
              <a:rPr lang="en-US" sz="2400" dirty="0">
                <a:solidFill>
                  <a:schemeClr val="bg1"/>
                </a:solidFill>
              </a:rPr>
              <a:t>RQ1: How does the impact of learning about multiple styles of musical genre history engage middle school choir students?</a:t>
            </a:r>
          </a:p>
          <a:p>
            <a:endParaRPr lang="en-US" sz="2400" dirty="0">
              <a:solidFill>
                <a:schemeClr val="bg1"/>
              </a:solidFill>
            </a:endParaRPr>
          </a:p>
          <a:p>
            <a:pPr marL="0" indent="0">
              <a:buNone/>
            </a:pPr>
            <a:endParaRPr lang="en-US" sz="2400" dirty="0">
              <a:solidFill>
                <a:schemeClr val="bg1"/>
              </a:solidFill>
            </a:endParaRPr>
          </a:p>
          <a:p>
            <a:pPr marL="0" indent="0">
              <a:buNone/>
            </a:pPr>
            <a:r>
              <a:rPr lang="en-US" sz="2400" dirty="0">
                <a:solidFill>
                  <a:schemeClr val="bg1"/>
                </a:solidFill>
              </a:rPr>
              <a:t>RQ2: Does exposure to music history predict a change in choral students’ levels of engagement from pre-test to post-test?</a:t>
            </a:r>
            <a:r>
              <a:rPr lang="en-US" sz="2400" dirty="0"/>
              <a:t>?</a:t>
            </a:r>
          </a:p>
          <a:p>
            <a:pPr marL="0" indent="0">
              <a:buNone/>
            </a:pPr>
            <a:endParaRPr lang="en-US" sz="2400" dirty="0">
              <a:solidFill>
                <a:schemeClr val="bg1"/>
              </a:solidFill>
              <a:latin typeface="Garamond" panose="02020404030301010803" pitchFamily="18" charset="0"/>
            </a:endParaRPr>
          </a:p>
        </p:txBody>
      </p:sp>
      <p:cxnSp>
        <p:nvCxnSpPr>
          <p:cNvPr id="8" name="Straight Connector 7">
            <a:extLst>
              <a:ext uri="{FF2B5EF4-FFF2-40B4-BE49-F238E27FC236}">
                <a16:creationId xmlns:a16="http://schemas.microsoft.com/office/drawing/2014/main" id="{8F335CDF-156B-324F-8B83-BDDABA305E70}"/>
              </a:ext>
            </a:extLst>
          </p:cNvPr>
          <p:cNvCxnSpPr>
            <a:cxnSpLocks/>
          </p:cNvCxnSpPr>
          <p:nvPr/>
        </p:nvCxnSpPr>
        <p:spPr>
          <a:xfrm>
            <a:off x="4724400" y="1905000"/>
            <a:ext cx="0" cy="2743200"/>
          </a:xfrm>
          <a:prstGeom prst="line">
            <a:avLst/>
          </a:prstGeom>
          <a:ln w="15875">
            <a:solidFill>
              <a:schemeClr val="bg1"/>
            </a:solidFill>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07277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 name="Title 6">
            <a:extLst>
              <a:ext uri="{FF2B5EF4-FFF2-40B4-BE49-F238E27FC236}">
                <a16:creationId xmlns:a16="http://schemas.microsoft.com/office/drawing/2014/main" id="{53EDCF01-7028-3940-8E19-D285D5004FAC}"/>
              </a:ext>
            </a:extLst>
          </p:cNvPr>
          <p:cNvSpPr txBox="1">
            <a:spLocks/>
          </p:cNvSpPr>
          <p:nvPr/>
        </p:nvSpPr>
        <p:spPr>
          <a:xfrm>
            <a:off x="1250951" y="2476500"/>
            <a:ext cx="3932237" cy="1600200"/>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solidFill>
                  <a:schemeClr val="bg1"/>
                </a:solidFill>
                <a:latin typeface="Garamond" panose="02020404030301010803" pitchFamily="18" charset="0"/>
              </a:rPr>
              <a:t>Hypotheses</a:t>
            </a:r>
          </a:p>
        </p:txBody>
      </p:sp>
      <p:sp>
        <p:nvSpPr>
          <p:cNvPr id="6" name="Content Placeholder 1">
            <a:extLst>
              <a:ext uri="{FF2B5EF4-FFF2-40B4-BE49-F238E27FC236}">
                <a16:creationId xmlns:a16="http://schemas.microsoft.com/office/drawing/2014/main" id="{D98C732E-5134-904A-8DC4-E36E7949073F}"/>
              </a:ext>
            </a:extLst>
          </p:cNvPr>
          <p:cNvSpPr>
            <a:spLocks noGrp="1"/>
          </p:cNvSpPr>
          <p:nvPr>
            <p:ph idx="1"/>
          </p:nvPr>
        </p:nvSpPr>
        <p:spPr>
          <a:xfrm>
            <a:off x="5183188" y="839787"/>
            <a:ext cx="6323005" cy="4873625"/>
          </a:xfrm>
        </p:spPr>
        <p:txBody>
          <a:bodyPr anchor="ctr">
            <a:noAutofit/>
          </a:bodyPr>
          <a:lstStyle/>
          <a:p>
            <a:pPr marL="0" lvl="0" indent="0">
              <a:lnSpc>
                <a:spcPct val="150000"/>
              </a:lnSpc>
              <a:buNone/>
            </a:pPr>
            <a:r>
              <a:rPr lang="en-US" sz="2000" dirty="0">
                <a:solidFill>
                  <a:schemeClr val="bg1"/>
                </a:solidFill>
              </a:rPr>
              <a:t>H1: Learning about multiple styles of musical genre history engages middle school choir students by emotionally connecting students to other individuals throughout history, informing students’ musical interest, and proposing an evaluation process of musical works and performances.</a:t>
            </a:r>
          </a:p>
          <a:p>
            <a:pPr marL="0" lvl="0" indent="0">
              <a:lnSpc>
                <a:spcPct val="150000"/>
              </a:lnSpc>
              <a:buNone/>
            </a:pPr>
            <a:r>
              <a:rPr lang="en-US" sz="2000" dirty="0">
                <a:solidFill>
                  <a:schemeClr val="bg1"/>
                </a:solidFill>
              </a:rPr>
              <a:t> </a:t>
            </a:r>
            <a:br>
              <a:rPr lang="en-US" sz="2000" dirty="0">
                <a:solidFill>
                  <a:schemeClr val="bg1"/>
                </a:solidFill>
              </a:rPr>
            </a:br>
            <a:r>
              <a:rPr lang="en-US" sz="2000" dirty="0">
                <a:solidFill>
                  <a:schemeClr val="bg1"/>
                </a:solidFill>
              </a:rPr>
              <a:t>H2: Exposure to music history significantly increases choral students’ levels of engagement as identified from pre to post-test. </a:t>
            </a:r>
            <a:endParaRPr lang="en-US" sz="2000" dirty="0">
              <a:solidFill>
                <a:schemeClr val="bg1"/>
              </a:solidFill>
              <a:latin typeface="Garamond" panose="02020404030301010803" pitchFamily="18" charset="0"/>
            </a:endParaRPr>
          </a:p>
        </p:txBody>
      </p:sp>
      <p:cxnSp>
        <p:nvCxnSpPr>
          <p:cNvPr id="8" name="Straight Connector 7">
            <a:extLst>
              <a:ext uri="{FF2B5EF4-FFF2-40B4-BE49-F238E27FC236}">
                <a16:creationId xmlns:a16="http://schemas.microsoft.com/office/drawing/2014/main" id="{8F335CDF-156B-324F-8B83-BDDABA305E70}"/>
              </a:ext>
            </a:extLst>
          </p:cNvPr>
          <p:cNvCxnSpPr>
            <a:cxnSpLocks/>
          </p:cNvCxnSpPr>
          <p:nvPr/>
        </p:nvCxnSpPr>
        <p:spPr>
          <a:xfrm>
            <a:off x="4724400" y="1905000"/>
            <a:ext cx="0" cy="2743200"/>
          </a:xfrm>
          <a:prstGeom prst="line">
            <a:avLst/>
          </a:prstGeom>
          <a:ln w="15875">
            <a:solidFill>
              <a:schemeClr val="bg1"/>
            </a:solidFill>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201016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29525" y="207092"/>
            <a:ext cx="3833906" cy="3221908"/>
          </a:xfrm>
        </p:spPr>
        <p:txBody>
          <a:bodyPr/>
          <a:lstStyle/>
          <a:p>
            <a:pPr algn="ctr"/>
            <a:r>
              <a:rPr lang="en-US" dirty="0"/>
              <a:t>Research Plan</a:t>
            </a:r>
          </a:p>
        </p:txBody>
      </p:sp>
      <p:sp>
        <p:nvSpPr>
          <p:cNvPr id="3" name="Slide Number Placeholder 2"/>
          <p:cNvSpPr>
            <a:spLocks noGrp="1"/>
          </p:cNvSpPr>
          <p:nvPr>
            <p:ph type="sldNum" sz="quarter" idx="12"/>
          </p:nvPr>
        </p:nvSpPr>
        <p:spPr/>
        <p:txBody>
          <a:bodyPr/>
          <a:lstStyle/>
          <a:p>
            <a:fld id="{13D2E340-0663-474B-992C-9192B5C45E57}" type="slidenum">
              <a:rPr lang="en-ZA" smtClean="0"/>
              <a:t>7</a:t>
            </a:fld>
            <a:endParaRPr lang="en-ZA" dirty="0"/>
          </a:p>
        </p:txBody>
      </p:sp>
      <p:sp>
        <p:nvSpPr>
          <p:cNvPr id="5" name="Content Placeholder 4"/>
          <p:cNvSpPr>
            <a:spLocks noGrp="1"/>
          </p:cNvSpPr>
          <p:nvPr>
            <p:ph sz="quarter" idx="19"/>
          </p:nvPr>
        </p:nvSpPr>
        <p:spPr>
          <a:xfrm>
            <a:off x="5072980" y="425302"/>
            <a:ext cx="7075240" cy="5228076"/>
          </a:xfrm>
        </p:spPr>
        <p:txBody>
          <a:bodyPr>
            <a:noAutofit/>
          </a:bodyPr>
          <a:lstStyle/>
          <a:p>
            <a:pPr>
              <a:lnSpc>
                <a:spcPct val="150000"/>
              </a:lnSpc>
              <a:buFont typeface="Courier New" panose="02070309020205020404" pitchFamily="49" charset="0"/>
              <a:buChar char="o"/>
            </a:pPr>
            <a:r>
              <a:rPr lang="en-US" sz="2400" dirty="0">
                <a:solidFill>
                  <a:schemeClr val="bg1"/>
                </a:solidFill>
              </a:rPr>
              <a:t>Quantitative survey – Likert scale. </a:t>
            </a:r>
          </a:p>
          <a:p>
            <a:pPr lvl="1">
              <a:lnSpc>
                <a:spcPct val="150000"/>
              </a:lnSpc>
              <a:buFont typeface="Courier New" panose="02070309020205020404" pitchFamily="49" charset="0"/>
              <a:buChar char="o"/>
            </a:pPr>
            <a:r>
              <a:rPr lang="en-US" dirty="0">
                <a:solidFill>
                  <a:schemeClr val="bg1"/>
                </a:solidFill>
              </a:rPr>
              <a:t>Demographic Information.</a:t>
            </a:r>
          </a:p>
          <a:p>
            <a:pPr lvl="1">
              <a:lnSpc>
                <a:spcPct val="100000"/>
              </a:lnSpc>
              <a:buFont typeface="Courier New" panose="02070309020205020404" pitchFamily="49" charset="0"/>
              <a:buChar char="o"/>
            </a:pPr>
            <a:endParaRPr lang="en-US" dirty="0">
              <a:solidFill>
                <a:schemeClr val="bg1"/>
              </a:solidFill>
            </a:endParaRPr>
          </a:p>
          <a:p>
            <a:pPr>
              <a:lnSpc>
                <a:spcPct val="150000"/>
              </a:lnSpc>
              <a:buFont typeface="Courier New" panose="02070309020205020404" pitchFamily="49" charset="0"/>
              <a:buChar char="o"/>
            </a:pPr>
            <a:r>
              <a:rPr lang="en-US" sz="2400" dirty="0">
                <a:solidFill>
                  <a:schemeClr val="bg1"/>
                </a:solidFill>
              </a:rPr>
              <a:t>Music history mini-lesson plans. </a:t>
            </a:r>
          </a:p>
          <a:p>
            <a:pPr>
              <a:lnSpc>
                <a:spcPct val="100000"/>
              </a:lnSpc>
              <a:buFont typeface="Courier New" panose="02070309020205020404" pitchFamily="49" charset="0"/>
              <a:buChar char="o"/>
            </a:pPr>
            <a:endParaRPr lang="en-US" sz="2400" dirty="0">
              <a:solidFill>
                <a:schemeClr val="bg1"/>
              </a:solidFill>
            </a:endParaRPr>
          </a:p>
          <a:p>
            <a:pPr>
              <a:lnSpc>
                <a:spcPct val="150000"/>
              </a:lnSpc>
              <a:buFont typeface="Courier New" panose="02070309020205020404" pitchFamily="49" charset="0"/>
              <a:buChar char="o"/>
            </a:pPr>
            <a:r>
              <a:rPr lang="en-US" sz="2400" dirty="0">
                <a:solidFill>
                  <a:schemeClr val="bg1"/>
                </a:solidFill>
              </a:rPr>
              <a:t>Qualitative questionnaire.</a:t>
            </a:r>
          </a:p>
          <a:p>
            <a:pPr marL="0" indent="0">
              <a:lnSpc>
                <a:spcPct val="100000"/>
              </a:lnSpc>
              <a:buNone/>
            </a:pPr>
            <a:endParaRPr lang="en-US" sz="2400" dirty="0">
              <a:solidFill>
                <a:schemeClr val="bg1"/>
              </a:solidFill>
            </a:endParaRPr>
          </a:p>
          <a:p>
            <a:pPr>
              <a:lnSpc>
                <a:spcPct val="100000"/>
              </a:lnSpc>
              <a:buFont typeface="Courier New" panose="02070309020205020404" pitchFamily="49" charset="0"/>
              <a:buChar char="o"/>
            </a:pPr>
            <a:r>
              <a:rPr lang="en-US" sz="2400" dirty="0">
                <a:solidFill>
                  <a:schemeClr val="bg1"/>
                </a:solidFill>
              </a:rPr>
              <a:t>Statistical analysis (t-Test) and thematic analysis.</a:t>
            </a:r>
            <a:endParaRPr lang="en-US" sz="2000" dirty="0">
              <a:solidFill>
                <a:schemeClr val="bg1"/>
              </a:solidFill>
            </a:endParaRPr>
          </a:p>
          <a:p>
            <a:endParaRPr lang="en-US" sz="2000" b="1" i="1" dirty="0">
              <a:solidFill>
                <a:schemeClr val="bg1"/>
              </a:solidFill>
            </a:endParaRPr>
          </a:p>
          <a:p>
            <a:endParaRPr lang="en-US" sz="2000" dirty="0">
              <a:solidFill>
                <a:schemeClr val="bg1"/>
              </a:solidFill>
            </a:endParaRPr>
          </a:p>
          <a:p>
            <a:endParaRPr lang="en-US" sz="2000" b="1" dirty="0">
              <a:solidFill>
                <a:schemeClr val="bg1"/>
              </a:solidFill>
            </a:endParaRPr>
          </a:p>
          <a:p>
            <a:endParaRPr lang="en-US" sz="2000" dirty="0">
              <a:solidFill>
                <a:schemeClr val="bg1"/>
              </a:solidFill>
            </a:endParaRPr>
          </a:p>
        </p:txBody>
      </p:sp>
    </p:spTree>
    <p:extLst>
      <p:ext uri="{BB962C8B-B14F-4D97-AF65-F5344CB8AC3E}">
        <p14:creationId xmlns:p14="http://schemas.microsoft.com/office/powerpoint/2010/main" val="29385530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5" name="Title 6">
            <a:extLst>
              <a:ext uri="{FF2B5EF4-FFF2-40B4-BE49-F238E27FC236}">
                <a16:creationId xmlns:a16="http://schemas.microsoft.com/office/drawing/2014/main" id="{53EDCF01-7028-3940-8E19-D285D5004FAC}"/>
              </a:ext>
            </a:extLst>
          </p:cNvPr>
          <p:cNvSpPr txBox="1">
            <a:spLocks/>
          </p:cNvSpPr>
          <p:nvPr/>
        </p:nvSpPr>
        <p:spPr>
          <a:xfrm>
            <a:off x="1250951" y="2476500"/>
            <a:ext cx="3932237" cy="1600200"/>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solidFill>
                  <a:schemeClr val="bg1"/>
                </a:solidFill>
                <a:latin typeface="Garamond" panose="02020404030301010803" pitchFamily="18" charset="0"/>
              </a:rPr>
              <a:t>Definition</a:t>
            </a:r>
          </a:p>
        </p:txBody>
      </p:sp>
      <p:sp>
        <p:nvSpPr>
          <p:cNvPr id="6" name="Content Placeholder 1">
            <a:extLst>
              <a:ext uri="{FF2B5EF4-FFF2-40B4-BE49-F238E27FC236}">
                <a16:creationId xmlns:a16="http://schemas.microsoft.com/office/drawing/2014/main" id="{D98C732E-5134-904A-8DC4-E36E7949073F}"/>
              </a:ext>
            </a:extLst>
          </p:cNvPr>
          <p:cNvSpPr>
            <a:spLocks noGrp="1"/>
          </p:cNvSpPr>
          <p:nvPr>
            <p:ph idx="1"/>
          </p:nvPr>
        </p:nvSpPr>
        <p:spPr>
          <a:xfrm>
            <a:off x="4724400" y="212651"/>
            <a:ext cx="6971408" cy="5648399"/>
          </a:xfrm>
        </p:spPr>
        <p:txBody>
          <a:bodyPr anchor="ctr">
            <a:noAutofit/>
          </a:bodyPr>
          <a:lstStyle/>
          <a:p>
            <a:pPr marL="0" lvl="0" indent="0">
              <a:lnSpc>
                <a:spcPct val="100000"/>
              </a:lnSpc>
              <a:spcBef>
                <a:spcPts val="0"/>
              </a:spcBef>
              <a:buNone/>
              <a:defRPr/>
            </a:pPr>
            <a:r>
              <a:rPr lang="en-US" sz="3000" i="1" dirty="0">
                <a:solidFill>
                  <a:schemeClr val="bg1"/>
                </a:solidFill>
              </a:rPr>
              <a:t>Student engagement </a:t>
            </a:r>
            <a:r>
              <a:rPr lang="en-US" dirty="0">
                <a:solidFill>
                  <a:schemeClr val="bg1"/>
                </a:solidFill>
              </a:rPr>
              <a:t>refers to the degree of: </a:t>
            </a:r>
          </a:p>
          <a:p>
            <a:pPr marL="0" lvl="0" indent="0">
              <a:lnSpc>
                <a:spcPct val="100000"/>
              </a:lnSpc>
              <a:spcBef>
                <a:spcPts val="0"/>
              </a:spcBef>
              <a:buNone/>
              <a:defRPr/>
            </a:pPr>
            <a:endParaRPr lang="en-US" dirty="0">
              <a:solidFill>
                <a:schemeClr val="bg1"/>
              </a:solidFill>
            </a:endParaRPr>
          </a:p>
          <a:p>
            <a:pPr marL="0" lvl="0" indent="0">
              <a:lnSpc>
                <a:spcPct val="100000"/>
              </a:lnSpc>
              <a:spcBef>
                <a:spcPts val="0"/>
              </a:spcBef>
              <a:buNone/>
              <a:defRPr/>
            </a:pPr>
            <a:r>
              <a:rPr lang="en-US" dirty="0">
                <a:solidFill>
                  <a:schemeClr val="bg1"/>
                </a:solidFill>
              </a:rPr>
              <a:t>	Attention</a:t>
            </a:r>
          </a:p>
          <a:p>
            <a:pPr marL="0" lvl="0" indent="0">
              <a:lnSpc>
                <a:spcPct val="100000"/>
              </a:lnSpc>
              <a:spcBef>
                <a:spcPts val="0"/>
              </a:spcBef>
              <a:buNone/>
              <a:defRPr/>
            </a:pPr>
            <a:r>
              <a:rPr lang="en-US" dirty="0">
                <a:solidFill>
                  <a:schemeClr val="bg1"/>
                </a:solidFill>
              </a:rPr>
              <a:t>	Curiosity</a:t>
            </a:r>
          </a:p>
          <a:p>
            <a:pPr marL="0" lvl="0" indent="0">
              <a:lnSpc>
                <a:spcPct val="100000"/>
              </a:lnSpc>
              <a:spcBef>
                <a:spcPts val="0"/>
              </a:spcBef>
              <a:buNone/>
              <a:defRPr/>
            </a:pPr>
            <a:r>
              <a:rPr lang="en-US" dirty="0">
                <a:solidFill>
                  <a:schemeClr val="bg1"/>
                </a:solidFill>
              </a:rPr>
              <a:t>	Interest</a:t>
            </a:r>
          </a:p>
          <a:p>
            <a:pPr marL="0" lvl="0" indent="0">
              <a:lnSpc>
                <a:spcPct val="100000"/>
              </a:lnSpc>
              <a:spcBef>
                <a:spcPts val="0"/>
              </a:spcBef>
              <a:buNone/>
              <a:defRPr/>
            </a:pPr>
            <a:r>
              <a:rPr lang="en-US" dirty="0">
                <a:solidFill>
                  <a:schemeClr val="bg1"/>
                </a:solidFill>
              </a:rPr>
              <a:t>	Optimism </a:t>
            </a:r>
          </a:p>
          <a:p>
            <a:pPr marL="0" lvl="0" indent="0">
              <a:lnSpc>
                <a:spcPct val="100000"/>
              </a:lnSpc>
              <a:spcBef>
                <a:spcPts val="0"/>
              </a:spcBef>
              <a:buNone/>
              <a:defRPr/>
            </a:pPr>
            <a:r>
              <a:rPr lang="en-US" dirty="0">
                <a:solidFill>
                  <a:schemeClr val="bg1"/>
                </a:solidFill>
              </a:rPr>
              <a:t>	Passion</a:t>
            </a:r>
          </a:p>
          <a:p>
            <a:pPr marL="0" lvl="0" indent="0">
              <a:lnSpc>
                <a:spcPct val="100000"/>
              </a:lnSpc>
              <a:spcBef>
                <a:spcPts val="0"/>
              </a:spcBef>
              <a:buNone/>
              <a:defRPr/>
            </a:pPr>
            <a:endParaRPr lang="en-US" dirty="0">
              <a:solidFill>
                <a:schemeClr val="bg1"/>
              </a:solidFill>
            </a:endParaRPr>
          </a:p>
          <a:p>
            <a:pPr marL="0" lvl="0" indent="0">
              <a:lnSpc>
                <a:spcPct val="100000"/>
              </a:lnSpc>
              <a:spcBef>
                <a:spcPts val="0"/>
              </a:spcBef>
              <a:buNone/>
              <a:defRPr/>
            </a:pPr>
            <a:r>
              <a:rPr lang="en-US" dirty="0">
                <a:solidFill>
                  <a:schemeClr val="bg1"/>
                </a:solidFill>
              </a:rPr>
              <a:t>…that students show when they are learning or being taught.</a:t>
            </a:r>
            <a:endParaRPr lang="en-US" sz="1800" dirty="0">
              <a:solidFill>
                <a:schemeClr val="bg1"/>
              </a:solidFill>
            </a:endParaRPr>
          </a:p>
          <a:p>
            <a:pPr marL="0" lvl="0" indent="0">
              <a:lnSpc>
                <a:spcPct val="100000"/>
              </a:lnSpc>
              <a:spcBef>
                <a:spcPts val="0"/>
              </a:spcBef>
              <a:buNone/>
              <a:defRPr/>
            </a:pPr>
            <a:r>
              <a:rPr lang="en-US" sz="1800" dirty="0">
                <a:solidFill>
                  <a:schemeClr val="bg1"/>
                </a:solidFill>
              </a:rPr>
              <a:t>			</a:t>
            </a:r>
            <a:r>
              <a:rPr lang="en-US" sz="1600" dirty="0">
                <a:solidFill>
                  <a:schemeClr val="bg1"/>
                </a:solidFill>
              </a:rPr>
              <a:t>(Great Schools Partnerships, 2016)</a:t>
            </a:r>
            <a:r>
              <a:rPr lang="en-US" sz="1600" dirty="0"/>
              <a:t>/</a:t>
            </a:r>
          </a:p>
        </p:txBody>
      </p:sp>
      <p:cxnSp>
        <p:nvCxnSpPr>
          <p:cNvPr id="8" name="Straight Connector 7">
            <a:extLst>
              <a:ext uri="{FF2B5EF4-FFF2-40B4-BE49-F238E27FC236}">
                <a16:creationId xmlns:a16="http://schemas.microsoft.com/office/drawing/2014/main" id="{8F335CDF-156B-324F-8B83-BDDABA305E70}"/>
              </a:ext>
            </a:extLst>
          </p:cNvPr>
          <p:cNvCxnSpPr>
            <a:cxnSpLocks/>
          </p:cNvCxnSpPr>
          <p:nvPr/>
        </p:nvCxnSpPr>
        <p:spPr>
          <a:xfrm>
            <a:off x="4171507" y="1765891"/>
            <a:ext cx="0" cy="2743200"/>
          </a:xfrm>
          <a:prstGeom prst="line">
            <a:avLst/>
          </a:prstGeom>
          <a:ln w="15875">
            <a:solidFill>
              <a:schemeClr val="bg1"/>
            </a:solidFill>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67182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D1F34B-93F5-46C0-9BEC-B1A8D55008B4}"/>
              </a:ext>
            </a:extLst>
          </p:cNvPr>
          <p:cNvSpPr>
            <a:spLocks noGrp="1"/>
          </p:cNvSpPr>
          <p:nvPr>
            <p:ph type="title"/>
          </p:nvPr>
        </p:nvSpPr>
        <p:spPr>
          <a:xfrm>
            <a:off x="545024" y="312605"/>
            <a:ext cx="3833906" cy="3116395"/>
          </a:xfrm>
        </p:spPr>
        <p:txBody>
          <a:bodyPr/>
          <a:lstStyle/>
          <a:p>
            <a:pPr algn="ctr"/>
            <a:r>
              <a:rPr lang="en-ZA" dirty="0"/>
              <a:t>Participants</a:t>
            </a:r>
          </a:p>
        </p:txBody>
      </p:sp>
      <p:sp>
        <p:nvSpPr>
          <p:cNvPr id="7" name="Slide Number Placeholder 6">
            <a:extLst>
              <a:ext uri="{FF2B5EF4-FFF2-40B4-BE49-F238E27FC236}">
                <a16:creationId xmlns:a16="http://schemas.microsoft.com/office/drawing/2014/main" id="{C7C944DD-F200-6B48-8A79-099A08992A35}"/>
              </a:ext>
            </a:extLst>
          </p:cNvPr>
          <p:cNvSpPr>
            <a:spLocks noGrp="1"/>
          </p:cNvSpPr>
          <p:nvPr>
            <p:ph type="sldNum" sz="quarter" idx="12"/>
          </p:nvPr>
        </p:nvSpPr>
        <p:spPr/>
        <p:txBody>
          <a:bodyPr/>
          <a:lstStyle/>
          <a:p>
            <a:fld id="{13D2E340-0663-474B-992C-9192B5C45E57}" type="slidenum">
              <a:rPr lang="en-ZA" smtClean="0"/>
              <a:t>9</a:t>
            </a:fld>
            <a:endParaRPr lang="en-ZA" dirty="0"/>
          </a:p>
        </p:txBody>
      </p:sp>
      <p:sp>
        <p:nvSpPr>
          <p:cNvPr id="4" name="Text Placeholder 3"/>
          <p:cNvSpPr>
            <a:spLocks noGrp="1"/>
          </p:cNvSpPr>
          <p:nvPr>
            <p:ph idx="4294967295"/>
          </p:nvPr>
        </p:nvSpPr>
        <p:spPr>
          <a:xfrm>
            <a:off x="5115697" y="377076"/>
            <a:ext cx="7076303" cy="2525265"/>
          </a:xfrm>
        </p:spPr>
        <p:txBody>
          <a:bodyPr>
            <a:normAutofit/>
          </a:bodyPr>
          <a:lstStyle/>
          <a:p>
            <a:pPr marL="0" indent="0">
              <a:buNone/>
            </a:pPr>
            <a:r>
              <a:rPr lang="en-ZA" dirty="0">
                <a:solidFill>
                  <a:schemeClr val="bg1"/>
                </a:solidFill>
              </a:rPr>
              <a:t>Students from two sections of the same seventh-grade choir class (</a:t>
            </a:r>
            <a:r>
              <a:rPr lang="en-ZA" i="1" dirty="0">
                <a:solidFill>
                  <a:schemeClr val="bg1"/>
                </a:solidFill>
              </a:rPr>
              <a:t>N</a:t>
            </a:r>
            <a:r>
              <a:rPr lang="en-ZA" dirty="0">
                <a:solidFill>
                  <a:schemeClr val="bg1"/>
                </a:solidFill>
              </a:rPr>
              <a:t> = 68)</a:t>
            </a:r>
          </a:p>
          <a:p>
            <a:pPr lvl="1"/>
            <a:r>
              <a:rPr lang="en-ZA" dirty="0">
                <a:solidFill>
                  <a:schemeClr val="bg1"/>
                </a:solidFill>
              </a:rPr>
              <a:t>Ages 13-14</a:t>
            </a:r>
          </a:p>
        </p:txBody>
      </p:sp>
      <p:graphicFrame>
        <p:nvGraphicFramePr>
          <p:cNvPr id="8" name="Table 8">
            <a:extLst>
              <a:ext uri="{FF2B5EF4-FFF2-40B4-BE49-F238E27FC236}">
                <a16:creationId xmlns:a16="http://schemas.microsoft.com/office/drawing/2014/main" id="{EF6A4DF3-7D3A-134D-8930-DB24F30DF1AF}"/>
              </a:ext>
            </a:extLst>
          </p:cNvPr>
          <p:cNvGraphicFramePr>
            <a:graphicFrameLocks noGrp="1"/>
          </p:cNvGraphicFramePr>
          <p:nvPr>
            <p:extLst>
              <p:ext uri="{D42A27DB-BD31-4B8C-83A1-F6EECF244321}">
                <p14:modId xmlns:p14="http://schemas.microsoft.com/office/powerpoint/2010/main" val="122642549"/>
              </p:ext>
            </p:extLst>
          </p:nvPr>
        </p:nvGraphicFramePr>
        <p:xfrm>
          <a:off x="4869712" y="1807535"/>
          <a:ext cx="7322289" cy="5050463"/>
        </p:xfrm>
        <a:graphic>
          <a:graphicData uri="http://schemas.openxmlformats.org/drawingml/2006/table">
            <a:tbl>
              <a:tblPr firstRow="1" bandRow="1">
                <a:tableStyleId>{5C22544A-7EE6-4342-B048-85BDC9FD1C3A}</a:tableStyleId>
              </a:tblPr>
              <a:tblGrid>
                <a:gridCol w="2440763">
                  <a:extLst>
                    <a:ext uri="{9D8B030D-6E8A-4147-A177-3AD203B41FA5}">
                      <a16:colId xmlns:a16="http://schemas.microsoft.com/office/drawing/2014/main" val="790026978"/>
                    </a:ext>
                  </a:extLst>
                </a:gridCol>
                <a:gridCol w="2440763">
                  <a:extLst>
                    <a:ext uri="{9D8B030D-6E8A-4147-A177-3AD203B41FA5}">
                      <a16:colId xmlns:a16="http://schemas.microsoft.com/office/drawing/2014/main" val="4285968041"/>
                    </a:ext>
                  </a:extLst>
                </a:gridCol>
                <a:gridCol w="2440763">
                  <a:extLst>
                    <a:ext uri="{9D8B030D-6E8A-4147-A177-3AD203B41FA5}">
                      <a16:colId xmlns:a16="http://schemas.microsoft.com/office/drawing/2014/main" val="2271041152"/>
                    </a:ext>
                  </a:extLst>
                </a:gridCol>
              </a:tblGrid>
              <a:tr h="533789">
                <a:tc>
                  <a:txBody>
                    <a:bodyPr/>
                    <a:lstStyle/>
                    <a:p>
                      <a:r>
                        <a:rPr lang="en-US" b="1" dirty="0">
                          <a:solidFill>
                            <a:schemeClr val="tx1"/>
                          </a:solidFill>
                        </a:rPr>
                        <a:t>Gender</a:t>
                      </a:r>
                    </a:p>
                  </a:txBody>
                  <a:tcPr/>
                </a:tc>
                <a:tc>
                  <a:txBody>
                    <a:bodyPr/>
                    <a:lstStyle/>
                    <a:p>
                      <a:r>
                        <a:rPr lang="en-US" dirty="0">
                          <a:solidFill>
                            <a:schemeClr val="tx1"/>
                          </a:solidFill>
                        </a:rPr>
                        <a:t>Number</a:t>
                      </a:r>
                    </a:p>
                  </a:txBody>
                  <a:tcPr/>
                </a:tc>
                <a:tc>
                  <a:txBody>
                    <a:bodyPr/>
                    <a:lstStyle/>
                    <a:p>
                      <a:r>
                        <a:rPr lang="en-US" sz="2000" dirty="0">
                          <a:solidFill>
                            <a:schemeClr val="tx1"/>
                          </a:solidFill>
                        </a:rPr>
                        <a:t>Percent</a:t>
                      </a:r>
                    </a:p>
                  </a:txBody>
                  <a:tcPr/>
                </a:tc>
                <a:extLst>
                  <a:ext uri="{0D108BD9-81ED-4DB2-BD59-A6C34878D82A}">
                    <a16:rowId xmlns:a16="http://schemas.microsoft.com/office/drawing/2014/main" val="2800441325"/>
                  </a:ext>
                </a:extLst>
              </a:tr>
              <a:tr h="492728">
                <a:tc>
                  <a:txBody>
                    <a:bodyPr/>
                    <a:lstStyle/>
                    <a:p>
                      <a:pPr algn="ctr"/>
                      <a:r>
                        <a:rPr lang="en-US" dirty="0">
                          <a:solidFill>
                            <a:schemeClr val="tx1"/>
                          </a:solidFill>
                        </a:rPr>
                        <a:t>Male</a:t>
                      </a:r>
                    </a:p>
                  </a:txBody>
                  <a:tcPr/>
                </a:tc>
                <a:tc>
                  <a:txBody>
                    <a:bodyPr/>
                    <a:lstStyle/>
                    <a:p>
                      <a:pPr algn="ctr"/>
                      <a:r>
                        <a:rPr lang="en-US" dirty="0">
                          <a:solidFill>
                            <a:schemeClr val="tx1"/>
                          </a:solidFill>
                        </a:rPr>
                        <a:t>31</a:t>
                      </a:r>
                    </a:p>
                  </a:txBody>
                  <a:tcPr/>
                </a:tc>
                <a:tc>
                  <a:txBody>
                    <a:bodyPr/>
                    <a:lstStyle/>
                    <a:p>
                      <a:pPr algn="ctr"/>
                      <a:r>
                        <a:rPr lang="en-US" dirty="0">
                          <a:solidFill>
                            <a:schemeClr val="tx1"/>
                          </a:solidFill>
                        </a:rPr>
                        <a:t>46.6%</a:t>
                      </a:r>
                    </a:p>
                  </a:txBody>
                  <a:tcPr/>
                </a:tc>
                <a:extLst>
                  <a:ext uri="{0D108BD9-81ED-4DB2-BD59-A6C34878D82A}">
                    <a16:rowId xmlns:a16="http://schemas.microsoft.com/office/drawing/2014/main" val="4182432826"/>
                  </a:ext>
                </a:extLst>
              </a:tr>
              <a:tr h="492728">
                <a:tc>
                  <a:txBody>
                    <a:bodyPr/>
                    <a:lstStyle/>
                    <a:p>
                      <a:pPr algn="ctr"/>
                      <a:r>
                        <a:rPr lang="en-US" dirty="0"/>
                        <a:t>Female</a:t>
                      </a:r>
                    </a:p>
                  </a:txBody>
                  <a:tcPr/>
                </a:tc>
                <a:tc>
                  <a:txBody>
                    <a:bodyPr/>
                    <a:lstStyle/>
                    <a:p>
                      <a:pPr algn="ctr"/>
                      <a:r>
                        <a:rPr lang="en-US" dirty="0"/>
                        <a:t>37</a:t>
                      </a:r>
                    </a:p>
                  </a:txBody>
                  <a:tcPr/>
                </a:tc>
                <a:tc>
                  <a:txBody>
                    <a:bodyPr/>
                    <a:lstStyle/>
                    <a:p>
                      <a:pPr algn="ctr"/>
                      <a:r>
                        <a:rPr lang="en-US" dirty="0"/>
                        <a:t>54.4%</a:t>
                      </a:r>
                    </a:p>
                  </a:txBody>
                  <a:tcPr/>
                </a:tc>
                <a:extLst>
                  <a:ext uri="{0D108BD9-81ED-4DB2-BD59-A6C34878D82A}">
                    <a16:rowId xmlns:a16="http://schemas.microsoft.com/office/drawing/2014/main" val="959061973"/>
                  </a:ext>
                </a:extLst>
              </a:tr>
              <a:tr h="533789">
                <a:tc>
                  <a:txBody>
                    <a:bodyPr/>
                    <a:lstStyle/>
                    <a:p>
                      <a:pPr algn="l"/>
                      <a:r>
                        <a:rPr lang="en-US" sz="2000" b="1" dirty="0">
                          <a:solidFill>
                            <a:schemeClr val="tx1"/>
                          </a:solidFill>
                        </a:rPr>
                        <a:t>Age</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2451215353"/>
                  </a:ext>
                </a:extLst>
              </a:tr>
              <a:tr h="492728">
                <a:tc>
                  <a:txBody>
                    <a:bodyPr/>
                    <a:lstStyle/>
                    <a:p>
                      <a:pPr algn="ctr"/>
                      <a:r>
                        <a:rPr lang="en-US" dirty="0"/>
                        <a:t>12</a:t>
                      </a:r>
                    </a:p>
                  </a:txBody>
                  <a:tcPr/>
                </a:tc>
                <a:tc>
                  <a:txBody>
                    <a:bodyPr/>
                    <a:lstStyle/>
                    <a:p>
                      <a:pPr algn="ctr"/>
                      <a:r>
                        <a:rPr lang="en-US" dirty="0"/>
                        <a:t>39</a:t>
                      </a:r>
                    </a:p>
                  </a:txBody>
                  <a:tcPr/>
                </a:tc>
                <a:tc>
                  <a:txBody>
                    <a:bodyPr/>
                    <a:lstStyle/>
                    <a:p>
                      <a:pPr algn="ctr"/>
                      <a:r>
                        <a:rPr lang="en-US" dirty="0"/>
                        <a:t>57%</a:t>
                      </a:r>
                    </a:p>
                  </a:txBody>
                  <a:tcPr/>
                </a:tc>
                <a:extLst>
                  <a:ext uri="{0D108BD9-81ED-4DB2-BD59-A6C34878D82A}">
                    <a16:rowId xmlns:a16="http://schemas.microsoft.com/office/drawing/2014/main" val="4066923930"/>
                  </a:ext>
                </a:extLst>
              </a:tr>
              <a:tr h="492728">
                <a:tc>
                  <a:txBody>
                    <a:bodyPr/>
                    <a:lstStyle/>
                    <a:p>
                      <a:pPr algn="ctr"/>
                      <a:r>
                        <a:rPr lang="en-US" dirty="0"/>
                        <a:t>13</a:t>
                      </a:r>
                    </a:p>
                  </a:txBody>
                  <a:tcPr/>
                </a:tc>
                <a:tc>
                  <a:txBody>
                    <a:bodyPr/>
                    <a:lstStyle/>
                    <a:p>
                      <a:pPr algn="ctr"/>
                      <a:r>
                        <a:rPr lang="en-US" dirty="0"/>
                        <a:t>29</a:t>
                      </a:r>
                    </a:p>
                  </a:txBody>
                  <a:tcPr/>
                </a:tc>
                <a:tc>
                  <a:txBody>
                    <a:bodyPr/>
                    <a:lstStyle/>
                    <a:p>
                      <a:pPr algn="ctr"/>
                      <a:r>
                        <a:rPr lang="en-US" dirty="0"/>
                        <a:t>43%</a:t>
                      </a:r>
                    </a:p>
                  </a:txBody>
                  <a:tcPr/>
                </a:tc>
                <a:extLst>
                  <a:ext uri="{0D108BD9-81ED-4DB2-BD59-A6C34878D82A}">
                    <a16:rowId xmlns:a16="http://schemas.microsoft.com/office/drawing/2014/main" val="3587958221"/>
                  </a:ext>
                </a:extLst>
              </a:tr>
              <a:tr h="533789">
                <a:tc>
                  <a:txBody>
                    <a:bodyPr/>
                    <a:lstStyle/>
                    <a:p>
                      <a:pPr algn="l"/>
                      <a:r>
                        <a:rPr lang="en-US" sz="2000" b="1" dirty="0"/>
                        <a:t>Race</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299081607"/>
                  </a:ext>
                </a:extLst>
              </a:tr>
              <a:tr h="492728">
                <a:tc>
                  <a:txBody>
                    <a:bodyPr/>
                    <a:lstStyle/>
                    <a:p>
                      <a:pPr algn="ctr"/>
                      <a:r>
                        <a:rPr lang="en-US" dirty="0"/>
                        <a:t>White/Caucasian</a:t>
                      </a:r>
                    </a:p>
                  </a:txBody>
                  <a:tcPr/>
                </a:tc>
                <a:tc>
                  <a:txBody>
                    <a:bodyPr/>
                    <a:lstStyle/>
                    <a:p>
                      <a:pPr algn="ctr"/>
                      <a:r>
                        <a:rPr lang="en-US" dirty="0"/>
                        <a:t>64</a:t>
                      </a:r>
                    </a:p>
                  </a:txBody>
                  <a:tcPr/>
                </a:tc>
                <a:tc>
                  <a:txBody>
                    <a:bodyPr/>
                    <a:lstStyle/>
                    <a:p>
                      <a:pPr algn="ctr"/>
                      <a:r>
                        <a:rPr lang="en-US" dirty="0"/>
                        <a:t>94.1%</a:t>
                      </a:r>
                    </a:p>
                  </a:txBody>
                  <a:tcPr/>
                </a:tc>
                <a:extLst>
                  <a:ext uri="{0D108BD9-81ED-4DB2-BD59-A6C34878D82A}">
                    <a16:rowId xmlns:a16="http://schemas.microsoft.com/office/drawing/2014/main" val="4209018014"/>
                  </a:ext>
                </a:extLst>
              </a:tr>
              <a:tr h="492728">
                <a:tc>
                  <a:txBody>
                    <a:bodyPr/>
                    <a:lstStyle/>
                    <a:p>
                      <a:pPr algn="ctr"/>
                      <a:r>
                        <a:rPr lang="en-US" dirty="0"/>
                        <a:t>Asian</a:t>
                      </a:r>
                    </a:p>
                  </a:txBody>
                  <a:tcPr/>
                </a:tc>
                <a:tc>
                  <a:txBody>
                    <a:bodyPr/>
                    <a:lstStyle/>
                    <a:p>
                      <a:pPr algn="ctr"/>
                      <a:r>
                        <a:rPr lang="en-US" dirty="0"/>
                        <a:t>1</a:t>
                      </a:r>
                    </a:p>
                  </a:txBody>
                  <a:tcPr/>
                </a:tc>
                <a:tc>
                  <a:txBody>
                    <a:bodyPr/>
                    <a:lstStyle/>
                    <a:p>
                      <a:pPr algn="ctr"/>
                      <a:r>
                        <a:rPr lang="en-US" dirty="0"/>
                        <a:t>1.5%</a:t>
                      </a:r>
                    </a:p>
                  </a:txBody>
                  <a:tcPr/>
                </a:tc>
                <a:extLst>
                  <a:ext uri="{0D108BD9-81ED-4DB2-BD59-A6C34878D82A}">
                    <a16:rowId xmlns:a16="http://schemas.microsoft.com/office/drawing/2014/main" val="2479576231"/>
                  </a:ext>
                </a:extLst>
              </a:tr>
              <a:tr h="492728">
                <a:tc>
                  <a:txBody>
                    <a:bodyPr/>
                    <a:lstStyle/>
                    <a:p>
                      <a:pPr algn="ctr"/>
                      <a:r>
                        <a:rPr lang="en-US" dirty="0"/>
                        <a:t>Other</a:t>
                      </a:r>
                    </a:p>
                  </a:txBody>
                  <a:tcPr/>
                </a:tc>
                <a:tc>
                  <a:txBody>
                    <a:bodyPr/>
                    <a:lstStyle/>
                    <a:p>
                      <a:pPr algn="ctr"/>
                      <a:r>
                        <a:rPr lang="en-US" dirty="0"/>
                        <a:t>3</a:t>
                      </a:r>
                    </a:p>
                  </a:txBody>
                  <a:tcPr/>
                </a:tc>
                <a:tc>
                  <a:txBody>
                    <a:bodyPr/>
                    <a:lstStyle/>
                    <a:p>
                      <a:pPr algn="ctr"/>
                      <a:r>
                        <a:rPr lang="en-US" dirty="0"/>
                        <a:t>4.4%</a:t>
                      </a:r>
                    </a:p>
                  </a:txBody>
                  <a:tcPr/>
                </a:tc>
                <a:extLst>
                  <a:ext uri="{0D108BD9-81ED-4DB2-BD59-A6C34878D82A}">
                    <a16:rowId xmlns:a16="http://schemas.microsoft.com/office/drawing/2014/main" val="2168546248"/>
                  </a:ext>
                </a:extLst>
              </a:tr>
            </a:tbl>
          </a:graphicData>
        </a:graphic>
      </p:graphicFrame>
    </p:spTree>
    <p:extLst>
      <p:ext uri="{BB962C8B-B14F-4D97-AF65-F5344CB8AC3E}">
        <p14:creationId xmlns:p14="http://schemas.microsoft.com/office/powerpoint/2010/main" val="24580220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16484</TotalTime>
  <Words>935</Words>
  <Application>Microsoft Macintosh PowerPoint</Application>
  <PresentationFormat>Widescreen</PresentationFormat>
  <Paragraphs>190</Paragraphs>
  <Slides>18</Slides>
  <Notes>18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Calibri Light</vt:lpstr>
      <vt:lpstr>Courier New</vt:lpstr>
      <vt:lpstr>Garamond</vt:lpstr>
      <vt:lpstr>Wingdings</vt:lpstr>
      <vt:lpstr>Office Theme</vt:lpstr>
      <vt:lpstr>Engaging Middle School Students  Through Music History Mini-Lessons: a Mixed-Methods Study</vt:lpstr>
      <vt:lpstr>Introduction</vt:lpstr>
      <vt:lpstr>Background</vt:lpstr>
      <vt:lpstr>Background</vt:lpstr>
      <vt:lpstr>PowerPoint Presentation</vt:lpstr>
      <vt:lpstr>PowerPoint Presentation</vt:lpstr>
      <vt:lpstr>Research Plan</vt:lpstr>
      <vt:lpstr>PowerPoint Presentation</vt:lpstr>
      <vt:lpstr>Participants</vt:lpstr>
      <vt:lpstr>PowerPoint Presentation</vt:lpstr>
      <vt:lpstr>Quantitative Data      t-Test 2 </vt:lpstr>
      <vt:lpstr>Quantitative Data   t-Test 3    t-Test 4 </vt:lpstr>
      <vt:lpstr>Qualitative Findings</vt:lpstr>
      <vt:lpstr>Discussion   and  Implications</vt:lpstr>
      <vt:lpstr>Limitations</vt:lpstr>
      <vt:lpstr>Recommendations for Future Studies</vt:lpstr>
      <vt:lpstr>Bibliography</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Frerich, Jessica Bentley</cp:lastModifiedBy>
  <cp:revision>84</cp:revision>
  <dcterms:created xsi:type="dcterms:W3CDTF">2016-08-29T18:00:14Z</dcterms:created>
  <dcterms:modified xsi:type="dcterms:W3CDTF">2022-02-11T03:03:40Z</dcterms:modified>
</cp:coreProperties>
</file>