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2"/>
  </p:notesMasterIdLst>
  <p:sldIdLst>
    <p:sldId id="378" r:id="rId2"/>
    <p:sldId id="395" r:id="rId3"/>
    <p:sldId id="290" r:id="rId4"/>
    <p:sldId id="330" r:id="rId5"/>
    <p:sldId id="356" r:id="rId6"/>
    <p:sldId id="381" r:id="rId7"/>
    <p:sldId id="319" r:id="rId8"/>
    <p:sldId id="326" r:id="rId9"/>
    <p:sldId id="389" r:id="rId10"/>
    <p:sldId id="370" r:id="rId11"/>
    <p:sldId id="376" r:id="rId12"/>
    <p:sldId id="374" r:id="rId13"/>
    <p:sldId id="371" r:id="rId14"/>
    <p:sldId id="387" r:id="rId15"/>
    <p:sldId id="257" r:id="rId16"/>
    <p:sldId id="397" r:id="rId17"/>
    <p:sldId id="323" r:id="rId18"/>
    <p:sldId id="439" r:id="rId19"/>
    <p:sldId id="390" r:id="rId20"/>
    <p:sldId id="401" r:id="rId21"/>
    <p:sldId id="404" r:id="rId22"/>
    <p:sldId id="406" r:id="rId23"/>
    <p:sldId id="391" r:id="rId24"/>
    <p:sldId id="407" r:id="rId25"/>
    <p:sldId id="408" r:id="rId26"/>
    <p:sldId id="419" r:id="rId27"/>
    <p:sldId id="409" r:id="rId28"/>
    <p:sldId id="414" r:id="rId29"/>
    <p:sldId id="437" r:id="rId30"/>
    <p:sldId id="34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580A77-63A8-2CBE-37F3-5106C462A5F7}" name="Ashley Mason" initials="AM" userId="4ed8ebbc86d0104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6E5"/>
    <a:srgbClr val="E3652D"/>
    <a:srgbClr val="FF7A10"/>
    <a:srgbClr val="2F5597"/>
    <a:srgbClr val="FF96E5"/>
    <a:srgbClr val="FFFFFF"/>
    <a:srgbClr val="7BCF64"/>
    <a:srgbClr val="21A0FF"/>
    <a:srgbClr val="990099"/>
    <a:srgbClr val="CB7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47955" autoAdjust="0"/>
  </p:normalViewPr>
  <p:slideViewPr>
    <p:cSldViewPr snapToGrid="0">
      <p:cViewPr varScale="1">
        <p:scale>
          <a:sx n="30" d="100"/>
          <a:sy n="30" d="100"/>
        </p:scale>
        <p:origin x="1836" y="3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lee180\Dropbox%20(Liberty%20University)\Research\Agape_JohnTempleton\99_LU_Forgiveness\CTE\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lee180\Dropbox%20(Liberty%20University)\Research\Agape_JohnTempleton\99_LU_Forgiveness\CTE\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Participants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312-4CB8-85B5-02B453E5F8F0}"/>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312-4CB8-85B5-02B453E5F8F0}"/>
              </c:ext>
            </c:extLst>
          </c:dPt>
          <c:dPt>
            <c:idx val="2"/>
            <c:bubble3D val="0"/>
            <c:spPr>
              <a:solidFill>
                <a:srgbClr val="E3652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312-4CB8-85B5-02B453E5F8F0}"/>
              </c:ext>
            </c:extLst>
          </c:dPt>
          <c:dLbls>
            <c:dLbl>
              <c:idx val="0"/>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fld id="{67C94EDA-D0D5-4A6D-A2C1-1293F94EF4B0}" type="VALUE">
                      <a:rPr lang="en-US"/>
                      <a:pPr>
                        <a:defRPr/>
                      </a:pPr>
                      <a:t>[VALUE]</a:t>
                    </a:fld>
                    <a:endParaRPr lang="en-US"/>
                  </a:p>
                  <a:p>
                    <a:pPr>
                      <a:defRPr/>
                    </a:pPr>
                    <a:fld id="{89202983-7885-4BE0-BCF5-A6435782C6CD}" type="PERCENTAGE">
                      <a:rPr lang="en-US"/>
                      <a:pPr>
                        <a:defRPr/>
                      </a:pPr>
                      <a:t>[PERCENTAGE]</a:t>
                    </a:fld>
                    <a:endParaRPr lang="en-US"/>
                  </a:p>
                </c:rich>
              </c:tx>
              <c:spPr>
                <a:solidFill>
                  <a:prstClr val="white"/>
                </a:solidFill>
                <a:ln>
                  <a:solidFill>
                    <a:srgbClr val="8EC1EB"/>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E312-4CB8-85B5-02B453E5F8F0}"/>
                </c:ext>
              </c:extLst>
            </c:dLbl>
            <c:dLbl>
              <c:idx val="1"/>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fld id="{01A4FB72-549B-41E3-B2FE-E7E5E12EBC28}" type="VALUE">
                      <a:rPr lang="en-US"/>
                      <a:pPr>
                        <a:defRPr>
                          <a:solidFill>
                            <a:schemeClr val="accent1"/>
                          </a:solidFill>
                        </a:defRPr>
                      </a:pPr>
                      <a:t>[VALUE]</a:t>
                    </a:fld>
                    <a:r>
                      <a:rPr lang="en-US"/>
                      <a:t> </a:t>
                    </a:r>
                  </a:p>
                  <a:p>
                    <a:pPr>
                      <a:defRPr>
                        <a:solidFill>
                          <a:schemeClr val="accent1"/>
                        </a:solidFill>
                      </a:defRPr>
                    </a:pPr>
                    <a:fld id="{3795EA13-206B-4BEE-992C-EB67B60EB509}" type="PERCENTAGE">
                      <a:rPr lang="en-US"/>
                      <a:pPr>
                        <a:defRPr>
                          <a:solidFill>
                            <a:schemeClr val="accent1"/>
                          </a:solidFill>
                        </a:defRPr>
                      </a:pPr>
                      <a:t>[PERCENTAGE]</a:t>
                    </a:fld>
                    <a:endParaRPr lang="en-US"/>
                  </a:p>
                </c:rich>
              </c:tx>
              <c:spPr>
                <a:solidFill>
                  <a:prstClr val="white"/>
                </a:solidFill>
                <a:ln>
                  <a:solidFill>
                    <a:srgbClr val="3C3E42"/>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E312-4CB8-85B5-02B453E5F8F0}"/>
                </c:ext>
              </c:extLst>
            </c:dLbl>
            <c:dLbl>
              <c:idx val="2"/>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fld id="{58A01ECD-89B8-4CC5-84BA-E00B3F3C0492}" type="VALUE">
                      <a:rPr lang="en-US"/>
                      <a:pPr>
                        <a:defRPr>
                          <a:solidFill>
                            <a:schemeClr val="accent1"/>
                          </a:solidFill>
                        </a:defRPr>
                      </a:pPr>
                      <a:t>[VALUE]</a:t>
                    </a:fld>
                    <a:endParaRPr lang="en-US"/>
                  </a:p>
                  <a:p>
                    <a:pPr>
                      <a:defRPr>
                        <a:solidFill>
                          <a:schemeClr val="accent1"/>
                        </a:solidFill>
                      </a:defRPr>
                    </a:pPr>
                    <a:fld id="{D811A372-36F9-4266-90DE-0DEB805202D6}" type="PERCENTAGE">
                      <a:rPr lang="en-US"/>
                      <a:pPr>
                        <a:defRPr>
                          <a:solidFill>
                            <a:schemeClr val="accent1"/>
                          </a:solidFill>
                        </a:defRPr>
                      </a:pPr>
                      <a:t>[PERCENTAGE]</a:t>
                    </a:fld>
                    <a:endParaRPr lang="en-US"/>
                  </a:p>
                </c:rich>
              </c:tx>
              <c:spPr>
                <a:solidFill>
                  <a:prstClr val="white"/>
                </a:solidFill>
                <a:ln>
                  <a:solidFill>
                    <a:srgbClr val="CE1126"/>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E312-4CB8-85B5-02B453E5F8F0}"/>
                </c:ext>
              </c:extLst>
            </c:dLbl>
            <c:spPr>
              <a:solidFill>
                <a:prstClr val="white"/>
              </a:solidFill>
              <a:ln>
                <a:solidFill>
                  <a:srgbClr val="8EC1EB"/>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Post_School!$A$1:$A$3</c:f>
              <c:strCache>
                <c:ptCount val="3"/>
                <c:pt idx="0">
                  <c:v>Business</c:v>
                </c:pt>
                <c:pt idx="1">
                  <c:v>Law</c:v>
                </c:pt>
                <c:pt idx="2">
                  <c:v>Medicine</c:v>
                </c:pt>
              </c:strCache>
            </c:strRef>
          </c:cat>
          <c:val>
            <c:numRef>
              <c:f>Post_School!$B$1:$B$3</c:f>
              <c:numCache>
                <c:formatCode>General</c:formatCode>
                <c:ptCount val="3"/>
                <c:pt idx="0">
                  <c:v>32</c:v>
                </c:pt>
                <c:pt idx="1">
                  <c:v>2</c:v>
                </c:pt>
                <c:pt idx="2">
                  <c:v>54</c:v>
                </c:pt>
              </c:numCache>
            </c:numRef>
          </c:val>
          <c:extLst>
            <c:ext xmlns:c16="http://schemas.microsoft.com/office/drawing/2014/chart" uri="{C3380CC4-5D6E-409C-BE32-E72D297353CC}">
              <c16:uniqueId val="{00000006-E312-4CB8-85B5-02B453E5F8F0}"/>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3">
                    <a:lumMod val="50000"/>
                  </a:schemeClr>
                </a:solidFill>
                <a:latin typeface="+mn-lt"/>
                <a:ea typeface="+mn-ea"/>
                <a:cs typeface="+mn-cs"/>
              </a:defRPr>
            </a:pPr>
            <a:r>
              <a:rPr lang="en-US"/>
              <a:t>Religion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3">
                  <a:lumMod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Post_Religion1_byGroup!$C$1</c:f>
              <c:strCache>
                <c:ptCount val="1"/>
                <c:pt idx="0">
                  <c:v>Experimental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Post_Religion1_byGroup!$B$2:$B$10</c:f>
              <c:strCache>
                <c:ptCount val="9"/>
                <c:pt idx="0">
                  <c:v> Buddhist</c:v>
                </c:pt>
                <c:pt idx="1">
                  <c:v> Greek or Russian Orthodox</c:v>
                </c:pt>
                <c:pt idx="2">
                  <c:v> Christian-Orthodox</c:v>
                </c:pt>
                <c:pt idx="3">
                  <c:v> Mormon</c:v>
                </c:pt>
                <c:pt idx="4">
                  <c:v> Other</c:v>
                </c:pt>
                <c:pt idx="5">
                  <c:v>Agnostic</c:v>
                </c:pt>
                <c:pt idx="6">
                  <c:v> Unaffliated</c:v>
                </c:pt>
                <c:pt idx="7">
                  <c:v> Christian-Catholic</c:v>
                </c:pt>
                <c:pt idx="8">
                  <c:v> Christian-Protestant</c:v>
                </c:pt>
              </c:strCache>
            </c:strRef>
          </c:cat>
          <c:val>
            <c:numRef>
              <c:f>Post_Religion1_byGroup!$C$2:$C$10</c:f>
              <c:numCache>
                <c:formatCode>General</c:formatCode>
                <c:ptCount val="9"/>
                <c:pt idx="0">
                  <c:v>1</c:v>
                </c:pt>
                <c:pt idx="1">
                  <c:v>1</c:v>
                </c:pt>
                <c:pt idx="2">
                  <c:v>2</c:v>
                </c:pt>
                <c:pt idx="3">
                  <c:v>1</c:v>
                </c:pt>
                <c:pt idx="4">
                  <c:v>4</c:v>
                </c:pt>
                <c:pt idx="5">
                  <c:v>0</c:v>
                </c:pt>
                <c:pt idx="6">
                  <c:v>2</c:v>
                </c:pt>
                <c:pt idx="7">
                  <c:v>1</c:v>
                </c:pt>
                <c:pt idx="8">
                  <c:v>20</c:v>
                </c:pt>
              </c:numCache>
            </c:numRef>
          </c:val>
          <c:extLst>
            <c:ext xmlns:c16="http://schemas.microsoft.com/office/drawing/2014/chart" uri="{C3380CC4-5D6E-409C-BE32-E72D297353CC}">
              <c16:uniqueId val="{00000000-4394-4B9B-A3C5-DC5E87413160}"/>
            </c:ext>
          </c:extLst>
        </c:ser>
        <c:ser>
          <c:idx val="1"/>
          <c:order val="1"/>
          <c:tx>
            <c:strRef>
              <c:f>Post_Religion1_byGroup!$D$1</c:f>
              <c:strCache>
                <c:ptCount val="1"/>
                <c:pt idx="0">
                  <c:v>Control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Post_Religion1_byGroup!$B$2:$B$10</c:f>
              <c:strCache>
                <c:ptCount val="9"/>
                <c:pt idx="0">
                  <c:v> Buddhist</c:v>
                </c:pt>
                <c:pt idx="1">
                  <c:v> Greek or Russian Orthodox</c:v>
                </c:pt>
                <c:pt idx="2">
                  <c:v> Christian-Orthodox</c:v>
                </c:pt>
                <c:pt idx="3">
                  <c:v> Mormon</c:v>
                </c:pt>
                <c:pt idx="4">
                  <c:v> Other</c:v>
                </c:pt>
                <c:pt idx="5">
                  <c:v>Agnostic</c:v>
                </c:pt>
                <c:pt idx="6">
                  <c:v> Unaffliated</c:v>
                </c:pt>
                <c:pt idx="7">
                  <c:v> Christian-Catholic</c:v>
                </c:pt>
                <c:pt idx="8">
                  <c:v> Christian-Protestant</c:v>
                </c:pt>
              </c:strCache>
            </c:strRef>
          </c:cat>
          <c:val>
            <c:numRef>
              <c:f>Post_Religion1_byGroup!$D$2:$D$10</c:f>
              <c:numCache>
                <c:formatCode>General</c:formatCode>
                <c:ptCount val="9"/>
                <c:pt idx="0">
                  <c:v>0</c:v>
                </c:pt>
                <c:pt idx="1">
                  <c:v>0</c:v>
                </c:pt>
                <c:pt idx="2">
                  <c:v>0</c:v>
                </c:pt>
                <c:pt idx="3">
                  <c:v>1</c:v>
                </c:pt>
                <c:pt idx="4">
                  <c:v>7</c:v>
                </c:pt>
                <c:pt idx="5">
                  <c:v>4</c:v>
                </c:pt>
                <c:pt idx="6">
                  <c:v>4</c:v>
                </c:pt>
                <c:pt idx="7">
                  <c:v>8</c:v>
                </c:pt>
                <c:pt idx="8">
                  <c:v>32</c:v>
                </c:pt>
              </c:numCache>
            </c:numRef>
          </c:val>
          <c:extLst>
            <c:ext xmlns:c16="http://schemas.microsoft.com/office/drawing/2014/chart" uri="{C3380CC4-5D6E-409C-BE32-E72D297353CC}">
              <c16:uniqueId val="{00000001-4394-4B9B-A3C5-DC5E87413160}"/>
            </c:ext>
          </c:extLst>
        </c:ser>
        <c:dLbls>
          <c:dLblPos val="outEnd"/>
          <c:showLegendKey val="0"/>
          <c:showVal val="1"/>
          <c:showCatName val="0"/>
          <c:showSerName val="0"/>
          <c:showPercent val="0"/>
          <c:showBubbleSize val="0"/>
        </c:dLbls>
        <c:gapWidth val="182"/>
        <c:axId val="1216961552"/>
        <c:axId val="1216963632"/>
      </c:barChart>
      <c:catAx>
        <c:axId val="1216961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3">
                    <a:lumMod val="50000"/>
                  </a:schemeClr>
                </a:solidFill>
                <a:latin typeface="+mn-lt"/>
                <a:ea typeface="+mn-ea"/>
                <a:cs typeface="+mn-cs"/>
              </a:defRPr>
            </a:pPr>
            <a:endParaRPr lang="en-US"/>
          </a:p>
        </c:txPr>
        <c:crossAx val="1216963632"/>
        <c:crosses val="autoZero"/>
        <c:auto val="1"/>
        <c:lblAlgn val="ctr"/>
        <c:lblOffset val="100"/>
        <c:noMultiLvlLbl val="0"/>
      </c:catAx>
      <c:valAx>
        <c:axId val="1216963632"/>
        <c:scaling>
          <c:orientation val="minMax"/>
        </c:scaling>
        <c:delete val="0"/>
        <c:axPos val="b"/>
        <c:majorGridlines>
          <c:spPr>
            <a:ln w="9525" cap="flat" cmpd="sng" algn="ctr">
              <a:solidFill>
                <a:schemeClr val="accent3">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3">
                    <a:lumMod val="50000"/>
                  </a:schemeClr>
                </a:solidFill>
                <a:latin typeface="+mn-lt"/>
                <a:ea typeface="+mn-ea"/>
                <a:cs typeface="+mn-cs"/>
              </a:defRPr>
            </a:pPr>
            <a:endParaRPr lang="en-US"/>
          </a:p>
        </c:txPr>
        <c:crossAx val="121696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3">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3">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199D0-63D8-41EB-B4C3-85073AE6D436}"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802F3-D443-478A-A63A-33C54E90FFA8}" type="slidenum">
              <a:rPr lang="en-US" smtClean="0"/>
              <a:t>‹#›</a:t>
            </a:fld>
            <a:endParaRPr lang="en-US"/>
          </a:p>
        </p:txBody>
      </p:sp>
    </p:spTree>
    <p:extLst>
      <p:ext uri="{BB962C8B-B14F-4D97-AF65-F5344CB8AC3E}">
        <p14:creationId xmlns:p14="http://schemas.microsoft.com/office/powerpoint/2010/main" val="166557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jsshuok.com/oj/index.php/jssh/article/view/226/19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jstor.org/stable/1386523?seq=1#metadata_info_tab_content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1</a:t>
            </a:fld>
            <a:endParaRPr lang="en-US"/>
          </a:p>
        </p:txBody>
      </p:sp>
    </p:spTree>
    <p:extLst>
      <p:ext uri="{BB962C8B-B14F-4D97-AF65-F5344CB8AC3E}">
        <p14:creationId xmlns:p14="http://schemas.microsoft.com/office/powerpoint/2010/main" val="108938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Times New Roman" panose="02020603050405020304" pitchFamily="18" charset="0"/>
                <a:ea typeface="Times New Roman" panose="02020603050405020304" pitchFamily="18" charset="0"/>
              </a:rPr>
              <a:t>The contents for the online learning course were drawn from Dr. Enright’s books, “8 keys to forgiveness”, “the forgiving life”, “forgiveness is a choice”, and his blog, The Forgiving Life on Psychological Today. </a:t>
            </a:r>
          </a:p>
          <a:p>
            <a:endParaRPr lang="en-US" sz="1800" b="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Figure 4. </a:t>
            </a:r>
            <a:r>
              <a:rPr lang="en-US" sz="2800" b="0" i="1" dirty="0">
                <a:solidFill>
                  <a:srgbClr val="993300"/>
                </a:solidFill>
                <a:effectLst/>
                <a:latin typeface="bebas-neue"/>
              </a:rPr>
              <a:t>8 Keys to Forgiveness</a:t>
            </a:r>
            <a:r>
              <a:rPr lang="en-US" sz="1800" i="0" dirty="0"/>
              <a:t>. From Amazon. N.d. Retrieved from https://www.amazon.com/Keys-Forgiveness-Mental-Health/dp/0393734056.</a:t>
            </a:r>
            <a:endParaRPr lang="en-US" sz="1800" b="0" i="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Figure 5. The Forgiving Life</a:t>
            </a:r>
            <a:r>
              <a:rPr lang="en-US" sz="1800" i="0" dirty="0"/>
              <a:t>. From Amazon. N.d. Retrieved from https://www.amazon.com/Forgiving-Life-Overcoming-Resentment-Lifetools/dp/1433810913.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Figure 6. </a:t>
            </a:r>
            <a:r>
              <a:rPr lang="en-US" sz="2800" b="0" i="1" dirty="0">
                <a:solidFill>
                  <a:srgbClr val="993300"/>
                </a:solidFill>
                <a:effectLst/>
                <a:latin typeface="bebas-neue"/>
              </a:rPr>
              <a:t>Forgiveness is a Choice</a:t>
            </a:r>
            <a:r>
              <a:rPr lang="en-US" sz="1800" i="0" dirty="0"/>
              <a:t>. From International Forgiveness Institute. N.d. Retrieved from https://internationalforgiveness.com/product/forgiveness-is-a-choice/.</a:t>
            </a:r>
            <a:endParaRPr lang="en-US" sz="1800" b="0" i="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Figure 7. </a:t>
            </a:r>
            <a:r>
              <a:rPr lang="en-US" sz="2800" b="0" i="0" dirty="0">
                <a:solidFill>
                  <a:srgbClr val="993300"/>
                </a:solidFill>
                <a:effectLst/>
                <a:latin typeface="bebas-neue"/>
              </a:rPr>
              <a:t>Dr. Robert Enright Bio</a:t>
            </a:r>
            <a:r>
              <a:rPr lang="en-US" sz="1800" i="0" dirty="0"/>
              <a:t>. From Psychology Today. 2022. Retrieved from https://www.psychologytoday.com/us/contributors/</a:t>
            </a:r>
            <a:r>
              <a:rPr lang="en-US" sz="1800" i="0" dirty="0" err="1"/>
              <a:t>robert-enright-phd</a:t>
            </a:r>
            <a:r>
              <a:rPr lang="en-US" sz="1800" i="0" dirty="0"/>
              <a:t>#:~:text=He%20is%20the%20author%20of,to%20Forgiveness%2C%20and%20Forgiveness%20Therapy..</a:t>
            </a:r>
            <a:endParaRPr lang="en-US" sz="1800" b="0" i="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0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 page of the course in Canvas. The learning course consists of 12-week modules. The modules are open sequentially for 12 weeks, one module for a week. Each module has readings, and 8 of 12 modules have an assignment, for example, writing a short essay to reflect what they have read.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84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40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researchers check students’ activities through the new analytics in Canvas and prompt them to finish readings and assignment on Fridays.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64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18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This is the roadmap</a:t>
            </a:r>
            <a:r>
              <a:rPr lang="en-US" sz="1800" dirty="0">
                <a:effectLst/>
                <a:latin typeface="Arial" panose="020B0604020202020204" pitchFamily="34" charset="0"/>
                <a:ea typeface="Malgun Gothic" panose="020B0503020000020004" pitchFamily="34" charset="-127"/>
                <a:cs typeface="Times New Roman" panose="02020603050405020304" pitchFamily="18" charset="0"/>
              </a:rPr>
              <a:t> for our project.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800"/>
              </a:spcAft>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After receiving the IRB approval, we recruited participants. </a:t>
            </a:r>
          </a:p>
          <a:p>
            <a:pPr marL="0" marR="0">
              <a:lnSpc>
                <a:spcPct val="115000"/>
              </a:lnSpc>
              <a:spcBef>
                <a:spcPts val="0"/>
              </a:spcBef>
              <a:spcAft>
                <a:spcPts val="800"/>
              </a:spcAft>
            </a:pPr>
            <a:endPar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800"/>
              </a:spcAft>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During these times</a:t>
            </a:r>
            <a:r>
              <a:rPr lang="en-US" sz="1800" dirty="0">
                <a:effectLst/>
                <a:latin typeface="Arial" panose="020B0604020202020204" pitchFamily="34" charset="0"/>
                <a:ea typeface="Malgun Gothic" panose="020B0503020000020004" pitchFamily="34" charset="-127"/>
                <a:cs typeface="Times New Roman" panose="02020603050405020304" pitchFamily="18" charset="0"/>
              </a:rPr>
              <a:t>, our team developed course contents, created surveys, and built online courses in Canvas, which is the LU’s learning management system.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800"/>
              </a:spcAft>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Then, we conducted the pre-survey. The experimental group has taken a 12-week online learning program during the Fall semester. Every week, our research team checked their progress and prompted them to finish readings and assignments, such as writing a short essay. </a:t>
            </a:r>
          </a:p>
          <a:p>
            <a:pPr marL="0" marR="0">
              <a:lnSpc>
                <a:spcPct val="115000"/>
              </a:lnSpc>
              <a:spcBef>
                <a:spcPts val="0"/>
              </a:spcBef>
              <a:spcAft>
                <a:spcPts val="800"/>
              </a:spcAft>
            </a:pPr>
            <a:endPar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800"/>
              </a:spcAft>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During this time</a:t>
            </a:r>
            <a:r>
              <a:rPr lang="en-US" sz="1800" dirty="0">
                <a:effectLst/>
                <a:latin typeface="Arial" panose="020B0604020202020204" pitchFamily="34" charset="0"/>
                <a:ea typeface="Malgun Gothic" panose="020B0503020000020004" pitchFamily="34" charset="-127"/>
                <a:cs typeface="Times New Roman" panose="02020603050405020304" pitchFamily="18" charset="0"/>
              </a:rPr>
              <a:t>, we also analyzed the data from the pre-survey. </a:t>
            </a:r>
          </a:p>
          <a:p>
            <a:pPr marL="0" marR="0">
              <a:lnSpc>
                <a:spcPct val="115000"/>
              </a:lnSpc>
              <a:spcBef>
                <a:spcPts val="0"/>
              </a:spcBef>
              <a:spcAft>
                <a:spcPts val="800"/>
              </a:spcAft>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After 12 weeks, all participants will be asked to take the post-survey. Then, the control group turned to the experimental group to take the 12-week online learning program during the Spring semester. This is for proving all participants with the benefit of the learning program on forgiveness and agape love. </a:t>
            </a:r>
          </a:p>
          <a:p>
            <a:pPr marL="0" marR="0">
              <a:lnSpc>
                <a:spcPct val="115000"/>
              </a:lnSpc>
              <a:spcBef>
                <a:spcPts val="0"/>
              </a:spcBef>
              <a:spcAft>
                <a:spcPts val="800"/>
              </a:spcAft>
            </a:pPr>
            <a:endPar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800"/>
              </a:spcAft>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During this time</a:t>
            </a:r>
            <a:r>
              <a:rPr lang="en-US" sz="1800" dirty="0">
                <a:effectLst/>
                <a:latin typeface="Arial" panose="020B0604020202020204" pitchFamily="34" charset="0"/>
                <a:ea typeface="Malgun Gothic" panose="020B0503020000020004" pitchFamily="34" charset="-127"/>
                <a:cs typeface="Times New Roman" panose="02020603050405020304" pitchFamily="18" charset="0"/>
              </a:rPr>
              <a:t>, we will conduct interviews with some selected participants from the experimental group. Also, we will present the research at conferences. </a:t>
            </a:r>
          </a:p>
          <a:p>
            <a:pPr marL="0" marR="0">
              <a:lnSpc>
                <a:spcPct val="115000"/>
              </a:lnSpc>
              <a:spcBef>
                <a:spcPts val="0"/>
              </a:spcBef>
              <a:spcAft>
                <a:spcPts val="800"/>
              </a:spcAft>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After the control-turn to-experimental group finishes the learning course, all participants will take the last survey</a:t>
            </a: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 </a:t>
            </a:r>
          </a:p>
          <a:p>
            <a:pPr marL="0" marR="0">
              <a:lnSpc>
                <a:spcPct val="115000"/>
              </a:lnSpc>
              <a:spcBef>
                <a:spcPts val="0"/>
              </a:spcBef>
              <a:spcAft>
                <a:spcPts val="800"/>
              </a:spcAft>
            </a:pPr>
            <a:endPar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800"/>
              </a:spcAft>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After the third survey</a:t>
            </a:r>
            <a:r>
              <a:rPr lang="en-US" sz="1800" dirty="0">
                <a:effectLst/>
                <a:latin typeface="Arial" panose="020B0604020202020204" pitchFamily="34" charset="0"/>
                <a:ea typeface="Malgun Gothic" panose="020B0503020000020004" pitchFamily="34" charset="-127"/>
                <a:cs typeface="Times New Roman" panose="02020603050405020304" pitchFamily="18" charset="0"/>
              </a:rPr>
              <a:t>, we will conduct interviews with some selected participants from the control group. The conference presentations and paper submission to journals will be done.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15</a:t>
            </a:fld>
            <a:endParaRPr lang="en-US"/>
          </a:p>
        </p:txBody>
      </p:sp>
    </p:spTree>
    <p:extLst>
      <p:ext uri="{BB962C8B-B14F-4D97-AF65-F5344CB8AC3E}">
        <p14:creationId xmlns:p14="http://schemas.microsoft.com/office/powerpoint/2010/main" val="278110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195: consent -&gt; 152: pre-survey -&gt; 88: post-survey </a:t>
            </a:r>
          </a:p>
          <a:p>
            <a:pPr marL="0" marR="0">
              <a:lnSpc>
                <a:spcPct val="115000"/>
              </a:lnSpc>
              <a:spcBef>
                <a:spcPts val="0"/>
              </a:spcBef>
              <a:spcAft>
                <a:spcPts val="800"/>
              </a:spcAft>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  </a:t>
            </a:r>
          </a:p>
          <a:p>
            <a:pPr marL="0" marR="0">
              <a:lnSpc>
                <a:spcPct val="115000"/>
              </a:lnSpc>
              <a:spcBef>
                <a:spcPts val="0"/>
              </a:spcBef>
              <a:spcAft>
                <a:spcPts val="800"/>
              </a:spcAft>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151 students in</a:t>
            </a:r>
            <a:r>
              <a:rPr lang="en-US" sz="1800" dirty="0">
                <a:effectLst/>
                <a:latin typeface="Arial" panose="020B0604020202020204" pitchFamily="34" charset="0"/>
                <a:ea typeface="Malgun Gothic" panose="020B0503020000020004" pitchFamily="34" charset="-127"/>
                <a:cs typeface="Times New Roman" panose="02020603050405020304" pitchFamily="18" charset="0"/>
              </a:rPr>
              <a:t> medical, law, and business schools at Liberty University participated in the project. I chose these three schools, because professionals who deal with people having business problems, legal problems, or medical issues need to practice empathy and compassion.</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800"/>
              </a:spcAft>
            </a:pP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800"/>
              </a:spcAft>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The participants were randomly assigned to either the experimental group or control group after matching them with their major, gender, agape love scores, and forgiveness scores from the pre-survey.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16</a:t>
            </a:fld>
            <a:endParaRPr lang="en-US"/>
          </a:p>
        </p:txBody>
      </p:sp>
    </p:spTree>
    <p:extLst>
      <p:ext uri="{BB962C8B-B14F-4D97-AF65-F5344CB8AC3E}">
        <p14:creationId xmlns:p14="http://schemas.microsoft.com/office/powerpoint/2010/main" val="4198113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In addition to demographic</a:t>
            </a:r>
            <a:r>
              <a:rPr lang="en-US" sz="1800" dirty="0">
                <a:effectLst/>
                <a:latin typeface="Arial" panose="020B0604020202020204" pitchFamily="34" charset="0"/>
                <a:ea typeface="Malgun Gothic" panose="020B0503020000020004" pitchFamily="34" charset="-127"/>
                <a:cs typeface="Times New Roman" panose="02020603050405020304" pitchFamily="18" charset="0"/>
              </a:rPr>
              <a:t> questions, we used 13 measures, including Agape Love, Forgiveness, Prejudice, Hope, Self-Esteem, Empathy, Anger, Anxiety, Depression, Intrinsic Spirituality, and Organizational, Non-organizational, and intrinsic religiosities.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17</a:t>
            </a:fld>
            <a:endParaRPr lang="en-US"/>
          </a:p>
        </p:txBody>
      </p:sp>
    </p:spTree>
    <p:extLst>
      <p:ext uri="{BB962C8B-B14F-4D97-AF65-F5344CB8AC3E}">
        <p14:creationId xmlns:p14="http://schemas.microsoft.com/office/powerpoint/2010/main" val="899098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18</a:t>
            </a:fld>
            <a:endParaRPr lang="en-US"/>
          </a:p>
        </p:txBody>
      </p:sp>
    </p:spTree>
    <p:extLst>
      <p:ext uri="{BB962C8B-B14F-4D97-AF65-F5344CB8AC3E}">
        <p14:creationId xmlns:p14="http://schemas.microsoft.com/office/powerpoint/2010/main" val="385681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7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15000"/>
              </a:lnSpc>
              <a:spcBef>
                <a:spcPts val="0"/>
              </a:spcBef>
              <a:spcAft>
                <a:spcPts val="800"/>
              </a:spcAft>
            </a:pP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Dr. Enright…</a:t>
            </a:r>
          </a:p>
          <a:p>
            <a:endParaRPr lang="en-US" sz="105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894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no significant correlations in the pre-survey between Forgiveness and the other scales, but there are many significant correlations when comparing our other scales to agape love. Hope, Empathy, and the religious scales demonstrated positive correlations with Empathy having the strongest correlation. </a:t>
            </a:r>
          </a:p>
          <a:p>
            <a:r>
              <a:rPr lang="en-US" dirty="0"/>
              <a:t>Empathy is an especially important characteristic for those looking to go into people-centered careers. Recent research revealed that medical students actually have declining levels of empathy as they progress through their training. By increasing levels of agape love, we may find higher levels of empathy.</a:t>
            </a:r>
          </a:p>
          <a:p>
            <a:endParaRPr lang="en-US" dirty="0"/>
          </a:p>
          <a:p>
            <a:r>
              <a:rPr lang="en-US" dirty="0"/>
              <a:t>Dr. Lee: you could start saying: we examined the relationship between Agape Love and Psychological well-being variables.</a:t>
            </a:r>
          </a:p>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20</a:t>
            </a:fld>
            <a:endParaRPr lang="en-US"/>
          </a:p>
        </p:txBody>
      </p:sp>
    </p:spTree>
    <p:extLst>
      <p:ext uri="{BB962C8B-B14F-4D97-AF65-F5344CB8AC3E}">
        <p14:creationId xmlns:p14="http://schemas.microsoft.com/office/powerpoint/2010/main" val="259302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a one-way MANOVA, we found at least one significant interaction effect between the scores of female and male students.</a:t>
            </a:r>
          </a:p>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21</a:t>
            </a:fld>
            <a:endParaRPr lang="en-US"/>
          </a:p>
        </p:txBody>
      </p:sp>
    </p:spTree>
    <p:extLst>
      <p:ext uri="{BB962C8B-B14F-4D97-AF65-F5344CB8AC3E}">
        <p14:creationId xmlns:p14="http://schemas.microsoft.com/office/powerpoint/2010/main" val="49232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was highest in females, while males were higher in these other scales</a:t>
            </a:r>
          </a:p>
          <a:p>
            <a:endParaRPr lang="en-US" dirty="0"/>
          </a:p>
          <a:p>
            <a:r>
              <a:rPr lang="en-US" dirty="0"/>
              <a:t>[Anxiety has been shown to be higher in females in other studies as well]</a:t>
            </a:r>
          </a:p>
          <a:p>
            <a:r>
              <a:rPr lang="en-US" dirty="0"/>
              <a:t>[Hope was found to be higher in males in another study, but there were others that showed no significant difference. </a:t>
            </a:r>
          </a:p>
          <a:p>
            <a:r>
              <a:rPr lang="en-US" dirty="0">
                <a:hlinkClick r:id="rId3"/>
              </a:rPr>
              <a:t>View of STUDY ON HOPE: AN ANALYSIS | Journal of Social Sciences and Humanities (jsshuok.com)</a:t>
            </a:r>
            <a:r>
              <a:rPr lang="en-US" dirty="0"/>
              <a:t>]</a:t>
            </a:r>
          </a:p>
          <a:p>
            <a:r>
              <a:rPr lang="en-US" dirty="0"/>
              <a:t>[Religiosity was found to be the opposite in other studies – females are known to be higher in religiosity</a:t>
            </a:r>
          </a:p>
          <a:p>
            <a:r>
              <a:rPr lang="en-US" dirty="0">
                <a:hlinkClick r:id="rId4"/>
              </a:rPr>
              <a:t>Risk and Religion: An Explanation of Gender Differences in Religiosity on JSTOR</a:t>
            </a:r>
            <a:r>
              <a:rPr lang="en-US" dirty="0"/>
              <a:t>]</a:t>
            </a:r>
          </a:p>
        </p:txBody>
      </p:sp>
      <p:sp>
        <p:nvSpPr>
          <p:cNvPr id="4" name="Slide Number Placeholder 3"/>
          <p:cNvSpPr>
            <a:spLocks noGrp="1"/>
          </p:cNvSpPr>
          <p:nvPr>
            <p:ph type="sldNum" sz="quarter" idx="5"/>
          </p:nvPr>
        </p:nvSpPr>
        <p:spPr/>
        <p:txBody>
          <a:bodyPr/>
          <a:lstStyle/>
          <a:p>
            <a:fld id="{982802F3-D443-478A-A63A-33C54E90FFA8}" type="slidenum">
              <a:rPr lang="en-US" smtClean="0"/>
              <a:t>22</a:t>
            </a:fld>
            <a:endParaRPr lang="en-US"/>
          </a:p>
        </p:txBody>
      </p:sp>
    </p:spTree>
    <p:extLst>
      <p:ext uri="{BB962C8B-B14F-4D97-AF65-F5344CB8AC3E}">
        <p14:creationId xmlns:p14="http://schemas.microsoft.com/office/powerpoint/2010/main" val="2044747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925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24</a:t>
            </a:fld>
            <a:endParaRPr lang="en-US"/>
          </a:p>
        </p:txBody>
      </p:sp>
    </p:spTree>
    <p:extLst>
      <p:ext uri="{BB962C8B-B14F-4D97-AF65-F5344CB8AC3E}">
        <p14:creationId xmlns:p14="http://schemas.microsoft.com/office/powerpoint/2010/main" val="4161624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25</a:t>
            </a:fld>
            <a:endParaRPr lang="en-US"/>
          </a:p>
        </p:txBody>
      </p:sp>
    </p:spTree>
    <p:extLst>
      <p:ext uri="{BB962C8B-B14F-4D97-AF65-F5344CB8AC3E}">
        <p14:creationId xmlns:p14="http://schemas.microsoft.com/office/powerpoint/2010/main" val="337974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26</a:t>
            </a:fld>
            <a:endParaRPr lang="en-US"/>
          </a:p>
        </p:txBody>
      </p:sp>
    </p:spTree>
    <p:extLst>
      <p:ext uri="{BB962C8B-B14F-4D97-AF65-F5344CB8AC3E}">
        <p14:creationId xmlns:p14="http://schemas.microsoft.com/office/powerpoint/2010/main" val="1931864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27</a:t>
            </a:fld>
            <a:endParaRPr lang="en-US"/>
          </a:p>
        </p:txBody>
      </p:sp>
    </p:spTree>
    <p:extLst>
      <p:ext uri="{BB962C8B-B14F-4D97-AF65-F5344CB8AC3E}">
        <p14:creationId xmlns:p14="http://schemas.microsoft.com/office/powerpoint/2010/main" val="298246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28</a:t>
            </a:fld>
            <a:endParaRPr lang="en-US"/>
          </a:p>
        </p:txBody>
      </p:sp>
    </p:spTree>
    <p:extLst>
      <p:ext uri="{BB962C8B-B14F-4D97-AF65-F5344CB8AC3E}">
        <p14:creationId xmlns:p14="http://schemas.microsoft.com/office/powerpoint/2010/main" val="187002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limitations, one issue that often arises in studies is generalizability. Will our study findings be applicable for other universities? Our study is being conducted at a religious university, and so our participant population primarily consists of those affiliated with a religion. </a:t>
            </a:r>
          </a:p>
          <a:p>
            <a:endParaRPr lang="en-US" dirty="0"/>
          </a:p>
          <a:p>
            <a:r>
              <a:rPr lang="en-US" dirty="0"/>
              <a:t>Another limitation is that only three schools (medicine, business, and law) are represented. And there are only 4 students from law. </a:t>
            </a:r>
          </a:p>
          <a:p>
            <a:endParaRPr lang="en-US" dirty="0"/>
          </a:p>
          <a:p>
            <a:r>
              <a:rPr lang="en-US" dirty="0"/>
              <a:t>Finally, the study intervention entails an online program. This has been more convenient with the pandemic and also ease of access, however, the benefits may or may not be as great as an in-person program.</a:t>
            </a:r>
          </a:p>
        </p:txBody>
      </p:sp>
      <p:sp>
        <p:nvSpPr>
          <p:cNvPr id="4" name="Slide Number Placeholder 3"/>
          <p:cNvSpPr>
            <a:spLocks noGrp="1"/>
          </p:cNvSpPr>
          <p:nvPr>
            <p:ph type="sldNum" sz="quarter" idx="5"/>
          </p:nvPr>
        </p:nvSpPr>
        <p:spPr/>
        <p:txBody>
          <a:bodyPr/>
          <a:lstStyle/>
          <a:p>
            <a:fld id="{982802F3-D443-478A-A63A-33C54E90FFA8}" type="slidenum">
              <a:rPr lang="en-US" smtClean="0"/>
              <a:t>29</a:t>
            </a:fld>
            <a:endParaRPr lang="en-US"/>
          </a:p>
        </p:txBody>
      </p:sp>
    </p:spTree>
    <p:extLst>
      <p:ext uri="{BB962C8B-B14F-4D97-AF65-F5344CB8AC3E}">
        <p14:creationId xmlns:p14="http://schemas.microsoft.com/office/powerpoint/2010/main" val="300195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funding)</a:t>
            </a:r>
          </a:p>
        </p:txBody>
      </p:sp>
      <p:sp>
        <p:nvSpPr>
          <p:cNvPr id="4" name="Slide Number Placeholder 3"/>
          <p:cNvSpPr>
            <a:spLocks noGrp="1"/>
          </p:cNvSpPr>
          <p:nvPr>
            <p:ph type="sldNum" sz="quarter" idx="5"/>
          </p:nvPr>
        </p:nvSpPr>
        <p:spPr/>
        <p:txBody>
          <a:bodyPr/>
          <a:lstStyle/>
          <a:p>
            <a:fld id="{D822C626-D677-446C-BE54-9BB746804BE1}" type="slidenum">
              <a:rPr lang="en-US" smtClean="0"/>
              <a:t>3</a:t>
            </a:fld>
            <a:endParaRPr lang="en-US"/>
          </a:p>
        </p:txBody>
      </p:sp>
    </p:spTree>
    <p:extLst>
      <p:ext uri="{BB962C8B-B14F-4D97-AF65-F5344CB8AC3E}">
        <p14:creationId xmlns:p14="http://schemas.microsoft.com/office/powerpoint/2010/main" val="2327689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30</a:t>
            </a:fld>
            <a:endParaRPr lang="en-US"/>
          </a:p>
        </p:txBody>
      </p:sp>
    </p:spTree>
    <p:extLst>
      <p:ext uri="{BB962C8B-B14F-4D97-AF65-F5344CB8AC3E}">
        <p14:creationId xmlns:p14="http://schemas.microsoft.com/office/powerpoint/2010/main" val="136248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9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Figure 1. </a:t>
            </a:r>
            <a:r>
              <a:rPr lang="en-US" b="0" i="0" dirty="0">
                <a:solidFill>
                  <a:srgbClr val="222222"/>
                </a:solidFill>
                <a:effectLst/>
                <a:latin typeface="Lato" panose="020F0502020204030203" pitchFamily="34" charset="0"/>
              </a:rPr>
              <a:t>Creative thinking ideas brain innovation concept, light bulb on yellow background</a:t>
            </a:r>
            <a:r>
              <a:rPr lang="en-US" i="0" dirty="0"/>
              <a:t>. From European Partnership for Democracy. N.d. Retrieved from https://epd.edu/about-us/creative-thinking-ideas-brain-innovation-conceptlight-bulb-on-yellow-background/.</a:t>
            </a:r>
          </a:p>
        </p:txBody>
      </p:sp>
      <p:sp>
        <p:nvSpPr>
          <p:cNvPr id="4" name="Slide Number Placeholder 3"/>
          <p:cNvSpPr>
            <a:spLocks noGrp="1"/>
          </p:cNvSpPr>
          <p:nvPr>
            <p:ph type="sldNum" sz="quarter" idx="5"/>
          </p:nvPr>
        </p:nvSpPr>
        <p:spPr/>
        <p:txBody>
          <a:bodyPr/>
          <a:lstStyle/>
          <a:p>
            <a:fld id="{982802F3-D443-478A-A63A-33C54E90FFA8}" type="slidenum">
              <a:rPr lang="en-US" smtClean="0"/>
              <a:t>5</a:t>
            </a:fld>
            <a:endParaRPr lang="en-US"/>
          </a:p>
        </p:txBody>
      </p:sp>
    </p:spTree>
    <p:extLst>
      <p:ext uri="{BB962C8B-B14F-4D97-AF65-F5344CB8AC3E}">
        <p14:creationId xmlns:p14="http://schemas.microsoft.com/office/powerpoint/2010/main" val="282061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The ongoing pandemic has exacerbated stress and mental health concerns in most populations, but especially young adults.</a:t>
            </a:r>
          </a:p>
          <a:p>
            <a:pPr marL="0" marR="0">
              <a:lnSpc>
                <a:spcPct val="115000"/>
              </a:lnSpc>
              <a:spcBef>
                <a:spcPts val="0"/>
              </a:spcBef>
              <a:spcAft>
                <a:spcPts val="0"/>
              </a:spcAft>
            </a:pPr>
            <a:endParaRPr lang="en-US" sz="1800" dirty="0">
              <a:effectLst/>
              <a:latin typeface="Arial" panose="020B0604020202020204" pitchFamily="34"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i="1" dirty="0"/>
              <a:t>Figure 2. </a:t>
            </a:r>
            <a:r>
              <a:rPr lang="en-US" sz="1800" b="0" i="0" dirty="0">
                <a:solidFill>
                  <a:srgbClr val="222222"/>
                </a:solidFill>
                <a:effectLst/>
                <a:latin typeface="Lato" panose="020F0502020204030203" pitchFamily="34" charset="0"/>
              </a:rPr>
              <a:t>The 2020 Student Experience Survey shows post-secondary students’ engagement with learning has dropped</a:t>
            </a:r>
            <a:r>
              <a:rPr lang="en-US" sz="1800" i="0" dirty="0"/>
              <a:t>. From Panache. 30 Aug 2021. Retrieved from https://economictimes.indiatimes.com/magazines/panache/students-are-under-stress-due-to-pandemic-heres-how-online-mindfulness-training-can-help-them/articleshow/85765619.cms?from=mdr.</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08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Arial" panose="020B0604020202020204" pitchFamily="34" charset="0"/>
                <a:ea typeface="Malgun Gothic" panose="020B0503020000020004" pitchFamily="34" charset="-127"/>
              </a:rPr>
              <a:t>Dr. Enright defined</a:t>
            </a:r>
            <a:r>
              <a:rPr lang="en-US" sz="1800" dirty="0">
                <a:effectLst/>
                <a:latin typeface="Arial" panose="020B0604020202020204" pitchFamily="34" charset="0"/>
                <a:ea typeface="Malgun Gothic" panose="020B0503020000020004" pitchFamily="34" charset="-127"/>
              </a:rPr>
              <a:t> Forgiveness as ..</a:t>
            </a:r>
          </a:p>
          <a:p>
            <a:endParaRPr lang="en-US" sz="1800" dirty="0">
              <a:effectLst/>
              <a:latin typeface="Arial" panose="020B0604020202020204" pitchFamily="34" charset="0"/>
              <a:ea typeface="Malgun Gothic" panose="020B0503020000020004" pitchFamily="34" charset="-127"/>
            </a:endParaRPr>
          </a:p>
          <a:p>
            <a:r>
              <a:rPr lang="en-US" sz="1800" dirty="0">
                <a:effectLst/>
                <a:latin typeface="Arial" panose="020B0604020202020204" pitchFamily="34" charset="0"/>
                <a:ea typeface="Malgun Gothic" panose="020B0503020000020004" pitchFamily="34" charset="-127"/>
              </a:rPr>
              <a:t>According to him, “</a:t>
            </a:r>
            <a:r>
              <a:rPr lang="en-US" sz="1800" b="1" dirty="0">
                <a:effectLst/>
                <a:latin typeface="Arial" panose="020B0604020202020204" pitchFamily="34" charset="0"/>
                <a:ea typeface="Malgun Gothic" panose="020B0503020000020004" pitchFamily="34" charset="-127"/>
              </a:rPr>
              <a:t>Agape Love </a:t>
            </a:r>
            <a:r>
              <a:rPr lang="en-US" sz="1800" dirty="0">
                <a:effectLst/>
                <a:latin typeface="Arial" panose="020B0604020202020204" pitchFamily="34" charset="0"/>
                <a:ea typeface="Malgun Gothic" panose="020B0503020000020004" pitchFamily="34" charset="-127"/>
              </a:rPr>
              <a:t>is ..</a:t>
            </a:r>
          </a:p>
          <a:p>
            <a:endParaRPr lang="en-US" sz="1800" dirty="0">
              <a:effectLst/>
              <a:latin typeface="Arial" panose="020B0604020202020204" pitchFamily="34" charset="0"/>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Figure 3. </a:t>
            </a:r>
            <a:r>
              <a:rPr lang="en-US" sz="2800" b="0" i="0" dirty="0">
                <a:solidFill>
                  <a:srgbClr val="993300"/>
                </a:solidFill>
                <a:effectLst/>
                <a:latin typeface="bebas-neue"/>
              </a:rPr>
              <a:t>Dr. Robert D. Enright, Ph.D. </a:t>
            </a:r>
            <a:r>
              <a:rPr lang="en-US" sz="2800" b="0" i="0" dirty="0">
                <a:solidFill>
                  <a:srgbClr val="03818D"/>
                </a:solidFill>
                <a:effectLst/>
                <a:latin typeface="bebas-neue"/>
              </a:rPr>
              <a:t>Co-founder, International Forgiveness Institute</a:t>
            </a:r>
            <a:r>
              <a:rPr lang="en-US" sz="1800" i="0" dirty="0"/>
              <a:t>. From International Forgiveness Institute. N.d. Retrieved from https://internationalforgiveness.com/team/.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60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Arial" panose="020B0604020202020204" pitchFamily="34" charset="0"/>
                <a:ea typeface="Malgun Gothic" panose="020B0503020000020004" pitchFamily="34" charset="-127"/>
                <a:cs typeface="Times New Roman" panose="02020603050405020304" pitchFamily="18" charset="0"/>
              </a:rPr>
              <a:t>The diagram</a:t>
            </a:r>
            <a:r>
              <a:rPr lang="en-US" sz="1800" dirty="0">
                <a:effectLst/>
                <a:latin typeface="Arial" panose="020B0604020202020204" pitchFamily="34" charset="0"/>
                <a:ea typeface="Malgun Gothic" panose="020B0503020000020004" pitchFamily="34" charset="-127"/>
                <a:cs typeface="Times New Roman" panose="02020603050405020304" pitchFamily="18" charset="0"/>
              </a:rPr>
              <a:t> is the conceptual framework, with which three major research questions were developed.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The first one is about the effect of the forgiveness intervention program on the development of students’ moral virtues.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The second question is about the effect of the intervention program on students’ psychological well-being directly and indirectly through moral virtues.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algun Gothic" panose="020B0503020000020004" pitchFamily="34" charset="-127"/>
                <a:cs typeface="Times New Roman" panose="02020603050405020304" pitchFamily="18" charset="0"/>
              </a:rPr>
              <a:t>The last question is about the moderate effect of the spirituality and religiosity on the relationship between intervention program and moral virtues or psychological well-being.  </a:t>
            </a: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82802F3-D443-478A-A63A-33C54E90FFA8}" type="slidenum">
              <a:rPr lang="en-US" smtClean="0"/>
              <a:t>8</a:t>
            </a:fld>
            <a:endParaRPr lang="en-US"/>
          </a:p>
        </p:txBody>
      </p:sp>
    </p:spTree>
    <p:extLst>
      <p:ext uri="{BB962C8B-B14F-4D97-AF65-F5344CB8AC3E}">
        <p14:creationId xmlns:p14="http://schemas.microsoft.com/office/powerpoint/2010/main" val="359301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2802F3-D443-478A-A63A-33C54E90F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782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6B2D26-02C0-4BEF-B1B9-EA78F5FE15E0}"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13701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A2FDF-BF99-4777-B867-D7FA7FD24044}"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352532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311CB-F938-4CB8-98F4-988F0365D56C}"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325987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E4BA3DAC-C250-40D1-8571-48CD49E74F76}" type="datetime1">
              <a:rPr lang="en-US" smtClean="0"/>
              <a:t>3/28/2022</a:t>
            </a:fld>
            <a:endParaRPr lang="en-US" dirty="0"/>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724112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E4BA3DAC-C250-40D1-8571-48CD49E74F76}" type="datetime1">
              <a:rPr lang="en-US" smtClean="0"/>
              <a:t>3/28/2022</a:t>
            </a:fld>
            <a:endParaRPr lang="en-US" dirty="0"/>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12" name="Straight Connector 11">
            <a:extLst>
              <a:ext uri="{FF2B5EF4-FFF2-40B4-BE49-F238E27FC236}">
                <a16:creationId xmlns:a16="http://schemas.microsoft.com/office/drawing/2014/main" id="{06D362EF-E079-514F-814C-6085176CA7AD}"/>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276628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974584-F7C5-6440-926F-F6A9781D61F4}"/>
              </a:ext>
            </a:extLst>
          </p:cNvPr>
          <p:cNvSpPr>
            <a:spLocks noGrp="1"/>
          </p:cNvSpPr>
          <p:nvPr>
            <p:ph type="title"/>
          </p:nvPr>
        </p:nvSpPr>
        <p:spPr>
          <a:xfrm>
            <a:off x="404310" y="2484470"/>
            <a:ext cx="7552916" cy="2130561"/>
          </a:xfrm>
          <a:prstGeom prst="rect">
            <a:avLst/>
          </a:prstGeom>
        </p:spPr>
        <p:txBody>
          <a:bodyPr>
            <a:normAutofit/>
          </a:bodyPr>
          <a:lstStyle>
            <a:lvl1pPr>
              <a:defRPr sz="6600" b="0">
                <a:solidFill>
                  <a:schemeClr val="tx1"/>
                </a:solidFill>
              </a:defRPr>
            </a:lvl1pPr>
          </a:lstStyle>
          <a:p>
            <a:r>
              <a:rPr lang="en-US"/>
              <a:t>Click to edit Master title style</a:t>
            </a:r>
          </a:p>
        </p:txBody>
      </p:sp>
      <p:pic>
        <p:nvPicPr>
          <p:cNvPr id="8" name="Picture 7" descr="Graphical user interface&#10;&#10;Description automatically generated">
            <a:extLst>
              <a:ext uri="{FF2B5EF4-FFF2-40B4-BE49-F238E27FC236}">
                <a16:creationId xmlns:a16="http://schemas.microsoft.com/office/drawing/2014/main" id="{D7436C2F-09FF-014A-84CC-E0A18AFE2C7C}"/>
              </a:ext>
            </a:extLst>
          </p:cNvPr>
          <p:cNvPicPr>
            <a:picLocks noChangeAspect="1"/>
          </p:cNvPicPr>
          <p:nvPr userDrawn="1"/>
        </p:nvPicPr>
        <p:blipFill>
          <a:blip r:embed="rId2"/>
          <a:stretch>
            <a:fillRect/>
          </a:stretch>
        </p:blipFill>
        <p:spPr>
          <a:xfrm>
            <a:off x="253792" y="138819"/>
            <a:ext cx="2369315" cy="867807"/>
          </a:xfrm>
          <a:prstGeom prst="rect">
            <a:avLst/>
          </a:prstGeom>
        </p:spPr>
      </p:pic>
    </p:spTree>
    <p:extLst>
      <p:ext uri="{BB962C8B-B14F-4D97-AF65-F5344CB8AC3E}">
        <p14:creationId xmlns:p14="http://schemas.microsoft.com/office/powerpoint/2010/main" val="2978445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E4BA3DAC-C250-40D1-8571-48CD49E74F76}" type="datetime1">
              <a:rPr lang="en-US" smtClean="0"/>
              <a:t>3/28/2022</a:t>
            </a:fld>
            <a:endParaRPr lang="en-US" dirty="0"/>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12" name="Straight Connector 11">
            <a:extLst>
              <a:ext uri="{FF2B5EF4-FFF2-40B4-BE49-F238E27FC236}">
                <a16:creationId xmlns:a16="http://schemas.microsoft.com/office/drawing/2014/main" id="{06D362EF-E079-514F-814C-6085176CA7AD}"/>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06822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0EAB2A1-27FC-7D46-BBF1-72410CED554C}"/>
              </a:ext>
            </a:extLst>
          </p:cNvPr>
          <p:cNvSpPr>
            <a:spLocks noGrp="1"/>
          </p:cNvSpPr>
          <p:nvPr>
            <p:ph sz="quarter" idx="13"/>
          </p:nvPr>
        </p:nvSpPr>
        <p:spPr>
          <a:xfrm>
            <a:off x="450596" y="2560320"/>
            <a:ext cx="9445752" cy="3977640"/>
          </a:xfrm>
          <a:prstGeom prst="rect">
            <a:avLst/>
          </a:prstGeom>
        </p:spPr>
        <p:txBody>
          <a:bodyPr vert="horz" lIns="91440" tIns="45720" rIns="91440" bIns="45720" rtlCol="0">
            <a:normAutofit/>
          </a:bodyPr>
          <a:lstStyle>
            <a:lvl1pPr>
              <a:defRPr lang="en-US" sz="2400" smtClean="0">
                <a:solidFill>
                  <a:schemeClr val="tx1">
                    <a:lumMod val="75000"/>
                    <a:lumOff val="25000"/>
                  </a:schemeClr>
                </a:solidFill>
                <a:latin typeface="+mn-lt"/>
              </a:defRPr>
            </a:lvl1pPr>
            <a:lvl2pPr>
              <a:defRPr lang="en-US" sz="1200" dirty="0" smtClean="0">
                <a:solidFill>
                  <a:schemeClr val="tx1">
                    <a:lumMod val="75000"/>
                    <a:lumOff val="25000"/>
                  </a:schemeClr>
                </a:solidFill>
                <a:latin typeface="+mn-lt"/>
              </a:defRPr>
            </a:lvl2pPr>
            <a:lvl3pPr>
              <a:defRPr lang="en-US" sz="1200" dirty="0" smtClean="0">
                <a:solidFill>
                  <a:schemeClr val="tx1">
                    <a:lumMod val="75000"/>
                    <a:lumOff val="25000"/>
                  </a:schemeClr>
                </a:solidFill>
                <a:latin typeface="+mn-lt"/>
              </a:defRPr>
            </a:lvl3pPr>
            <a:lvl4pPr>
              <a:defRPr lang="en-US" sz="1200" dirty="0" smtClean="0">
                <a:solidFill>
                  <a:schemeClr val="tx1">
                    <a:lumMod val="75000"/>
                    <a:lumOff val="25000"/>
                  </a:schemeClr>
                </a:solidFill>
                <a:latin typeface="+mn-lt"/>
              </a:defRPr>
            </a:lvl4pPr>
            <a:lvl5pPr>
              <a:defRPr lang="en-US" sz="1200" dirty="0">
                <a:solidFill>
                  <a:schemeClr val="tx1">
                    <a:lumMod val="75000"/>
                    <a:lumOff val="25000"/>
                  </a:schemeClr>
                </a:solidFill>
                <a:latin typeface="+mn-lt"/>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cxnSp>
        <p:nvCxnSpPr>
          <p:cNvPr id="8" name="Straight Connector 7">
            <a:extLst>
              <a:ext uri="{FF2B5EF4-FFF2-40B4-BE49-F238E27FC236}">
                <a16:creationId xmlns:a16="http://schemas.microsoft.com/office/drawing/2014/main" id="{1170A3AA-4210-FB4E-9790-9D6891AFF655}"/>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8B6F196-1924-E341-B33B-77AEF4A875CF}"/>
              </a:ext>
            </a:extLst>
          </p:cNvPr>
          <p:cNvSpPr>
            <a:spLocks noGrp="1"/>
          </p:cNvSpPr>
          <p:nvPr>
            <p:ph type="title"/>
          </p:nvPr>
        </p:nvSpPr>
        <p:spPr>
          <a:xfrm>
            <a:off x="444500" y="430609"/>
            <a:ext cx="9146972" cy="640080"/>
          </a:xfrm>
          <a:prstGeom prst="rect">
            <a:avLst/>
          </a:prstGeo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41088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87226-A849-40FE-A41C-44BDDAF3D85F}"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253148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D1A8F-7B9B-46F3-8D44-A83E57ECB881}"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89148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FF3099-4305-4C56-9BEB-6A5FAA8B6FEC}"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29480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30A452-C195-4A7B-8152-A4CA310F66A0}" type="datetime1">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19761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F4A6C-AE74-4FF3-835F-DF72CCEAC7ED}" type="datetime1">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148600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35191-B0AE-4E48-941B-B3D22622A9CE}" type="datetime1">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61729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solidFill>
                  <a:srgbClr val="868A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739448-F9D9-41CE-AF6E-5643BC9D2EAA}"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6877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C11F1-521E-43A1-AE08-72F3F12ACF5E}"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A56B6-E25D-4C4A-BC12-0D73B21D1FD2}" type="slidenum">
              <a:rPr lang="en-US" smtClean="0"/>
              <a:t>‹#›</a:t>
            </a:fld>
            <a:endParaRPr lang="en-US"/>
          </a:p>
        </p:txBody>
      </p:sp>
    </p:spTree>
    <p:extLst>
      <p:ext uri="{BB962C8B-B14F-4D97-AF65-F5344CB8AC3E}">
        <p14:creationId xmlns:p14="http://schemas.microsoft.com/office/powerpoint/2010/main" val="14477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2"/>
                </a:solidFill>
              </a:defRPr>
            </a:lvl1pPr>
          </a:lstStyle>
          <a:p>
            <a:fld id="{72345051-2045-45DA-935E-2E3CA1A69ADC}" type="datetimeFigureOut">
              <a:rPr lang="en-US" smtClean="0"/>
              <a:t>3/28/2022</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rgbClr val="0A193E"/>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A193E"/>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14386278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754" r:id="rId13"/>
    <p:sldLayoutId id="2147483673" r:id="rId14"/>
    <p:sldLayoutId id="2147483674" r:id="rId15"/>
    <p:sldLayoutId id="2147483675" r:id="rId16"/>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mmason4@liberty.edu"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4CB2-ACC9-4B76-A960-A47385AFE5AD}"/>
              </a:ext>
            </a:extLst>
          </p:cNvPr>
          <p:cNvSpPr>
            <a:spLocks noGrp="1"/>
          </p:cNvSpPr>
          <p:nvPr>
            <p:ph type="ctrTitle"/>
          </p:nvPr>
        </p:nvSpPr>
        <p:spPr/>
        <p:txBody>
          <a:bodyPr anchor="ctr">
            <a:normAutofit/>
          </a:bodyPr>
          <a:lstStyle/>
          <a:p>
            <a:r>
              <a:rPr lang="en-US" dirty="0"/>
              <a:t>Forgiveness and Agape Love Intervention on Psychological Well-Being</a:t>
            </a:r>
          </a:p>
        </p:txBody>
      </p:sp>
      <p:sp>
        <p:nvSpPr>
          <p:cNvPr id="3" name="Subtitle 2">
            <a:extLst>
              <a:ext uri="{FF2B5EF4-FFF2-40B4-BE49-F238E27FC236}">
                <a16:creationId xmlns:a16="http://schemas.microsoft.com/office/drawing/2014/main" id="{5D44A293-DF8F-4A2D-898B-9F1FCFB9DC30}"/>
              </a:ext>
            </a:extLst>
          </p:cNvPr>
          <p:cNvSpPr>
            <a:spLocks noGrp="1"/>
          </p:cNvSpPr>
          <p:nvPr>
            <p:ph type="subTitle" idx="1"/>
          </p:nvPr>
        </p:nvSpPr>
        <p:spPr/>
        <p:txBody>
          <a:bodyPr>
            <a:normAutofit/>
          </a:bodyPr>
          <a:lstStyle/>
          <a:p>
            <a:r>
              <a:rPr lang="en-US" dirty="0"/>
              <a:t>Ashley Mason, B.S., OMS-II</a:t>
            </a:r>
          </a:p>
          <a:p>
            <a:r>
              <a:rPr lang="en-US" dirty="0" err="1"/>
              <a:t>Chansoon</a:t>
            </a:r>
            <a:r>
              <a:rPr lang="en-US" dirty="0"/>
              <a:t> Lee, Ph.D.</a:t>
            </a:r>
          </a:p>
        </p:txBody>
      </p:sp>
      <p:sp>
        <p:nvSpPr>
          <p:cNvPr id="4" name="Slide Number Placeholder 3" hidden="1">
            <a:extLst>
              <a:ext uri="{FF2B5EF4-FFF2-40B4-BE49-F238E27FC236}">
                <a16:creationId xmlns:a16="http://schemas.microsoft.com/office/drawing/2014/main" id="{4A11F255-C895-42BB-9915-6B534E747B34}"/>
              </a:ext>
            </a:extLst>
          </p:cNvPr>
          <p:cNvSpPr>
            <a:spLocks noGrp="1"/>
          </p:cNvSpPr>
          <p:nvPr>
            <p:ph type="sldNum" sz="quarter" idx="12"/>
          </p:nvPr>
        </p:nvSpPr>
        <p:spPr/>
        <p:txBody>
          <a:bodyPr>
            <a:normAutofit/>
          </a:bodyPr>
          <a:lstStyle/>
          <a:p>
            <a:pPr>
              <a:spcAft>
                <a:spcPts val="600"/>
              </a:spcAft>
            </a:pPr>
            <a:fld id="{2A1A56B6-E25D-4C4A-BC12-0D73B21D1FD2}" type="slidenum">
              <a:rPr lang="en-US" sz="1100">
                <a:solidFill>
                  <a:srgbClr val="FFFFFF"/>
                </a:solidFill>
              </a:rPr>
              <a:pPr>
                <a:spcAft>
                  <a:spcPts val="600"/>
                </a:spcAft>
              </a:pPr>
              <a:t>1</a:t>
            </a:fld>
            <a:endParaRPr lang="en-US" sz="1100" dirty="0">
              <a:solidFill>
                <a:srgbClr val="FFFFFF"/>
              </a:solidFill>
            </a:endParaRPr>
          </a:p>
        </p:txBody>
      </p:sp>
    </p:spTree>
    <p:extLst>
      <p:ext uri="{BB962C8B-B14F-4D97-AF65-F5344CB8AC3E}">
        <p14:creationId xmlns:p14="http://schemas.microsoft.com/office/powerpoint/2010/main" val="3009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prstClr val="black">
                    <a:lumMod val="65000"/>
                    <a:lumOff val="3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412840"/>
            <a:ext cx="9146972" cy="640080"/>
          </a:xfrm>
        </p:spPr>
        <p:txBody>
          <a:bodyPr>
            <a:normAutofit/>
          </a:bodyPr>
          <a:lstStyle/>
          <a:p>
            <a:r>
              <a:rPr lang="en-US" altLang="ko-KR" sz="3200" b="1" i="1" dirty="0"/>
              <a:t>Forgiveness and Agape Love </a:t>
            </a:r>
            <a:r>
              <a:rPr lang="en-US" altLang="ko-KR" sz="3200" b="1" dirty="0"/>
              <a:t>Learning Program</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pic>
        <p:nvPicPr>
          <p:cNvPr id="7" name="Picture 6">
            <a:extLst>
              <a:ext uri="{FF2B5EF4-FFF2-40B4-BE49-F238E27FC236}">
                <a16:creationId xmlns:a16="http://schemas.microsoft.com/office/drawing/2014/main" id="{F5B7D90E-1ED4-4D9E-9460-670D79016E4C}"/>
              </a:ext>
            </a:extLst>
          </p:cNvPr>
          <p:cNvPicPr>
            <a:picLocks noChangeAspect="1"/>
          </p:cNvPicPr>
          <p:nvPr/>
        </p:nvPicPr>
        <p:blipFill>
          <a:blip r:embed="rId3"/>
          <a:stretch>
            <a:fillRect/>
          </a:stretch>
        </p:blipFill>
        <p:spPr>
          <a:xfrm>
            <a:off x="8501809" y="1408388"/>
            <a:ext cx="2601623" cy="4120056"/>
          </a:xfrm>
          <a:prstGeom prst="rect">
            <a:avLst/>
          </a:prstGeom>
        </p:spPr>
      </p:pic>
      <p:pic>
        <p:nvPicPr>
          <p:cNvPr id="9" name="Picture 8" descr="A close up of a flower&#10;&#10;Description automatically generated with medium confidence">
            <a:extLst>
              <a:ext uri="{FF2B5EF4-FFF2-40B4-BE49-F238E27FC236}">
                <a16:creationId xmlns:a16="http://schemas.microsoft.com/office/drawing/2014/main" id="{9E72DD70-30B7-4A16-B72D-B6C1219CE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64" y="1408388"/>
            <a:ext cx="2462745" cy="4120056"/>
          </a:xfrm>
          <a:prstGeom prst="rect">
            <a:avLst/>
          </a:prstGeom>
        </p:spPr>
      </p:pic>
      <p:pic>
        <p:nvPicPr>
          <p:cNvPr id="11" name="Picture 10" descr="Text&#10;&#10;Description automatically generated">
            <a:extLst>
              <a:ext uri="{FF2B5EF4-FFF2-40B4-BE49-F238E27FC236}">
                <a16:creationId xmlns:a16="http://schemas.microsoft.com/office/drawing/2014/main" id="{71C5EE00-585A-4DD4-8DDD-FCF7881CA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134" y="1408388"/>
            <a:ext cx="2733675" cy="4120056"/>
          </a:xfrm>
          <a:prstGeom prst="rect">
            <a:avLst/>
          </a:prstGeom>
        </p:spPr>
      </p:pic>
      <p:pic>
        <p:nvPicPr>
          <p:cNvPr id="13" name="Picture 12" descr="A picture containing text, mountain, hillside&#10;&#10;Description automatically generated">
            <a:extLst>
              <a:ext uri="{FF2B5EF4-FFF2-40B4-BE49-F238E27FC236}">
                <a16:creationId xmlns:a16="http://schemas.microsoft.com/office/drawing/2014/main" id="{B19C7A1D-07DA-4223-92FE-51E94047C9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9409" y="1408388"/>
            <a:ext cx="2462745" cy="4120056"/>
          </a:xfrm>
          <a:prstGeom prst="rect">
            <a:avLst/>
          </a:prstGeom>
        </p:spPr>
      </p:pic>
    </p:spTree>
    <p:extLst>
      <p:ext uri="{BB962C8B-B14F-4D97-AF65-F5344CB8AC3E}">
        <p14:creationId xmlns:p14="http://schemas.microsoft.com/office/powerpoint/2010/main" val="369322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prstClr val="black">
                    <a:lumMod val="65000"/>
                    <a:lumOff val="3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317379"/>
            <a:ext cx="9146972" cy="640080"/>
          </a:xfrm>
        </p:spPr>
        <p:txBody>
          <a:bodyPr>
            <a:normAutofit/>
          </a:bodyPr>
          <a:lstStyle/>
          <a:p>
            <a:r>
              <a:rPr lang="en-US" altLang="ko-KR" sz="3200" b="1" i="1" dirty="0"/>
              <a:t>Forgiveness and Agape Love </a:t>
            </a:r>
            <a:r>
              <a:rPr lang="en-US" altLang="ko-KR" sz="3200" b="1" dirty="0"/>
              <a:t>Learning Program</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pic>
        <p:nvPicPr>
          <p:cNvPr id="5" name="Picture 4">
            <a:extLst>
              <a:ext uri="{FF2B5EF4-FFF2-40B4-BE49-F238E27FC236}">
                <a16:creationId xmlns:a16="http://schemas.microsoft.com/office/drawing/2014/main" id="{97F87718-8B66-420C-A993-D6FF830B5D7A}"/>
              </a:ext>
            </a:extLst>
          </p:cNvPr>
          <p:cNvPicPr>
            <a:picLocks noChangeAspect="1"/>
          </p:cNvPicPr>
          <p:nvPr/>
        </p:nvPicPr>
        <p:blipFill>
          <a:blip r:embed="rId3"/>
          <a:stretch>
            <a:fillRect/>
          </a:stretch>
        </p:blipFill>
        <p:spPr>
          <a:xfrm>
            <a:off x="518734" y="1272470"/>
            <a:ext cx="11129791" cy="4948111"/>
          </a:xfrm>
          <a:prstGeom prst="rect">
            <a:avLst/>
          </a:prstGeom>
        </p:spPr>
      </p:pic>
    </p:spTree>
    <p:extLst>
      <p:ext uri="{BB962C8B-B14F-4D97-AF65-F5344CB8AC3E}">
        <p14:creationId xmlns:p14="http://schemas.microsoft.com/office/powerpoint/2010/main" val="364789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prstClr val="black">
                    <a:lumMod val="65000"/>
                    <a:lumOff val="3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476736" y="334008"/>
            <a:ext cx="9146972" cy="640080"/>
          </a:xfrm>
        </p:spPr>
        <p:txBody>
          <a:bodyPr>
            <a:normAutofit/>
          </a:bodyPr>
          <a:lstStyle/>
          <a:p>
            <a:r>
              <a:rPr lang="en-US" altLang="ko-KR" sz="3200" b="1" i="1" dirty="0"/>
              <a:t>Forgiveness and Agape Love </a:t>
            </a:r>
            <a:r>
              <a:rPr lang="en-US" altLang="ko-KR" sz="3200" b="1" dirty="0"/>
              <a:t>Learning Program</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pic>
        <p:nvPicPr>
          <p:cNvPr id="11" name="Picture 10">
            <a:extLst>
              <a:ext uri="{FF2B5EF4-FFF2-40B4-BE49-F238E27FC236}">
                <a16:creationId xmlns:a16="http://schemas.microsoft.com/office/drawing/2014/main" id="{526CCD29-A51A-4FEC-A575-58BDCBFDFA31}"/>
              </a:ext>
            </a:extLst>
          </p:cNvPr>
          <p:cNvPicPr>
            <a:picLocks noChangeAspect="1"/>
          </p:cNvPicPr>
          <p:nvPr/>
        </p:nvPicPr>
        <p:blipFill>
          <a:blip r:embed="rId3"/>
          <a:stretch>
            <a:fillRect/>
          </a:stretch>
        </p:blipFill>
        <p:spPr>
          <a:xfrm>
            <a:off x="535939" y="1319348"/>
            <a:ext cx="11028567" cy="4884604"/>
          </a:xfrm>
          <a:prstGeom prst="rect">
            <a:avLst/>
          </a:prstGeom>
        </p:spPr>
      </p:pic>
    </p:spTree>
    <p:extLst>
      <p:ext uri="{BB962C8B-B14F-4D97-AF65-F5344CB8AC3E}">
        <p14:creationId xmlns:p14="http://schemas.microsoft.com/office/powerpoint/2010/main" val="14511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prstClr val="black">
                    <a:lumMod val="65000"/>
                    <a:lumOff val="3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lumMod val="65000"/>
                  <a:lumOff val="35000"/>
                </a:prstClr>
              </a:solidFill>
              <a:effectLst/>
              <a:uLnTx/>
              <a:uFillTx/>
              <a:latin typeface="Trebuchet MS" panose="020B0603020202020204"/>
              <a:ea typeface="+mn-ea"/>
              <a:cs typeface="+mn-cs"/>
            </a:endParaRPr>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309495"/>
            <a:ext cx="9146972" cy="640080"/>
          </a:xfrm>
        </p:spPr>
        <p:txBody>
          <a:bodyPr>
            <a:normAutofit/>
          </a:bodyPr>
          <a:lstStyle/>
          <a:p>
            <a:r>
              <a:rPr lang="en-US" altLang="ko-KR" sz="3200" b="1" i="1" dirty="0"/>
              <a:t>Forgiveness and Agape Love </a:t>
            </a:r>
            <a:r>
              <a:rPr lang="en-US" altLang="ko-KR" sz="3200" b="1" dirty="0"/>
              <a:t>Learning Program</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pic>
        <p:nvPicPr>
          <p:cNvPr id="6" name="Picture 5">
            <a:extLst>
              <a:ext uri="{FF2B5EF4-FFF2-40B4-BE49-F238E27FC236}">
                <a16:creationId xmlns:a16="http://schemas.microsoft.com/office/drawing/2014/main" id="{8A9E940C-4976-49AA-8184-BD8BC04031F5}"/>
              </a:ext>
            </a:extLst>
          </p:cNvPr>
          <p:cNvPicPr>
            <a:picLocks noChangeAspect="1"/>
          </p:cNvPicPr>
          <p:nvPr/>
        </p:nvPicPr>
        <p:blipFill>
          <a:blip r:embed="rId3"/>
          <a:stretch>
            <a:fillRect/>
          </a:stretch>
        </p:blipFill>
        <p:spPr>
          <a:xfrm>
            <a:off x="544690" y="1343289"/>
            <a:ext cx="11103836" cy="4713315"/>
          </a:xfrm>
          <a:prstGeom prst="rect">
            <a:avLst/>
          </a:prstGeom>
        </p:spPr>
      </p:pic>
      <p:sp>
        <p:nvSpPr>
          <p:cNvPr id="7" name="Rectangle 6">
            <a:extLst>
              <a:ext uri="{FF2B5EF4-FFF2-40B4-BE49-F238E27FC236}">
                <a16:creationId xmlns:a16="http://schemas.microsoft.com/office/drawing/2014/main" id="{1EEBD80D-2172-4E1C-B3DF-F12C8A55E3D2}"/>
              </a:ext>
            </a:extLst>
          </p:cNvPr>
          <p:cNvSpPr/>
          <p:nvPr/>
        </p:nvSpPr>
        <p:spPr>
          <a:xfrm>
            <a:off x="3997235" y="2233747"/>
            <a:ext cx="862148"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3015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descr="Light bulb on yellow background with sketched light beams and cord">
            <a:extLst>
              <a:ext uri="{FF2B5EF4-FFF2-40B4-BE49-F238E27FC236}">
                <a16:creationId xmlns:a16="http://schemas.microsoft.com/office/drawing/2014/main" id="{794DF580-A623-481A-9AFE-3B8D87260F93}"/>
              </a:ext>
            </a:extLst>
          </p:cNvPr>
          <p:cNvPicPr>
            <a:picLocks noChangeAspect="1"/>
          </p:cNvPicPr>
          <p:nvPr/>
        </p:nvPicPr>
        <p:blipFill rotWithShape="1">
          <a:blip r:embed="rId3">
            <a:alphaModFix amt="50000"/>
          </a:blip>
          <a:srcRect t="8536"/>
          <a:stretch/>
        </p:blipFill>
        <p:spPr>
          <a:xfrm>
            <a:off x="20" y="1"/>
            <a:ext cx="12191980" cy="6857999"/>
          </a:xfrm>
          <a:prstGeom prst="rect">
            <a:avLst/>
          </a:prstGeom>
        </p:spPr>
      </p:pic>
      <p:sp>
        <p:nvSpPr>
          <p:cNvPr id="2" name="Title 1">
            <a:extLst>
              <a:ext uri="{FF2B5EF4-FFF2-40B4-BE49-F238E27FC236}">
                <a16:creationId xmlns:a16="http://schemas.microsoft.com/office/drawing/2014/main" id="{147A720A-BCCD-49F9-871A-907518219B1C}"/>
              </a:ext>
            </a:extLst>
          </p:cNvPr>
          <p:cNvSpPr>
            <a:spLocks noGrp="1"/>
          </p:cNvSpPr>
          <p:nvPr>
            <p:ph type="title"/>
          </p:nvPr>
        </p:nvSpPr>
        <p:spPr/>
        <p:txBody>
          <a:bodyPr vert="horz" lIns="91440" tIns="45720" rIns="91440" bIns="45720" rtlCol="0" anchor="b">
            <a:normAutofit/>
          </a:bodyPr>
          <a:lstStyle/>
          <a:p>
            <a:r>
              <a:rPr lang="en-US" dirty="0">
                <a:solidFill>
                  <a:srgbClr val="FFFFFF"/>
                </a:solidFill>
              </a:rPr>
              <a:t>Methods</a:t>
            </a:r>
          </a:p>
        </p:txBody>
      </p:sp>
      <p:sp>
        <p:nvSpPr>
          <p:cNvPr id="4" name="Slide Number Placeholder 3">
            <a:extLst>
              <a:ext uri="{FF2B5EF4-FFF2-40B4-BE49-F238E27FC236}">
                <a16:creationId xmlns:a16="http://schemas.microsoft.com/office/drawing/2014/main" id="{F5BFB78F-365F-4641-9307-EFC4FEE0B71B}"/>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A1A56B6-E25D-4C4A-BC12-0D73B21D1FD2}"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29204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82336B3C-0982-49C2-85B3-D4D69E435900}"/>
              </a:ext>
            </a:extLst>
          </p:cNvPr>
          <p:cNvSpPr>
            <a:spLocks noGrp="1"/>
          </p:cNvSpPr>
          <p:nvPr>
            <p:ph type="title"/>
          </p:nvPr>
        </p:nvSpPr>
        <p:spPr>
          <a:xfrm>
            <a:off x="609600" y="199159"/>
            <a:ext cx="10972800" cy="1143000"/>
          </a:xfrm>
        </p:spPr>
        <p:txBody>
          <a:bodyPr>
            <a:normAutofit/>
          </a:bodyPr>
          <a:lstStyle/>
          <a:p>
            <a:r>
              <a:rPr lang="en-ZA" sz="3200" b="1" dirty="0"/>
              <a:t>Project Roadmap</a:t>
            </a:r>
          </a:p>
        </p:txBody>
      </p:sp>
      <p:grpSp>
        <p:nvGrpSpPr>
          <p:cNvPr id="131" name="Timeline" title="Timeline">
            <a:extLst>
              <a:ext uri="{FF2B5EF4-FFF2-40B4-BE49-F238E27FC236}">
                <a16:creationId xmlns:a16="http://schemas.microsoft.com/office/drawing/2014/main" id="{80E90EA6-F479-4B68-B9E1-1C3BA327F709}"/>
              </a:ext>
            </a:extLst>
          </p:cNvPr>
          <p:cNvGrpSpPr/>
          <p:nvPr/>
        </p:nvGrpSpPr>
        <p:grpSpPr>
          <a:xfrm>
            <a:off x="418011" y="3672839"/>
            <a:ext cx="11214665" cy="165471"/>
            <a:chOff x="418011" y="3346265"/>
            <a:chExt cx="11214665" cy="165471"/>
          </a:xfrm>
        </p:grpSpPr>
        <p:cxnSp>
          <p:nvCxnSpPr>
            <p:cNvPr id="132" name="Straight Arrow Connector 131">
              <a:extLst>
                <a:ext uri="{FF2B5EF4-FFF2-40B4-BE49-F238E27FC236}">
                  <a16:creationId xmlns:a16="http://schemas.microsoft.com/office/drawing/2014/main" id="{660CCE5D-ECB2-4A25-ABD8-9C08E3FC417B}"/>
                </a:ext>
              </a:extLst>
            </p:cNvPr>
            <p:cNvCxnSpPr>
              <a:cxnSpLocks/>
            </p:cNvCxnSpPr>
            <p:nvPr/>
          </p:nvCxnSpPr>
          <p:spPr>
            <a:xfrm>
              <a:off x="418011" y="3429000"/>
              <a:ext cx="1121466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1BDAB50-CB43-4CDA-A153-680C3AD2A94E}"/>
                </a:ext>
              </a:extLst>
            </p:cNvPr>
            <p:cNvCxnSpPr>
              <a:cxnSpLocks/>
            </p:cNvCxnSpPr>
            <p:nvPr/>
          </p:nvCxnSpPr>
          <p:spPr>
            <a:xfrm>
              <a:off x="106747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C29E3BD-5A12-4FFD-B1C1-90F4794AE974}"/>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632B552-5CE0-4F61-8227-D17EF98991EB}"/>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CA0E0ED-2B0C-4C9D-A1D5-FDBDA765B8F9}"/>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0E97CC2-3A8F-4FE7-8870-B3E9D1ECACA5}"/>
                </a:ext>
              </a:extLst>
            </p:cNvPr>
            <p:cNvCxnSpPr>
              <a:cxnSpLocks/>
            </p:cNvCxnSpPr>
            <p:nvPr/>
          </p:nvCxnSpPr>
          <p:spPr>
            <a:xfrm>
              <a:off x="365704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FD91290-3B48-4FA9-B818-25FA9E03C8CA}"/>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567788E-8E0F-4D00-8FF1-4B165095861B}"/>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CDC95D9-C03C-4F5D-AFB1-D0AE81264BC4}"/>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BF3CA6B-24E1-4940-AC23-5BCBBDE1ECF2}"/>
                </a:ext>
              </a:extLst>
            </p:cNvPr>
            <p:cNvCxnSpPr>
              <a:cxnSpLocks/>
            </p:cNvCxnSpPr>
            <p:nvPr/>
          </p:nvCxnSpPr>
          <p:spPr>
            <a:xfrm>
              <a:off x="624661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791226E-3A19-4DA3-AB9B-3EA9BD4F99CB}"/>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ECA7BD4-0732-4C8E-9491-C3022617866F}"/>
                </a:ext>
              </a:extLst>
            </p:cNvPr>
            <p:cNvCxnSpPr>
              <a:cxnSpLocks/>
            </p:cNvCxnSpPr>
            <p:nvPr/>
          </p:nvCxnSpPr>
          <p:spPr>
            <a:xfrm>
              <a:off x="754139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66C6701-F2E7-4932-8C7E-DD6857011DF7}"/>
                </a:ext>
              </a:extLst>
            </p:cNvPr>
            <p:cNvCxnSpPr>
              <a:cxnSpLocks/>
            </p:cNvCxnSpPr>
            <p:nvPr/>
          </p:nvCxnSpPr>
          <p:spPr>
            <a:xfrm>
              <a:off x="818878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9A24C7C-DD75-4CDA-8E9E-432042F4F352}"/>
                </a:ext>
              </a:extLst>
            </p:cNvPr>
            <p:cNvCxnSpPr>
              <a:cxnSpLocks/>
            </p:cNvCxnSpPr>
            <p:nvPr/>
          </p:nvCxnSpPr>
          <p:spPr>
            <a:xfrm>
              <a:off x="883618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E5916AC-0A29-43A7-B6B0-504998D9755F}"/>
                </a:ext>
              </a:extLst>
            </p:cNvPr>
            <p:cNvCxnSpPr>
              <a:cxnSpLocks/>
            </p:cNvCxnSpPr>
            <p:nvPr/>
          </p:nvCxnSpPr>
          <p:spPr>
            <a:xfrm>
              <a:off x="948357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CE8999A-CE76-47FC-BF29-60696446007F}"/>
                </a:ext>
              </a:extLst>
            </p:cNvPr>
            <p:cNvCxnSpPr>
              <a:cxnSpLocks/>
            </p:cNvCxnSpPr>
            <p:nvPr/>
          </p:nvCxnSpPr>
          <p:spPr>
            <a:xfrm>
              <a:off x="1013096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31041EE-1B35-41D4-8FBE-39465DC15FB6}"/>
                </a:ext>
              </a:extLst>
            </p:cNvPr>
            <p:cNvCxnSpPr>
              <a:cxnSpLocks/>
            </p:cNvCxnSpPr>
            <p:nvPr/>
          </p:nvCxnSpPr>
          <p:spPr>
            <a:xfrm>
              <a:off x="1077835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75" name="Arrow: U-Turn Milestone 1" title="Timeline Arrow">
            <a:extLst>
              <a:ext uri="{FF2B5EF4-FFF2-40B4-BE49-F238E27FC236}">
                <a16:creationId xmlns:a16="http://schemas.microsoft.com/office/drawing/2014/main" id="{36189603-5B44-4AF3-AEC6-6281E5F556A7}"/>
              </a:ext>
            </a:extLst>
          </p:cNvPr>
          <p:cNvSpPr/>
          <p:nvPr/>
        </p:nvSpPr>
        <p:spPr>
          <a:xfrm>
            <a:off x="1637218" y="3104607"/>
            <a:ext cx="2068014"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6" name="Duration 1" title="Duration Text">
            <a:extLst>
              <a:ext uri="{FF2B5EF4-FFF2-40B4-BE49-F238E27FC236}">
                <a16:creationId xmlns:a16="http://schemas.microsoft.com/office/drawing/2014/main" id="{BA99AB34-2A44-45C5-B5D9-CD9BEAB95EEE}"/>
              </a:ext>
            </a:extLst>
          </p:cNvPr>
          <p:cNvSpPr txBox="1"/>
          <p:nvPr/>
        </p:nvSpPr>
        <p:spPr>
          <a:xfrm>
            <a:off x="2035025" y="2895508"/>
            <a:ext cx="127240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3 Months</a:t>
            </a:r>
          </a:p>
        </p:txBody>
      </p:sp>
      <p:cxnSp>
        <p:nvCxnSpPr>
          <p:cNvPr id="184" name="Connector Milestone 1" title="Connecter Line">
            <a:extLst>
              <a:ext uri="{FF2B5EF4-FFF2-40B4-BE49-F238E27FC236}">
                <a16:creationId xmlns:a16="http://schemas.microsoft.com/office/drawing/2014/main" id="{6540B9DE-D8F6-4EBE-8DC6-8E44C65F1330}"/>
              </a:ext>
            </a:extLst>
          </p:cNvPr>
          <p:cNvCxnSpPr>
            <a:cxnSpLocks/>
          </p:cNvCxnSpPr>
          <p:nvPr/>
        </p:nvCxnSpPr>
        <p:spPr>
          <a:xfrm flipH="1">
            <a:off x="2671226" y="2450829"/>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0" name="Text Milestone 1" title="Item Text">
            <a:extLst>
              <a:ext uri="{FF2B5EF4-FFF2-40B4-BE49-F238E27FC236}">
                <a16:creationId xmlns:a16="http://schemas.microsoft.com/office/drawing/2014/main" id="{A59FA398-8B0D-49E0-809E-6B58DA1A7F0E}"/>
              </a:ext>
            </a:extLst>
          </p:cNvPr>
          <p:cNvGrpSpPr/>
          <p:nvPr/>
        </p:nvGrpSpPr>
        <p:grpSpPr>
          <a:xfrm>
            <a:off x="1787305" y="1597115"/>
            <a:ext cx="1767840" cy="727511"/>
            <a:chOff x="568098" y="1270541"/>
            <a:chExt cx="1767840" cy="727511"/>
          </a:xfrm>
        </p:grpSpPr>
        <p:sp>
          <p:nvSpPr>
            <p:cNvPr id="181" name="TextBox 180">
              <a:extLst>
                <a:ext uri="{FF2B5EF4-FFF2-40B4-BE49-F238E27FC236}">
                  <a16:creationId xmlns:a16="http://schemas.microsoft.com/office/drawing/2014/main" id="{6B5245E3-4035-4760-B649-EB7C65910BA3}"/>
                </a:ext>
              </a:extLst>
            </p:cNvPr>
            <p:cNvSpPr txBox="1"/>
            <p:nvPr/>
          </p:nvSpPr>
          <p:spPr>
            <a:xfrm>
              <a:off x="568098" y="1270541"/>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rPr>
                <a:t>IRB Approval</a:t>
              </a:r>
            </a:p>
          </p:txBody>
        </p:sp>
        <p:sp>
          <p:nvSpPr>
            <p:cNvPr id="183" name="TextBox 182">
              <a:extLst>
                <a:ext uri="{FF2B5EF4-FFF2-40B4-BE49-F238E27FC236}">
                  <a16:creationId xmlns:a16="http://schemas.microsoft.com/office/drawing/2014/main" id="{F6F2A7C3-0979-4ABB-95C5-9A102F3C1E88}"/>
                </a:ext>
              </a:extLst>
            </p:cNvPr>
            <p:cNvSpPr txBox="1"/>
            <p:nvPr/>
          </p:nvSpPr>
          <p:spPr>
            <a:xfrm>
              <a:off x="568099" y="1762315"/>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Start: Mar. 2021</a:t>
              </a:r>
            </a:p>
          </p:txBody>
        </p:sp>
      </p:grpSp>
      <p:sp>
        <p:nvSpPr>
          <p:cNvPr id="185" name="Arrow: U-Turn Milestone 2" title="Timeline Arrow">
            <a:extLst>
              <a:ext uri="{FF2B5EF4-FFF2-40B4-BE49-F238E27FC236}">
                <a16:creationId xmlns:a16="http://schemas.microsoft.com/office/drawing/2014/main" id="{9D37DFEE-3A11-4C0D-A12A-80512F7F58E6}"/>
              </a:ext>
            </a:extLst>
          </p:cNvPr>
          <p:cNvSpPr/>
          <p:nvPr/>
        </p:nvSpPr>
        <p:spPr>
          <a:xfrm flipV="1">
            <a:off x="3461735" y="3755573"/>
            <a:ext cx="1536515"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86" name="Duration 2" title="Duration Text">
            <a:extLst>
              <a:ext uri="{FF2B5EF4-FFF2-40B4-BE49-F238E27FC236}">
                <a16:creationId xmlns:a16="http://schemas.microsoft.com/office/drawing/2014/main" id="{C4E1DCDE-7980-4FEF-AD3C-1931CC87AB9F}"/>
              </a:ext>
            </a:extLst>
          </p:cNvPr>
          <p:cNvSpPr txBox="1"/>
          <p:nvPr/>
        </p:nvSpPr>
        <p:spPr>
          <a:xfrm>
            <a:off x="3593792" y="4464750"/>
            <a:ext cx="127240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 Months</a:t>
            </a:r>
          </a:p>
        </p:txBody>
      </p:sp>
      <p:cxnSp>
        <p:nvCxnSpPr>
          <p:cNvPr id="97" name="Connector Milestone 1" title="Connecter Line">
            <a:extLst>
              <a:ext uri="{FF2B5EF4-FFF2-40B4-BE49-F238E27FC236}">
                <a16:creationId xmlns:a16="http://schemas.microsoft.com/office/drawing/2014/main" id="{65F26748-FD4D-4281-B2A8-9B2E2D2E1E28}"/>
              </a:ext>
            </a:extLst>
          </p:cNvPr>
          <p:cNvCxnSpPr>
            <a:cxnSpLocks/>
          </p:cNvCxnSpPr>
          <p:nvPr/>
        </p:nvCxnSpPr>
        <p:spPr>
          <a:xfrm flipH="1">
            <a:off x="4229992" y="4749024"/>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7" name="Text Milestone 2" title="Item Text">
            <a:extLst>
              <a:ext uri="{FF2B5EF4-FFF2-40B4-BE49-F238E27FC236}">
                <a16:creationId xmlns:a16="http://schemas.microsoft.com/office/drawing/2014/main" id="{5280FE29-FA31-40A1-8932-846E9132EF88}"/>
              </a:ext>
            </a:extLst>
          </p:cNvPr>
          <p:cNvGrpSpPr/>
          <p:nvPr/>
        </p:nvGrpSpPr>
        <p:grpSpPr>
          <a:xfrm>
            <a:off x="3347319" y="5290005"/>
            <a:ext cx="1767840" cy="1021427"/>
            <a:chOff x="2128112" y="4636858"/>
            <a:chExt cx="1767840" cy="1021427"/>
          </a:xfrm>
        </p:grpSpPr>
        <p:sp>
          <p:nvSpPr>
            <p:cNvPr id="188" name="TextBox 187">
              <a:extLst>
                <a:ext uri="{FF2B5EF4-FFF2-40B4-BE49-F238E27FC236}">
                  <a16:creationId xmlns:a16="http://schemas.microsoft.com/office/drawing/2014/main" id="{C95FD264-8E31-48FC-B238-6A950A9C6583}"/>
                </a:ext>
              </a:extLst>
            </p:cNvPr>
            <p:cNvSpPr txBox="1"/>
            <p:nvPr/>
          </p:nvSpPr>
          <p:spPr>
            <a:xfrm>
              <a:off x="2128112" y="4636858"/>
              <a:ext cx="176784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rPr>
                <a:t>Recruiting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rPr>
                <a:t>Participants</a:t>
              </a:r>
            </a:p>
          </p:txBody>
        </p:sp>
        <p:sp>
          <p:nvSpPr>
            <p:cNvPr id="190" name="TextBox 189">
              <a:extLst>
                <a:ext uri="{FF2B5EF4-FFF2-40B4-BE49-F238E27FC236}">
                  <a16:creationId xmlns:a16="http://schemas.microsoft.com/office/drawing/2014/main" id="{688C6511-455C-41DF-BE32-DD7A2D8933A9}"/>
                </a:ext>
              </a:extLst>
            </p:cNvPr>
            <p:cNvSpPr txBox="1"/>
            <p:nvPr/>
          </p:nvSpPr>
          <p:spPr>
            <a:xfrm>
              <a:off x="2128113" y="5422548"/>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Start: July 2021</a:t>
              </a:r>
            </a:p>
          </p:txBody>
        </p:sp>
      </p:grpSp>
      <p:sp>
        <p:nvSpPr>
          <p:cNvPr id="192" name="Arrow: U-Turn Milestone 3" title="Timeline Arrow">
            <a:extLst>
              <a:ext uri="{FF2B5EF4-FFF2-40B4-BE49-F238E27FC236}">
                <a16:creationId xmlns:a16="http://schemas.microsoft.com/office/drawing/2014/main" id="{1933FDD6-F066-4538-99D7-94C1D06624C3}"/>
              </a:ext>
            </a:extLst>
          </p:cNvPr>
          <p:cNvSpPr/>
          <p:nvPr/>
        </p:nvSpPr>
        <p:spPr>
          <a:xfrm>
            <a:off x="4752334" y="2520502"/>
            <a:ext cx="473450" cy="1235070"/>
          </a:xfrm>
          <a:prstGeom prst="uturnArrow">
            <a:avLst>
              <a:gd name="adj1" fmla="val 27292"/>
              <a:gd name="adj2" fmla="val 13691"/>
              <a:gd name="adj3" fmla="val 20519"/>
              <a:gd name="adj4" fmla="val 52602"/>
              <a:gd name="adj5" fmla="val 9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4" name="Milestone Graphic" title="Milestone Graphic">
            <a:extLst>
              <a:ext uri="{FF2B5EF4-FFF2-40B4-BE49-F238E27FC236}">
                <a16:creationId xmlns:a16="http://schemas.microsoft.com/office/drawing/2014/main" id="{913EAD05-5455-4B5E-8508-9C62E1EF0D52}"/>
              </a:ext>
            </a:extLst>
          </p:cNvPr>
          <p:cNvGrpSpPr/>
          <p:nvPr/>
        </p:nvGrpSpPr>
        <p:grpSpPr>
          <a:xfrm>
            <a:off x="4766197" y="2428126"/>
            <a:ext cx="464817" cy="464817"/>
            <a:chOff x="3764706" y="2101552"/>
            <a:chExt cx="464817" cy="464817"/>
          </a:xfrm>
        </p:grpSpPr>
        <p:sp>
          <p:nvSpPr>
            <p:cNvPr id="231" name="Oval 230" title="Circle Background">
              <a:extLst>
                <a:ext uri="{FF2B5EF4-FFF2-40B4-BE49-F238E27FC236}">
                  <a16:creationId xmlns:a16="http://schemas.microsoft.com/office/drawing/2014/main" id="{D04A7E40-AE17-466D-B8F1-754FA6B9907D}"/>
                </a:ext>
              </a:extLst>
            </p:cNvPr>
            <p:cNvSpPr/>
            <p:nvPr/>
          </p:nvSpPr>
          <p:spPr>
            <a:xfrm>
              <a:off x="3764706" y="2101552"/>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233" name="Graphic 232" title="Milestone Icon">
              <a:extLst>
                <a:ext uri="{FF2B5EF4-FFF2-40B4-BE49-F238E27FC236}">
                  <a16:creationId xmlns:a16="http://schemas.microsoft.com/office/drawing/2014/main" id="{D5835B93-0E07-4B9D-86E8-710FE29E4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8732" y="2154698"/>
              <a:ext cx="235505" cy="315487"/>
            </a:xfrm>
            <a:prstGeom prst="rect">
              <a:avLst/>
            </a:prstGeom>
          </p:spPr>
        </p:pic>
      </p:grpSp>
      <p:grpSp>
        <p:nvGrpSpPr>
          <p:cNvPr id="193" name="Text Milestone 3" title="Item Text">
            <a:extLst>
              <a:ext uri="{FF2B5EF4-FFF2-40B4-BE49-F238E27FC236}">
                <a16:creationId xmlns:a16="http://schemas.microsoft.com/office/drawing/2014/main" id="{0439C5B7-9C38-40E2-8D97-5E778964EAD1}"/>
              </a:ext>
            </a:extLst>
          </p:cNvPr>
          <p:cNvGrpSpPr/>
          <p:nvPr/>
        </p:nvGrpSpPr>
        <p:grpSpPr>
          <a:xfrm>
            <a:off x="4118349" y="1597115"/>
            <a:ext cx="1767840" cy="727511"/>
            <a:chOff x="3095088" y="1270541"/>
            <a:chExt cx="1767840" cy="727511"/>
          </a:xfrm>
        </p:grpSpPr>
        <p:sp>
          <p:nvSpPr>
            <p:cNvPr id="194" name="TextBox 193">
              <a:extLst>
                <a:ext uri="{FF2B5EF4-FFF2-40B4-BE49-F238E27FC236}">
                  <a16:creationId xmlns:a16="http://schemas.microsoft.com/office/drawing/2014/main" id="{57BE9E71-DFEF-4975-BCC6-C716CADF2553}"/>
                </a:ext>
              </a:extLst>
            </p:cNvPr>
            <p:cNvSpPr txBox="1"/>
            <p:nvPr/>
          </p:nvSpPr>
          <p:spPr>
            <a:xfrm>
              <a:off x="3095088" y="1270541"/>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rPr>
                <a:t>Pre-Survey</a:t>
              </a:r>
            </a:p>
          </p:txBody>
        </p:sp>
        <p:sp>
          <p:nvSpPr>
            <p:cNvPr id="196" name="TextBox 195">
              <a:extLst>
                <a:ext uri="{FF2B5EF4-FFF2-40B4-BE49-F238E27FC236}">
                  <a16:creationId xmlns:a16="http://schemas.microsoft.com/office/drawing/2014/main" id="{C2751D8C-2432-4EAC-9CAA-F95158DA6B0D}"/>
                </a:ext>
              </a:extLst>
            </p:cNvPr>
            <p:cNvSpPr txBox="1"/>
            <p:nvPr/>
          </p:nvSpPr>
          <p:spPr>
            <a:xfrm>
              <a:off x="3095089" y="1762315"/>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Start: Aug. 2021</a:t>
              </a:r>
            </a:p>
          </p:txBody>
        </p:sp>
      </p:grpSp>
      <p:sp>
        <p:nvSpPr>
          <p:cNvPr id="93" name="Arrow: U-Turn Milestone 2" title="Timeline Arrow">
            <a:extLst>
              <a:ext uri="{FF2B5EF4-FFF2-40B4-BE49-F238E27FC236}">
                <a16:creationId xmlns:a16="http://schemas.microsoft.com/office/drawing/2014/main" id="{D9A82EF8-70AE-4BFC-884B-053325EADFC5}"/>
              </a:ext>
            </a:extLst>
          </p:cNvPr>
          <p:cNvSpPr/>
          <p:nvPr/>
        </p:nvSpPr>
        <p:spPr>
          <a:xfrm flipV="1">
            <a:off x="5041592" y="3775894"/>
            <a:ext cx="2209984"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94" name="Text Milestone 2" title="Item Text">
            <a:extLst>
              <a:ext uri="{FF2B5EF4-FFF2-40B4-BE49-F238E27FC236}">
                <a16:creationId xmlns:a16="http://schemas.microsoft.com/office/drawing/2014/main" id="{FCA8739E-6129-4BD4-B9F8-1A49043CFE2F}"/>
              </a:ext>
            </a:extLst>
          </p:cNvPr>
          <p:cNvGrpSpPr/>
          <p:nvPr/>
        </p:nvGrpSpPr>
        <p:grpSpPr>
          <a:xfrm>
            <a:off x="5156362" y="5290005"/>
            <a:ext cx="1767840" cy="1021427"/>
            <a:chOff x="2128112" y="4636858"/>
            <a:chExt cx="1767840" cy="1021427"/>
          </a:xfrm>
        </p:grpSpPr>
        <p:sp>
          <p:nvSpPr>
            <p:cNvPr id="95" name="TextBox 94">
              <a:extLst>
                <a:ext uri="{FF2B5EF4-FFF2-40B4-BE49-F238E27FC236}">
                  <a16:creationId xmlns:a16="http://schemas.microsoft.com/office/drawing/2014/main" id="{AB75C874-DCA2-4504-9BE5-6BC91EAF237D}"/>
                </a:ext>
              </a:extLst>
            </p:cNvPr>
            <p:cNvSpPr txBox="1"/>
            <p:nvPr/>
          </p:nvSpPr>
          <p:spPr>
            <a:xfrm>
              <a:off x="2128112" y="4636858"/>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rPr>
                <a:t>Online Learning</a:t>
              </a:r>
            </a:p>
          </p:txBody>
        </p:sp>
        <p:sp>
          <p:nvSpPr>
            <p:cNvPr id="96" name="TextBox 95">
              <a:extLst>
                <a:ext uri="{FF2B5EF4-FFF2-40B4-BE49-F238E27FC236}">
                  <a16:creationId xmlns:a16="http://schemas.microsoft.com/office/drawing/2014/main" id="{A68DFD6D-0C7D-449D-B83F-50E718C2C5A7}"/>
                </a:ext>
              </a:extLst>
            </p:cNvPr>
            <p:cNvSpPr txBox="1"/>
            <p:nvPr/>
          </p:nvSpPr>
          <p:spPr>
            <a:xfrm>
              <a:off x="2128113" y="5422548"/>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Start: Sep. 2021</a:t>
              </a:r>
            </a:p>
          </p:txBody>
        </p:sp>
      </p:grpSp>
      <p:sp>
        <p:nvSpPr>
          <p:cNvPr id="100" name="Duration 2" title="Duration Text">
            <a:extLst>
              <a:ext uri="{FF2B5EF4-FFF2-40B4-BE49-F238E27FC236}">
                <a16:creationId xmlns:a16="http://schemas.microsoft.com/office/drawing/2014/main" id="{58A1DE30-AD7D-4E3C-B004-5A89F9A80A4F}"/>
              </a:ext>
            </a:extLst>
          </p:cNvPr>
          <p:cNvSpPr txBox="1"/>
          <p:nvPr/>
        </p:nvSpPr>
        <p:spPr>
          <a:xfrm>
            <a:off x="5404081" y="4472708"/>
            <a:ext cx="127240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12 Weeks</a:t>
            </a:r>
          </a:p>
        </p:txBody>
      </p:sp>
      <p:cxnSp>
        <p:nvCxnSpPr>
          <p:cNvPr id="101" name="Connector Milestone 1" title="Connecter Line">
            <a:extLst>
              <a:ext uri="{FF2B5EF4-FFF2-40B4-BE49-F238E27FC236}">
                <a16:creationId xmlns:a16="http://schemas.microsoft.com/office/drawing/2014/main" id="{F1644DF2-4749-4784-8933-690193B77535}"/>
              </a:ext>
            </a:extLst>
          </p:cNvPr>
          <p:cNvCxnSpPr>
            <a:cxnSpLocks/>
          </p:cNvCxnSpPr>
          <p:nvPr/>
        </p:nvCxnSpPr>
        <p:spPr>
          <a:xfrm flipH="1">
            <a:off x="6040280" y="4749024"/>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2" name="Arrow: U-Turn Milestone 3" title="Timeline Arrow">
            <a:extLst>
              <a:ext uri="{FF2B5EF4-FFF2-40B4-BE49-F238E27FC236}">
                <a16:creationId xmlns:a16="http://schemas.microsoft.com/office/drawing/2014/main" id="{16A3C1FF-1576-4E63-A0F3-6D4A4E14C59C}"/>
              </a:ext>
            </a:extLst>
          </p:cNvPr>
          <p:cNvSpPr/>
          <p:nvPr/>
        </p:nvSpPr>
        <p:spPr>
          <a:xfrm>
            <a:off x="7048896" y="2520502"/>
            <a:ext cx="473450" cy="1235070"/>
          </a:xfrm>
          <a:prstGeom prst="uturnArrow">
            <a:avLst>
              <a:gd name="adj1" fmla="val 27292"/>
              <a:gd name="adj2" fmla="val 13691"/>
              <a:gd name="adj3" fmla="val 20519"/>
              <a:gd name="adj4" fmla="val 52602"/>
              <a:gd name="adj5" fmla="val 9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103" name="Milestone Graphic" title="Milestone Graphic">
            <a:extLst>
              <a:ext uri="{FF2B5EF4-FFF2-40B4-BE49-F238E27FC236}">
                <a16:creationId xmlns:a16="http://schemas.microsoft.com/office/drawing/2014/main" id="{E8C07BFA-B3B9-4B2A-A243-0CBE7776DF60}"/>
              </a:ext>
            </a:extLst>
          </p:cNvPr>
          <p:cNvGrpSpPr/>
          <p:nvPr/>
        </p:nvGrpSpPr>
        <p:grpSpPr>
          <a:xfrm>
            <a:off x="7062759" y="2428126"/>
            <a:ext cx="464817" cy="464817"/>
            <a:chOff x="3764706" y="2101552"/>
            <a:chExt cx="464817" cy="464817"/>
          </a:xfrm>
        </p:grpSpPr>
        <p:sp>
          <p:nvSpPr>
            <p:cNvPr id="104" name="Oval 103" title="Circle Background">
              <a:extLst>
                <a:ext uri="{FF2B5EF4-FFF2-40B4-BE49-F238E27FC236}">
                  <a16:creationId xmlns:a16="http://schemas.microsoft.com/office/drawing/2014/main" id="{EFE6F082-8E04-414C-B166-F6EA0E3F9B9B}"/>
                </a:ext>
              </a:extLst>
            </p:cNvPr>
            <p:cNvSpPr/>
            <p:nvPr/>
          </p:nvSpPr>
          <p:spPr>
            <a:xfrm>
              <a:off x="3764706" y="2101552"/>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05" name="Graphic 104" title="Milestone Icon">
              <a:extLst>
                <a:ext uri="{FF2B5EF4-FFF2-40B4-BE49-F238E27FC236}">
                  <a16:creationId xmlns:a16="http://schemas.microsoft.com/office/drawing/2014/main" id="{9850BBB5-E809-44F6-AC78-91F7E8488D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8732" y="2154698"/>
              <a:ext cx="235505" cy="315487"/>
            </a:xfrm>
            <a:prstGeom prst="rect">
              <a:avLst/>
            </a:prstGeom>
          </p:spPr>
        </p:pic>
      </p:grpSp>
      <p:grpSp>
        <p:nvGrpSpPr>
          <p:cNvPr id="106" name="Text Milestone 3" title="Item Text">
            <a:extLst>
              <a:ext uri="{FF2B5EF4-FFF2-40B4-BE49-F238E27FC236}">
                <a16:creationId xmlns:a16="http://schemas.microsoft.com/office/drawing/2014/main" id="{F3A3341E-BA21-4ECD-8850-A57B081258E1}"/>
              </a:ext>
            </a:extLst>
          </p:cNvPr>
          <p:cNvGrpSpPr/>
          <p:nvPr/>
        </p:nvGrpSpPr>
        <p:grpSpPr>
          <a:xfrm>
            <a:off x="6414911" y="1597115"/>
            <a:ext cx="1767840" cy="727511"/>
            <a:chOff x="3095088" y="1270541"/>
            <a:chExt cx="1767840" cy="727511"/>
          </a:xfrm>
        </p:grpSpPr>
        <p:sp>
          <p:nvSpPr>
            <p:cNvPr id="107" name="TextBox 106">
              <a:extLst>
                <a:ext uri="{FF2B5EF4-FFF2-40B4-BE49-F238E27FC236}">
                  <a16:creationId xmlns:a16="http://schemas.microsoft.com/office/drawing/2014/main" id="{C9A84056-9578-4E14-AA57-28A59FE1E56E}"/>
                </a:ext>
              </a:extLst>
            </p:cNvPr>
            <p:cNvSpPr txBox="1"/>
            <p:nvPr/>
          </p:nvSpPr>
          <p:spPr>
            <a:xfrm>
              <a:off x="3095088" y="1270541"/>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rPr>
                <a:t>Post-Survey</a:t>
              </a:r>
            </a:p>
          </p:txBody>
        </p:sp>
        <p:sp>
          <p:nvSpPr>
            <p:cNvPr id="108" name="TextBox 107">
              <a:extLst>
                <a:ext uri="{FF2B5EF4-FFF2-40B4-BE49-F238E27FC236}">
                  <a16:creationId xmlns:a16="http://schemas.microsoft.com/office/drawing/2014/main" id="{2E160874-0935-4FDB-A926-A82B618A3E86}"/>
                </a:ext>
              </a:extLst>
            </p:cNvPr>
            <p:cNvSpPr txBox="1"/>
            <p:nvPr/>
          </p:nvSpPr>
          <p:spPr>
            <a:xfrm>
              <a:off x="3095089" y="1762315"/>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Start: Dec. 2021</a:t>
              </a:r>
            </a:p>
          </p:txBody>
        </p:sp>
      </p:grpSp>
      <p:sp>
        <p:nvSpPr>
          <p:cNvPr id="109" name="TextBox 108">
            <a:extLst>
              <a:ext uri="{FF2B5EF4-FFF2-40B4-BE49-F238E27FC236}">
                <a16:creationId xmlns:a16="http://schemas.microsoft.com/office/drawing/2014/main" id="{DC229F86-DCD8-4FC6-9049-BC6E60B7F889}"/>
              </a:ext>
            </a:extLst>
          </p:cNvPr>
          <p:cNvSpPr txBox="1"/>
          <p:nvPr/>
        </p:nvSpPr>
        <p:spPr>
          <a:xfrm>
            <a:off x="5180003" y="5590517"/>
            <a:ext cx="176784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Experimental Group</a:t>
            </a:r>
          </a:p>
        </p:txBody>
      </p:sp>
      <p:sp>
        <p:nvSpPr>
          <p:cNvPr id="110" name="Arrow: U-Turn Milestone 2" title="Timeline Arrow">
            <a:extLst>
              <a:ext uri="{FF2B5EF4-FFF2-40B4-BE49-F238E27FC236}">
                <a16:creationId xmlns:a16="http://schemas.microsoft.com/office/drawing/2014/main" id="{9557240E-608E-469A-AEF0-30BE17AF5412}"/>
              </a:ext>
            </a:extLst>
          </p:cNvPr>
          <p:cNvSpPr/>
          <p:nvPr/>
        </p:nvSpPr>
        <p:spPr>
          <a:xfrm flipV="1">
            <a:off x="7388624" y="3775894"/>
            <a:ext cx="2209984" cy="650967"/>
          </a:xfrm>
          <a:prstGeom prst="uturnArrow">
            <a:avLst>
              <a:gd name="adj1" fmla="val 37244"/>
              <a:gd name="adj2" fmla="val 18622"/>
              <a:gd name="adj3" fmla="val 20252"/>
              <a:gd name="adj4" fmla="val 52602"/>
              <a:gd name="adj5" fmla="val 968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111" name="Text Milestone 2" title="Item Text">
            <a:extLst>
              <a:ext uri="{FF2B5EF4-FFF2-40B4-BE49-F238E27FC236}">
                <a16:creationId xmlns:a16="http://schemas.microsoft.com/office/drawing/2014/main" id="{2F94B88E-EF18-486C-ADD7-5B4C3CF23FAE}"/>
              </a:ext>
            </a:extLst>
          </p:cNvPr>
          <p:cNvGrpSpPr/>
          <p:nvPr/>
        </p:nvGrpSpPr>
        <p:grpSpPr>
          <a:xfrm>
            <a:off x="7503394" y="5290005"/>
            <a:ext cx="1767840" cy="1021427"/>
            <a:chOff x="2128112" y="4636858"/>
            <a:chExt cx="1767840" cy="1021427"/>
          </a:xfrm>
        </p:grpSpPr>
        <p:sp>
          <p:nvSpPr>
            <p:cNvPr id="112" name="TextBox 111">
              <a:extLst>
                <a:ext uri="{FF2B5EF4-FFF2-40B4-BE49-F238E27FC236}">
                  <a16:creationId xmlns:a16="http://schemas.microsoft.com/office/drawing/2014/main" id="{C012EB1E-EDA8-40F5-AF97-DD9355A7D237}"/>
                </a:ext>
              </a:extLst>
            </p:cNvPr>
            <p:cNvSpPr txBox="1"/>
            <p:nvPr/>
          </p:nvSpPr>
          <p:spPr>
            <a:xfrm>
              <a:off x="2128112" y="4636858"/>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rPr>
                <a:t>Online Learning</a:t>
              </a:r>
            </a:p>
          </p:txBody>
        </p:sp>
        <p:sp>
          <p:nvSpPr>
            <p:cNvPr id="113" name="TextBox 112">
              <a:extLst>
                <a:ext uri="{FF2B5EF4-FFF2-40B4-BE49-F238E27FC236}">
                  <a16:creationId xmlns:a16="http://schemas.microsoft.com/office/drawing/2014/main" id="{309FA3BA-0BF8-4DE0-B2E4-5D2F5C523624}"/>
                </a:ext>
              </a:extLst>
            </p:cNvPr>
            <p:cNvSpPr txBox="1"/>
            <p:nvPr/>
          </p:nvSpPr>
          <p:spPr>
            <a:xfrm>
              <a:off x="2128113" y="5422548"/>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Start: Jan. 2022</a:t>
              </a:r>
            </a:p>
          </p:txBody>
        </p:sp>
      </p:grpSp>
      <p:sp>
        <p:nvSpPr>
          <p:cNvPr id="114" name="Duration 2" title="Duration Text">
            <a:extLst>
              <a:ext uri="{FF2B5EF4-FFF2-40B4-BE49-F238E27FC236}">
                <a16:creationId xmlns:a16="http://schemas.microsoft.com/office/drawing/2014/main" id="{7E108DAE-2C3E-493A-9484-3B358FF1A70B}"/>
              </a:ext>
            </a:extLst>
          </p:cNvPr>
          <p:cNvSpPr txBox="1"/>
          <p:nvPr/>
        </p:nvSpPr>
        <p:spPr>
          <a:xfrm>
            <a:off x="7751113" y="4472708"/>
            <a:ext cx="127240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12 Weeks</a:t>
            </a:r>
          </a:p>
        </p:txBody>
      </p:sp>
      <p:cxnSp>
        <p:nvCxnSpPr>
          <p:cNvPr id="115" name="Connector Milestone 1" title="Connecter Line">
            <a:extLst>
              <a:ext uri="{FF2B5EF4-FFF2-40B4-BE49-F238E27FC236}">
                <a16:creationId xmlns:a16="http://schemas.microsoft.com/office/drawing/2014/main" id="{4016CEA0-3985-4A8A-9BB7-0C2ACB20E7F9}"/>
              </a:ext>
            </a:extLst>
          </p:cNvPr>
          <p:cNvCxnSpPr>
            <a:cxnSpLocks/>
          </p:cNvCxnSpPr>
          <p:nvPr/>
        </p:nvCxnSpPr>
        <p:spPr>
          <a:xfrm flipH="1">
            <a:off x="8387312" y="4749024"/>
            <a:ext cx="1" cy="361944"/>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BCA71DC2-2EA5-48EF-B123-C651173F5B0C}"/>
              </a:ext>
            </a:extLst>
          </p:cNvPr>
          <p:cNvSpPr txBox="1"/>
          <p:nvPr/>
        </p:nvSpPr>
        <p:spPr>
          <a:xfrm>
            <a:off x="7355966" y="5590517"/>
            <a:ext cx="220998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Control-turn to-Experimental Group</a:t>
            </a:r>
          </a:p>
        </p:txBody>
      </p:sp>
      <p:sp>
        <p:nvSpPr>
          <p:cNvPr id="117" name="Arrow: U-Turn Milestone 3" title="Timeline Arrow">
            <a:extLst>
              <a:ext uri="{FF2B5EF4-FFF2-40B4-BE49-F238E27FC236}">
                <a16:creationId xmlns:a16="http://schemas.microsoft.com/office/drawing/2014/main" id="{2B0A15A8-A2E6-4AAA-A93F-D50D0B6A3D54}"/>
              </a:ext>
            </a:extLst>
          </p:cNvPr>
          <p:cNvSpPr/>
          <p:nvPr/>
        </p:nvSpPr>
        <p:spPr>
          <a:xfrm>
            <a:off x="9375010" y="2520502"/>
            <a:ext cx="473450" cy="1235070"/>
          </a:xfrm>
          <a:prstGeom prst="uturnArrow">
            <a:avLst>
              <a:gd name="adj1" fmla="val 27292"/>
              <a:gd name="adj2" fmla="val 13691"/>
              <a:gd name="adj3" fmla="val 20519"/>
              <a:gd name="adj4" fmla="val 52602"/>
              <a:gd name="adj5" fmla="val 9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nvGrpSpPr>
          <p:cNvPr id="118" name="Milestone Graphic" title="Milestone Graphic">
            <a:extLst>
              <a:ext uri="{FF2B5EF4-FFF2-40B4-BE49-F238E27FC236}">
                <a16:creationId xmlns:a16="http://schemas.microsoft.com/office/drawing/2014/main" id="{3A63621A-8CA2-4A6A-8E95-30DB578D0DAD}"/>
              </a:ext>
            </a:extLst>
          </p:cNvPr>
          <p:cNvGrpSpPr/>
          <p:nvPr/>
        </p:nvGrpSpPr>
        <p:grpSpPr>
          <a:xfrm>
            <a:off x="9388873" y="2428126"/>
            <a:ext cx="464817" cy="464817"/>
            <a:chOff x="3764706" y="2101552"/>
            <a:chExt cx="464817" cy="464817"/>
          </a:xfrm>
        </p:grpSpPr>
        <p:sp>
          <p:nvSpPr>
            <p:cNvPr id="119" name="Oval 118" title="Circle Background">
              <a:extLst>
                <a:ext uri="{FF2B5EF4-FFF2-40B4-BE49-F238E27FC236}">
                  <a16:creationId xmlns:a16="http://schemas.microsoft.com/office/drawing/2014/main" id="{7744A951-DB98-491B-8B8C-8E5C82831844}"/>
                </a:ext>
              </a:extLst>
            </p:cNvPr>
            <p:cNvSpPr/>
            <p:nvPr/>
          </p:nvSpPr>
          <p:spPr>
            <a:xfrm>
              <a:off x="3764706" y="2101552"/>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20" name="Graphic 119" title="Milestone Icon">
              <a:extLst>
                <a:ext uri="{FF2B5EF4-FFF2-40B4-BE49-F238E27FC236}">
                  <a16:creationId xmlns:a16="http://schemas.microsoft.com/office/drawing/2014/main" id="{16AE54EC-9AA4-400C-8A78-352A928ACB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18732" y="2154698"/>
              <a:ext cx="235505" cy="315487"/>
            </a:xfrm>
            <a:prstGeom prst="rect">
              <a:avLst/>
            </a:prstGeom>
          </p:spPr>
        </p:pic>
      </p:grpSp>
      <p:grpSp>
        <p:nvGrpSpPr>
          <p:cNvPr id="121" name="Text Milestone 3" title="Item Text">
            <a:extLst>
              <a:ext uri="{FF2B5EF4-FFF2-40B4-BE49-F238E27FC236}">
                <a16:creationId xmlns:a16="http://schemas.microsoft.com/office/drawing/2014/main" id="{5E3D27BF-9D6C-47D7-9E39-98060B243807}"/>
              </a:ext>
            </a:extLst>
          </p:cNvPr>
          <p:cNvGrpSpPr/>
          <p:nvPr/>
        </p:nvGrpSpPr>
        <p:grpSpPr>
          <a:xfrm>
            <a:off x="8741025" y="1597115"/>
            <a:ext cx="1767840" cy="727511"/>
            <a:chOff x="3095088" y="1270541"/>
            <a:chExt cx="1767840" cy="727511"/>
          </a:xfrm>
        </p:grpSpPr>
        <p:sp>
          <p:nvSpPr>
            <p:cNvPr id="122" name="TextBox 121">
              <a:extLst>
                <a:ext uri="{FF2B5EF4-FFF2-40B4-BE49-F238E27FC236}">
                  <a16:creationId xmlns:a16="http://schemas.microsoft.com/office/drawing/2014/main" id="{9B4DED3B-0D5E-4229-BB5E-908E4524AA20}"/>
                </a:ext>
              </a:extLst>
            </p:cNvPr>
            <p:cNvSpPr txBox="1"/>
            <p:nvPr/>
          </p:nvSpPr>
          <p:spPr>
            <a:xfrm>
              <a:off x="3095088" y="1270541"/>
              <a:ext cx="1767840"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rPr>
                <a:t>Follow-up Survey</a:t>
              </a:r>
            </a:p>
          </p:txBody>
        </p:sp>
        <p:sp>
          <p:nvSpPr>
            <p:cNvPr id="123" name="TextBox 122">
              <a:extLst>
                <a:ext uri="{FF2B5EF4-FFF2-40B4-BE49-F238E27FC236}">
                  <a16:creationId xmlns:a16="http://schemas.microsoft.com/office/drawing/2014/main" id="{79A3DD2C-75F7-41D0-8B05-F1833A929A7C}"/>
                </a:ext>
              </a:extLst>
            </p:cNvPr>
            <p:cNvSpPr txBox="1"/>
            <p:nvPr/>
          </p:nvSpPr>
          <p:spPr>
            <a:xfrm>
              <a:off x="3095089" y="1762315"/>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Start: Apr. 2022</a:t>
              </a:r>
            </a:p>
          </p:txBody>
        </p:sp>
      </p:grpSp>
      <p:grpSp>
        <p:nvGrpSpPr>
          <p:cNvPr id="125" name="Text Milestone 2" title="Item Text">
            <a:extLst>
              <a:ext uri="{FF2B5EF4-FFF2-40B4-BE49-F238E27FC236}">
                <a16:creationId xmlns:a16="http://schemas.microsoft.com/office/drawing/2014/main" id="{AB3E8BB3-D56D-49A4-9763-53EEC22FF048}"/>
              </a:ext>
            </a:extLst>
          </p:cNvPr>
          <p:cNvGrpSpPr/>
          <p:nvPr/>
        </p:nvGrpSpPr>
        <p:grpSpPr>
          <a:xfrm>
            <a:off x="-393362" y="4162331"/>
            <a:ext cx="2419371" cy="1021427"/>
            <a:chOff x="2128112" y="4636858"/>
            <a:chExt cx="1767840" cy="1021427"/>
          </a:xfrm>
        </p:grpSpPr>
        <p:sp>
          <p:nvSpPr>
            <p:cNvPr id="126" name="TextBox 125">
              <a:extLst>
                <a:ext uri="{FF2B5EF4-FFF2-40B4-BE49-F238E27FC236}">
                  <a16:creationId xmlns:a16="http://schemas.microsoft.com/office/drawing/2014/main" id="{8B0C8DC6-6EC7-42E3-B0D1-A011305CE8F3}"/>
                </a:ext>
              </a:extLst>
            </p:cNvPr>
            <p:cNvSpPr txBox="1"/>
            <p:nvPr/>
          </p:nvSpPr>
          <p:spPr>
            <a:xfrm>
              <a:off x="2128112" y="4636858"/>
              <a:ext cx="17678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Developing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Course Contents</a:t>
              </a:r>
              <a:endParaRPr kumimoji="0" lang="en-ZA" sz="16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endParaRPr>
            </a:p>
          </p:txBody>
        </p:sp>
        <p:sp>
          <p:nvSpPr>
            <p:cNvPr id="127" name="TextBox 126">
              <a:extLst>
                <a:ext uri="{FF2B5EF4-FFF2-40B4-BE49-F238E27FC236}">
                  <a16:creationId xmlns:a16="http://schemas.microsoft.com/office/drawing/2014/main" id="{DD6C3E6E-F960-4A15-8E62-CB78FBFBBF82}"/>
                </a:ext>
              </a:extLst>
            </p:cNvPr>
            <p:cNvSpPr txBox="1"/>
            <p:nvPr/>
          </p:nvSpPr>
          <p:spPr>
            <a:xfrm>
              <a:off x="2128113" y="5422548"/>
              <a:ext cx="1767839"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Start: Jan. 2021</a:t>
              </a:r>
            </a:p>
          </p:txBody>
        </p:sp>
      </p:grpSp>
      <p:sp>
        <p:nvSpPr>
          <p:cNvPr id="128" name="Brace for Grouped Items" title="Group Bracket">
            <a:extLst>
              <a:ext uri="{FF2B5EF4-FFF2-40B4-BE49-F238E27FC236}">
                <a16:creationId xmlns:a16="http://schemas.microsoft.com/office/drawing/2014/main" id="{DDAEDBE3-01FD-42ED-A696-4623433B5BB9}"/>
              </a:ext>
            </a:extLst>
          </p:cNvPr>
          <p:cNvSpPr/>
          <p:nvPr/>
        </p:nvSpPr>
        <p:spPr>
          <a:xfrm rot="5400000">
            <a:off x="2374002" y="1835190"/>
            <a:ext cx="414907" cy="4326889"/>
          </a:xfrm>
          <a:prstGeom prst="rightBrace">
            <a:avLst>
              <a:gd name="adj1" fmla="val 44270"/>
              <a:gd name="adj2" fmla="val 50000"/>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5" name="TextBox 134">
            <a:extLst>
              <a:ext uri="{FF2B5EF4-FFF2-40B4-BE49-F238E27FC236}">
                <a16:creationId xmlns:a16="http://schemas.microsoft.com/office/drawing/2014/main" id="{185164FF-9058-4CA2-B1DE-AD694EFCCD73}"/>
              </a:ext>
            </a:extLst>
          </p:cNvPr>
          <p:cNvSpPr txBox="1"/>
          <p:nvPr/>
        </p:nvSpPr>
        <p:spPr>
          <a:xfrm>
            <a:off x="1812019" y="4830256"/>
            <a:ext cx="241937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Online Courses</a:t>
            </a:r>
          </a:p>
        </p:txBody>
      </p:sp>
      <p:sp>
        <p:nvSpPr>
          <p:cNvPr id="138" name="TextBox 137">
            <a:extLst>
              <a:ext uri="{FF2B5EF4-FFF2-40B4-BE49-F238E27FC236}">
                <a16:creationId xmlns:a16="http://schemas.microsoft.com/office/drawing/2014/main" id="{51604E1A-B13E-4573-AE6E-022742DBAE46}"/>
              </a:ext>
            </a:extLst>
          </p:cNvPr>
          <p:cNvSpPr txBox="1"/>
          <p:nvPr/>
        </p:nvSpPr>
        <p:spPr>
          <a:xfrm>
            <a:off x="747337" y="4576947"/>
            <a:ext cx="241937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Creating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Surveys</a:t>
            </a:r>
          </a:p>
        </p:txBody>
      </p:sp>
      <p:sp>
        <p:nvSpPr>
          <p:cNvPr id="217" name="Brace for Grouped Items" title="Group Bracket">
            <a:extLst>
              <a:ext uri="{FF2B5EF4-FFF2-40B4-BE49-F238E27FC236}">
                <a16:creationId xmlns:a16="http://schemas.microsoft.com/office/drawing/2014/main" id="{771473B2-651D-48CB-B29C-DF2D640016F5}"/>
              </a:ext>
            </a:extLst>
          </p:cNvPr>
          <p:cNvSpPr/>
          <p:nvPr/>
        </p:nvSpPr>
        <p:spPr>
          <a:xfrm rot="16200000">
            <a:off x="8262521" y="2618279"/>
            <a:ext cx="414907" cy="1823108"/>
          </a:xfrm>
          <a:prstGeom prst="rightBrace">
            <a:avLst>
              <a:gd name="adj1" fmla="val 44270"/>
              <a:gd name="adj2" fmla="val 50000"/>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3" name="Brace for Grouped Items" title="Group Bracket">
            <a:extLst>
              <a:ext uri="{FF2B5EF4-FFF2-40B4-BE49-F238E27FC236}">
                <a16:creationId xmlns:a16="http://schemas.microsoft.com/office/drawing/2014/main" id="{6AA59FD3-27CC-470B-8E8B-36E7F83FABDF}"/>
              </a:ext>
            </a:extLst>
          </p:cNvPr>
          <p:cNvSpPr/>
          <p:nvPr/>
        </p:nvSpPr>
        <p:spPr>
          <a:xfrm rot="16200000">
            <a:off x="10482505" y="2618278"/>
            <a:ext cx="414907" cy="1823108"/>
          </a:xfrm>
          <a:prstGeom prst="rightBrace">
            <a:avLst>
              <a:gd name="adj1" fmla="val 44270"/>
              <a:gd name="adj2" fmla="val 50000"/>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45" name="TextBox 244">
            <a:extLst>
              <a:ext uri="{FF2B5EF4-FFF2-40B4-BE49-F238E27FC236}">
                <a16:creationId xmlns:a16="http://schemas.microsoft.com/office/drawing/2014/main" id="{3F7DB357-A04C-483E-BBAF-A05B92E3C65A}"/>
              </a:ext>
            </a:extLst>
          </p:cNvPr>
          <p:cNvSpPr txBox="1"/>
          <p:nvPr/>
        </p:nvSpPr>
        <p:spPr>
          <a:xfrm>
            <a:off x="7961667" y="2812912"/>
            <a:ext cx="1010354"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Interview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accent4">
                    <a:lumMod val="50000"/>
                  </a:schemeClr>
                </a:solidFill>
                <a:latin typeface="Trebuchet MS" panose="020B0603020202020204"/>
              </a:rPr>
              <a:t>Exp. Group</a:t>
            </a:r>
            <a:endPar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endParaRPr>
          </a:p>
        </p:txBody>
      </p:sp>
      <p:sp>
        <p:nvSpPr>
          <p:cNvPr id="247" name="TextBox 246">
            <a:extLst>
              <a:ext uri="{FF2B5EF4-FFF2-40B4-BE49-F238E27FC236}">
                <a16:creationId xmlns:a16="http://schemas.microsoft.com/office/drawing/2014/main" id="{104BFD88-57DB-4608-ABAC-22248948DC9C}"/>
              </a:ext>
            </a:extLst>
          </p:cNvPr>
          <p:cNvSpPr txBox="1"/>
          <p:nvPr/>
        </p:nvSpPr>
        <p:spPr>
          <a:xfrm>
            <a:off x="10219809" y="2812911"/>
            <a:ext cx="1010354"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rPr>
              <a:t>Interview</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dirty="0">
                <a:solidFill>
                  <a:schemeClr val="accent4">
                    <a:lumMod val="50000"/>
                  </a:schemeClr>
                </a:solidFill>
                <a:latin typeface="Trebuchet MS" panose="020B0603020202020204"/>
              </a:rPr>
              <a:t>Cont. Group</a:t>
            </a:r>
            <a:endParaRPr kumimoji="0" lang="en-ZA" sz="1400" b="1" i="0" u="none" strike="noStrike" kern="1200" cap="none" spc="0" normalizeH="0" baseline="0" noProof="0" dirty="0">
              <a:ln>
                <a:noFill/>
              </a:ln>
              <a:solidFill>
                <a:schemeClr val="accent4">
                  <a:lumMod val="50000"/>
                </a:schemeClr>
              </a:solidFill>
              <a:effectLst/>
              <a:uLnTx/>
              <a:uFillTx/>
              <a:latin typeface="Trebuchet MS" panose="020B0603020202020204"/>
              <a:ea typeface="+mn-ea"/>
              <a:cs typeface="+mn-cs"/>
            </a:endParaRPr>
          </a:p>
        </p:txBody>
      </p:sp>
      <p:sp>
        <p:nvSpPr>
          <p:cNvPr id="250" name="Oval 249" title="Circle Background">
            <a:extLst>
              <a:ext uri="{FF2B5EF4-FFF2-40B4-BE49-F238E27FC236}">
                <a16:creationId xmlns:a16="http://schemas.microsoft.com/office/drawing/2014/main" id="{31579078-15FF-4A9F-90F5-2C000E958CB3}"/>
              </a:ext>
            </a:extLst>
          </p:cNvPr>
          <p:cNvSpPr/>
          <p:nvPr/>
        </p:nvSpPr>
        <p:spPr>
          <a:xfrm>
            <a:off x="10524288" y="1227663"/>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72" name="Oval 271" title="Circle Background">
            <a:extLst>
              <a:ext uri="{FF2B5EF4-FFF2-40B4-BE49-F238E27FC236}">
                <a16:creationId xmlns:a16="http://schemas.microsoft.com/office/drawing/2014/main" id="{AA4724F1-A1A4-4F57-9A14-9D4AE8A83FB1}"/>
              </a:ext>
            </a:extLst>
          </p:cNvPr>
          <p:cNvSpPr/>
          <p:nvPr/>
        </p:nvSpPr>
        <p:spPr>
          <a:xfrm>
            <a:off x="8150538" y="1227663"/>
            <a:ext cx="464817" cy="464817"/>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3848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fade">
                                      <p:cBhvr>
                                        <p:cTn id="13" dur="500"/>
                                        <p:tgtEl>
                                          <p:spTgt spid="1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500"/>
                                        <p:tgtEl>
                                          <p:spTgt spid="1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7"/>
                                        </p:tgtEl>
                                        <p:attrNameLst>
                                          <p:attrName>style.visibility</p:attrName>
                                        </p:attrNameLst>
                                      </p:cBhvr>
                                      <p:to>
                                        <p:strVal val="visible"/>
                                      </p:to>
                                    </p:set>
                                    <p:animEffect transition="in" filter="fade">
                                      <p:cBhvr>
                                        <p:cTn id="21" dur="500"/>
                                        <p:tgtEl>
                                          <p:spTgt spid="2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5"/>
                                        </p:tgtEl>
                                        <p:attrNameLst>
                                          <p:attrName>style.visibility</p:attrName>
                                        </p:attrNameLst>
                                      </p:cBhvr>
                                      <p:to>
                                        <p:strVal val="visible"/>
                                      </p:to>
                                    </p:set>
                                    <p:animEffect transition="in" filter="fade">
                                      <p:cBhvr>
                                        <p:cTn id="24" dur="500"/>
                                        <p:tgtEl>
                                          <p:spTgt spid="2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2"/>
                                        </p:tgtEl>
                                        <p:attrNameLst>
                                          <p:attrName>style.visibility</p:attrName>
                                        </p:attrNameLst>
                                      </p:cBhvr>
                                      <p:to>
                                        <p:strVal val="visible"/>
                                      </p:to>
                                    </p:set>
                                    <p:animEffect transition="in" filter="fade">
                                      <p:cBhvr>
                                        <p:cTn id="27" dur="500"/>
                                        <p:tgtEl>
                                          <p:spTgt spid="2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3"/>
                                        </p:tgtEl>
                                        <p:attrNameLst>
                                          <p:attrName>style.visibility</p:attrName>
                                        </p:attrNameLst>
                                      </p:cBhvr>
                                      <p:to>
                                        <p:strVal val="visible"/>
                                      </p:to>
                                    </p:set>
                                    <p:animEffect transition="in" filter="fade">
                                      <p:cBhvr>
                                        <p:cTn id="32" dur="500"/>
                                        <p:tgtEl>
                                          <p:spTgt spid="2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7"/>
                                        </p:tgtEl>
                                        <p:attrNameLst>
                                          <p:attrName>style.visibility</p:attrName>
                                        </p:attrNameLst>
                                      </p:cBhvr>
                                      <p:to>
                                        <p:strVal val="visible"/>
                                      </p:to>
                                    </p:set>
                                    <p:animEffect transition="in" filter="fade">
                                      <p:cBhvr>
                                        <p:cTn id="35" dur="500"/>
                                        <p:tgtEl>
                                          <p:spTgt spid="247"/>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50"/>
                                        </p:tgtEl>
                                        <p:attrNameLst>
                                          <p:attrName>style.visibility</p:attrName>
                                        </p:attrNameLst>
                                      </p:cBhvr>
                                      <p:to>
                                        <p:strVal val="visible"/>
                                      </p:to>
                                    </p:set>
                                    <p:animEffect transition="in" filter="fade">
                                      <p:cBhvr>
                                        <p:cTn id="3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p:bldP spid="138" grpId="0"/>
      <p:bldP spid="217" grpId="0" animBg="1"/>
      <p:bldP spid="243" grpId="0" animBg="1"/>
      <p:bldP spid="245" grpId="0"/>
      <p:bldP spid="247" grpId="0"/>
      <p:bldP spid="250" grpId="0" animBg="1"/>
      <p:bldP spid="2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A3916-C3D1-4B86-A5CF-15284FADF8F6}"/>
              </a:ext>
            </a:extLst>
          </p:cNvPr>
          <p:cNvSpPr>
            <a:spLocks noGrp="1"/>
          </p:cNvSpPr>
          <p:nvPr>
            <p:ph type="sldNum" sz="quarter" idx="4"/>
          </p:nvPr>
        </p:nvSpPr>
        <p:spPr/>
        <p:txBody>
          <a:bodyPr/>
          <a:lstStyle/>
          <a:p>
            <a:fld id="{9860EDB8-5305-433F-BE41-D7A86D811DB3}" type="slidenum">
              <a:rPr lang="en-US" smtClean="0"/>
              <a:pPr/>
              <a:t>16</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399582"/>
            <a:ext cx="9146972" cy="640080"/>
          </a:xfrm>
        </p:spPr>
        <p:txBody>
          <a:bodyPr>
            <a:normAutofit/>
          </a:bodyPr>
          <a:lstStyle/>
          <a:p>
            <a:r>
              <a:rPr kumimoji="0" lang="en-US" sz="3200" b="1" i="0" u="none" strike="noStrike" kern="1200" cap="none" spc="0" normalizeH="0" baseline="0" noProof="0" dirty="0">
                <a:ln>
                  <a:noFill/>
                </a:ln>
                <a:solidFill>
                  <a:srgbClr val="000000"/>
                </a:solidFill>
                <a:effectLst/>
                <a:uLnTx/>
                <a:uFillTx/>
                <a:ea typeface="+mj-ea"/>
                <a:cs typeface="+mj-cs"/>
              </a:rPr>
              <a:t>Participants</a:t>
            </a:r>
            <a:endParaRPr lang="en-US" sz="1400" b="1" dirty="0">
              <a:solidFill>
                <a:schemeClr val="bg2">
                  <a:lumMod val="50000"/>
                </a:schemeClr>
              </a:solidFill>
              <a:cs typeface="Segoe UI Semibold" panose="020B0502040204020203" pitchFamily="34" charset="0"/>
            </a:endParaRPr>
          </a:p>
        </p:txBody>
      </p:sp>
      <p:grpSp>
        <p:nvGrpSpPr>
          <p:cNvPr id="8" name="Group 7">
            <a:extLst>
              <a:ext uri="{FF2B5EF4-FFF2-40B4-BE49-F238E27FC236}">
                <a16:creationId xmlns:a16="http://schemas.microsoft.com/office/drawing/2014/main" id="{8D5F4504-F9FA-4B0C-A019-7A49CAE2F867}"/>
              </a:ext>
            </a:extLst>
          </p:cNvPr>
          <p:cNvGrpSpPr/>
          <p:nvPr/>
        </p:nvGrpSpPr>
        <p:grpSpPr>
          <a:xfrm>
            <a:off x="1116175" y="3390356"/>
            <a:ext cx="1298156" cy="522159"/>
            <a:chOff x="258888" y="1925276"/>
            <a:chExt cx="1298156" cy="507910"/>
          </a:xfrm>
        </p:grpSpPr>
        <p:sp>
          <p:nvSpPr>
            <p:cNvPr id="13" name="Arrow: Pentagon 12">
              <a:extLst>
                <a:ext uri="{FF2B5EF4-FFF2-40B4-BE49-F238E27FC236}">
                  <a16:creationId xmlns:a16="http://schemas.microsoft.com/office/drawing/2014/main" id="{03EE9208-2B04-46D0-AFDC-AA1848C28ABE}"/>
                </a:ext>
              </a:extLst>
            </p:cNvPr>
            <p:cNvSpPr/>
            <p:nvPr/>
          </p:nvSpPr>
          <p:spPr>
            <a:xfrm>
              <a:off x="258888" y="1925276"/>
              <a:ext cx="1298156" cy="507910"/>
            </a:xfrm>
            <a:prstGeom prst="homePlate">
              <a:avLst>
                <a:gd name="adj" fmla="val 40000"/>
              </a:avLst>
            </a:prstGeom>
            <a:solidFill>
              <a:srgbClr val="2D184F">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14" name="Arrow: Pentagon 4">
              <a:extLst>
                <a:ext uri="{FF2B5EF4-FFF2-40B4-BE49-F238E27FC236}">
                  <a16:creationId xmlns:a16="http://schemas.microsoft.com/office/drawing/2014/main" id="{7E146553-472B-4AAD-9B74-998C4B270545}"/>
                </a:ext>
              </a:extLst>
            </p:cNvPr>
            <p:cNvSpPr txBox="1"/>
            <p:nvPr/>
          </p:nvSpPr>
          <p:spPr>
            <a:xfrm>
              <a:off x="258888" y="1925276"/>
              <a:ext cx="1196574" cy="507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orbel"/>
                  <a:ea typeface="+mn-ea"/>
                  <a:cs typeface="+mn-cs"/>
                </a:rPr>
                <a:t>195</a:t>
              </a:r>
              <a:endParaRPr lang="en-US" sz="1100" kern="1200" dirty="0">
                <a:solidFill>
                  <a:sysClr val="window" lastClr="FFFFFF"/>
                </a:solidFill>
                <a:latin typeface="Corbel"/>
                <a:ea typeface="+mn-ea"/>
                <a:cs typeface="+mn-cs"/>
              </a:endParaRPr>
            </a:p>
          </p:txBody>
        </p:sp>
      </p:grpSp>
      <p:grpSp>
        <p:nvGrpSpPr>
          <p:cNvPr id="9" name="Group 8">
            <a:extLst>
              <a:ext uri="{FF2B5EF4-FFF2-40B4-BE49-F238E27FC236}">
                <a16:creationId xmlns:a16="http://schemas.microsoft.com/office/drawing/2014/main" id="{1F93B1E9-0063-453B-9E5D-C0C06DB87EDE}"/>
              </a:ext>
            </a:extLst>
          </p:cNvPr>
          <p:cNvGrpSpPr/>
          <p:nvPr/>
        </p:nvGrpSpPr>
        <p:grpSpPr>
          <a:xfrm>
            <a:off x="863755" y="1508315"/>
            <a:ext cx="3049445" cy="1354428"/>
            <a:chOff x="6469" y="22562"/>
            <a:chExt cx="1802995" cy="1354428"/>
          </a:xfrm>
        </p:grpSpPr>
        <p:sp>
          <p:nvSpPr>
            <p:cNvPr id="11" name="Rectangle 10">
              <a:extLst>
                <a:ext uri="{FF2B5EF4-FFF2-40B4-BE49-F238E27FC236}">
                  <a16:creationId xmlns:a16="http://schemas.microsoft.com/office/drawing/2014/main" id="{941F0075-61E7-4A09-A0B0-8FAF546C6879}"/>
                </a:ext>
              </a:extLst>
            </p:cNvPr>
            <p:cNvSpPr/>
            <p:nvPr/>
          </p:nvSpPr>
          <p:spPr>
            <a:xfrm>
              <a:off x="6469" y="22562"/>
              <a:ext cx="1802995" cy="13544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527045A8-35ED-4EB7-9B4E-DE61B96F1A9D}"/>
                </a:ext>
              </a:extLst>
            </p:cNvPr>
            <p:cNvSpPr txBox="1"/>
            <p:nvPr/>
          </p:nvSpPr>
          <p:spPr>
            <a:xfrm>
              <a:off x="6469" y="22562"/>
              <a:ext cx="1802995" cy="13544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lvl="0" indent="0" defTabSz="488950">
                <a:lnSpc>
                  <a:spcPct val="90000"/>
                </a:lnSpc>
                <a:spcBef>
                  <a:spcPct val="0"/>
                </a:spcBef>
                <a:spcAft>
                  <a:spcPct val="35000"/>
                </a:spcAft>
                <a:buFont typeface="Arial" panose="020B0604020202020204" pitchFamily="34" charset="0"/>
                <a:buNone/>
              </a:pPr>
              <a:r>
                <a:rPr lang="en-US" sz="1400" kern="1200" dirty="0">
                  <a:solidFill>
                    <a:sysClr val="windowText" lastClr="000000">
                      <a:hueOff val="0"/>
                      <a:satOff val="0"/>
                      <a:lumOff val="0"/>
                      <a:alphaOff val="0"/>
                    </a:sysClr>
                  </a:solidFill>
                  <a:latin typeface="Corbel"/>
                  <a:ea typeface="+mn-ea"/>
                  <a:cs typeface="+mn-cs"/>
                </a:rPr>
                <a:t>Recruited Participants</a:t>
              </a:r>
            </a:p>
            <a:p>
              <a:pPr marL="285750" lvl="0" indent="-285750" defTabSz="488950">
                <a:lnSpc>
                  <a:spcPct val="90000"/>
                </a:lnSpc>
                <a:spcBef>
                  <a:spcPct val="0"/>
                </a:spcBef>
                <a:spcAft>
                  <a:spcPct val="35000"/>
                </a:spcAft>
                <a:buFont typeface="Arial" panose="020B0604020202020204" pitchFamily="34" charset="0"/>
                <a:buChar char="•"/>
              </a:pPr>
              <a:r>
                <a:rPr lang="en-US" sz="1400" kern="1200" dirty="0">
                  <a:solidFill>
                    <a:sysClr val="windowText" lastClr="000000">
                      <a:hueOff val="0"/>
                      <a:satOff val="0"/>
                      <a:lumOff val="0"/>
                      <a:alphaOff val="0"/>
                    </a:sysClr>
                  </a:solidFill>
                  <a:latin typeface="Corbel"/>
                  <a:ea typeface="+mn-ea"/>
                  <a:cs typeface="+mn-cs"/>
                </a:rPr>
                <a:t>College of Osteopathic Medicine</a:t>
              </a:r>
            </a:p>
            <a:p>
              <a:pPr marL="285750" lvl="0" indent="-285750" defTabSz="488950">
                <a:lnSpc>
                  <a:spcPct val="90000"/>
                </a:lnSpc>
                <a:spcBef>
                  <a:spcPct val="0"/>
                </a:spcBef>
                <a:spcAft>
                  <a:spcPct val="35000"/>
                </a:spcAft>
                <a:buFont typeface="Arial" panose="020B0604020202020204" pitchFamily="34" charset="0"/>
                <a:buChar char="•"/>
              </a:pPr>
              <a:r>
                <a:rPr lang="en-US" sz="1400" dirty="0">
                  <a:solidFill>
                    <a:sysClr val="windowText" lastClr="000000">
                      <a:hueOff val="0"/>
                      <a:satOff val="0"/>
                      <a:lumOff val="0"/>
                      <a:alphaOff val="0"/>
                    </a:sysClr>
                  </a:solidFill>
                  <a:latin typeface="Corbel"/>
                </a:rPr>
                <a:t>School of Business</a:t>
              </a:r>
            </a:p>
            <a:p>
              <a:pPr marL="285750" lvl="0" indent="-285750" defTabSz="488950">
                <a:lnSpc>
                  <a:spcPct val="90000"/>
                </a:lnSpc>
                <a:spcBef>
                  <a:spcPct val="0"/>
                </a:spcBef>
                <a:spcAft>
                  <a:spcPct val="35000"/>
                </a:spcAft>
                <a:buFont typeface="Arial" panose="020B0604020202020204" pitchFamily="34" charset="0"/>
                <a:buChar char="•"/>
              </a:pPr>
              <a:r>
                <a:rPr lang="en-US" sz="1400" kern="1200" dirty="0">
                  <a:solidFill>
                    <a:sysClr val="windowText" lastClr="000000">
                      <a:hueOff val="0"/>
                      <a:satOff val="0"/>
                      <a:lumOff val="0"/>
                      <a:alphaOff val="0"/>
                    </a:sysClr>
                  </a:solidFill>
                  <a:latin typeface="Corbel"/>
                  <a:ea typeface="+mn-ea"/>
                  <a:cs typeface="+mn-cs"/>
                </a:rPr>
                <a:t>School of Law</a:t>
              </a:r>
            </a:p>
          </p:txBody>
        </p:sp>
      </p:grpSp>
      <p:sp>
        <p:nvSpPr>
          <p:cNvPr id="10" name="Straight Connector 9">
            <a:extLst>
              <a:ext uri="{FF2B5EF4-FFF2-40B4-BE49-F238E27FC236}">
                <a16:creationId xmlns:a16="http://schemas.microsoft.com/office/drawing/2014/main" id="{DC99598B-2E3E-4A12-9371-33F16D975B77}"/>
              </a:ext>
            </a:extLst>
          </p:cNvPr>
          <p:cNvSpPr/>
          <p:nvPr/>
        </p:nvSpPr>
        <p:spPr>
          <a:xfrm>
            <a:off x="1765254" y="2974707"/>
            <a:ext cx="0" cy="423258"/>
          </a:xfrm>
          <a:prstGeom prst="line">
            <a:avLst/>
          </a:prstGeom>
          <a:ln>
            <a:headEnd type="diamond" w="med" len="med"/>
            <a:tailEnd type="none" w="med" len="med"/>
          </a:ln>
        </p:spPr>
        <p:style>
          <a:lnRef idx="1">
            <a:schemeClr val="accent2"/>
          </a:lnRef>
          <a:fillRef idx="0">
            <a:schemeClr val="accent2"/>
          </a:fillRef>
          <a:effectRef idx="0">
            <a:schemeClr val="accent2"/>
          </a:effectRef>
          <a:fontRef idx="minor">
            <a:schemeClr val="tx1"/>
          </a:fontRef>
        </p:style>
        <p:txBody>
          <a:bodyPr/>
          <a:lstStyle/>
          <a:p>
            <a:endParaRPr lang="en-US" dirty="0"/>
          </a:p>
        </p:txBody>
      </p:sp>
      <p:grpSp>
        <p:nvGrpSpPr>
          <p:cNvPr id="22" name="Group 21">
            <a:extLst>
              <a:ext uri="{FF2B5EF4-FFF2-40B4-BE49-F238E27FC236}">
                <a16:creationId xmlns:a16="http://schemas.microsoft.com/office/drawing/2014/main" id="{2EF20894-9561-4BB8-BBD8-9B12A35A00FC}"/>
              </a:ext>
            </a:extLst>
          </p:cNvPr>
          <p:cNvGrpSpPr/>
          <p:nvPr/>
        </p:nvGrpSpPr>
        <p:grpSpPr>
          <a:xfrm>
            <a:off x="3154517" y="3390357"/>
            <a:ext cx="1334577" cy="522160"/>
            <a:chOff x="2068966" y="1914588"/>
            <a:chExt cx="1334577" cy="522160"/>
          </a:xfrm>
        </p:grpSpPr>
        <p:sp>
          <p:nvSpPr>
            <p:cNvPr id="27" name="Hexagon 26">
              <a:extLst>
                <a:ext uri="{FF2B5EF4-FFF2-40B4-BE49-F238E27FC236}">
                  <a16:creationId xmlns:a16="http://schemas.microsoft.com/office/drawing/2014/main" id="{A80C02F6-692A-477B-B703-80E30A567BD9}"/>
                </a:ext>
              </a:extLst>
            </p:cNvPr>
            <p:cNvSpPr/>
            <p:nvPr/>
          </p:nvSpPr>
          <p:spPr>
            <a:xfrm>
              <a:off x="2068966" y="1914588"/>
              <a:ext cx="1334577" cy="522160"/>
            </a:xfrm>
            <a:prstGeom prst="hexagon">
              <a:avLst>
                <a:gd name="adj" fmla="val 40000"/>
                <a:gd name="vf" fmla="val 115470"/>
              </a:avLst>
            </a:prstGeom>
            <a:solidFill>
              <a:srgbClr val="2D184F">
                <a:hueOff val="0"/>
                <a:satOff val="0"/>
                <a:lumOff val="0"/>
                <a:alphaOff val="0"/>
              </a:srgbClr>
            </a:solidFill>
            <a:ln w="12700" cap="flat" cmpd="sng" algn="ctr">
              <a:solidFill>
                <a:srgbClr val="2D184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8" name="Hexagon 4">
              <a:extLst>
                <a:ext uri="{FF2B5EF4-FFF2-40B4-BE49-F238E27FC236}">
                  <a16:creationId xmlns:a16="http://schemas.microsoft.com/office/drawing/2014/main" id="{12665465-994E-46DF-B586-B5B7AA0BE901}"/>
                </a:ext>
              </a:extLst>
            </p:cNvPr>
            <p:cNvSpPr txBox="1"/>
            <p:nvPr/>
          </p:nvSpPr>
          <p:spPr>
            <a:xfrm>
              <a:off x="2249802" y="1985341"/>
              <a:ext cx="972905" cy="380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orbel"/>
                  <a:ea typeface="+mn-ea"/>
                  <a:cs typeface="+mn-cs"/>
                </a:rPr>
                <a:t>152</a:t>
              </a:r>
              <a:endParaRPr lang="en-US" sz="1100" kern="1200" dirty="0">
                <a:solidFill>
                  <a:sysClr val="window" lastClr="FFFFFF"/>
                </a:solidFill>
                <a:latin typeface="Corbel"/>
                <a:ea typeface="+mn-ea"/>
                <a:cs typeface="+mn-cs"/>
              </a:endParaRPr>
            </a:p>
          </p:txBody>
        </p:sp>
      </p:grpSp>
      <p:grpSp>
        <p:nvGrpSpPr>
          <p:cNvPr id="23" name="Group 22">
            <a:extLst>
              <a:ext uri="{FF2B5EF4-FFF2-40B4-BE49-F238E27FC236}">
                <a16:creationId xmlns:a16="http://schemas.microsoft.com/office/drawing/2014/main" id="{5A57F71B-7041-4C31-9E4C-626C0F998DDB}"/>
              </a:ext>
            </a:extLst>
          </p:cNvPr>
          <p:cNvGrpSpPr/>
          <p:nvPr/>
        </p:nvGrpSpPr>
        <p:grpSpPr>
          <a:xfrm>
            <a:off x="2969224" y="4434762"/>
            <a:ext cx="1853579" cy="1392428"/>
            <a:chOff x="1809464" y="2958909"/>
            <a:chExt cx="1853579" cy="1392428"/>
          </a:xfrm>
        </p:grpSpPr>
        <p:sp>
          <p:nvSpPr>
            <p:cNvPr id="25" name="Rectangle 24">
              <a:extLst>
                <a:ext uri="{FF2B5EF4-FFF2-40B4-BE49-F238E27FC236}">
                  <a16:creationId xmlns:a16="http://schemas.microsoft.com/office/drawing/2014/main" id="{D67F2EC9-FFB7-4826-B453-21DDC3562663}"/>
                </a:ext>
              </a:extLst>
            </p:cNvPr>
            <p:cNvSpPr/>
            <p:nvPr/>
          </p:nvSpPr>
          <p:spPr>
            <a:xfrm>
              <a:off x="1809464" y="2958909"/>
              <a:ext cx="1853579" cy="13924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5D26A518-78F2-4274-9AEF-EAAB34AFA6DB}"/>
                </a:ext>
              </a:extLst>
            </p:cNvPr>
            <p:cNvSpPr txBox="1"/>
            <p:nvPr/>
          </p:nvSpPr>
          <p:spPr>
            <a:xfrm>
              <a:off x="1809464" y="2958909"/>
              <a:ext cx="1853579" cy="13924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Font typeface="Arial" panose="020B0604020202020204" pitchFamily="34" charset="0"/>
                <a:buNone/>
              </a:pPr>
              <a:r>
                <a:rPr lang="en-US" sz="1400" kern="1200" dirty="0">
                  <a:solidFill>
                    <a:sysClr val="windowText" lastClr="000000">
                      <a:hueOff val="0"/>
                      <a:satOff val="0"/>
                      <a:lumOff val="0"/>
                      <a:alphaOff val="0"/>
                    </a:sysClr>
                  </a:solidFill>
                  <a:latin typeface="Corbel"/>
                  <a:ea typeface="+mn-ea"/>
                  <a:cs typeface="+mn-cs"/>
                </a:rPr>
                <a:t>Completed Pre-Survey</a:t>
              </a:r>
            </a:p>
          </p:txBody>
        </p:sp>
      </p:grpSp>
      <p:sp>
        <p:nvSpPr>
          <p:cNvPr id="24" name="Straight Connector 23">
            <a:extLst>
              <a:ext uri="{FF2B5EF4-FFF2-40B4-BE49-F238E27FC236}">
                <a16:creationId xmlns:a16="http://schemas.microsoft.com/office/drawing/2014/main" id="{EEC8150E-63E7-4B5A-8D09-50DA1877592D}"/>
              </a:ext>
            </a:extLst>
          </p:cNvPr>
          <p:cNvSpPr/>
          <p:nvPr/>
        </p:nvSpPr>
        <p:spPr>
          <a:xfrm>
            <a:off x="3821805" y="3912518"/>
            <a:ext cx="0" cy="435133"/>
          </a:xfrm>
          <a:prstGeom prst="line">
            <a:avLst/>
          </a:prstGeom>
          <a:ln>
            <a:tailEnd type="diamond"/>
          </a:ln>
        </p:spPr>
        <p:style>
          <a:lnRef idx="1">
            <a:schemeClr val="accent2"/>
          </a:lnRef>
          <a:fillRef idx="0">
            <a:schemeClr val="accent2"/>
          </a:fillRef>
          <a:effectRef idx="0">
            <a:schemeClr val="accent2"/>
          </a:effectRef>
          <a:fontRef idx="minor">
            <a:schemeClr val="tx1"/>
          </a:fontRef>
        </p:style>
      </p:sp>
      <p:grpSp>
        <p:nvGrpSpPr>
          <p:cNvPr id="29" name="Group 28">
            <a:extLst>
              <a:ext uri="{FF2B5EF4-FFF2-40B4-BE49-F238E27FC236}">
                <a16:creationId xmlns:a16="http://schemas.microsoft.com/office/drawing/2014/main" id="{FB88F989-2799-43A3-A79A-08FEA24BC812}"/>
              </a:ext>
            </a:extLst>
          </p:cNvPr>
          <p:cNvGrpSpPr/>
          <p:nvPr/>
        </p:nvGrpSpPr>
        <p:grpSpPr>
          <a:xfrm>
            <a:off x="5245845" y="3846950"/>
            <a:ext cx="753342" cy="294749"/>
            <a:chOff x="3803122" y="2498557"/>
            <a:chExt cx="753342" cy="294749"/>
          </a:xfrm>
        </p:grpSpPr>
        <p:sp>
          <p:nvSpPr>
            <p:cNvPr id="39" name="Hexagon 38">
              <a:extLst>
                <a:ext uri="{FF2B5EF4-FFF2-40B4-BE49-F238E27FC236}">
                  <a16:creationId xmlns:a16="http://schemas.microsoft.com/office/drawing/2014/main" id="{F2388DD5-7A2F-420B-A37C-D87482FDC841}"/>
                </a:ext>
              </a:extLst>
            </p:cNvPr>
            <p:cNvSpPr/>
            <p:nvPr/>
          </p:nvSpPr>
          <p:spPr>
            <a:xfrm>
              <a:off x="3803122" y="2498557"/>
              <a:ext cx="753342" cy="294749"/>
            </a:xfrm>
            <a:prstGeom prst="hexagon">
              <a:avLst>
                <a:gd name="adj" fmla="val 40000"/>
                <a:gd name="vf" fmla="val 115470"/>
              </a:avLst>
            </a:prstGeom>
            <a:solidFill>
              <a:srgbClr val="EA2B7B">
                <a:lumMod val="5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0" name="Hexagon 4">
              <a:extLst>
                <a:ext uri="{FF2B5EF4-FFF2-40B4-BE49-F238E27FC236}">
                  <a16:creationId xmlns:a16="http://schemas.microsoft.com/office/drawing/2014/main" id="{C690BCA2-6A35-4DDF-A903-CDE6A1657099}"/>
                </a:ext>
              </a:extLst>
            </p:cNvPr>
            <p:cNvSpPr txBox="1"/>
            <p:nvPr/>
          </p:nvSpPr>
          <p:spPr>
            <a:xfrm>
              <a:off x="3905200" y="2538496"/>
              <a:ext cx="549186" cy="214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400" kern="1200" dirty="0">
                  <a:solidFill>
                    <a:sysClr val="window" lastClr="FFFFFF"/>
                  </a:solidFill>
                  <a:latin typeface="Corbel"/>
                  <a:ea typeface="+mn-ea"/>
                  <a:cs typeface="+mn-cs"/>
                </a:rPr>
                <a:t>77</a:t>
              </a:r>
            </a:p>
          </p:txBody>
        </p:sp>
      </p:grpSp>
      <p:grpSp>
        <p:nvGrpSpPr>
          <p:cNvPr id="30" name="Group 29">
            <a:extLst>
              <a:ext uri="{FF2B5EF4-FFF2-40B4-BE49-F238E27FC236}">
                <a16:creationId xmlns:a16="http://schemas.microsoft.com/office/drawing/2014/main" id="{A3E0D99C-C75C-497B-846C-D7542851BF3E}"/>
              </a:ext>
            </a:extLst>
          </p:cNvPr>
          <p:cNvGrpSpPr/>
          <p:nvPr/>
        </p:nvGrpSpPr>
        <p:grpSpPr>
          <a:xfrm>
            <a:off x="4966496" y="2121871"/>
            <a:ext cx="1322866" cy="785997"/>
            <a:chOff x="3656638" y="773478"/>
            <a:chExt cx="1046308" cy="785997"/>
          </a:xfrm>
        </p:grpSpPr>
        <p:sp>
          <p:nvSpPr>
            <p:cNvPr id="37" name="Hexagon 36">
              <a:extLst>
                <a:ext uri="{FF2B5EF4-FFF2-40B4-BE49-F238E27FC236}">
                  <a16:creationId xmlns:a16="http://schemas.microsoft.com/office/drawing/2014/main" id="{38DB321A-F320-4431-9636-0603918F2477}"/>
                </a:ext>
              </a:extLst>
            </p:cNvPr>
            <p:cNvSpPr/>
            <p:nvPr/>
          </p:nvSpPr>
          <p:spPr>
            <a:xfrm>
              <a:off x="3656638" y="773478"/>
              <a:ext cx="1046308" cy="785997"/>
            </a:xfrm>
            <a:prstGeom prst="hexagon">
              <a:avLst/>
            </a:prstGeom>
            <a:solidFill>
              <a:sysClr val="window" lastClr="FFFFFF">
                <a:lumMod val="95000"/>
              </a:sysClr>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38" name="Hexagon 6">
              <a:extLst>
                <a:ext uri="{FF2B5EF4-FFF2-40B4-BE49-F238E27FC236}">
                  <a16:creationId xmlns:a16="http://schemas.microsoft.com/office/drawing/2014/main" id="{C6B0236A-74B5-40B6-9591-7A45C2A03AF8}"/>
                </a:ext>
              </a:extLst>
            </p:cNvPr>
            <p:cNvSpPr txBox="1"/>
            <p:nvPr/>
          </p:nvSpPr>
          <p:spPr>
            <a:xfrm>
              <a:off x="3795176" y="888182"/>
              <a:ext cx="755078" cy="5565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ctr" anchorCtr="1">
              <a:noAutofit/>
            </a:bodyPr>
            <a:lstStyle/>
            <a:p>
              <a:pPr marL="0" lvl="0" indent="0" algn="ctr" defTabSz="488950">
                <a:lnSpc>
                  <a:spcPct val="90000"/>
                </a:lnSpc>
                <a:spcBef>
                  <a:spcPct val="0"/>
                </a:spcBef>
                <a:spcAft>
                  <a:spcPct val="35000"/>
                </a:spcAft>
                <a:buNone/>
              </a:pPr>
              <a:r>
                <a:rPr lang="en-US" sz="1400" i="1" kern="1200" dirty="0">
                  <a:solidFill>
                    <a:sysClr val="windowText" lastClr="000000">
                      <a:lumMod val="75000"/>
                      <a:lumOff val="25000"/>
                    </a:sysClr>
                  </a:solidFill>
                  <a:latin typeface="Corbel"/>
                  <a:ea typeface="+mn-ea"/>
                  <a:cs typeface="+mn-cs"/>
                </a:rPr>
                <a:t>Experimental Group</a:t>
              </a:r>
            </a:p>
          </p:txBody>
        </p:sp>
      </p:grpSp>
      <p:grpSp>
        <p:nvGrpSpPr>
          <p:cNvPr id="31" name="Group 30">
            <a:extLst>
              <a:ext uri="{FF2B5EF4-FFF2-40B4-BE49-F238E27FC236}">
                <a16:creationId xmlns:a16="http://schemas.microsoft.com/office/drawing/2014/main" id="{4AEBA03E-6D04-4ADF-830B-5774F48615D7}"/>
              </a:ext>
            </a:extLst>
          </p:cNvPr>
          <p:cNvGrpSpPr/>
          <p:nvPr/>
        </p:nvGrpSpPr>
        <p:grpSpPr>
          <a:xfrm>
            <a:off x="5245845" y="2951768"/>
            <a:ext cx="753342" cy="294749"/>
            <a:chOff x="3803122" y="1603375"/>
            <a:chExt cx="753342" cy="294749"/>
          </a:xfrm>
        </p:grpSpPr>
        <p:sp>
          <p:nvSpPr>
            <p:cNvPr id="35" name="Hexagon 34">
              <a:extLst>
                <a:ext uri="{FF2B5EF4-FFF2-40B4-BE49-F238E27FC236}">
                  <a16:creationId xmlns:a16="http://schemas.microsoft.com/office/drawing/2014/main" id="{D8F379B0-FF88-4CE8-A865-998C4A4EF1A8}"/>
                </a:ext>
              </a:extLst>
            </p:cNvPr>
            <p:cNvSpPr/>
            <p:nvPr/>
          </p:nvSpPr>
          <p:spPr>
            <a:xfrm>
              <a:off x="3803122" y="1603375"/>
              <a:ext cx="753342" cy="294749"/>
            </a:xfrm>
            <a:prstGeom prst="hexagon">
              <a:avLst>
                <a:gd name="adj" fmla="val 40000"/>
                <a:gd name="vf" fmla="val 115470"/>
              </a:avLst>
            </a:prstGeom>
            <a:solidFill>
              <a:srgbClr val="EA2B7B">
                <a:lumMod val="5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36" name="Hexagon 8">
              <a:extLst>
                <a:ext uri="{FF2B5EF4-FFF2-40B4-BE49-F238E27FC236}">
                  <a16:creationId xmlns:a16="http://schemas.microsoft.com/office/drawing/2014/main" id="{7E6F3FD7-589F-4FA7-A5F7-321B6960562F}"/>
                </a:ext>
              </a:extLst>
            </p:cNvPr>
            <p:cNvSpPr txBox="1"/>
            <p:nvPr/>
          </p:nvSpPr>
          <p:spPr>
            <a:xfrm>
              <a:off x="3905200" y="1643314"/>
              <a:ext cx="549186" cy="214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400" kern="1200" dirty="0">
                  <a:solidFill>
                    <a:sysClr val="window" lastClr="FFFFFF"/>
                  </a:solidFill>
                  <a:latin typeface="Corbel"/>
                  <a:ea typeface="+mn-ea"/>
                  <a:cs typeface="+mn-cs"/>
                </a:rPr>
                <a:t>75</a:t>
              </a:r>
            </a:p>
          </p:txBody>
        </p:sp>
      </p:grpSp>
      <p:grpSp>
        <p:nvGrpSpPr>
          <p:cNvPr id="41" name="Group 40">
            <a:extLst>
              <a:ext uri="{FF2B5EF4-FFF2-40B4-BE49-F238E27FC236}">
                <a16:creationId xmlns:a16="http://schemas.microsoft.com/office/drawing/2014/main" id="{0674444C-D6F5-43E4-A35F-7744D259562D}"/>
              </a:ext>
            </a:extLst>
          </p:cNvPr>
          <p:cNvGrpSpPr/>
          <p:nvPr/>
        </p:nvGrpSpPr>
        <p:grpSpPr>
          <a:xfrm>
            <a:off x="5085207" y="4195809"/>
            <a:ext cx="1046308" cy="785997"/>
            <a:chOff x="3656638" y="773478"/>
            <a:chExt cx="1046308" cy="785997"/>
          </a:xfrm>
        </p:grpSpPr>
        <p:sp>
          <p:nvSpPr>
            <p:cNvPr id="42" name="Hexagon 41">
              <a:extLst>
                <a:ext uri="{FF2B5EF4-FFF2-40B4-BE49-F238E27FC236}">
                  <a16:creationId xmlns:a16="http://schemas.microsoft.com/office/drawing/2014/main" id="{1C46A4B5-19A1-44E6-8BEA-A1AA7684D870}"/>
                </a:ext>
              </a:extLst>
            </p:cNvPr>
            <p:cNvSpPr/>
            <p:nvPr/>
          </p:nvSpPr>
          <p:spPr>
            <a:xfrm>
              <a:off x="3656638" y="773478"/>
              <a:ext cx="1046308" cy="785997"/>
            </a:xfrm>
            <a:prstGeom prst="hexagon">
              <a:avLst/>
            </a:prstGeom>
            <a:solidFill>
              <a:sysClr val="window" lastClr="FFFFFF">
                <a:lumMod val="95000"/>
              </a:sysClr>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43" name="Hexagon 6">
              <a:extLst>
                <a:ext uri="{FF2B5EF4-FFF2-40B4-BE49-F238E27FC236}">
                  <a16:creationId xmlns:a16="http://schemas.microsoft.com/office/drawing/2014/main" id="{91AB9EAD-1A92-45FD-AAF6-16805D7FE899}"/>
                </a:ext>
              </a:extLst>
            </p:cNvPr>
            <p:cNvSpPr txBox="1"/>
            <p:nvPr/>
          </p:nvSpPr>
          <p:spPr>
            <a:xfrm>
              <a:off x="3809330" y="888182"/>
              <a:ext cx="740924" cy="5565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ctr" anchorCtr="1">
              <a:noAutofit/>
            </a:bodyPr>
            <a:lstStyle/>
            <a:p>
              <a:pPr marL="0" lvl="0" indent="0" algn="ctr" defTabSz="488950">
                <a:lnSpc>
                  <a:spcPct val="90000"/>
                </a:lnSpc>
                <a:spcBef>
                  <a:spcPct val="0"/>
                </a:spcBef>
                <a:spcAft>
                  <a:spcPct val="35000"/>
                </a:spcAft>
                <a:buNone/>
              </a:pPr>
              <a:r>
                <a:rPr lang="en-US" sz="1400" i="1" kern="1200" dirty="0">
                  <a:solidFill>
                    <a:sysClr val="windowText" lastClr="000000">
                      <a:lumMod val="75000"/>
                      <a:lumOff val="25000"/>
                    </a:sysClr>
                  </a:solidFill>
                  <a:latin typeface="Corbel"/>
                  <a:ea typeface="+mn-ea"/>
                  <a:cs typeface="+mn-cs"/>
                </a:rPr>
                <a:t>Control Group</a:t>
              </a:r>
            </a:p>
          </p:txBody>
        </p:sp>
      </p:grpSp>
      <p:grpSp>
        <p:nvGrpSpPr>
          <p:cNvPr id="47" name="Group 46">
            <a:extLst>
              <a:ext uri="{FF2B5EF4-FFF2-40B4-BE49-F238E27FC236}">
                <a16:creationId xmlns:a16="http://schemas.microsoft.com/office/drawing/2014/main" id="{CACBA361-0255-4690-AA8F-8BE8BFF964EF}"/>
              </a:ext>
            </a:extLst>
          </p:cNvPr>
          <p:cNvGrpSpPr/>
          <p:nvPr/>
        </p:nvGrpSpPr>
        <p:grpSpPr>
          <a:xfrm>
            <a:off x="6513067" y="1646084"/>
            <a:ext cx="1940258" cy="785997"/>
            <a:chOff x="3656638" y="773478"/>
            <a:chExt cx="1046308" cy="785997"/>
          </a:xfrm>
        </p:grpSpPr>
        <p:sp>
          <p:nvSpPr>
            <p:cNvPr id="48" name="Hexagon 47">
              <a:extLst>
                <a:ext uri="{FF2B5EF4-FFF2-40B4-BE49-F238E27FC236}">
                  <a16:creationId xmlns:a16="http://schemas.microsoft.com/office/drawing/2014/main" id="{A0665D8F-D365-48E2-A3E9-7498935581DC}"/>
                </a:ext>
              </a:extLst>
            </p:cNvPr>
            <p:cNvSpPr/>
            <p:nvPr/>
          </p:nvSpPr>
          <p:spPr>
            <a:xfrm>
              <a:off x="3656638" y="773478"/>
              <a:ext cx="1046308" cy="785997"/>
            </a:xfrm>
            <a:prstGeom prst="hexagon">
              <a:avLst/>
            </a:prstGeom>
            <a:solidFill>
              <a:sysClr val="window" lastClr="FFFFFF">
                <a:lumMod val="95000"/>
              </a:sysClr>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49" name="Hexagon 6">
              <a:extLst>
                <a:ext uri="{FF2B5EF4-FFF2-40B4-BE49-F238E27FC236}">
                  <a16:creationId xmlns:a16="http://schemas.microsoft.com/office/drawing/2014/main" id="{3AC2AE35-157A-4816-9DEB-17B6FC2DEE1D}"/>
                </a:ext>
              </a:extLst>
            </p:cNvPr>
            <p:cNvSpPr txBox="1"/>
            <p:nvPr/>
          </p:nvSpPr>
          <p:spPr>
            <a:xfrm>
              <a:off x="3809330" y="888182"/>
              <a:ext cx="740924" cy="5565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ctr" anchorCtr="1">
              <a:noAutofit/>
            </a:bodyPr>
            <a:lstStyle/>
            <a:p>
              <a:pPr marL="0" lvl="0" indent="0" algn="ctr" defTabSz="488950">
                <a:lnSpc>
                  <a:spcPct val="90000"/>
                </a:lnSpc>
                <a:spcBef>
                  <a:spcPct val="0"/>
                </a:spcBef>
                <a:spcAft>
                  <a:spcPct val="35000"/>
                </a:spcAft>
                <a:buNone/>
              </a:pPr>
              <a:r>
                <a:rPr lang="en-US" sz="1400" i="1" kern="1200" dirty="0">
                  <a:solidFill>
                    <a:sysClr val="windowText" lastClr="000000">
                      <a:lumMod val="75000"/>
                      <a:lumOff val="25000"/>
                    </a:sysClr>
                  </a:solidFill>
                  <a:latin typeface="Corbel"/>
                  <a:ea typeface="+mn-ea"/>
                  <a:cs typeface="+mn-cs"/>
                </a:rPr>
                <a:t>Completed the 12-week </a:t>
              </a:r>
              <a:r>
                <a:rPr lang="en-US" sz="1400" i="1" dirty="0">
                  <a:solidFill>
                    <a:sysClr val="windowText" lastClr="000000">
                      <a:lumMod val="75000"/>
                      <a:lumOff val="25000"/>
                    </a:sysClr>
                  </a:solidFill>
                  <a:latin typeface="Corbel"/>
                </a:rPr>
                <a:t>Forgiveness Learning Program</a:t>
              </a:r>
              <a:endParaRPr lang="en-US" sz="1400" i="1" kern="1200" dirty="0">
                <a:solidFill>
                  <a:sysClr val="windowText" lastClr="000000">
                    <a:lumMod val="75000"/>
                    <a:lumOff val="25000"/>
                  </a:sysClr>
                </a:solidFill>
                <a:latin typeface="Corbel"/>
                <a:ea typeface="+mn-ea"/>
                <a:cs typeface="+mn-cs"/>
              </a:endParaRPr>
            </a:p>
          </p:txBody>
        </p:sp>
      </p:grpSp>
      <p:grpSp>
        <p:nvGrpSpPr>
          <p:cNvPr id="50" name="Group 49">
            <a:extLst>
              <a:ext uri="{FF2B5EF4-FFF2-40B4-BE49-F238E27FC236}">
                <a16:creationId xmlns:a16="http://schemas.microsoft.com/office/drawing/2014/main" id="{84A239CC-1986-452C-92F1-298E8FBDEF45}"/>
              </a:ext>
            </a:extLst>
          </p:cNvPr>
          <p:cNvGrpSpPr/>
          <p:nvPr/>
        </p:nvGrpSpPr>
        <p:grpSpPr>
          <a:xfrm>
            <a:off x="7135489" y="2475981"/>
            <a:ext cx="753342" cy="294749"/>
            <a:chOff x="3803122" y="1603375"/>
            <a:chExt cx="753342" cy="294749"/>
          </a:xfrm>
        </p:grpSpPr>
        <p:sp>
          <p:nvSpPr>
            <p:cNvPr id="51" name="Hexagon 50">
              <a:extLst>
                <a:ext uri="{FF2B5EF4-FFF2-40B4-BE49-F238E27FC236}">
                  <a16:creationId xmlns:a16="http://schemas.microsoft.com/office/drawing/2014/main" id="{4BFB1BDB-EF45-4A36-8B34-4B9E9E945DCB}"/>
                </a:ext>
              </a:extLst>
            </p:cNvPr>
            <p:cNvSpPr/>
            <p:nvPr/>
          </p:nvSpPr>
          <p:spPr>
            <a:xfrm>
              <a:off x="3803122" y="1603375"/>
              <a:ext cx="753342" cy="294749"/>
            </a:xfrm>
            <a:prstGeom prst="hexagon">
              <a:avLst>
                <a:gd name="adj" fmla="val 40000"/>
                <a:gd name="vf" fmla="val 115470"/>
              </a:avLst>
            </a:prstGeom>
            <a:solidFill>
              <a:srgbClr val="EA2B7B">
                <a:lumMod val="5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52" name="Hexagon 8">
              <a:extLst>
                <a:ext uri="{FF2B5EF4-FFF2-40B4-BE49-F238E27FC236}">
                  <a16:creationId xmlns:a16="http://schemas.microsoft.com/office/drawing/2014/main" id="{4ACFC097-1804-4A43-98F3-5A4B55CEA9ED}"/>
                </a:ext>
              </a:extLst>
            </p:cNvPr>
            <p:cNvSpPr txBox="1"/>
            <p:nvPr/>
          </p:nvSpPr>
          <p:spPr>
            <a:xfrm>
              <a:off x="3905200" y="1643314"/>
              <a:ext cx="549186" cy="214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400" dirty="0">
                  <a:solidFill>
                    <a:sysClr val="window" lastClr="FFFFFF"/>
                  </a:solidFill>
                  <a:latin typeface="Corbel"/>
                </a:rPr>
                <a:t>52</a:t>
              </a:r>
              <a:endParaRPr lang="en-US" sz="1400" kern="1200" dirty="0">
                <a:solidFill>
                  <a:sysClr val="window" lastClr="FFFFFF"/>
                </a:solidFill>
                <a:latin typeface="Corbel"/>
                <a:ea typeface="+mn-ea"/>
                <a:cs typeface="+mn-cs"/>
              </a:endParaRPr>
            </a:p>
          </p:txBody>
        </p:sp>
      </p:grpSp>
      <p:grpSp>
        <p:nvGrpSpPr>
          <p:cNvPr id="56" name="Group 55">
            <a:extLst>
              <a:ext uri="{FF2B5EF4-FFF2-40B4-BE49-F238E27FC236}">
                <a16:creationId xmlns:a16="http://schemas.microsoft.com/office/drawing/2014/main" id="{02B2BEE2-B05F-4D84-AC2C-9474C6BC39C3}"/>
              </a:ext>
            </a:extLst>
          </p:cNvPr>
          <p:cNvGrpSpPr/>
          <p:nvPr/>
        </p:nvGrpSpPr>
        <p:grpSpPr>
          <a:xfrm>
            <a:off x="9793884" y="3826501"/>
            <a:ext cx="753342" cy="294749"/>
            <a:chOff x="3803122" y="2498557"/>
            <a:chExt cx="753342" cy="294749"/>
          </a:xfrm>
        </p:grpSpPr>
        <p:sp>
          <p:nvSpPr>
            <p:cNvPr id="57" name="Hexagon 56">
              <a:extLst>
                <a:ext uri="{FF2B5EF4-FFF2-40B4-BE49-F238E27FC236}">
                  <a16:creationId xmlns:a16="http://schemas.microsoft.com/office/drawing/2014/main" id="{158FA2A2-3250-4863-9F90-05BBA2EE2928}"/>
                </a:ext>
              </a:extLst>
            </p:cNvPr>
            <p:cNvSpPr/>
            <p:nvPr/>
          </p:nvSpPr>
          <p:spPr>
            <a:xfrm>
              <a:off x="3803122" y="2498557"/>
              <a:ext cx="753342" cy="294749"/>
            </a:xfrm>
            <a:prstGeom prst="hexagon">
              <a:avLst>
                <a:gd name="adj" fmla="val 40000"/>
                <a:gd name="vf" fmla="val 115470"/>
              </a:avLst>
            </a:prstGeom>
            <a:solidFill>
              <a:srgbClr val="EA2B7B">
                <a:lumMod val="5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58" name="Hexagon 4">
              <a:extLst>
                <a:ext uri="{FF2B5EF4-FFF2-40B4-BE49-F238E27FC236}">
                  <a16:creationId xmlns:a16="http://schemas.microsoft.com/office/drawing/2014/main" id="{FDA2A67E-9934-4955-A114-0230397FC0E2}"/>
                </a:ext>
              </a:extLst>
            </p:cNvPr>
            <p:cNvSpPr txBox="1"/>
            <p:nvPr/>
          </p:nvSpPr>
          <p:spPr>
            <a:xfrm>
              <a:off x="3905200" y="2538496"/>
              <a:ext cx="549186" cy="214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400" kern="1200" dirty="0">
                  <a:solidFill>
                    <a:sysClr val="window" lastClr="FFFFFF"/>
                  </a:solidFill>
                  <a:latin typeface="Corbel"/>
                  <a:ea typeface="+mn-ea"/>
                  <a:cs typeface="+mn-cs"/>
                </a:rPr>
                <a:t>56</a:t>
              </a:r>
            </a:p>
          </p:txBody>
        </p:sp>
      </p:grpSp>
      <p:grpSp>
        <p:nvGrpSpPr>
          <p:cNvPr id="59" name="Group 58">
            <a:extLst>
              <a:ext uri="{FF2B5EF4-FFF2-40B4-BE49-F238E27FC236}">
                <a16:creationId xmlns:a16="http://schemas.microsoft.com/office/drawing/2014/main" id="{9D56849D-FFB8-4F94-A790-D9612FA80EEF}"/>
              </a:ext>
            </a:extLst>
          </p:cNvPr>
          <p:cNvGrpSpPr/>
          <p:nvPr/>
        </p:nvGrpSpPr>
        <p:grpSpPr>
          <a:xfrm>
            <a:off x="9470573" y="1665765"/>
            <a:ext cx="1417988" cy="785997"/>
            <a:chOff x="3656638" y="773478"/>
            <a:chExt cx="1046308" cy="785997"/>
          </a:xfrm>
        </p:grpSpPr>
        <p:sp>
          <p:nvSpPr>
            <p:cNvPr id="60" name="Hexagon 59">
              <a:extLst>
                <a:ext uri="{FF2B5EF4-FFF2-40B4-BE49-F238E27FC236}">
                  <a16:creationId xmlns:a16="http://schemas.microsoft.com/office/drawing/2014/main" id="{52159AB1-1E68-40C7-A9F5-B9383571F66E}"/>
                </a:ext>
              </a:extLst>
            </p:cNvPr>
            <p:cNvSpPr/>
            <p:nvPr/>
          </p:nvSpPr>
          <p:spPr>
            <a:xfrm>
              <a:off x="3656638" y="773478"/>
              <a:ext cx="1046308" cy="785997"/>
            </a:xfrm>
            <a:prstGeom prst="hexagon">
              <a:avLst/>
            </a:prstGeom>
            <a:solidFill>
              <a:sysClr val="window" lastClr="FFFFFF">
                <a:lumMod val="95000"/>
              </a:sysClr>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61" name="Hexagon 6">
              <a:extLst>
                <a:ext uri="{FF2B5EF4-FFF2-40B4-BE49-F238E27FC236}">
                  <a16:creationId xmlns:a16="http://schemas.microsoft.com/office/drawing/2014/main" id="{866CF144-9F46-48E5-96DE-52F063A3BD18}"/>
                </a:ext>
              </a:extLst>
            </p:cNvPr>
            <p:cNvSpPr txBox="1"/>
            <p:nvPr/>
          </p:nvSpPr>
          <p:spPr>
            <a:xfrm>
              <a:off x="3809330" y="888182"/>
              <a:ext cx="740924" cy="5565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ctr" anchorCtr="1">
              <a:noAutofit/>
            </a:bodyPr>
            <a:lstStyle/>
            <a:p>
              <a:pPr marL="0" lvl="0" indent="0" algn="ctr" defTabSz="488950">
                <a:lnSpc>
                  <a:spcPct val="90000"/>
                </a:lnSpc>
                <a:spcBef>
                  <a:spcPct val="0"/>
                </a:spcBef>
                <a:spcAft>
                  <a:spcPct val="35000"/>
                </a:spcAft>
                <a:buNone/>
              </a:pPr>
              <a:r>
                <a:rPr lang="en-US" sz="1400" i="1" kern="1200" dirty="0">
                  <a:solidFill>
                    <a:sysClr val="windowText" lastClr="000000">
                      <a:lumMod val="75000"/>
                      <a:lumOff val="25000"/>
                    </a:sysClr>
                  </a:solidFill>
                  <a:latin typeface="Corbel"/>
                  <a:ea typeface="+mn-ea"/>
                  <a:cs typeface="+mn-cs"/>
                </a:rPr>
                <a:t>Current Experimental Group</a:t>
              </a:r>
            </a:p>
          </p:txBody>
        </p:sp>
      </p:grpSp>
      <p:grpSp>
        <p:nvGrpSpPr>
          <p:cNvPr id="62" name="Group 61">
            <a:extLst>
              <a:ext uri="{FF2B5EF4-FFF2-40B4-BE49-F238E27FC236}">
                <a16:creationId xmlns:a16="http://schemas.microsoft.com/office/drawing/2014/main" id="{F1A3C1FF-5D1A-4B58-944D-C21246688B79}"/>
              </a:ext>
            </a:extLst>
          </p:cNvPr>
          <p:cNvGrpSpPr/>
          <p:nvPr/>
        </p:nvGrpSpPr>
        <p:grpSpPr>
          <a:xfrm>
            <a:off x="9779730" y="2482599"/>
            <a:ext cx="753342" cy="294749"/>
            <a:chOff x="3803122" y="1590312"/>
            <a:chExt cx="753342" cy="294749"/>
          </a:xfrm>
        </p:grpSpPr>
        <p:sp>
          <p:nvSpPr>
            <p:cNvPr id="63" name="Hexagon 62">
              <a:extLst>
                <a:ext uri="{FF2B5EF4-FFF2-40B4-BE49-F238E27FC236}">
                  <a16:creationId xmlns:a16="http://schemas.microsoft.com/office/drawing/2014/main" id="{678DA705-699A-4AA2-B6BC-EE326E4A7814}"/>
                </a:ext>
              </a:extLst>
            </p:cNvPr>
            <p:cNvSpPr/>
            <p:nvPr/>
          </p:nvSpPr>
          <p:spPr>
            <a:xfrm>
              <a:off x="3803122" y="1590312"/>
              <a:ext cx="753342" cy="294749"/>
            </a:xfrm>
            <a:prstGeom prst="hexagon">
              <a:avLst>
                <a:gd name="adj" fmla="val 40000"/>
                <a:gd name="vf" fmla="val 115470"/>
              </a:avLst>
            </a:prstGeom>
            <a:solidFill>
              <a:srgbClr val="EA2B7B">
                <a:lumMod val="5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64" name="Hexagon 8">
              <a:extLst>
                <a:ext uri="{FF2B5EF4-FFF2-40B4-BE49-F238E27FC236}">
                  <a16:creationId xmlns:a16="http://schemas.microsoft.com/office/drawing/2014/main" id="{34690AB1-9FDA-44B3-A3DE-BDC853AF6E97}"/>
                </a:ext>
              </a:extLst>
            </p:cNvPr>
            <p:cNvSpPr txBox="1"/>
            <p:nvPr/>
          </p:nvSpPr>
          <p:spPr>
            <a:xfrm>
              <a:off x="3905200" y="1643314"/>
              <a:ext cx="549186" cy="214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400" dirty="0">
                  <a:solidFill>
                    <a:sysClr val="window" lastClr="FFFFFF"/>
                  </a:solidFill>
                  <a:latin typeface="Corbel"/>
                </a:rPr>
                <a:t>32</a:t>
              </a:r>
              <a:endParaRPr lang="en-US" sz="1400" kern="1200" dirty="0">
                <a:solidFill>
                  <a:sysClr val="window" lastClr="FFFFFF"/>
                </a:solidFill>
                <a:latin typeface="Corbel"/>
                <a:ea typeface="+mn-ea"/>
                <a:cs typeface="+mn-cs"/>
              </a:endParaRPr>
            </a:p>
          </p:txBody>
        </p:sp>
      </p:grpSp>
      <p:grpSp>
        <p:nvGrpSpPr>
          <p:cNvPr id="65" name="Group 64">
            <a:extLst>
              <a:ext uri="{FF2B5EF4-FFF2-40B4-BE49-F238E27FC236}">
                <a16:creationId xmlns:a16="http://schemas.microsoft.com/office/drawing/2014/main" id="{C10C76B3-F615-4B64-A777-6B5B27DE53C9}"/>
              </a:ext>
            </a:extLst>
          </p:cNvPr>
          <p:cNvGrpSpPr/>
          <p:nvPr/>
        </p:nvGrpSpPr>
        <p:grpSpPr>
          <a:xfrm>
            <a:off x="9633246" y="4175360"/>
            <a:ext cx="1046308" cy="785997"/>
            <a:chOff x="3656638" y="773478"/>
            <a:chExt cx="1046308" cy="785997"/>
          </a:xfrm>
        </p:grpSpPr>
        <p:sp>
          <p:nvSpPr>
            <p:cNvPr id="66" name="Hexagon 65">
              <a:extLst>
                <a:ext uri="{FF2B5EF4-FFF2-40B4-BE49-F238E27FC236}">
                  <a16:creationId xmlns:a16="http://schemas.microsoft.com/office/drawing/2014/main" id="{CDDD1F12-2400-4EDF-961A-5FD0038F2488}"/>
                </a:ext>
              </a:extLst>
            </p:cNvPr>
            <p:cNvSpPr/>
            <p:nvPr/>
          </p:nvSpPr>
          <p:spPr>
            <a:xfrm>
              <a:off x="3656638" y="773478"/>
              <a:ext cx="1046308" cy="785997"/>
            </a:xfrm>
            <a:prstGeom prst="hexagon">
              <a:avLst/>
            </a:prstGeom>
            <a:solidFill>
              <a:sysClr val="window" lastClr="FFFFFF">
                <a:lumMod val="95000"/>
              </a:sysClr>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67" name="Hexagon 6">
              <a:extLst>
                <a:ext uri="{FF2B5EF4-FFF2-40B4-BE49-F238E27FC236}">
                  <a16:creationId xmlns:a16="http://schemas.microsoft.com/office/drawing/2014/main" id="{BD8C2FF5-F73B-4E5F-88F1-717072863FBA}"/>
                </a:ext>
              </a:extLst>
            </p:cNvPr>
            <p:cNvSpPr txBox="1"/>
            <p:nvPr/>
          </p:nvSpPr>
          <p:spPr>
            <a:xfrm>
              <a:off x="3809330" y="888182"/>
              <a:ext cx="740924" cy="5565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ctr" anchorCtr="1">
              <a:noAutofit/>
            </a:bodyPr>
            <a:lstStyle/>
            <a:p>
              <a:pPr marL="0" lvl="0" indent="0" algn="ctr" defTabSz="488950">
                <a:lnSpc>
                  <a:spcPct val="90000"/>
                </a:lnSpc>
                <a:spcBef>
                  <a:spcPct val="0"/>
                </a:spcBef>
                <a:spcAft>
                  <a:spcPct val="35000"/>
                </a:spcAft>
                <a:buNone/>
              </a:pPr>
              <a:r>
                <a:rPr lang="en-US" sz="1400" i="1" kern="1200" dirty="0">
                  <a:solidFill>
                    <a:sysClr val="windowText" lastClr="000000">
                      <a:lumMod val="75000"/>
                      <a:lumOff val="25000"/>
                    </a:sysClr>
                  </a:solidFill>
                  <a:latin typeface="Corbel"/>
                  <a:ea typeface="+mn-ea"/>
                  <a:cs typeface="+mn-cs"/>
                </a:rPr>
                <a:t>Current Control Group</a:t>
              </a:r>
            </a:p>
          </p:txBody>
        </p:sp>
      </p:grpSp>
      <p:grpSp>
        <p:nvGrpSpPr>
          <p:cNvPr id="68" name="Group 67">
            <a:extLst>
              <a:ext uri="{FF2B5EF4-FFF2-40B4-BE49-F238E27FC236}">
                <a16:creationId xmlns:a16="http://schemas.microsoft.com/office/drawing/2014/main" id="{E2A5CC15-7207-42D8-BB42-4870BC79A191}"/>
              </a:ext>
            </a:extLst>
          </p:cNvPr>
          <p:cNvGrpSpPr/>
          <p:nvPr/>
        </p:nvGrpSpPr>
        <p:grpSpPr>
          <a:xfrm>
            <a:off x="6867481" y="3335253"/>
            <a:ext cx="1390752" cy="638623"/>
            <a:chOff x="3656638" y="773478"/>
            <a:chExt cx="1046308" cy="785997"/>
          </a:xfrm>
        </p:grpSpPr>
        <p:sp>
          <p:nvSpPr>
            <p:cNvPr id="69" name="Hexagon 68">
              <a:extLst>
                <a:ext uri="{FF2B5EF4-FFF2-40B4-BE49-F238E27FC236}">
                  <a16:creationId xmlns:a16="http://schemas.microsoft.com/office/drawing/2014/main" id="{64CE338C-AB80-4605-90DD-C15D3D941343}"/>
                </a:ext>
              </a:extLst>
            </p:cNvPr>
            <p:cNvSpPr/>
            <p:nvPr/>
          </p:nvSpPr>
          <p:spPr>
            <a:xfrm>
              <a:off x="3656638" y="773478"/>
              <a:ext cx="1046308" cy="785997"/>
            </a:xfrm>
            <a:prstGeom prst="hexagon">
              <a:avLst/>
            </a:prstGeom>
            <a:solidFill>
              <a:sysClr val="window" lastClr="FFFFFF">
                <a:lumMod val="95000"/>
              </a:sysClr>
            </a:solid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70" name="Hexagon 6">
              <a:extLst>
                <a:ext uri="{FF2B5EF4-FFF2-40B4-BE49-F238E27FC236}">
                  <a16:creationId xmlns:a16="http://schemas.microsoft.com/office/drawing/2014/main" id="{EBB8DD37-57C3-4568-A42F-ED15BAE8C5E3}"/>
                </a:ext>
              </a:extLst>
            </p:cNvPr>
            <p:cNvSpPr txBox="1"/>
            <p:nvPr/>
          </p:nvSpPr>
          <p:spPr>
            <a:xfrm>
              <a:off x="3809330" y="888182"/>
              <a:ext cx="740924" cy="5565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7790" rIns="0" bIns="97790" numCol="1" spcCol="1270" anchor="ctr" anchorCtr="1">
              <a:noAutofit/>
            </a:bodyPr>
            <a:lstStyle/>
            <a:p>
              <a:pPr marL="0" lvl="0" indent="0" algn="ctr" defTabSz="488950">
                <a:lnSpc>
                  <a:spcPct val="90000"/>
                </a:lnSpc>
                <a:spcBef>
                  <a:spcPct val="0"/>
                </a:spcBef>
                <a:spcAft>
                  <a:spcPct val="35000"/>
                </a:spcAft>
                <a:buNone/>
              </a:pPr>
              <a:r>
                <a:rPr lang="en-US" sz="1400" i="1" dirty="0">
                  <a:solidFill>
                    <a:sysClr val="windowText" lastClr="000000">
                      <a:lumMod val="75000"/>
                      <a:lumOff val="25000"/>
                    </a:sysClr>
                  </a:solidFill>
                  <a:latin typeface="Corbel"/>
                </a:rPr>
                <a:t>Dropped out</a:t>
              </a:r>
              <a:endParaRPr lang="en-US" sz="1400" i="1" kern="1200" dirty="0">
                <a:solidFill>
                  <a:sysClr val="windowText" lastClr="000000">
                    <a:lumMod val="75000"/>
                    <a:lumOff val="25000"/>
                  </a:sysClr>
                </a:solidFill>
                <a:latin typeface="Corbel"/>
                <a:ea typeface="+mn-ea"/>
                <a:cs typeface="+mn-cs"/>
              </a:endParaRPr>
            </a:p>
          </p:txBody>
        </p:sp>
      </p:grpSp>
      <p:grpSp>
        <p:nvGrpSpPr>
          <p:cNvPr id="71" name="Group 70">
            <a:extLst>
              <a:ext uri="{FF2B5EF4-FFF2-40B4-BE49-F238E27FC236}">
                <a16:creationId xmlns:a16="http://schemas.microsoft.com/office/drawing/2014/main" id="{08BCEEC6-8315-4A29-855D-5F7FA06BC7C8}"/>
              </a:ext>
            </a:extLst>
          </p:cNvPr>
          <p:cNvGrpSpPr/>
          <p:nvPr/>
        </p:nvGrpSpPr>
        <p:grpSpPr>
          <a:xfrm>
            <a:off x="7135489" y="3020394"/>
            <a:ext cx="753342" cy="294749"/>
            <a:chOff x="3803122" y="1603375"/>
            <a:chExt cx="753342" cy="294749"/>
          </a:xfrm>
        </p:grpSpPr>
        <p:sp>
          <p:nvSpPr>
            <p:cNvPr id="72" name="Hexagon 71">
              <a:extLst>
                <a:ext uri="{FF2B5EF4-FFF2-40B4-BE49-F238E27FC236}">
                  <a16:creationId xmlns:a16="http://schemas.microsoft.com/office/drawing/2014/main" id="{CA4C8C0E-B9C9-45AD-A2AA-ED26C1FF1A33}"/>
                </a:ext>
              </a:extLst>
            </p:cNvPr>
            <p:cNvSpPr/>
            <p:nvPr/>
          </p:nvSpPr>
          <p:spPr>
            <a:xfrm>
              <a:off x="3803122" y="1603375"/>
              <a:ext cx="753342" cy="294749"/>
            </a:xfrm>
            <a:prstGeom prst="hexagon">
              <a:avLst>
                <a:gd name="adj" fmla="val 40000"/>
                <a:gd name="vf" fmla="val 115470"/>
              </a:avLst>
            </a:prstGeom>
            <a:solidFill>
              <a:srgbClr val="EA2B7B">
                <a:lumMod val="5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73" name="Hexagon 8">
              <a:extLst>
                <a:ext uri="{FF2B5EF4-FFF2-40B4-BE49-F238E27FC236}">
                  <a16:creationId xmlns:a16="http://schemas.microsoft.com/office/drawing/2014/main" id="{86C09491-F6E6-420D-A561-30DB1373CE9A}"/>
                </a:ext>
              </a:extLst>
            </p:cNvPr>
            <p:cNvSpPr txBox="1"/>
            <p:nvPr/>
          </p:nvSpPr>
          <p:spPr>
            <a:xfrm>
              <a:off x="3905200" y="1643314"/>
              <a:ext cx="549186" cy="214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400" kern="1200" dirty="0">
                  <a:solidFill>
                    <a:sysClr val="window" lastClr="FFFFFF"/>
                  </a:solidFill>
                  <a:latin typeface="Corbel"/>
                  <a:ea typeface="+mn-ea"/>
                  <a:cs typeface="+mn-cs"/>
                </a:rPr>
                <a:t>23</a:t>
              </a:r>
            </a:p>
          </p:txBody>
        </p:sp>
      </p:grpSp>
      <p:cxnSp>
        <p:nvCxnSpPr>
          <p:cNvPr id="5" name="Straight Connector 4">
            <a:extLst>
              <a:ext uri="{FF2B5EF4-FFF2-40B4-BE49-F238E27FC236}">
                <a16:creationId xmlns:a16="http://schemas.microsoft.com/office/drawing/2014/main" id="{1A9C8E31-4FAC-46C7-B665-B32AC6456C9D}"/>
              </a:ext>
            </a:extLst>
          </p:cNvPr>
          <p:cNvCxnSpPr>
            <a:stCxn id="13" idx="3"/>
            <a:endCxn id="27" idx="3"/>
          </p:cNvCxnSpPr>
          <p:nvPr/>
        </p:nvCxnSpPr>
        <p:spPr>
          <a:xfrm>
            <a:off x="2414331" y="3651436"/>
            <a:ext cx="740186" cy="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4" name="Straight Connector 73">
            <a:extLst>
              <a:ext uri="{FF2B5EF4-FFF2-40B4-BE49-F238E27FC236}">
                <a16:creationId xmlns:a16="http://schemas.microsoft.com/office/drawing/2014/main" id="{DDFBDFEA-0225-4A86-8D9B-31C424E1FDCA}"/>
              </a:ext>
            </a:extLst>
          </p:cNvPr>
          <p:cNvCxnSpPr>
            <a:cxnSpLocks/>
            <a:endCxn id="35" idx="3"/>
          </p:cNvCxnSpPr>
          <p:nvPr/>
        </p:nvCxnSpPr>
        <p:spPr>
          <a:xfrm flipV="1">
            <a:off x="4484874" y="3099143"/>
            <a:ext cx="760971" cy="552168"/>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0AA543D5-4224-4511-BD9A-B4213A75B669}"/>
              </a:ext>
            </a:extLst>
          </p:cNvPr>
          <p:cNvCxnSpPr>
            <a:cxnSpLocks/>
            <a:stCxn id="27" idx="0"/>
            <a:endCxn id="39" idx="3"/>
          </p:cNvCxnSpPr>
          <p:nvPr/>
        </p:nvCxnSpPr>
        <p:spPr>
          <a:xfrm>
            <a:off x="4489094" y="3651437"/>
            <a:ext cx="756751" cy="342888"/>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Straight Connector 82">
            <a:extLst>
              <a:ext uri="{FF2B5EF4-FFF2-40B4-BE49-F238E27FC236}">
                <a16:creationId xmlns:a16="http://schemas.microsoft.com/office/drawing/2014/main" id="{C4626D60-0AF4-45DC-BBD0-2E029491C464}"/>
              </a:ext>
            </a:extLst>
          </p:cNvPr>
          <p:cNvCxnSpPr>
            <a:cxnSpLocks/>
            <a:stCxn id="36" idx="3"/>
            <a:endCxn id="51" idx="3"/>
          </p:cNvCxnSpPr>
          <p:nvPr/>
        </p:nvCxnSpPr>
        <p:spPr>
          <a:xfrm flipV="1">
            <a:off x="5897109" y="2623356"/>
            <a:ext cx="1238380" cy="475787"/>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Straight Connector 85">
            <a:extLst>
              <a:ext uri="{FF2B5EF4-FFF2-40B4-BE49-F238E27FC236}">
                <a16:creationId xmlns:a16="http://schemas.microsoft.com/office/drawing/2014/main" id="{FC794AFF-988F-4C81-AD09-9F8F0BB2B6C7}"/>
              </a:ext>
            </a:extLst>
          </p:cNvPr>
          <p:cNvCxnSpPr>
            <a:cxnSpLocks/>
            <a:stCxn id="35" idx="0"/>
            <a:endCxn id="72" idx="3"/>
          </p:cNvCxnSpPr>
          <p:nvPr/>
        </p:nvCxnSpPr>
        <p:spPr>
          <a:xfrm>
            <a:off x="5999187" y="3099143"/>
            <a:ext cx="1136302" cy="6862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AB6EF997-799A-4577-98FA-D7F635224F89}"/>
              </a:ext>
            </a:extLst>
          </p:cNvPr>
          <p:cNvCxnSpPr>
            <a:cxnSpLocks/>
            <a:stCxn id="39" idx="0"/>
            <a:endCxn id="57" idx="3"/>
          </p:cNvCxnSpPr>
          <p:nvPr/>
        </p:nvCxnSpPr>
        <p:spPr>
          <a:xfrm flipV="1">
            <a:off x="5999187" y="3973876"/>
            <a:ext cx="3794697" cy="2044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4" name="Straight Connector 93">
            <a:extLst>
              <a:ext uri="{FF2B5EF4-FFF2-40B4-BE49-F238E27FC236}">
                <a16:creationId xmlns:a16="http://schemas.microsoft.com/office/drawing/2014/main" id="{8FEB170E-FF09-4E2C-844E-6212B46F8071}"/>
              </a:ext>
            </a:extLst>
          </p:cNvPr>
          <p:cNvCxnSpPr>
            <a:cxnSpLocks/>
            <a:stCxn id="51" idx="0"/>
            <a:endCxn id="63" idx="3"/>
          </p:cNvCxnSpPr>
          <p:nvPr/>
        </p:nvCxnSpPr>
        <p:spPr>
          <a:xfrm>
            <a:off x="7888831" y="2623356"/>
            <a:ext cx="1890899" cy="6618"/>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98" name="Group 97">
            <a:extLst>
              <a:ext uri="{FF2B5EF4-FFF2-40B4-BE49-F238E27FC236}">
                <a16:creationId xmlns:a16="http://schemas.microsoft.com/office/drawing/2014/main" id="{EA2C2422-0B27-4536-BFC8-C6602C915720}"/>
              </a:ext>
            </a:extLst>
          </p:cNvPr>
          <p:cNvGrpSpPr/>
          <p:nvPr/>
        </p:nvGrpSpPr>
        <p:grpSpPr>
          <a:xfrm>
            <a:off x="7616994" y="4511671"/>
            <a:ext cx="1853579" cy="1392428"/>
            <a:chOff x="1809464" y="2958909"/>
            <a:chExt cx="1853579" cy="1392428"/>
          </a:xfrm>
        </p:grpSpPr>
        <p:sp>
          <p:nvSpPr>
            <p:cNvPr id="99" name="Rectangle 98">
              <a:extLst>
                <a:ext uri="{FF2B5EF4-FFF2-40B4-BE49-F238E27FC236}">
                  <a16:creationId xmlns:a16="http://schemas.microsoft.com/office/drawing/2014/main" id="{CF6586B6-4AE2-4221-B19C-3B576086853F}"/>
                </a:ext>
              </a:extLst>
            </p:cNvPr>
            <p:cNvSpPr/>
            <p:nvPr/>
          </p:nvSpPr>
          <p:spPr>
            <a:xfrm>
              <a:off x="1809464" y="2958909"/>
              <a:ext cx="1853579" cy="1392428"/>
            </a:xfrm>
            <a:prstGeom prst="rect">
              <a:avLst/>
            </a:prstGeom>
            <a:ln/>
          </p:spPr>
          <p:style>
            <a:lnRef idx="2">
              <a:schemeClr val="dk1"/>
            </a:lnRef>
            <a:fillRef idx="1">
              <a:schemeClr val="lt1"/>
            </a:fillRef>
            <a:effectRef idx="0">
              <a:schemeClr val="dk1"/>
            </a:effectRef>
            <a:fontRef idx="minor">
              <a:schemeClr val="dk1"/>
            </a:fontRef>
          </p:style>
        </p:sp>
        <p:sp>
          <p:nvSpPr>
            <p:cNvPr id="100" name="TextBox 99">
              <a:extLst>
                <a:ext uri="{FF2B5EF4-FFF2-40B4-BE49-F238E27FC236}">
                  <a16:creationId xmlns:a16="http://schemas.microsoft.com/office/drawing/2014/main" id="{97B38AB8-CDDD-4473-8A16-404EDA09F095}"/>
                </a:ext>
              </a:extLst>
            </p:cNvPr>
            <p:cNvSpPr txBox="1"/>
            <p:nvPr/>
          </p:nvSpPr>
          <p:spPr>
            <a:xfrm>
              <a:off x="1809464" y="2958909"/>
              <a:ext cx="1853579" cy="1392428"/>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Font typeface="Arial" panose="020B0604020202020204" pitchFamily="34" charset="0"/>
                <a:buNone/>
              </a:pPr>
              <a:r>
                <a:rPr lang="en-US" sz="1400" kern="1200" dirty="0">
                  <a:solidFill>
                    <a:sysClr val="windowText" lastClr="000000">
                      <a:hueOff val="0"/>
                      <a:satOff val="0"/>
                      <a:lumOff val="0"/>
                      <a:alphaOff val="0"/>
                    </a:sysClr>
                  </a:solidFill>
                  <a:latin typeface="Corbel"/>
                  <a:ea typeface="+mn-ea"/>
                  <a:cs typeface="+mn-cs"/>
                </a:rPr>
                <a:t>Completed Post-Survey</a:t>
              </a:r>
            </a:p>
          </p:txBody>
        </p:sp>
      </p:grpSp>
      <p:sp>
        <p:nvSpPr>
          <p:cNvPr id="101" name="Straight Connector 100">
            <a:extLst>
              <a:ext uri="{FF2B5EF4-FFF2-40B4-BE49-F238E27FC236}">
                <a16:creationId xmlns:a16="http://schemas.microsoft.com/office/drawing/2014/main" id="{35DBA07F-EA3B-4A5D-8A66-5D335BBA31FC}"/>
              </a:ext>
            </a:extLst>
          </p:cNvPr>
          <p:cNvSpPr/>
          <p:nvPr/>
        </p:nvSpPr>
        <p:spPr>
          <a:xfrm>
            <a:off x="8710185" y="2663175"/>
            <a:ext cx="16250" cy="1767517"/>
          </a:xfrm>
          <a:prstGeom prst="line">
            <a:avLst/>
          </a:prstGeom>
          <a:ln>
            <a:tailEnd type="diamond"/>
          </a:ln>
        </p:spPr>
        <p:style>
          <a:lnRef idx="1">
            <a:schemeClr val="accent2"/>
          </a:lnRef>
          <a:fillRef idx="0">
            <a:schemeClr val="accent2"/>
          </a:fillRef>
          <a:effectRef idx="0">
            <a:schemeClr val="accent2"/>
          </a:effectRef>
          <a:fontRef idx="minor">
            <a:schemeClr val="tx1"/>
          </a:fontRef>
        </p:style>
      </p:sp>
    </p:spTree>
    <p:extLst>
      <p:ext uri="{BB962C8B-B14F-4D97-AF65-F5344CB8AC3E}">
        <p14:creationId xmlns:p14="http://schemas.microsoft.com/office/powerpoint/2010/main" val="123277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17</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681037"/>
            <a:ext cx="9146972" cy="640080"/>
          </a:xfrm>
        </p:spPr>
        <p:txBody>
          <a:bodyPr>
            <a:normAutofit/>
          </a:bodyPr>
          <a:lstStyle/>
          <a:p>
            <a:r>
              <a:rPr lang="en-US" altLang="ko-KR" sz="3200" b="1" dirty="0"/>
              <a:t>Measures</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sp>
        <p:nvSpPr>
          <p:cNvPr id="24" name="Content Placeholder 6">
            <a:extLst>
              <a:ext uri="{FF2B5EF4-FFF2-40B4-BE49-F238E27FC236}">
                <a16:creationId xmlns:a16="http://schemas.microsoft.com/office/drawing/2014/main" id="{03DA651D-8210-4E1B-91F5-0DF59FA4A288}"/>
              </a:ext>
            </a:extLst>
          </p:cNvPr>
          <p:cNvSpPr txBox="1">
            <a:spLocks/>
          </p:cNvSpPr>
          <p:nvPr/>
        </p:nvSpPr>
        <p:spPr>
          <a:xfrm>
            <a:off x="838200" y="1825625"/>
            <a:ext cx="10515600" cy="4351338"/>
          </a:xfrm>
          <a:prstGeom prst="rect">
            <a:avLst/>
          </a:prstGeom>
        </p:spPr>
        <p:txBody>
          <a:bodyPr>
            <a:normAutofit/>
          </a:bodyPr>
          <a:lst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Demographic Questions</a:t>
            </a:r>
          </a:p>
          <a:p>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Enright </a:t>
            </a:r>
            <a:r>
              <a:rPr lang="en-US" sz="2000" b="1" u="none" strike="noStrike" dirty="0">
                <a:solidFill>
                  <a:schemeClr val="accent3">
                    <a:lumMod val="50000"/>
                  </a:schemeClr>
                </a:solidFill>
                <a:effectLst/>
                <a:latin typeface="Arial" panose="020B0604020202020204" pitchFamily="34" charset="0"/>
                <a:cs typeface="Arial" panose="020B0604020202020204" pitchFamily="34" charset="0"/>
              </a:rPr>
              <a:t>Service love (Agape)</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Inventory Short Form (36 items) (Enright, 2020)</a:t>
            </a:r>
          </a:p>
          <a:p>
            <a:r>
              <a:rPr lang="en-US" sz="2000" i="0" dirty="0">
                <a:solidFill>
                  <a:schemeClr val="accent3">
                    <a:lumMod val="50000"/>
                  </a:schemeClr>
                </a:solidFill>
                <a:latin typeface="Arial" panose="020B0604020202020204" pitchFamily="34" charset="0"/>
                <a:cs typeface="Arial" panose="020B0604020202020204" pitchFamily="34" charset="0"/>
              </a:rPr>
              <a:t>Enright </a:t>
            </a:r>
            <a:r>
              <a:rPr lang="en-US" sz="2000" b="1" i="0" dirty="0">
                <a:solidFill>
                  <a:schemeClr val="accent3">
                    <a:lumMod val="50000"/>
                  </a:schemeClr>
                </a:solidFill>
                <a:latin typeface="Arial" panose="020B0604020202020204" pitchFamily="34" charset="0"/>
                <a:cs typeface="Arial" panose="020B0604020202020204" pitchFamily="34" charset="0"/>
              </a:rPr>
              <a:t>Forgiveness</a:t>
            </a:r>
            <a:r>
              <a:rPr lang="en-US" sz="2000" i="0" dirty="0">
                <a:solidFill>
                  <a:schemeClr val="accent3">
                    <a:lumMod val="50000"/>
                  </a:schemeClr>
                </a:solidFill>
                <a:latin typeface="Arial" panose="020B0604020202020204" pitchFamily="34" charset="0"/>
                <a:cs typeface="Arial" panose="020B0604020202020204" pitchFamily="34" charset="0"/>
              </a:rPr>
              <a:t> Inventory Short Form (30 items) (Enright et al., 2021)</a:t>
            </a:r>
          </a:p>
          <a:p>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Ethnic </a:t>
            </a:r>
            <a:r>
              <a:rPr lang="en-US" sz="2000" b="1" u="none" strike="noStrike" dirty="0">
                <a:solidFill>
                  <a:schemeClr val="accent3">
                    <a:lumMod val="50000"/>
                  </a:schemeClr>
                </a:solidFill>
                <a:effectLst/>
                <a:latin typeface="Arial" panose="020B0604020202020204" pitchFamily="34" charset="0"/>
                <a:cs typeface="Arial" panose="020B0604020202020204" pitchFamily="34" charset="0"/>
              </a:rPr>
              <a:t>Prejudice</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Scale (</a:t>
            </a:r>
            <a:r>
              <a:rPr lang="en-US" sz="2000" u="none" strike="noStrike" dirty="0" err="1">
                <a:solidFill>
                  <a:schemeClr val="accent3">
                    <a:lumMod val="50000"/>
                  </a:schemeClr>
                </a:solidFill>
                <a:effectLst/>
                <a:latin typeface="Arial" panose="020B0604020202020204" pitchFamily="34" charset="0"/>
                <a:cs typeface="Arial" panose="020B0604020202020204" pitchFamily="34" charset="0"/>
              </a:rPr>
              <a:t>Bonab</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et al., 2020) </a:t>
            </a:r>
          </a:p>
          <a:p>
            <a:r>
              <a:rPr lang="en-US" sz="2000" u="none" strike="noStrike" dirty="0" err="1">
                <a:solidFill>
                  <a:schemeClr val="accent3">
                    <a:lumMod val="50000"/>
                  </a:schemeClr>
                </a:solidFill>
                <a:effectLst/>
                <a:latin typeface="Arial" panose="020B0604020202020204" pitchFamily="34" charset="0"/>
                <a:cs typeface="Arial" panose="020B0604020202020204" pitchFamily="34" charset="0"/>
              </a:rPr>
              <a:t>Herth</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a:t>
            </a:r>
            <a:r>
              <a:rPr lang="en-US" sz="2000" b="1" u="none" strike="noStrike" dirty="0">
                <a:solidFill>
                  <a:schemeClr val="accent3">
                    <a:lumMod val="50000"/>
                  </a:schemeClr>
                </a:solidFill>
                <a:effectLst/>
                <a:latin typeface="Arial" panose="020B0604020202020204" pitchFamily="34" charset="0"/>
                <a:cs typeface="Arial" panose="020B0604020202020204" pitchFamily="34" charset="0"/>
              </a:rPr>
              <a:t>Hope</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Index (</a:t>
            </a:r>
            <a:r>
              <a:rPr lang="en-US" sz="2000" u="none" strike="noStrike" dirty="0" err="1">
                <a:solidFill>
                  <a:schemeClr val="accent3">
                    <a:lumMod val="50000"/>
                  </a:schemeClr>
                </a:solidFill>
                <a:effectLst/>
                <a:latin typeface="Arial" panose="020B0604020202020204" pitchFamily="34" charset="0"/>
                <a:cs typeface="Arial" panose="020B0604020202020204" pitchFamily="34" charset="0"/>
              </a:rPr>
              <a:t>Herth</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1992)</a:t>
            </a:r>
          </a:p>
          <a:p>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Rosenberg </a:t>
            </a:r>
            <a:r>
              <a:rPr lang="en-US" sz="2000" b="1" u="none" strike="noStrike" dirty="0">
                <a:solidFill>
                  <a:schemeClr val="accent3">
                    <a:lumMod val="50000"/>
                  </a:schemeClr>
                </a:solidFill>
                <a:effectLst/>
                <a:latin typeface="Arial" panose="020B0604020202020204" pitchFamily="34" charset="0"/>
                <a:cs typeface="Arial" panose="020B0604020202020204" pitchFamily="34" charset="0"/>
              </a:rPr>
              <a:t>Self-Esteem</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Scale (Rosenberg, 1965)</a:t>
            </a:r>
          </a:p>
          <a:p>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The Toronto </a:t>
            </a:r>
            <a:r>
              <a:rPr lang="en-US" sz="2000" b="1" u="none" strike="noStrike" dirty="0">
                <a:solidFill>
                  <a:schemeClr val="accent3">
                    <a:lumMod val="50000"/>
                  </a:schemeClr>
                </a:solidFill>
                <a:effectLst/>
                <a:latin typeface="Arial" panose="020B0604020202020204" pitchFamily="34" charset="0"/>
                <a:cs typeface="Arial" panose="020B0604020202020204" pitchFamily="34" charset="0"/>
              </a:rPr>
              <a:t>Empathy</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Questionnaire (</a:t>
            </a:r>
            <a:r>
              <a:rPr lang="en-US" sz="2000" u="none" strike="noStrike" dirty="0" err="1">
                <a:solidFill>
                  <a:schemeClr val="accent3">
                    <a:lumMod val="50000"/>
                  </a:schemeClr>
                </a:solidFill>
                <a:effectLst/>
                <a:latin typeface="Arial" panose="020B0604020202020204" pitchFamily="34" charset="0"/>
                <a:cs typeface="Arial" panose="020B0604020202020204" pitchFamily="34" charset="0"/>
              </a:rPr>
              <a:t>Spreng</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et al., 2009)</a:t>
            </a:r>
          </a:p>
          <a:p>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PROMIS</a:t>
            </a:r>
            <a:r>
              <a:rPr lang="en-US" sz="2000" dirty="0">
                <a:solidFill>
                  <a:schemeClr val="accent3">
                    <a:lumMod val="50000"/>
                  </a:schemeClr>
                </a:solidFill>
                <a:latin typeface="Arial" panose="020B0604020202020204" pitchFamily="34" charset="0"/>
                <a:cs typeface="Arial" panose="020B0604020202020204" pitchFamily="34" charset="0"/>
              </a:rPr>
              <a:t> Short Forms for </a:t>
            </a:r>
            <a:r>
              <a:rPr lang="en-US" sz="2000" b="1" dirty="0">
                <a:solidFill>
                  <a:schemeClr val="accent3">
                    <a:lumMod val="50000"/>
                  </a:schemeClr>
                </a:solidFill>
                <a:latin typeface="Arial" panose="020B0604020202020204" pitchFamily="34" charset="0"/>
                <a:cs typeface="Arial" panose="020B0604020202020204" pitchFamily="34" charset="0"/>
              </a:rPr>
              <a:t>Anger</a:t>
            </a:r>
            <a:r>
              <a:rPr lang="en-US" sz="2000" dirty="0">
                <a:solidFill>
                  <a:schemeClr val="accent3">
                    <a:lumMod val="50000"/>
                  </a:schemeClr>
                </a:solidFill>
                <a:latin typeface="Arial" panose="020B0604020202020204" pitchFamily="34" charset="0"/>
                <a:cs typeface="Arial" panose="020B0604020202020204" pitchFamily="34" charset="0"/>
              </a:rPr>
              <a:t> (5 items), </a:t>
            </a:r>
            <a:r>
              <a:rPr lang="en-US" sz="2000" b="1" dirty="0">
                <a:solidFill>
                  <a:schemeClr val="accent3">
                    <a:lumMod val="50000"/>
                  </a:schemeClr>
                </a:solidFill>
                <a:latin typeface="Arial" panose="020B0604020202020204" pitchFamily="34" charset="0"/>
                <a:cs typeface="Arial" panose="020B0604020202020204" pitchFamily="34" charset="0"/>
              </a:rPr>
              <a:t>Anxiety</a:t>
            </a:r>
            <a:r>
              <a:rPr lang="en-US" sz="2000" dirty="0">
                <a:solidFill>
                  <a:schemeClr val="accent3">
                    <a:lumMod val="50000"/>
                  </a:schemeClr>
                </a:solidFill>
                <a:latin typeface="Arial" panose="020B0604020202020204" pitchFamily="34" charset="0"/>
                <a:cs typeface="Arial" panose="020B0604020202020204" pitchFamily="34" charset="0"/>
              </a:rPr>
              <a:t> (8 items), and </a:t>
            </a:r>
            <a:r>
              <a:rPr lang="en-US" sz="2000" b="1" dirty="0">
                <a:solidFill>
                  <a:schemeClr val="accent3">
                    <a:lumMod val="50000"/>
                  </a:schemeClr>
                </a:solidFill>
                <a:latin typeface="Arial" panose="020B0604020202020204" pitchFamily="34" charset="0"/>
                <a:cs typeface="Arial" panose="020B0604020202020204" pitchFamily="34" charset="0"/>
              </a:rPr>
              <a:t>Depression</a:t>
            </a:r>
            <a:r>
              <a:rPr lang="en-US" sz="2000" dirty="0">
                <a:solidFill>
                  <a:schemeClr val="accent3">
                    <a:lumMod val="50000"/>
                  </a:schemeClr>
                </a:solidFill>
                <a:latin typeface="Arial" panose="020B0604020202020204" pitchFamily="34" charset="0"/>
                <a:cs typeface="Arial" panose="020B0604020202020204" pitchFamily="34" charset="0"/>
              </a:rPr>
              <a:t> (8 items)  </a:t>
            </a:r>
            <a:endParaRPr lang="en-US" sz="2000" i="0" u="none" strike="noStrike" dirty="0">
              <a:solidFill>
                <a:schemeClr val="accent3">
                  <a:lumMod val="50000"/>
                </a:schemeClr>
              </a:solidFill>
              <a:effectLst/>
              <a:latin typeface="Arial" panose="020B0604020202020204" pitchFamily="34" charset="0"/>
              <a:cs typeface="Arial" panose="020B0604020202020204" pitchFamily="34" charset="0"/>
            </a:endParaRPr>
          </a:p>
          <a:p>
            <a:r>
              <a:rPr lang="en-US" sz="2000" b="1" u="none" strike="noStrike" dirty="0">
                <a:solidFill>
                  <a:schemeClr val="accent3">
                    <a:lumMod val="50000"/>
                  </a:schemeClr>
                </a:solidFill>
                <a:effectLst/>
                <a:latin typeface="Arial" panose="020B0604020202020204" pitchFamily="34" charset="0"/>
                <a:cs typeface="Arial" panose="020B0604020202020204" pitchFamily="34" charset="0"/>
              </a:rPr>
              <a:t>Intrinsic Spirituality </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(Hodge, 2003)</a:t>
            </a:r>
          </a:p>
          <a:p>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Duke University Religion Index (DUREL) (Koenig &amp; Bussing, 2010): </a:t>
            </a:r>
            <a:r>
              <a:rPr lang="en-US" sz="2000" b="1" u="none" strike="noStrike" dirty="0">
                <a:solidFill>
                  <a:schemeClr val="accent3">
                    <a:lumMod val="50000"/>
                  </a:schemeClr>
                </a:solidFill>
                <a:effectLst/>
                <a:latin typeface="Arial" panose="020B0604020202020204" pitchFamily="34" charset="0"/>
                <a:cs typeface="Arial" panose="020B0604020202020204" pitchFamily="34" charset="0"/>
              </a:rPr>
              <a:t>Organizational, Non-Organizational, and Intrinsic Religiosities</a:t>
            </a:r>
            <a:r>
              <a:rPr lang="en-US" sz="2000" u="none" strike="noStrike" dirty="0">
                <a:solidFill>
                  <a:schemeClr val="accent3">
                    <a:lumMod val="50000"/>
                  </a:schemeClr>
                </a:solidFill>
                <a:effectLst/>
                <a:latin typeface="Arial" panose="020B0604020202020204" pitchFamily="34" charset="0"/>
                <a:cs typeface="Arial" panose="020B0604020202020204" pitchFamily="34" charset="0"/>
              </a:rPr>
              <a:t>. </a:t>
            </a:r>
          </a:p>
          <a:p>
            <a:pPr marL="457195" lvl="1" indent="0">
              <a:buNone/>
            </a:pPr>
            <a:endParaRPr lang="en-US" sz="1600" u="none" strike="noStrike" dirty="0">
              <a:solidFill>
                <a:schemeClr val="accent3">
                  <a:lumMod val="50000"/>
                </a:schemeClr>
              </a:solidFill>
              <a:effectLst/>
              <a:latin typeface="Arial" panose="020B0604020202020204" pitchFamily="34" charset="0"/>
              <a:cs typeface="Arial" panose="020B0604020202020204" pitchFamily="34" charset="0"/>
            </a:endParaRPr>
          </a:p>
          <a:p>
            <a:pPr lvl="1"/>
            <a:endParaRPr lang="en-US" altLang="ko-KR" sz="20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00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18</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414843"/>
            <a:ext cx="9146972" cy="640080"/>
          </a:xfrm>
        </p:spPr>
        <p:txBody>
          <a:bodyPr>
            <a:normAutofit/>
          </a:bodyPr>
          <a:lstStyle/>
          <a:p>
            <a:r>
              <a:rPr lang="en-US" altLang="ko-KR" sz="3200" b="1" dirty="0">
                <a:cs typeface="Segoe UI Semibold" panose="020B0702040204020203" pitchFamily="34" charset="0"/>
              </a:rPr>
              <a:t>Analysis</a:t>
            </a:r>
            <a:endParaRPr lang="en-US" sz="1100" b="1" dirty="0">
              <a:solidFill>
                <a:schemeClr val="bg2">
                  <a:lumMod val="50000"/>
                </a:schemeClr>
              </a:solidFill>
              <a:cs typeface="Segoe UI Semibold" panose="020B0702040204020203" pitchFamily="34" charset="0"/>
            </a:endParaRPr>
          </a:p>
        </p:txBody>
      </p:sp>
      <p:sp>
        <p:nvSpPr>
          <p:cNvPr id="24" name="Content Placeholder 6">
            <a:extLst>
              <a:ext uri="{FF2B5EF4-FFF2-40B4-BE49-F238E27FC236}">
                <a16:creationId xmlns:a16="http://schemas.microsoft.com/office/drawing/2014/main" id="{03DA651D-8210-4E1B-91F5-0DF59FA4A288}"/>
              </a:ext>
            </a:extLst>
          </p:cNvPr>
          <p:cNvSpPr txBox="1">
            <a:spLocks/>
          </p:cNvSpPr>
          <p:nvPr/>
        </p:nvSpPr>
        <p:spPr>
          <a:xfrm>
            <a:off x="574766" y="1214846"/>
            <a:ext cx="10779034" cy="5228311"/>
          </a:xfrm>
          <a:prstGeom prst="rect">
            <a:avLst/>
          </a:prstGeom>
        </p:spPr>
        <p:txBody>
          <a:bodyPr>
            <a:noAutofit/>
          </a:bodyPr>
          <a:lst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Descriptive Statistics (Pearson Correlation Analysis)</a:t>
            </a:r>
          </a:p>
          <a:p>
            <a:r>
              <a:rPr lang="en-US" sz="1800" dirty="0">
                <a:solidFill>
                  <a:schemeClr val="accent3">
                    <a:lumMod val="50000"/>
                  </a:schemeClr>
                </a:solidFill>
                <a:latin typeface="Arial" panose="020B0604020202020204" pitchFamily="34" charset="0"/>
                <a:cs typeface="Arial" panose="020B0604020202020204" pitchFamily="34" charset="0"/>
              </a:rPr>
              <a:t>Multivariate Analysis of Variance (MANOVA)</a:t>
            </a:r>
          </a:p>
          <a:p>
            <a:pPr lvl="1"/>
            <a:r>
              <a:rPr lang="en-US" sz="1800" dirty="0">
                <a:solidFill>
                  <a:schemeClr val="accent3">
                    <a:lumMod val="50000"/>
                  </a:schemeClr>
                </a:solidFill>
                <a:latin typeface="Arial" panose="020B0604020202020204" pitchFamily="34" charset="0"/>
                <a:cs typeface="Arial" panose="020B0604020202020204" pitchFamily="34" charset="0"/>
              </a:rPr>
              <a:t>Dependent Variables: all measures </a:t>
            </a:r>
          </a:p>
          <a:p>
            <a:pPr lvl="1"/>
            <a:r>
              <a:rPr lang="en-US" sz="1800" dirty="0">
                <a:solidFill>
                  <a:schemeClr val="accent3">
                    <a:lumMod val="50000"/>
                  </a:schemeClr>
                </a:solidFill>
                <a:latin typeface="Arial" panose="020B0604020202020204" pitchFamily="34" charset="0"/>
                <a:cs typeface="Arial" panose="020B0604020202020204" pitchFamily="34" charset="0"/>
              </a:rPr>
              <a:t>Independent Variable</a:t>
            </a:r>
          </a:p>
          <a:p>
            <a:pPr lvl="2"/>
            <a:r>
              <a:rPr lang="en-US" sz="1600" dirty="0">
                <a:solidFill>
                  <a:schemeClr val="accent3">
                    <a:lumMod val="50000"/>
                  </a:schemeClr>
                </a:solidFill>
                <a:latin typeface="Arial" panose="020B0604020202020204" pitchFamily="34" charset="0"/>
                <a:cs typeface="Arial" panose="020B0604020202020204" pitchFamily="34" charset="0"/>
              </a:rPr>
              <a:t>Gender: Male vs. Female</a:t>
            </a:r>
          </a:p>
          <a:p>
            <a:r>
              <a:rPr lang="en-US" sz="1800" dirty="0">
                <a:solidFill>
                  <a:schemeClr val="accent3">
                    <a:lumMod val="50000"/>
                  </a:schemeClr>
                </a:solidFill>
                <a:latin typeface="Arial" panose="020B0604020202020204" pitchFamily="34" charset="0"/>
                <a:cs typeface="Arial" panose="020B0604020202020204" pitchFamily="34" charset="0"/>
              </a:rPr>
              <a:t>Repeated Measure Analysis of Variance (ANOVA)</a:t>
            </a:r>
          </a:p>
          <a:p>
            <a:pPr lvl="1"/>
            <a:r>
              <a:rPr lang="en-US" sz="1800" dirty="0">
                <a:solidFill>
                  <a:schemeClr val="accent3">
                    <a:lumMod val="50000"/>
                  </a:schemeClr>
                </a:solidFill>
                <a:latin typeface="Arial" panose="020B0604020202020204" pitchFamily="34" charset="0"/>
                <a:cs typeface="Arial" panose="020B0604020202020204" pitchFamily="34" charset="0"/>
              </a:rPr>
              <a:t>Dependent Variables: each measure </a:t>
            </a:r>
          </a:p>
          <a:p>
            <a:pPr lvl="1"/>
            <a:r>
              <a:rPr lang="en-US" sz="1800" dirty="0">
                <a:solidFill>
                  <a:schemeClr val="accent3">
                    <a:lumMod val="50000"/>
                  </a:schemeClr>
                </a:solidFill>
                <a:latin typeface="Arial" panose="020B0604020202020204" pitchFamily="34" charset="0"/>
                <a:cs typeface="Arial" panose="020B0604020202020204" pitchFamily="34" charset="0"/>
              </a:rPr>
              <a:t>Independent Variable</a:t>
            </a:r>
          </a:p>
          <a:p>
            <a:pPr lvl="2"/>
            <a:r>
              <a:rPr lang="en-US" sz="1600" dirty="0">
                <a:solidFill>
                  <a:schemeClr val="accent3">
                    <a:lumMod val="50000"/>
                  </a:schemeClr>
                </a:solidFill>
                <a:latin typeface="Arial" panose="020B0604020202020204" pitchFamily="34" charset="0"/>
                <a:cs typeface="Arial" panose="020B0604020202020204" pitchFamily="34" charset="0"/>
              </a:rPr>
              <a:t>Within-Subject: Time </a:t>
            </a:r>
          </a:p>
          <a:p>
            <a:pPr lvl="2"/>
            <a:r>
              <a:rPr lang="en-US" sz="1600" dirty="0">
                <a:solidFill>
                  <a:schemeClr val="accent3">
                    <a:lumMod val="50000"/>
                  </a:schemeClr>
                </a:solidFill>
                <a:latin typeface="Arial" panose="020B0604020202020204" pitchFamily="34" charset="0"/>
                <a:cs typeface="Arial" panose="020B0604020202020204" pitchFamily="34" charset="0"/>
              </a:rPr>
              <a:t>Between-Subject: Group (Experimental vs. Control) </a:t>
            </a:r>
          </a:p>
          <a:p>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Statisti</a:t>
            </a:r>
            <a:r>
              <a:rPr lang="en-US" sz="1800" dirty="0">
                <a:solidFill>
                  <a:schemeClr val="accent3">
                    <a:lumMod val="50000"/>
                  </a:schemeClr>
                </a:solidFill>
                <a:latin typeface="Arial" panose="020B0604020202020204" pitchFamily="34" charset="0"/>
                <a:cs typeface="Arial" panose="020B0604020202020204" pitchFamily="34" charset="0"/>
              </a:rPr>
              <a:t>cal Software</a:t>
            </a:r>
          </a:p>
          <a:p>
            <a:pPr lvl="1"/>
            <a:r>
              <a:rPr lang="en-US" sz="1600" dirty="0">
                <a:solidFill>
                  <a:schemeClr val="accent3">
                    <a:lumMod val="50000"/>
                  </a:schemeClr>
                </a:solidFill>
                <a:latin typeface="Arial" panose="020B0604020202020204" pitchFamily="34" charset="0"/>
                <a:cs typeface="Arial" panose="020B0604020202020204" pitchFamily="34" charset="0"/>
              </a:rPr>
              <a:t>R ver. 4.1, SPSS ver. 27</a:t>
            </a:r>
            <a:endParaRPr lang="en-US" altLang="ko-KR" sz="16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016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descr="Light bulb on yellow background with sketched light beams and cord">
            <a:extLst>
              <a:ext uri="{FF2B5EF4-FFF2-40B4-BE49-F238E27FC236}">
                <a16:creationId xmlns:a16="http://schemas.microsoft.com/office/drawing/2014/main" id="{794DF580-A623-481A-9AFE-3B8D87260F93}"/>
              </a:ext>
            </a:extLst>
          </p:cNvPr>
          <p:cNvPicPr>
            <a:picLocks noChangeAspect="1"/>
          </p:cNvPicPr>
          <p:nvPr/>
        </p:nvPicPr>
        <p:blipFill rotWithShape="1">
          <a:blip r:embed="rId3">
            <a:alphaModFix amt="50000"/>
          </a:blip>
          <a:srcRect t="8536"/>
          <a:stretch/>
        </p:blipFill>
        <p:spPr>
          <a:xfrm>
            <a:off x="20" y="1"/>
            <a:ext cx="12191980" cy="6857999"/>
          </a:xfrm>
          <a:prstGeom prst="rect">
            <a:avLst/>
          </a:prstGeom>
        </p:spPr>
      </p:pic>
      <p:sp>
        <p:nvSpPr>
          <p:cNvPr id="2" name="Title 1">
            <a:extLst>
              <a:ext uri="{FF2B5EF4-FFF2-40B4-BE49-F238E27FC236}">
                <a16:creationId xmlns:a16="http://schemas.microsoft.com/office/drawing/2014/main" id="{147A720A-BCCD-49F9-871A-907518219B1C}"/>
              </a:ext>
            </a:extLst>
          </p:cNvPr>
          <p:cNvSpPr>
            <a:spLocks noGrp="1"/>
          </p:cNvSpPr>
          <p:nvPr>
            <p:ph type="title"/>
          </p:nvPr>
        </p:nvSpPr>
        <p:spPr/>
        <p:txBody>
          <a:bodyPr vert="horz" lIns="91440" tIns="45720" rIns="91440" bIns="45720" rtlCol="0" anchor="b">
            <a:normAutofit/>
          </a:bodyPr>
          <a:lstStyle/>
          <a:p>
            <a:r>
              <a:rPr lang="en-US" dirty="0">
                <a:solidFill>
                  <a:srgbClr val="FFFFFF"/>
                </a:solidFill>
              </a:rPr>
              <a:t>Results: Pre-Survey Data</a:t>
            </a:r>
          </a:p>
        </p:txBody>
      </p:sp>
      <p:sp>
        <p:nvSpPr>
          <p:cNvPr id="4" name="Slide Number Placeholder 3">
            <a:extLst>
              <a:ext uri="{FF2B5EF4-FFF2-40B4-BE49-F238E27FC236}">
                <a16:creationId xmlns:a16="http://schemas.microsoft.com/office/drawing/2014/main" id="{F5BFB78F-365F-4641-9307-EFC4FEE0B71B}"/>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A1A56B6-E25D-4C4A-BC12-0D73B21D1FD2}"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0241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D99BF-269A-4456-99D7-1DE34CED6E2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0EDB8-5305-433F-BE41-D7A86D811DB3}" type="slidenum">
              <a:rPr kumimoji="0" lang="en-US" sz="1200" b="0" i="0" u="none" strike="noStrike" kern="1200" cap="none" spc="0" normalizeH="0" baseline="0" noProof="0" smtClean="0">
                <a:ln>
                  <a:noFill/>
                </a:ln>
                <a:solidFill>
                  <a:srgbClr val="000000">
                    <a:lumMod val="65000"/>
                    <a:lumOff val="35000"/>
                  </a:srgb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lumMod val="65000"/>
                  <a:lumOff val="35000"/>
                </a:srgbClr>
              </a:solidFill>
              <a:effectLst/>
              <a:uLnTx/>
              <a:uFillTx/>
              <a:latin typeface="Segoe UI"/>
              <a:ea typeface="+mn-ea"/>
              <a:cs typeface="+mn-cs"/>
            </a:endParaRPr>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623481"/>
            <a:ext cx="9146972" cy="640080"/>
          </a:xfrm>
        </p:spPr>
        <p:txBody>
          <a:bodyPr>
            <a:normAutofit/>
          </a:bodyPr>
          <a:lstStyle/>
          <a:p>
            <a:r>
              <a:rPr lang="en-US" sz="3200" b="1" dirty="0">
                <a:cs typeface="Segoe UI Semibold" panose="020B0502040204020203" pitchFamily="34" charset="0"/>
              </a:rPr>
              <a:t>Research Teams</a:t>
            </a:r>
            <a:endParaRPr lang="en-US" sz="3200" b="1" dirty="0">
              <a:solidFill>
                <a:schemeClr val="bg2">
                  <a:lumMod val="50000"/>
                </a:schemeClr>
              </a:solidFill>
              <a:cs typeface="Segoe UI Semibold" panose="020B0502040204020203" pitchFamily="34" charset="0"/>
            </a:endParaRPr>
          </a:p>
        </p:txBody>
      </p:sp>
      <p:sp>
        <p:nvSpPr>
          <p:cNvPr id="42" name="TextBox 41">
            <a:extLst>
              <a:ext uri="{FF2B5EF4-FFF2-40B4-BE49-F238E27FC236}">
                <a16:creationId xmlns:a16="http://schemas.microsoft.com/office/drawing/2014/main" id="{9F0A2B8D-AA07-4DBB-BEC6-2AAF5BD55A7E}"/>
              </a:ext>
            </a:extLst>
          </p:cNvPr>
          <p:cNvSpPr txBox="1"/>
          <p:nvPr/>
        </p:nvSpPr>
        <p:spPr>
          <a:xfrm>
            <a:off x="2522221" y="3318513"/>
            <a:ext cx="7119257" cy="1227644"/>
          </a:xfrm>
          <a:prstGeom prst="rect">
            <a:avLst/>
          </a:prstGeom>
          <a:noFill/>
        </p:spPr>
        <p:txBody>
          <a:bodyPr wrap="square">
            <a:spAutoFit/>
          </a:bodyPr>
          <a:lstStyle/>
          <a:p>
            <a:pPr algn="ctr">
              <a:lnSpc>
                <a:spcPct val="200000"/>
              </a:lnSpc>
            </a:pPr>
            <a:r>
              <a:rPr lang="en-US" sz="2000" b="1" dirty="0">
                <a:solidFill>
                  <a:schemeClr val="accent3">
                    <a:lumMod val="50000"/>
                  </a:schemeClr>
                </a:solidFill>
              </a:rPr>
              <a:t>Robert Enright, Ph.D., University of Wisconsin-Madison </a:t>
            </a:r>
          </a:p>
          <a:p>
            <a:pPr algn="ctr">
              <a:lnSpc>
                <a:spcPct val="200000"/>
              </a:lnSpc>
            </a:pPr>
            <a:r>
              <a:rPr lang="en-US" sz="2000" b="1" dirty="0">
                <a:solidFill>
                  <a:schemeClr val="accent3">
                    <a:lumMod val="50000"/>
                  </a:schemeClr>
                </a:solidFill>
              </a:rPr>
              <a:t>Jiahe Wang Xu, M.S., University of Wisconsin-Madison</a:t>
            </a:r>
          </a:p>
        </p:txBody>
      </p:sp>
      <p:sp>
        <p:nvSpPr>
          <p:cNvPr id="44" name="TextBox 43">
            <a:extLst>
              <a:ext uri="{FF2B5EF4-FFF2-40B4-BE49-F238E27FC236}">
                <a16:creationId xmlns:a16="http://schemas.microsoft.com/office/drawing/2014/main" id="{5E301B94-8076-4633-964F-940213EAEF6C}"/>
              </a:ext>
            </a:extLst>
          </p:cNvPr>
          <p:cNvSpPr txBox="1"/>
          <p:nvPr/>
        </p:nvSpPr>
        <p:spPr>
          <a:xfrm>
            <a:off x="-11972" y="1677215"/>
            <a:ext cx="6093822" cy="1227644"/>
          </a:xfrm>
          <a:prstGeom prst="rect">
            <a:avLst/>
          </a:prstGeom>
          <a:noFill/>
        </p:spPr>
        <p:txBody>
          <a:bodyPr wrap="square">
            <a:spAutoFit/>
          </a:bodyPr>
          <a:lstStyle/>
          <a:p>
            <a:pPr algn="ctr">
              <a:lnSpc>
                <a:spcPct val="200000"/>
              </a:lnSpc>
            </a:pPr>
            <a:r>
              <a:rPr lang="en-US" sz="2000" b="1" dirty="0">
                <a:solidFill>
                  <a:schemeClr val="accent3">
                    <a:lumMod val="50000"/>
                  </a:schemeClr>
                </a:solidFill>
              </a:rPr>
              <a:t>PI: Chansoon Lee, Ph.D.</a:t>
            </a:r>
          </a:p>
          <a:p>
            <a:pPr algn="ctr">
              <a:lnSpc>
                <a:spcPct val="200000"/>
              </a:lnSpc>
            </a:pPr>
            <a:r>
              <a:rPr lang="en-US" sz="2000" b="1" dirty="0">
                <a:solidFill>
                  <a:schemeClr val="accent3">
                    <a:lumMod val="50000"/>
                  </a:schemeClr>
                </a:solidFill>
              </a:rPr>
              <a:t>Linda Mintle, Ph.D.</a:t>
            </a:r>
          </a:p>
        </p:txBody>
      </p:sp>
      <p:sp>
        <p:nvSpPr>
          <p:cNvPr id="45" name="TextBox 44">
            <a:extLst>
              <a:ext uri="{FF2B5EF4-FFF2-40B4-BE49-F238E27FC236}">
                <a16:creationId xmlns:a16="http://schemas.microsoft.com/office/drawing/2014/main" id="{1D7E7B54-FC34-4EA9-A541-C2B0AC3A1FD5}"/>
              </a:ext>
            </a:extLst>
          </p:cNvPr>
          <p:cNvSpPr txBox="1"/>
          <p:nvPr/>
        </p:nvSpPr>
        <p:spPr>
          <a:xfrm>
            <a:off x="6110151" y="1677215"/>
            <a:ext cx="6093822" cy="1227644"/>
          </a:xfrm>
          <a:prstGeom prst="rect">
            <a:avLst/>
          </a:prstGeom>
          <a:noFill/>
        </p:spPr>
        <p:txBody>
          <a:bodyPr wrap="square">
            <a:spAutoFit/>
          </a:bodyPr>
          <a:lstStyle/>
          <a:p>
            <a:pPr algn="ctr">
              <a:lnSpc>
                <a:spcPct val="200000"/>
              </a:lnSpc>
            </a:pPr>
            <a:r>
              <a:rPr lang="en-US" sz="2000" b="1" dirty="0">
                <a:solidFill>
                  <a:schemeClr val="accent3">
                    <a:lumMod val="50000"/>
                  </a:schemeClr>
                </a:solidFill>
              </a:rPr>
              <a:t>Ashley Mason, B.S., OMS-II</a:t>
            </a:r>
          </a:p>
          <a:p>
            <a:pPr algn="ctr">
              <a:lnSpc>
                <a:spcPct val="200000"/>
              </a:lnSpc>
            </a:pPr>
            <a:r>
              <a:rPr lang="en-US" sz="2000" b="1" dirty="0">
                <a:solidFill>
                  <a:schemeClr val="accent3">
                    <a:lumMod val="50000"/>
                  </a:schemeClr>
                </a:solidFill>
              </a:rPr>
              <a:t>Adam Nakamoto, B.S., OMS-II</a:t>
            </a:r>
          </a:p>
        </p:txBody>
      </p:sp>
    </p:spTree>
    <p:extLst>
      <p:ext uri="{BB962C8B-B14F-4D97-AF65-F5344CB8AC3E}">
        <p14:creationId xmlns:p14="http://schemas.microsoft.com/office/powerpoint/2010/main" val="1751233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20</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307522"/>
            <a:ext cx="9146972" cy="640080"/>
          </a:xfrm>
        </p:spPr>
        <p:txBody>
          <a:bodyPr>
            <a:normAutofit/>
          </a:bodyPr>
          <a:lstStyle/>
          <a:p>
            <a:r>
              <a:rPr lang="en-US" altLang="ko-KR" sz="3200" b="1" dirty="0"/>
              <a:t>Results of Pre-Survey Data</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graphicFrame>
        <p:nvGraphicFramePr>
          <p:cNvPr id="72" name="Table 2">
            <a:extLst>
              <a:ext uri="{FF2B5EF4-FFF2-40B4-BE49-F238E27FC236}">
                <a16:creationId xmlns:a16="http://schemas.microsoft.com/office/drawing/2014/main" id="{02FC67FF-FBB9-4D6F-BBB9-264D5A58DF9A}"/>
              </a:ext>
            </a:extLst>
          </p:cNvPr>
          <p:cNvGraphicFramePr>
            <a:graphicFrameLocks noGrp="1"/>
          </p:cNvGraphicFramePr>
          <p:nvPr>
            <p:extLst>
              <p:ext uri="{D42A27DB-BD31-4B8C-83A1-F6EECF244321}">
                <p14:modId xmlns:p14="http://schemas.microsoft.com/office/powerpoint/2010/main" val="225462784"/>
              </p:ext>
            </p:extLst>
          </p:nvPr>
        </p:nvGraphicFramePr>
        <p:xfrm>
          <a:off x="543474" y="2013805"/>
          <a:ext cx="5424908" cy="4314233"/>
        </p:xfrm>
        <a:graphic>
          <a:graphicData uri="http://schemas.openxmlformats.org/drawingml/2006/table">
            <a:tbl>
              <a:tblPr firstRow="1" bandRow="1">
                <a:tableStyleId>{0E3FDE45-AF77-4B5C-9715-49D594BDF05E}</a:tableStyleId>
              </a:tblPr>
              <a:tblGrid>
                <a:gridCol w="2438400">
                  <a:extLst>
                    <a:ext uri="{9D8B030D-6E8A-4147-A177-3AD203B41FA5}">
                      <a16:colId xmlns:a16="http://schemas.microsoft.com/office/drawing/2014/main" val="3653675541"/>
                    </a:ext>
                  </a:extLst>
                </a:gridCol>
                <a:gridCol w="1508760">
                  <a:extLst>
                    <a:ext uri="{9D8B030D-6E8A-4147-A177-3AD203B41FA5}">
                      <a16:colId xmlns:a16="http://schemas.microsoft.com/office/drawing/2014/main" val="453465847"/>
                    </a:ext>
                  </a:extLst>
                </a:gridCol>
                <a:gridCol w="1477748">
                  <a:extLst>
                    <a:ext uri="{9D8B030D-6E8A-4147-A177-3AD203B41FA5}">
                      <a16:colId xmlns:a16="http://schemas.microsoft.com/office/drawing/2014/main" val="2651011576"/>
                    </a:ext>
                  </a:extLst>
                </a:gridCol>
              </a:tblGrid>
              <a:tr h="548613">
                <a:tc>
                  <a:txBody>
                    <a:bodyPr/>
                    <a:lstStyle>
                      <a:lvl1pPr marL="0" algn="l" defTabSz="914400" rtl="0" eaLnBrk="1" latinLnBrk="0" hangingPunct="1">
                        <a:defRPr sz="1800" b="1" kern="1200">
                          <a:solidFill>
                            <a:schemeClr val="tx1"/>
                          </a:solidFill>
                          <a:latin typeface="Cambria"/>
                        </a:defRPr>
                      </a:lvl1pPr>
                      <a:lvl2pPr marL="457200" algn="l" defTabSz="914400" rtl="0" eaLnBrk="1" latinLnBrk="0" hangingPunct="1">
                        <a:defRPr sz="1800" b="1" kern="1200">
                          <a:solidFill>
                            <a:schemeClr val="tx1"/>
                          </a:solidFill>
                          <a:latin typeface="Cambria"/>
                        </a:defRPr>
                      </a:lvl2pPr>
                      <a:lvl3pPr marL="914400" algn="l" defTabSz="914400" rtl="0" eaLnBrk="1" latinLnBrk="0" hangingPunct="1">
                        <a:defRPr sz="1800" b="1" kern="1200">
                          <a:solidFill>
                            <a:schemeClr val="tx1"/>
                          </a:solidFill>
                          <a:latin typeface="Cambria"/>
                        </a:defRPr>
                      </a:lvl3pPr>
                      <a:lvl4pPr marL="1371600" algn="l" defTabSz="914400" rtl="0" eaLnBrk="1" latinLnBrk="0" hangingPunct="1">
                        <a:defRPr sz="1800" b="1" kern="1200">
                          <a:solidFill>
                            <a:schemeClr val="tx1"/>
                          </a:solidFill>
                          <a:latin typeface="Cambria"/>
                        </a:defRPr>
                      </a:lvl4pPr>
                      <a:lvl5pPr marL="1828800" algn="l" defTabSz="914400" rtl="0" eaLnBrk="1" latinLnBrk="0" hangingPunct="1">
                        <a:defRPr sz="1800" b="1" kern="1200">
                          <a:solidFill>
                            <a:schemeClr val="tx1"/>
                          </a:solidFill>
                          <a:latin typeface="Cambria"/>
                        </a:defRPr>
                      </a:lvl5pPr>
                      <a:lvl6pPr marL="2286000" algn="l" defTabSz="914400" rtl="0" eaLnBrk="1" latinLnBrk="0" hangingPunct="1">
                        <a:defRPr sz="1800" b="1" kern="1200">
                          <a:solidFill>
                            <a:schemeClr val="tx1"/>
                          </a:solidFill>
                          <a:latin typeface="Cambria"/>
                        </a:defRPr>
                      </a:lvl6pPr>
                      <a:lvl7pPr marL="2743200" algn="l" defTabSz="914400" rtl="0" eaLnBrk="1" latinLnBrk="0" hangingPunct="1">
                        <a:defRPr sz="1800" b="1" kern="1200">
                          <a:solidFill>
                            <a:schemeClr val="tx1"/>
                          </a:solidFill>
                          <a:latin typeface="Cambria"/>
                        </a:defRPr>
                      </a:lvl7pPr>
                      <a:lvl8pPr marL="3200400" algn="l" defTabSz="914400" rtl="0" eaLnBrk="1" latinLnBrk="0" hangingPunct="1">
                        <a:defRPr sz="1800" b="1" kern="1200">
                          <a:solidFill>
                            <a:schemeClr val="tx1"/>
                          </a:solidFill>
                          <a:latin typeface="Cambria"/>
                        </a:defRPr>
                      </a:lvl8pPr>
                      <a:lvl9pPr marL="3657600" algn="l" defTabSz="914400" rtl="0" eaLnBrk="1" latinLnBrk="0" hangingPunct="1">
                        <a:defRPr sz="1800" b="1" kern="1200">
                          <a:solidFill>
                            <a:schemeClr val="tx1"/>
                          </a:solidFill>
                          <a:latin typeface="Cambria"/>
                        </a:defRPr>
                      </a:lvl9pPr>
                    </a:lstStyle>
                    <a:p>
                      <a:pPr algn="ctr"/>
                      <a:r>
                        <a:rPr lang="en-US" sz="2000" b="0" dirty="0">
                          <a:solidFill>
                            <a:schemeClr val="accent3">
                              <a:lumMod val="50000"/>
                            </a:schemeClr>
                          </a:solidFill>
                        </a:rPr>
                        <a:t>Measure</a:t>
                      </a:r>
                    </a:p>
                  </a:txBody>
                  <a:tcPr/>
                </a:tc>
                <a:tc>
                  <a:txBody>
                    <a:bodyPr/>
                    <a:lstStyle>
                      <a:lvl1pPr marL="0" algn="l" defTabSz="914400" rtl="0" eaLnBrk="1" latinLnBrk="0" hangingPunct="1">
                        <a:defRPr sz="1800" b="1" kern="1200">
                          <a:solidFill>
                            <a:schemeClr val="tx1"/>
                          </a:solidFill>
                          <a:latin typeface="Cambria"/>
                        </a:defRPr>
                      </a:lvl1pPr>
                      <a:lvl2pPr marL="457200" algn="l" defTabSz="914400" rtl="0" eaLnBrk="1" latinLnBrk="0" hangingPunct="1">
                        <a:defRPr sz="1800" b="1" kern="1200">
                          <a:solidFill>
                            <a:schemeClr val="tx1"/>
                          </a:solidFill>
                          <a:latin typeface="Cambria"/>
                        </a:defRPr>
                      </a:lvl2pPr>
                      <a:lvl3pPr marL="914400" algn="l" defTabSz="914400" rtl="0" eaLnBrk="1" latinLnBrk="0" hangingPunct="1">
                        <a:defRPr sz="1800" b="1" kern="1200">
                          <a:solidFill>
                            <a:schemeClr val="tx1"/>
                          </a:solidFill>
                          <a:latin typeface="Cambria"/>
                        </a:defRPr>
                      </a:lvl3pPr>
                      <a:lvl4pPr marL="1371600" algn="l" defTabSz="914400" rtl="0" eaLnBrk="1" latinLnBrk="0" hangingPunct="1">
                        <a:defRPr sz="1800" b="1" kern="1200">
                          <a:solidFill>
                            <a:schemeClr val="tx1"/>
                          </a:solidFill>
                          <a:latin typeface="Cambria"/>
                        </a:defRPr>
                      </a:lvl4pPr>
                      <a:lvl5pPr marL="1828800" algn="l" defTabSz="914400" rtl="0" eaLnBrk="1" latinLnBrk="0" hangingPunct="1">
                        <a:defRPr sz="1800" b="1" kern="1200">
                          <a:solidFill>
                            <a:schemeClr val="tx1"/>
                          </a:solidFill>
                          <a:latin typeface="Cambria"/>
                        </a:defRPr>
                      </a:lvl5pPr>
                      <a:lvl6pPr marL="2286000" algn="l" defTabSz="914400" rtl="0" eaLnBrk="1" latinLnBrk="0" hangingPunct="1">
                        <a:defRPr sz="1800" b="1" kern="1200">
                          <a:solidFill>
                            <a:schemeClr val="tx1"/>
                          </a:solidFill>
                          <a:latin typeface="Cambria"/>
                        </a:defRPr>
                      </a:lvl6pPr>
                      <a:lvl7pPr marL="2743200" algn="l" defTabSz="914400" rtl="0" eaLnBrk="1" latinLnBrk="0" hangingPunct="1">
                        <a:defRPr sz="1800" b="1" kern="1200">
                          <a:solidFill>
                            <a:schemeClr val="tx1"/>
                          </a:solidFill>
                          <a:latin typeface="Cambria"/>
                        </a:defRPr>
                      </a:lvl7pPr>
                      <a:lvl8pPr marL="3200400" algn="l" defTabSz="914400" rtl="0" eaLnBrk="1" latinLnBrk="0" hangingPunct="1">
                        <a:defRPr sz="1800" b="1" kern="1200">
                          <a:solidFill>
                            <a:schemeClr val="tx1"/>
                          </a:solidFill>
                          <a:latin typeface="Cambria"/>
                        </a:defRPr>
                      </a:lvl8pPr>
                      <a:lvl9pPr marL="3657600" algn="l" defTabSz="914400" rtl="0" eaLnBrk="1" latinLnBrk="0" hangingPunct="1">
                        <a:defRPr sz="1800" b="1" kern="1200">
                          <a:solidFill>
                            <a:schemeClr val="tx1"/>
                          </a:solidFill>
                          <a:latin typeface="Cambria"/>
                        </a:defRPr>
                      </a:lvl9pPr>
                    </a:lstStyle>
                    <a:p>
                      <a:pPr algn="ctr"/>
                      <a:r>
                        <a:rPr lang="en-US" sz="2000" b="0" dirty="0">
                          <a:solidFill>
                            <a:schemeClr val="accent3">
                              <a:lumMod val="50000"/>
                            </a:schemeClr>
                          </a:solidFill>
                        </a:rPr>
                        <a:t>Pearson’s r</a:t>
                      </a:r>
                      <a:endParaRPr lang="en-US" sz="2000" b="0" i="1" dirty="0">
                        <a:solidFill>
                          <a:schemeClr val="accent3">
                            <a:lumMod val="50000"/>
                          </a:schemeClr>
                        </a:solidFill>
                      </a:endParaRPr>
                    </a:p>
                  </a:txBody>
                  <a:tcPr/>
                </a:tc>
                <a:tc>
                  <a:txBody>
                    <a:bodyPr/>
                    <a:lstStyle>
                      <a:lvl1pPr marL="0" algn="l" defTabSz="914400" rtl="0" eaLnBrk="1" latinLnBrk="0" hangingPunct="1">
                        <a:defRPr sz="1800" b="1" kern="1200">
                          <a:solidFill>
                            <a:schemeClr val="tx1"/>
                          </a:solidFill>
                          <a:latin typeface="Cambria"/>
                        </a:defRPr>
                      </a:lvl1pPr>
                      <a:lvl2pPr marL="457200" algn="l" defTabSz="914400" rtl="0" eaLnBrk="1" latinLnBrk="0" hangingPunct="1">
                        <a:defRPr sz="1800" b="1" kern="1200">
                          <a:solidFill>
                            <a:schemeClr val="tx1"/>
                          </a:solidFill>
                          <a:latin typeface="Cambria"/>
                        </a:defRPr>
                      </a:lvl2pPr>
                      <a:lvl3pPr marL="914400" algn="l" defTabSz="914400" rtl="0" eaLnBrk="1" latinLnBrk="0" hangingPunct="1">
                        <a:defRPr sz="1800" b="1" kern="1200">
                          <a:solidFill>
                            <a:schemeClr val="tx1"/>
                          </a:solidFill>
                          <a:latin typeface="Cambria"/>
                        </a:defRPr>
                      </a:lvl3pPr>
                      <a:lvl4pPr marL="1371600" algn="l" defTabSz="914400" rtl="0" eaLnBrk="1" latinLnBrk="0" hangingPunct="1">
                        <a:defRPr sz="1800" b="1" kern="1200">
                          <a:solidFill>
                            <a:schemeClr val="tx1"/>
                          </a:solidFill>
                          <a:latin typeface="Cambria"/>
                        </a:defRPr>
                      </a:lvl4pPr>
                      <a:lvl5pPr marL="1828800" algn="l" defTabSz="914400" rtl="0" eaLnBrk="1" latinLnBrk="0" hangingPunct="1">
                        <a:defRPr sz="1800" b="1" kern="1200">
                          <a:solidFill>
                            <a:schemeClr val="tx1"/>
                          </a:solidFill>
                          <a:latin typeface="Cambria"/>
                        </a:defRPr>
                      </a:lvl5pPr>
                      <a:lvl6pPr marL="2286000" algn="l" defTabSz="914400" rtl="0" eaLnBrk="1" latinLnBrk="0" hangingPunct="1">
                        <a:defRPr sz="1800" b="1" kern="1200">
                          <a:solidFill>
                            <a:schemeClr val="tx1"/>
                          </a:solidFill>
                          <a:latin typeface="Cambria"/>
                        </a:defRPr>
                      </a:lvl6pPr>
                      <a:lvl7pPr marL="2743200" algn="l" defTabSz="914400" rtl="0" eaLnBrk="1" latinLnBrk="0" hangingPunct="1">
                        <a:defRPr sz="1800" b="1" kern="1200">
                          <a:solidFill>
                            <a:schemeClr val="tx1"/>
                          </a:solidFill>
                          <a:latin typeface="Cambria"/>
                        </a:defRPr>
                      </a:lvl7pPr>
                      <a:lvl8pPr marL="3200400" algn="l" defTabSz="914400" rtl="0" eaLnBrk="1" latinLnBrk="0" hangingPunct="1">
                        <a:defRPr sz="1800" b="1" kern="1200">
                          <a:solidFill>
                            <a:schemeClr val="tx1"/>
                          </a:solidFill>
                          <a:latin typeface="Cambria"/>
                        </a:defRPr>
                      </a:lvl8pPr>
                      <a:lvl9pPr marL="3657600" algn="l" defTabSz="914400" rtl="0" eaLnBrk="1" latinLnBrk="0" hangingPunct="1">
                        <a:defRPr sz="1800" b="1" kern="1200">
                          <a:solidFill>
                            <a:schemeClr val="tx1"/>
                          </a:solidFill>
                          <a:latin typeface="Cambria"/>
                        </a:defRPr>
                      </a:lvl9pPr>
                    </a:lstStyle>
                    <a:p>
                      <a:pPr algn="ctr"/>
                      <a:r>
                        <a:rPr lang="en-US" sz="2000" b="0" dirty="0">
                          <a:solidFill>
                            <a:schemeClr val="accent3">
                              <a:lumMod val="50000"/>
                            </a:schemeClr>
                          </a:solidFill>
                        </a:rPr>
                        <a:t>p</a:t>
                      </a:r>
                    </a:p>
                  </a:txBody>
                  <a:tcPr/>
                </a:tc>
                <a:extLst>
                  <a:ext uri="{0D108BD9-81ED-4DB2-BD59-A6C34878D82A}">
                    <a16:rowId xmlns:a16="http://schemas.microsoft.com/office/drawing/2014/main" val="3285041446"/>
                  </a:ext>
                </a:extLst>
              </a:tr>
              <a:tr h="753124">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Empathy</a:t>
                      </a:r>
                      <a:endParaRPr lang="en-US" sz="2000" i="1" dirty="0">
                        <a:solidFill>
                          <a:schemeClr val="accent3">
                            <a:lumMod val="50000"/>
                          </a:schemeClr>
                        </a:solidFill>
                      </a:endParaRP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0.34</a:t>
                      </a: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&lt;0.01</a:t>
                      </a:r>
                    </a:p>
                  </a:txBody>
                  <a:tcPr/>
                </a:tc>
                <a:extLst>
                  <a:ext uri="{0D108BD9-81ED-4DB2-BD59-A6C34878D82A}">
                    <a16:rowId xmlns:a16="http://schemas.microsoft.com/office/drawing/2014/main" val="4125414904"/>
                  </a:ext>
                </a:extLst>
              </a:tr>
              <a:tr h="753124">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Hope</a:t>
                      </a:r>
                      <a:endParaRPr lang="en-US" sz="2000" i="1" dirty="0">
                        <a:solidFill>
                          <a:schemeClr val="accent3">
                            <a:lumMod val="50000"/>
                          </a:schemeClr>
                        </a:solidFill>
                      </a:endParaRP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0.24</a:t>
                      </a: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&lt;0.01</a:t>
                      </a:r>
                    </a:p>
                  </a:txBody>
                  <a:tcPr/>
                </a:tc>
                <a:extLst>
                  <a:ext uri="{0D108BD9-81ED-4DB2-BD59-A6C34878D82A}">
                    <a16:rowId xmlns:a16="http://schemas.microsoft.com/office/drawing/2014/main" val="3258966618"/>
                  </a:ext>
                </a:extLst>
              </a:tr>
              <a:tr h="753124">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Intrinsic </a:t>
                      </a:r>
                    </a:p>
                    <a:p>
                      <a:pPr algn="ctr"/>
                      <a:r>
                        <a:rPr lang="en-US" sz="2000" dirty="0">
                          <a:solidFill>
                            <a:schemeClr val="accent3">
                              <a:lumMod val="50000"/>
                            </a:schemeClr>
                          </a:solidFill>
                        </a:rPr>
                        <a:t>Spirituality</a:t>
                      </a:r>
                      <a:endParaRPr lang="en-US" sz="2000" i="1" dirty="0">
                        <a:solidFill>
                          <a:schemeClr val="accent3">
                            <a:lumMod val="50000"/>
                          </a:schemeClr>
                        </a:solidFill>
                      </a:endParaRP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0.20</a:t>
                      </a: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0.01</a:t>
                      </a:r>
                    </a:p>
                  </a:txBody>
                  <a:tcPr/>
                </a:tc>
                <a:extLst>
                  <a:ext uri="{0D108BD9-81ED-4DB2-BD59-A6C34878D82A}">
                    <a16:rowId xmlns:a16="http://schemas.microsoft.com/office/drawing/2014/main" val="1245572269"/>
                  </a:ext>
                </a:extLst>
              </a:tr>
              <a:tr h="753124">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Organizational Religiosity</a:t>
                      </a:r>
                      <a:endParaRPr lang="en-US" sz="2000" i="1" dirty="0">
                        <a:solidFill>
                          <a:schemeClr val="accent3">
                            <a:lumMod val="50000"/>
                          </a:schemeClr>
                        </a:solidFill>
                      </a:endParaRP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0.19</a:t>
                      </a: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0.02</a:t>
                      </a:r>
                    </a:p>
                  </a:txBody>
                  <a:tcPr/>
                </a:tc>
                <a:extLst>
                  <a:ext uri="{0D108BD9-81ED-4DB2-BD59-A6C34878D82A}">
                    <a16:rowId xmlns:a16="http://schemas.microsoft.com/office/drawing/2014/main" val="1821933158"/>
                  </a:ext>
                </a:extLst>
              </a:tr>
              <a:tr h="753124">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Non-Organizational Religiosity</a:t>
                      </a:r>
                      <a:endParaRPr lang="en-US" sz="2000" i="1" dirty="0">
                        <a:solidFill>
                          <a:schemeClr val="accent3">
                            <a:lumMod val="50000"/>
                          </a:schemeClr>
                        </a:solidFill>
                      </a:endParaRP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0.18</a:t>
                      </a:r>
                    </a:p>
                  </a:txBody>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0.03</a:t>
                      </a:r>
                    </a:p>
                  </a:txBody>
                  <a:tcPr/>
                </a:tc>
                <a:extLst>
                  <a:ext uri="{0D108BD9-81ED-4DB2-BD59-A6C34878D82A}">
                    <a16:rowId xmlns:a16="http://schemas.microsoft.com/office/drawing/2014/main" val="1512484836"/>
                  </a:ext>
                </a:extLst>
              </a:tr>
            </a:tbl>
          </a:graphicData>
        </a:graphic>
      </p:graphicFrame>
      <p:sp>
        <p:nvSpPr>
          <p:cNvPr id="73" name="TextBox 72">
            <a:extLst>
              <a:ext uri="{FF2B5EF4-FFF2-40B4-BE49-F238E27FC236}">
                <a16:creationId xmlns:a16="http://schemas.microsoft.com/office/drawing/2014/main" id="{11F90DAA-3E0D-4BCE-9EDC-450972C5E494}"/>
              </a:ext>
            </a:extLst>
          </p:cNvPr>
          <p:cNvSpPr txBox="1"/>
          <p:nvPr/>
        </p:nvSpPr>
        <p:spPr>
          <a:xfrm>
            <a:off x="2401111" y="1354678"/>
            <a:ext cx="7389777" cy="584775"/>
          </a:xfrm>
          <a:prstGeom prst="rect">
            <a:avLst/>
          </a:prstGeom>
          <a:noFill/>
        </p:spPr>
        <p:txBody>
          <a:bodyPr wrap="square">
            <a:spAutoFit/>
          </a:bodyPr>
          <a:lstStyle/>
          <a:p>
            <a:pPr algn="ctr"/>
            <a:r>
              <a:rPr lang="en-US" sz="3200" b="1" i="1" dirty="0">
                <a:solidFill>
                  <a:srgbClr val="0A193E"/>
                </a:solidFill>
                <a:latin typeface="Cambria"/>
              </a:rPr>
              <a:t>Correlations with Agape Love</a:t>
            </a:r>
          </a:p>
        </p:txBody>
      </p:sp>
      <p:graphicFrame>
        <p:nvGraphicFramePr>
          <p:cNvPr id="9" name="Table 2">
            <a:extLst>
              <a:ext uri="{FF2B5EF4-FFF2-40B4-BE49-F238E27FC236}">
                <a16:creationId xmlns:a16="http://schemas.microsoft.com/office/drawing/2014/main" id="{D20312DA-41F6-4A29-85C1-61B892322276}"/>
              </a:ext>
            </a:extLst>
          </p:cNvPr>
          <p:cNvGraphicFramePr>
            <a:graphicFrameLocks noGrp="1"/>
          </p:cNvGraphicFramePr>
          <p:nvPr>
            <p:extLst>
              <p:ext uri="{D42A27DB-BD31-4B8C-83A1-F6EECF244321}">
                <p14:modId xmlns:p14="http://schemas.microsoft.com/office/powerpoint/2010/main" val="3110284833"/>
              </p:ext>
            </p:extLst>
          </p:nvPr>
        </p:nvGraphicFramePr>
        <p:xfrm>
          <a:off x="6671573" y="2020680"/>
          <a:ext cx="4976953" cy="3268471"/>
        </p:xfrm>
        <a:graphic>
          <a:graphicData uri="http://schemas.openxmlformats.org/drawingml/2006/table">
            <a:tbl>
              <a:tblPr firstRow="1" bandRow="1"/>
              <a:tblGrid>
                <a:gridCol w="2239204">
                  <a:extLst>
                    <a:ext uri="{9D8B030D-6E8A-4147-A177-3AD203B41FA5}">
                      <a16:colId xmlns:a16="http://schemas.microsoft.com/office/drawing/2014/main" val="3653675541"/>
                    </a:ext>
                  </a:extLst>
                </a:gridCol>
                <a:gridCol w="1476660">
                  <a:extLst>
                    <a:ext uri="{9D8B030D-6E8A-4147-A177-3AD203B41FA5}">
                      <a16:colId xmlns:a16="http://schemas.microsoft.com/office/drawing/2014/main" val="453465847"/>
                    </a:ext>
                  </a:extLst>
                </a:gridCol>
                <a:gridCol w="1261089">
                  <a:extLst>
                    <a:ext uri="{9D8B030D-6E8A-4147-A177-3AD203B41FA5}">
                      <a16:colId xmlns:a16="http://schemas.microsoft.com/office/drawing/2014/main" val="2651011576"/>
                    </a:ext>
                  </a:extLst>
                </a:gridCol>
              </a:tblGrid>
              <a:tr h="638581">
                <a:tc>
                  <a:txBody>
                    <a:bodyPr/>
                    <a:lstStyle>
                      <a:lvl1pPr marL="0" algn="l" defTabSz="914400" rtl="0" eaLnBrk="1" latinLnBrk="0" hangingPunct="1">
                        <a:defRPr sz="1800" b="1" kern="1200">
                          <a:solidFill>
                            <a:schemeClr val="tx1"/>
                          </a:solidFill>
                          <a:latin typeface="Cambria"/>
                        </a:defRPr>
                      </a:lvl1pPr>
                      <a:lvl2pPr marL="457200" algn="l" defTabSz="914400" rtl="0" eaLnBrk="1" latinLnBrk="0" hangingPunct="1">
                        <a:defRPr sz="1800" b="1" kern="1200">
                          <a:solidFill>
                            <a:schemeClr val="tx1"/>
                          </a:solidFill>
                          <a:latin typeface="Cambria"/>
                        </a:defRPr>
                      </a:lvl2pPr>
                      <a:lvl3pPr marL="914400" algn="l" defTabSz="914400" rtl="0" eaLnBrk="1" latinLnBrk="0" hangingPunct="1">
                        <a:defRPr sz="1800" b="1" kern="1200">
                          <a:solidFill>
                            <a:schemeClr val="tx1"/>
                          </a:solidFill>
                          <a:latin typeface="Cambria"/>
                        </a:defRPr>
                      </a:lvl3pPr>
                      <a:lvl4pPr marL="1371600" algn="l" defTabSz="914400" rtl="0" eaLnBrk="1" latinLnBrk="0" hangingPunct="1">
                        <a:defRPr sz="1800" b="1" kern="1200">
                          <a:solidFill>
                            <a:schemeClr val="tx1"/>
                          </a:solidFill>
                          <a:latin typeface="Cambria"/>
                        </a:defRPr>
                      </a:lvl4pPr>
                      <a:lvl5pPr marL="1828800" algn="l" defTabSz="914400" rtl="0" eaLnBrk="1" latinLnBrk="0" hangingPunct="1">
                        <a:defRPr sz="1800" b="1" kern="1200">
                          <a:solidFill>
                            <a:schemeClr val="tx1"/>
                          </a:solidFill>
                          <a:latin typeface="Cambria"/>
                        </a:defRPr>
                      </a:lvl5pPr>
                      <a:lvl6pPr marL="2286000" algn="l" defTabSz="914400" rtl="0" eaLnBrk="1" latinLnBrk="0" hangingPunct="1">
                        <a:defRPr sz="1800" b="1" kern="1200">
                          <a:solidFill>
                            <a:schemeClr val="tx1"/>
                          </a:solidFill>
                          <a:latin typeface="Cambria"/>
                        </a:defRPr>
                      </a:lvl6pPr>
                      <a:lvl7pPr marL="2743200" algn="l" defTabSz="914400" rtl="0" eaLnBrk="1" latinLnBrk="0" hangingPunct="1">
                        <a:defRPr sz="1800" b="1" kern="1200">
                          <a:solidFill>
                            <a:schemeClr val="tx1"/>
                          </a:solidFill>
                          <a:latin typeface="Cambria"/>
                        </a:defRPr>
                      </a:lvl7pPr>
                      <a:lvl8pPr marL="3200400" algn="l" defTabSz="914400" rtl="0" eaLnBrk="1" latinLnBrk="0" hangingPunct="1">
                        <a:defRPr sz="1800" b="1" kern="1200">
                          <a:solidFill>
                            <a:schemeClr val="tx1"/>
                          </a:solidFill>
                          <a:latin typeface="Cambria"/>
                        </a:defRPr>
                      </a:lvl8pPr>
                      <a:lvl9pPr marL="3657600" algn="l" defTabSz="914400" rtl="0" eaLnBrk="1" latinLnBrk="0" hangingPunct="1">
                        <a:defRPr sz="1800" b="1" kern="1200">
                          <a:solidFill>
                            <a:schemeClr val="tx1"/>
                          </a:solidFill>
                          <a:latin typeface="Cambria"/>
                        </a:defRPr>
                      </a:lvl9pPr>
                    </a:lstStyle>
                    <a:p>
                      <a:pPr algn="ctr"/>
                      <a:r>
                        <a:rPr lang="en-US" sz="2000" b="0" dirty="0">
                          <a:solidFill>
                            <a:schemeClr val="accent3">
                              <a:lumMod val="50000"/>
                            </a:schemeClr>
                          </a:solidFill>
                        </a:rPr>
                        <a:t>Measure</a:t>
                      </a:r>
                    </a:p>
                  </a:txBody>
                  <a:tcPr>
                    <a:lnL>
                      <a:noFill/>
                    </a:lnL>
                    <a:lnR>
                      <a:noFill/>
                    </a:lnR>
                    <a:lnT w="12700" cmpd="sng">
                      <a:solidFill>
                        <a:srgbClr val="BCBDBF"/>
                      </a:solidFill>
                    </a:lnT>
                    <a:lnB w="12700" cmpd="sng">
                      <a:solidFill>
                        <a:srgbClr val="BCBDB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mbria"/>
                        </a:defRPr>
                      </a:lvl1pPr>
                      <a:lvl2pPr marL="457200" algn="l" defTabSz="914400" rtl="0" eaLnBrk="1" latinLnBrk="0" hangingPunct="1">
                        <a:defRPr sz="1800" b="1" kern="1200">
                          <a:solidFill>
                            <a:schemeClr val="tx1"/>
                          </a:solidFill>
                          <a:latin typeface="Cambria"/>
                        </a:defRPr>
                      </a:lvl2pPr>
                      <a:lvl3pPr marL="914400" algn="l" defTabSz="914400" rtl="0" eaLnBrk="1" latinLnBrk="0" hangingPunct="1">
                        <a:defRPr sz="1800" b="1" kern="1200">
                          <a:solidFill>
                            <a:schemeClr val="tx1"/>
                          </a:solidFill>
                          <a:latin typeface="Cambria"/>
                        </a:defRPr>
                      </a:lvl3pPr>
                      <a:lvl4pPr marL="1371600" algn="l" defTabSz="914400" rtl="0" eaLnBrk="1" latinLnBrk="0" hangingPunct="1">
                        <a:defRPr sz="1800" b="1" kern="1200">
                          <a:solidFill>
                            <a:schemeClr val="tx1"/>
                          </a:solidFill>
                          <a:latin typeface="Cambria"/>
                        </a:defRPr>
                      </a:lvl4pPr>
                      <a:lvl5pPr marL="1828800" algn="l" defTabSz="914400" rtl="0" eaLnBrk="1" latinLnBrk="0" hangingPunct="1">
                        <a:defRPr sz="1800" b="1" kern="1200">
                          <a:solidFill>
                            <a:schemeClr val="tx1"/>
                          </a:solidFill>
                          <a:latin typeface="Cambria"/>
                        </a:defRPr>
                      </a:lvl5pPr>
                      <a:lvl6pPr marL="2286000" algn="l" defTabSz="914400" rtl="0" eaLnBrk="1" latinLnBrk="0" hangingPunct="1">
                        <a:defRPr sz="1800" b="1" kern="1200">
                          <a:solidFill>
                            <a:schemeClr val="tx1"/>
                          </a:solidFill>
                          <a:latin typeface="Cambria"/>
                        </a:defRPr>
                      </a:lvl6pPr>
                      <a:lvl7pPr marL="2743200" algn="l" defTabSz="914400" rtl="0" eaLnBrk="1" latinLnBrk="0" hangingPunct="1">
                        <a:defRPr sz="1800" b="1" kern="1200">
                          <a:solidFill>
                            <a:schemeClr val="tx1"/>
                          </a:solidFill>
                          <a:latin typeface="Cambria"/>
                        </a:defRPr>
                      </a:lvl7pPr>
                      <a:lvl8pPr marL="3200400" algn="l" defTabSz="914400" rtl="0" eaLnBrk="1" latinLnBrk="0" hangingPunct="1">
                        <a:defRPr sz="1800" b="1" kern="1200">
                          <a:solidFill>
                            <a:schemeClr val="tx1"/>
                          </a:solidFill>
                          <a:latin typeface="Cambria"/>
                        </a:defRPr>
                      </a:lvl8pPr>
                      <a:lvl9pPr marL="3657600" algn="l" defTabSz="914400" rtl="0" eaLnBrk="1" latinLnBrk="0" hangingPunct="1">
                        <a:defRPr sz="1800" b="1" kern="1200">
                          <a:solidFill>
                            <a:schemeClr val="tx1"/>
                          </a:solidFill>
                          <a:latin typeface="Cambria"/>
                        </a:defRPr>
                      </a:lvl9pPr>
                    </a:lstStyle>
                    <a:p>
                      <a:pPr algn="ctr"/>
                      <a:r>
                        <a:rPr lang="en-US" sz="2000" b="0" dirty="0">
                          <a:solidFill>
                            <a:schemeClr val="accent3">
                              <a:lumMod val="50000"/>
                            </a:schemeClr>
                          </a:solidFill>
                        </a:rPr>
                        <a:t>Pearson’s </a:t>
                      </a:r>
                      <a:r>
                        <a:rPr lang="en-US" sz="2000" b="0" i="1" dirty="0">
                          <a:solidFill>
                            <a:schemeClr val="accent3">
                              <a:lumMod val="50000"/>
                            </a:schemeClr>
                          </a:solidFill>
                        </a:rPr>
                        <a:t>r</a:t>
                      </a:r>
                    </a:p>
                  </a:txBody>
                  <a:tcPr>
                    <a:lnL>
                      <a:noFill/>
                    </a:lnL>
                    <a:lnR>
                      <a:noFill/>
                    </a:lnR>
                    <a:lnT w="12700" cmpd="sng">
                      <a:solidFill>
                        <a:srgbClr val="BCBDBF"/>
                      </a:solidFill>
                    </a:lnT>
                    <a:lnB w="12700" cmpd="sng">
                      <a:solidFill>
                        <a:srgbClr val="BCBDB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mbria"/>
                        </a:defRPr>
                      </a:lvl1pPr>
                      <a:lvl2pPr marL="457200" algn="l" defTabSz="914400" rtl="0" eaLnBrk="1" latinLnBrk="0" hangingPunct="1">
                        <a:defRPr sz="1800" b="1" kern="1200">
                          <a:solidFill>
                            <a:schemeClr val="tx1"/>
                          </a:solidFill>
                          <a:latin typeface="Cambria"/>
                        </a:defRPr>
                      </a:lvl2pPr>
                      <a:lvl3pPr marL="914400" algn="l" defTabSz="914400" rtl="0" eaLnBrk="1" latinLnBrk="0" hangingPunct="1">
                        <a:defRPr sz="1800" b="1" kern="1200">
                          <a:solidFill>
                            <a:schemeClr val="tx1"/>
                          </a:solidFill>
                          <a:latin typeface="Cambria"/>
                        </a:defRPr>
                      </a:lvl3pPr>
                      <a:lvl4pPr marL="1371600" algn="l" defTabSz="914400" rtl="0" eaLnBrk="1" latinLnBrk="0" hangingPunct="1">
                        <a:defRPr sz="1800" b="1" kern="1200">
                          <a:solidFill>
                            <a:schemeClr val="tx1"/>
                          </a:solidFill>
                          <a:latin typeface="Cambria"/>
                        </a:defRPr>
                      </a:lvl4pPr>
                      <a:lvl5pPr marL="1828800" algn="l" defTabSz="914400" rtl="0" eaLnBrk="1" latinLnBrk="0" hangingPunct="1">
                        <a:defRPr sz="1800" b="1" kern="1200">
                          <a:solidFill>
                            <a:schemeClr val="tx1"/>
                          </a:solidFill>
                          <a:latin typeface="Cambria"/>
                        </a:defRPr>
                      </a:lvl5pPr>
                      <a:lvl6pPr marL="2286000" algn="l" defTabSz="914400" rtl="0" eaLnBrk="1" latinLnBrk="0" hangingPunct="1">
                        <a:defRPr sz="1800" b="1" kern="1200">
                          <a:solidFill>
                            <a:schemeClr val="tx1"/>
                          </a:solidFill>
                          <a:latin typeface="Cambria"/>
                        </a:defRPr>
                      </a:lvl6pPr>
                      <a:lvl7pPr marL="2743200" algn="l" defTabSz="914400" rtl="0" eaLnBrk="1" latinLnBrk="0" hangingPunct="1">
                        <a:defRPr sz="1800" b="1" kern="1200">
                          <a:solidFill>
                            <a:schemeClr val="tx1"/>
                          </a:solidFill>
                          <a:latin typeface="Cambria"/>
                        </a:defRPr>
                      </a:lvl7pPr>
                      <a:lvl8pPr marL="3200400" algn="l" defTabSz="914400" rtl="0" eaLnBrk="1" latinLnBrk="0" hangingPunct="1">
                        <a:defRPr sz="1800" b="1" kern="1200">
                          <a:solidFill>
                            <a:schemeClr val="tx1"/>
                          </a:solidFill>
                          <a:latin typeface="Cambria"/>
                        </a:defRPr>
                      </a:lvl8pPr>
                      <a:lvl9pPr marL="3657600" algn="l" defTabSz="914400" rtl="0" eaLnBrk="1" latinLnBrk="0" hangingPunct="1">
                        <a:defRPr sz="1800" b="1" kern="1200">
                          <a:solidFill>
                            <a:schemeClr val="tx1"/>
                          </a:solidFill>
                          <a:latin typeface="Cambria"/>
                        </a:defRPr>
                      </a:lvl9pPr>
                    </a:lstStyle>
                    <a:p>
                      <a:pPr algn="ctr"/>
                      <a:r>
                        <a:rPr lang="en-US" sz="2000" b="0" i="1" dirty="0">
                          <a:solidFill>
                            <a:schemeClr val="accent3">
                              <a:lumMod val="50000"/>
                            </a:schemeClr>
                          </a:solidFill>
                        </a:rPr>
                        <a:t>p</a:t>
                      </a:r>
                      <a:endParaRPr lang="en-US" sz="2000" b="0" dirty="0">
                        <a:solidFill>
                          <a:schemeClr val="accent3">
                            <a:lumMod val="50000"/>
                          </a:schemeClr>
                        </a:solidFill>
                      </a:endParaRPr>
                    </a:p>
                  </a:txBody>
                  <a:tcPr>
                    <a:lnL>
                      <a:noFill/>
                    </a:lnL>
                    <a:lnR>
                      <a:noFill/>
                    </a:lnR>
                    <a:lnT w="12700" cmpd="sng">
                      <a:solidFill>
                        <a:srgbClr val="BCBDBF"/>
                      </a:solidFill>
                    </a:lnT>
                    <a:lnB w="12700" cmpd="sng">
                      <a:solidFill>
                        <a:srgbClr val="BCBDBF"/>
                      </a:solidFill>
                    </a:lnB>
                    <a:lnTlToBr w="12700" cmpd="sng">
                      <a:noFill/>
                      <a:prstDash val="solid"/>
                    </a:lnTlToBr>
                    <a:lnBlToTr w="12700" cmpd="sng">
                      <a:noFill/>
                      <a:prstDash val="solid"/>
                    </a:lnBlToTr>
                    <a:noFill/>
                  </a:tcPr>
                </a:tc>
                <a:extLst>
                  <a:ext uri="{0D108BD9-81ED-4DB2-BD59-A6C34878D82A}">
                    <a16:rowId xmlns:a16="http://schemas.microsoft.com/office/drawing/2014/main" val="3285041446"/>
                  </a:ext>
                </a:extLst>
              </a:tr>
              <a:tr h="876630">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i="1" dirty="0">
                          <a:solidFill>
                            <a:schemeClr val="accent3">
                              <a:lumMod val="50000"/>
                            </a:schemeClr>
                          </a:solidFill>
                        </a:rPr>
                        <a:t>Prejudice</a:t>
                      </a:r>
                    </a:p>
                  </a:txBody>
                  <a:tcPr>
                    <a:lnL>
                      <a:noFill/>
                    </a:lnL>
                    <a:lnR>
                      <a:noFill/>
                    </a:lnR>
                    <a:lnT w="12700" cmpd="sng">
                      <a:solidFill>
                        <a:srgbClr val="BCBDBF"/>
                      </a:solidFill>
                    </a:lnT>
                    <a:lnB>
                      <a:noFill/>
                    </a:lnB>
                    <a:lnTlToBr w="12700" cmpd="sng">
                      <a:noFill/>
                      <a:prstDash val="solid"/>
                    </a:lnTlToBr>
                    <a:lnBlToTr w="12700" cmpd="sng">
                      <a:noFill/>
                      <a:prstDash val="solid"/>
                    </a:lnBlToTr>
                    <a:solidFill>
                      <a:srgbClr val="BCBDBF">
                        <a:alpha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-0.24</a:t>
                      </a:r>
                    </a:p>
                  </a:txBody>
                  <a:tcPr>
                    <a:lnL>
                      <a:noFill/>
                    </a:lnL>
                    <a:lnR>
                      <a:noFill/>
                    </a:lnR>
                    <a:lnT w="12700" cmpd="sng">
                      <a:solidFill>
                        <a:srgbClr val="BCBDBF"/>
                      </a:solidFill>
                    </a:lnT>
                    <a:lnB>
                      <a:noFill/>
                    </a:lnB>
                    <a:lnTlToBr w="12700" cmpd="sng">
                      <a:noFill/>
                      <a:prstDash val="solid"/>
                    </a:lnTlToBr>
                    <a:lnBlToTr w="12700" cmpd="sng">
                      <a:noFill/>
                      <a:prstDash val="solid"/>
                    </a:lnBlToTr>
                    <a:solidFill>
                      <a:srgbClr val="BCBDBF">
                        <a:alpha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&lt;0.01</a:t>
                      </a:r>
                    </a:p>
                  </a:txBody>
                  <a:tcPr>
                    <a:lnL>
                      <a:noFill/>
                    </a:lnL>
                    <a:lnR>
                      <a:noFill/>
                    </a:lnR>
                    <a:lnT w="12700" cmpd="sng">
                      <a:solidFill>
                        <a:srgbClr val="BCBDBF"/>
                      </a:solidFill>
                    </a:lnT>
                    <a:lnB>
                      <a:noFill/>
                    </a:lnB>
                    <a:lnTlToBr w="12700" cmpd="sng">
                      <a:noFill/>
                      <a:prstDash val="solid"/>
                    </a:lnTlToBr>
                    <a:lnBlToTr w="12700" cmpd="sng">
                      <a:noFill/>
                      <a:prstDash val="solid"/>
                    </a:lnBlToTr>
                    <a:solidFill>
                      <a:srgbClr val="BCBDBF">
                        <a:alpha val="20000"/>
                      </a:srgbClr>
                    </a:solidFill>
                  </a:tcPr>
                </a:tc>
                <a:extLst>
                  <a:ext uri="{0D108BD9-81ED-4DB2-BD59-A6C34878D82A}">
                    <a16:rowId xmlns:a16="http://schemas.microsoft.com/office/drawing/2014/main" val="4125414904"/>
                  </a:ext>
                </a:extLst>
              </a:tr>
              <a:tr h="876630">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i="1" dirty="0">
                          <a:solidFill>
                            <a:schemeClr val="accent3">
                              <a:lumMod val="50000"/>
                            </a:schemeClr>
                          </a:solidFill>
                        </a:rPr>
                        <a:t>Anger</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-0.20</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0.01</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63187800"/>
                  </a:ext>
                </a:extLst>
              </a:tr>
              <a:tr h="876630">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i="1" dirty="0">
                          <a:solidFill>
                            <a:schemeClr val="accent3">
                              <a:lumMod val="50000"/>
                            </a:schemeClr>
                          </a:solidFill>
                        </a:rPr>
                        <a:t>Depression</a:t>
                      </a:r>
                    </a:p>
                  </a:txBody>
                  <a:tcPr>
                    <a:lnL>
                      <a:noFill/>
                    </a:lnL>
                    <a:lnR>
                      <a:noFill/>
                    </a:lnR>
                    <a:lnT>
                      <a:noFill/>
                    </a:lnT>
                    <a:lnB w="12700" cmpd="sng">
                      <a:solidFill>
                        <a:srgbClr val="BCBDBF"/>
                      </a:solidFill>
                    </a:lnB>
                    <a:lnTlToBr w="12700" cmpd="sng">
                      <a:noFill/>
                      <a:prstDash val="solid"/>
                    </a:lnTlToBr>
                    <a:lnBlToTr w="12700" cmpd="sng">
                      <a:noFill/>
                      <a:prstDash val="solid"/>
                    </a:lnBlToTr>
                    <a:solidFill>
                      <a:srgbClr val="BCBDBF">
                        <a:alpha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-0.18</a:t>
                      </a:r>
                    </a:p>
                  </a:txBody>
                  <a:tcPr>
                    <a:lnL>
                      <a:noFill/>
                    </a:lnL>
                    <a:lnR>
                      <a:noFill/>
                    </a:lnR>
                    <a:lnT>
                      <a:noFill/>
                    </a:lnT>
                    <a:lnB w="12700" cmpd="sng">
                      <a:solidFill>
                        <a:srgbClr val="BCBDBF"/>
                      </a:solidFill>
                    </a:lnB>
                    <a:lnTlToBr w="12700" cmpd="sng">
                      <a:noFill/>
                      <a:prstDash val="solid"/>
                    </a:lnTlToBr>
                    <a:lnBlToTr w="12700" cmpd="sng">
                      <a:noFill/>
                      <a:prstDash val="solid"/>
                    </a:lnBlToTr>
                    <a:solidFill>
                      <a:srgbClr val="BCBDBF">
                        <a:alpha val="20000"/>
                      </a:srgbClr>
                    </a:solidFill>
                  </a:tcPr>
                </a:tc>
                <a:tc>
                  <a:txBody>
                    <a:bodyPr/>
                    <a:lstStyle>
                      <a:lvl1pPr marL="0" algn="l" defTabSz="914400" rtl="0" eaLnBrk="1" latinLnBrk="0" hangingPunct="1">
                        <a:defRPr sz="1800" kern="1200">
                          <a:solidFill>
                            <a:schemeClr val="tx1"/>
                          </a:solidFill>
                          <a:latin typeface="Cambria"/>
                        </a:defRPr>
                      </a:lvl1pPr>
                      <a:lvl2pPr marL="457200" algn="l" defTabSz="914400" rtl="0" eaLnBrk="1" latinLnBrk="0" hangingPunct="1">
                        <a:defRPr sz="1800" kern="1200">
                          <a:solidFill>
                            <a:schemeClr val="tx1"/>
                          </a:solidFill>
                          <a:latin typeface="Cambria"/>
                        </a:defRPr>
                      </a:lvl2pPr>
                      <a:lvl3pPr marL="914400" algn="l" defTabSz="914400" rtl="0" eaLnBrk="1" latinLnBrk="0" hangingPunct="1">
                        <a:defRPr sz="1800" kern="1200">
                          <a:solidFill>
                            <a:schemeClr val="tx1"/>
                          </a:solidFill>
                          <a:latin typeface="Cambria"/>
                        </a:defRPr>
                      </a:lvl3pPr>
                      <a:lvl4pPr marL="1371600" algn="l" defTabSz="914400" rtl="0" eaLnBrk="1" latinLnBrk="0" hangingPunct="1">
                        <a:defRPr sz="1800" kern="1200">
                          <a:solidFill>
                            <a:schemeClr val="tx1"/>
                          </a:solidFill>
                          <a:latin typeface="Cambria"/>
                        </a:defRPr>
                      </a:lvl4pPr>
                      <a:lvl5pPr marL="1828800" algn="l" defTabSz="914400" rtl="0" eaLnBrk="1" latinLnBrk="0" hangingPunct="1">
                        <a:defRPr sz="1800" kern="1200">
                          <a:solidFill>
                            <a:schemeClr val="tx1"/>
                          </a:solidFill>
                          <a:latin typeface="Cambria"/>
                        </a:defRPr>
                      </a:lvl5pPr>
                      <a:lvl6pPr marL="2286000" algn="l" defTabSz="914400" rtl="0" eaLnBrk="1" latinLnBrk="0" hangingPunct="1">
                        <a:defRPr sz="1800" kern="1200">
                          <a:solidFill>
                            <a:schemeClr val="tx1"/>
                          </a:solidFill>
                          <a:latin typeface="Cambria"/>
                        </a:defRPr>
                      </a:lvl6pPr>
                      <a:lvl7pPr marL="2743200" algn="l" defTabSz="914400" rtl="0" eaLnBrk="1" latinLnBrk="0" hangingPunct="1">
                        <a:defRPr sz="1800" kern="1200">
                          <a:solidFill>
                            <a:schemeClr val="tx1"/>
                          </a:solidFill>
                          <a:latin typeface="Cambria"/>
                        </a:defRPr>
                      </a:lvl7pPr>
                      <a:lvl8pPr marL="3200400" algn="l" defTabSz="914400" rtl="0" eaLnBrk="1" latinLnBrk="0" hangingPunct="1">
                        <a:defRPr sz="1800" kern="1200">
                          <a:solidFill>
                            <a:schemeClr val="tx1"/>
                          </a:solidFill>
                          <a:latin typeface="Cambria"/>
                        </a:defRPr>
                      </a:lvl8pPr>
                      <a:lvl9pPr marL="3657600" algn="l" defTabSz="914400" rtl="0" eaLnBrk="1" latinLnBrk="0" hangingPunct="1">
                        <a:defRPr sz="1800" kern="1200">
                          <a:solidFill>
                            <a:schemeClr val="tx1"/>
                          </a:solidFill>
                          <a:latin typeface="Cambria"/>
                        </a:defRPr>
                      </a:lvl9pPr>
                    </a:lstStyle>
                    <a:p>
                      <a:pPr algn="ctr"/>
                      <a:r>
                        <a:rPr lang="en-US" sz="2000" dirty="0">
                          <a:solidFill>
                            <a:schemeClr val="accent3">
                              <a:lumMod val="50000"/>
                            </a:schemeClr>
                          </a:solidFill>
                        </a:rPr>
                        <a:t>0.03</a:t>
                      </a:r>
                    </a:p>
                  </a:txBody>
                  <a:tcPr>
                    <a:lnL>
                      <a:noFill/>
                    </a:lnL>
                    <a:lnR>
                      <a:noFill/>
                    </a:lnR>
                    <a:lnT>
                      <a:noFill/>
                    </a:lnT>
                    <a:lnB w="12700" cmpd="sng">
                      <a:solidFill>
                        <a:srgbClr val="BCBDBF"/>
                      </a:solidFill>
                    </a:lnB>
                    <a:lnTlToBr w="12700" cmpd="sng">
                      <a:noFill/>
                      <a:prstDash val="solid"/>
                    </a:lnTlToBr>
                    <a:lnBlToTr w="12700" cmpd="sng">
                      <a:noFill/>
                      <a:prstDash val="solid"/>
                    </a:lnBlToTr>
                    <a:solidFill>
                      <a:srgbClr val="BCBDBF">
                        <a:alpha val="20000"/>
                      </a:srgbClr>
                    </a:solidFill>
                  </a:tcPr>
                </a:tc>
                <a:extLst>
                  <a:ext uri="{0D108BD9-81ED-4DB2-BD59-A6C34878D82A}">
                    <a16:rowId xmlns:a16="http://schemas.microsoft.com/office/drawing/2014/main" val="397285492"/>
                  </a:ext>
                </a:extLst>
              </a:tr>
            </a:tbl>
          </a:graphicData>
        </a:graphic>
      </p:graphicFrame>
    </p:spTree>
    <p:extLst>
      <p:ext uri="{BB962C8B-B14F-4D97-AF65-F5344CB8AC3E}">
        <p14:creationId xmlns:p14="http://schemas.microsoft.com/office/powerpoint/2010/main" val="238265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21</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98997" y="552991"/>
            <a:ext cx="9146972" cy="640080"/>
          </a:xfrm>
        </p:spPr>
        <p:txBody>
          <a:bodyPr>
            <a:normAutofit/>
          </a:bodyPr>
          <a:lstStyle/>
          <a:p>
            <a:r>
              <a:rPr lang="en-US" altLang="ko-KR" sz="3200" b="1" dirty="0"/>
              <a:t>Results of Pre-Survey Data</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sp>
        <p:nvSpPr>
          <p:cNvPr id="10" name="TextBox 9">
            <a:extLst>
              <a:ext uri="{FF2B5EF4-FFF2-40B4-BE49-F238E27FC236}">
                <a16:creationId xmlns:a16="http://schemas.microsoft.com/office/drawing/2014/main" id="{52543925-9C90-4C37-B300-274C7CDC4056}"/>
              </a:ext>
            </a:extLst>
          </p:cNvPr>
          <p:cNvSpPr txBox="1"/>
          <p:nvPr/>
        </p:nvSpPr>
        <p:spPr>
          <a:xfrm>
            <a:off x="2398148" y="1859753"/>
            <a:ext cx="7548670"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accent3">
                    <a:lumMod val="50000"/>
                  </a:schemeClr>
                </a:solidFill>
                <a:effectLst/>
                <a:uLnTx/>
                <a:uFillTx/>
                <a:latin typeface="Cambria"/>
                <a:ea typeface="+mn-ea"/>
                <a:cs typeface="+mn-cs"/>
              </a:rPr>
              <a:t>Male (N=52) vs. Female Students (N=96)</a:t>
            </a:r>
          </a:p>
        </p:txBody>
      </p:sp>
      <p:sp>
        <p:nvSpPr>
          <p:cNvPr id="11" name="TextBox 10">
            <a:extLst>
              <a:ext uri="{FF2B5EF4-FFF2-40B4-BE49-F238E27FC236}">
                <a16:creationId xmlns:a16="http://schemas.microsoft.com/office/drawing/2014/main" id="{A6A927B1-4B32-4401-82D9-DC2A127FA2F5}"/>
              </a:ext>
            </a:extLst>
          </p:cNvPr>
          <p:cNvSpPr txBox="1"/>
          <p:nvPr/>
        </p:nvSpPr>
        <p:spPr>
          <a:xfrm>
            <a:off x="381283" y="3416299"/>
            <a:ext cx="11582399"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chemeClr val="accent3">
                    <a:lumMod val="50000"/>
                  </a:schemeClr>
                </a:solidFill>
                <a:effectLst/>
                <a:uLnTx/>
                <a:uFillTx/>
                <a:latin typeface="Cambria"/>
                <a:ea typeface="+mn-ea"/>
                <a:cs typeface="+mn-cs"/>
              </a:rPr>
              <a:t>F </a:t>
            </a: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(13, 134) = 3.30,  </a:t>
            </a:r>
            <a:r>
              <a:rPr kumimoji="0" lang="en-US" sz="2800" b="0" i="1" u="none" strike="noStrike" kern="1200" cap="none" spc="0" normalizeH="0" baseline="0" noProof="0" dirty="0">
                <a:ln>
                  <a:noFill/>
                </a:ln>
                <a:solidFill>
                  <a:schemeClr val="accent3">
                    <a:lumMod val="50000"/>
                  </a:schemeClr>
                </a:solidFill>
                <a:effectLst/>
                <a:uLnTx/>
                <a:uFillTx/>
                <a:latin typeface="Cambria"/>
                <a:ea typeface="+mn-ea"/>
                <a:cs typeface="+mn-cs"/>
              </a:rPr>
              <a:t>p</a:t>
            </a: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 &lt; 0.01; Wilk’s </a:t>
            </a:r>
            <a:r>
              <a:rPr kumimoji="0" lang="en-US" sz="2800" b="0" i="0" u="none" strike="noStrike" kern="1200" cap="none" spc="0" normalizeH="0" baseline="0" noProof="0" dirty="0">
                <a:ln>
                  <a:noFill/>
                </a:ln>
                <a:solidFill>
                  <a:schemeClr val="accent3">
                    <a:lumMod val="50000"/>
                  </a:schemeClr>
                </a:solidFill>
                <a:effectLst/>
                <a:uLnTx/>
                <a:uFillTx/>
                <a:latin typeface="Cambria" panose="02040503050406030204" pitchFamily="18" charset="0"/>
                <a:ea typeface="Cambria" panose="02040503050406030204" pitchFamily="18" charset="0"/>
                <a:cs typeface="+mn-cs"/>
              </a:rPr>
              <a:t>⋀ = 0.76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There was </a:t>
            </a:r>
            <a:r>
              <a:rPr kumimoji="0" lang="en-US" sz="2800" b="0" i="0" u="none" strike="noStrike" kern="1200" cap="none" spc="0" normalizeH="0" baseline="0" noProof="0" dirty="0">
                <a:ln>
                  <a:noFill/>
                </a:ln>
                <a:solidFill>
                  <a:srgbClr val="C00000"/>
                </a:solidFill>
                <a:effectLst/>
                <a:uLnTx/>
                <a:uFillTx/>
                <a:latin typeface="Cambria"/>
                <a:ea typeface="+mn-ea"/>
                <a:cs typeface="+mn-cs"/>
              </a:rPr>
              <a:t>at least one statistically significant difference </a:t>
            </a: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in measures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between female and male students. </a:t>
            </a:r>
          </a:p>
        </p:txBody>
      </p:sp>
    </p:spTree>
    <p:extLst>
      <p:ext uri="{BB962C8B-B14F-4D97-AF65-F5344CB8AC3E}">
        <p14:creationId xmlns:p14="http://schemas.microsoft.com/office/powerpoint/2010/main" val="422451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22</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331492"/>
            <a:ext cx="9146972" cy="640080"/>
          </a:xfrm>
        </p:spPr>
        <p:txBody>
          <a:bodyPr>
            <a:normAutofit/>
          </a:bodyPr>
          <a:lstStyle/>
          <a:p>
            <a:r>
              <a:rPr lang="en-US" altLang="ko-KR" sz="3200" b="1" dirty="0"/>
              <a:t>Results of Pre-Survey Data</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graphicFrame>
        <p:nvGraphicFramePr>
          <p:cNvPr id="8" name="Table 4">
            <a:extLst>
              <a:ext uri="{FF2B5EF4-FFF2-40B4-BE49-F238E27FC236}">
                <a16:creationId xmlns:a16="http://schemas.microsoft.com/office/drawing/2014/main" id="{BF4C43D4-0F21-4882-ABF5-BC42D580A585}"/>
              </a:ext>
            </a:extLst>
          </p:cNvPr>
          <p:cNvGraphicFramePr>
            <a:graphicFrameLocks noGrp="1"/>
          </p:cNvGraphicFramePr>
          <p:nvPr>
            <p:extLst>
              <p:ext uri="{D42A27DB-BD31-4B8C-83A1-F6EECF244321}">
                <p14:modId xmlns:p14="http://schemas.microsoft.com/office/powerpoint/2010/main" val="901093826"/>
              </p:ext>
            </p:extLst>
          </p:nvPr>
        </p:nvGraphicFramePr>
        <p:xfrm>
          <a:off x="610075" y="1241939"/>
          <a:ext cx="10891076" cy="4725053"/>
        </p:xfrm>
        <a:graphic>
          <a:graphicData uri="http://schemas.openxmlformats.org/drawingml/2006/table">
            <a:tbl>
              <a:tblPr firstRow="1" bandRow="1"/>
              <a:tblGrid>
                <a:gridCol w="4258941">
                  <a:extLst>
                    <a:ext uri="{9D8B030D-6E8A-4147-A177-3AD203B41FA5}">
                      <a16:colId xmlns:a16="http://schemas.microsoft.com/office/drawing/2014/main" val="2625419042"/>
                    </a:ext>
                  </a:extLst>
                </a:gridCol>
                <a:gridCol w="2220201">
                  <a:extLst>
                    <a:ext uri="{9D8B030D-6E8A-4147-A177-3AD203B41FA5}">
                      <a16:colId xmlns:a16="http://schemas.microsoft.com/office/drawing/2014/main" val="422539429"/>
                    </a:ext>
                  </a:extLst>
                </a:gridCol>
                <a:gridCol w="2205967">
                  <a:extLst>
                    <a:ext uri="{9D8B030D-6E8A-4147-A177-3AD203B41FA5}">
                      <a16:colId xmlns:a16="http://schemas.microsoft.com/office/drawing/2014/main" val="4215157275"/>
                    </a:ext>
                  </a:extLst>
                </a:gridCol>
                <a:gridCol w="2205967">
                  <a:extLst>
                    <a:ext uri="{9D8B030D-6E8A-4147-A177-3AD203B41FA5}">
                      <a16:colId xmlns:a16="http://schemas.microsoft.com/office/drawing/2014/main" val="630810034"/>
                    </a:ext>
                  </a:extLst>
                </a:gridCol>
              </a:tblGrid>
              <a:tr h="776258">
                <a:tc>
                  <a:txBody>
                    <a:bodyPr/>
                    <a:lstStyle>
                      <a:lvl1pPr marL="0" algn="l" defTabSz="914400" rtl="0" eaLnBrk="1" latinLnBrk="0" hangingPunct="1">
                        <a:defRPr sz="1800" b="1" kern="1200">
                          <a:solidFill>
                            <a:schemeClr val="dk1"/>
                          </a:solidFill>
                          <a:latin typeface="Cambria"/>
                        </a:defRPr>
                      </a:lvl1pPr>
                      <a:lvl2pPr marL="457200" algn="l" defTabSz="914400" rtl="0" eaLnBrk="1" latinLnBrk="0" hangingPunct="1">
                        <a:defRPr sz="1800" b="1" kern="1200">
                          <a:solidFill>
                            <a:schemeClr val="dk1"/>
                          </a:solidFill>
                          <a:latin typeface="Cambria"/>
                        </a:defRPr>
                      </a:lvl2pPr>
                      <a:lvl3pPr marL="914400" algn="l" defTabSz="914400" rtl="0" eaLnBrk="1" latinLnBrk="0" hangingPunct="1">
                        <a:defRPr sz="1800" b="1" kern="1200">
                          <a:solidFill>
                            <a:schemeClr val="dk1"/>
                          </a:solidFill>
                          <a:latin typeface="Cambria"/>
                        </a:defRPr>
                      </a:lvl3pPr>
                      <a:lvl4pPr marL="1371600" algn="l" defTabSz="914400" rtl="0" eaLnBrk="1" latinLnBrk="0" hangingPunct="1">
                        <a:defRPr sz="1800" b="1" kern="1200">
                          <a:solidFill>
                            <a:schemeClr val="dk1"/>
                          </a:solidFill>
                          <a:latin typeface="Cambria"/>
                        </a:defRPr>
                      </a:lvl4pPr>
                      <a:lvl5pPr marL="1828800" algn="l" defTabSz="914400" rtl="0" eaLnBrk="1" latinLnBrk="0" hangingPunct="1">
                        <a:defRPr sz="1800" b="1" kern="1200">
                          <a:solidFill>
                            <a:schemeClr val="dk1"/>
                          </a:solidFill>
                          <a:latin typeface="Cambria"/>
                        </a:defRPr>
                      </a:lvl5pPr>
                      <a:lvl6pPr marL="2286000" algn="l" defTabSz="914400" rtl="0" eaLnBrk="1" latinLnBrk="0" hangingPunct="1">
                        <a:defRPr sz="1800" b="1" kern="1200">
                          <a:solidFill>
                            <a:schemeClr val="dk1"/>
                          </a:solidFill>
                          <a:latin typeface="Cambria"/>
                        </a:defRPr>
                      </a:lvl6pPr>
                      <a:lvl7pPr marL="2743200" algn="l" defTabSz="914400" rtl="0" eaLnBrk="1" latinLnBrk="0" hangingPunct="1">
                        <a:defRPr sz="1800" b="1" kern="1200">
                          <a:solidFill>
                            <a:schemeClr val="dk1"/>
                          </a:solidFill>
                          <a:latin typeface="Cambria"/>
                        </a:defRPr>
                      </a:lvl7pPr>
                      <a:lvl8pPr marL="3200400" algn="l" defTabSz="914400" rtl="0" eaLnBrk="1" latinLnBrk="0" hangingPunct="1">
                        <a:defRPr sz="1800" b="1" kern="1200">
                          <a:solidFill>
                            <a:schemeClr val="dk1"/>
                          </a:solidFill>
                          <a:latin typeface="Cambria"/>
                        </a:defRPr>
                      </a:lvl8pPr>
                      <a:lvl9pPr marL="3657600" algn="l" defTabSz="914400" rtl="0" eaLnBrk="1" latinLnBrk="0" hangingPunct="1">
                        <a:defRPr sz="1800" b="1" kern="1200">
                          <a:solidFill>
                            <a:schemeClr val="dk1"/>
                          </a:solidFill>
                          <a:latin typeface="Cambria"/>
                        </a:defRPr>
                      </a:lvl9pPr>
                    </a:lstStyle>
                    <a:p>
                      <a:r>
                        <a:rPr lang="en-US" sz="2000" dirty="0">
                          <a:solidFill>
                            <a:schemeClr val="accent3">
                              <a:lumMod val="50000"/>
                            </a:schemeClr>
                          </a:solidFill>
                        </a:rPr>
                        <a:t>Measure</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b="1" kern="1200">
                          <a:solidFill>
                            <a:schemeClr val="dk1"/>
                          </a:solidFill>
                          <a:latin typeface="Cambria"/>
                        </a:defRPr>
                      </a:lvl1pPr>
                      <a:lvl2pPr marL="457200" algn="l" defTabSz="914400" rtl="0" eaLnBrk="1" latinLnBrk="0" hangingPunct="1">
                        <a:defRPr sz="1800" b="1" kern="1200">
                          <a:solidFill>
                            <a:schemeClr val="dk1"/>
                          </a:solidFill>
                          <a:latin typeface="Cambria"/>
                        </a:defRPr>
                      </a:lvl2pPr>
                      <a:lvl3pPr marL="914400" algn="l" defTabSz="914400" rtl="0" eaLnBrk="1" latinLnBrk="0" hangingPunct="1">
                        <a:defRPr sz="1800" b="1" kern="1200">
                          <a:solidFill>
                            <a:schemeClr val="dk1"/>
                          </a:solidFill>
                          <a:latin typeface="Cambria"/>
                        </a:defRPr>
                      </a:lvl3pPr>
                      <a:lvl4pPr marL="1371600" algn="l" defTabSz="914400" rtl="0" eaLnBrk="1" latinLnBrk="0" hangingPunct="1">
                        <a:defRPr sz="1800" b="1" kern="1200">
                          <a:solidFill>
                            <a:schemeClr val="dk1"/>
                          </a:solidFill>
                          <a:latin typeface="Cambria"/>
                        </a:defRPr>
                      </a:lvl4pPr>
                      <a:lvl5pPr marL="1828800" algn="l" defTabSz="914400" rtl="0" eaLnBrk="1" latinLnBrk="0" hangingPunct="1">
                        <a:defRPr sz="1800" b="1" kern="1200">
                          <a:solidFill>
                            <a:schemeClr val="dk1"/>
                          </a:solidFill>
                          <a:latin typeface="Cambria"/>
                        </a:defRPr>
                      </a:lvl5pPr>
                      <a:lvl6pPr marL="2286000" algn="l" defTabSz="914400" rtl="0" eaLnBrk="1" latinLnBrk="0" hangingPunct="1">
                        <a:defRPr sz="1800" b="1" kern="1200">
                          <a:solidFill>
                            <a:schemeClr val="dk1"/>
                          </a:solidFill>
                          <a:latin typeface="Cambria"/>
                        </a:defRPr>
                      </a:lvl6pPr>
                      <a:lvl7pPr marL="2743200" algn="l" defTabSz="914400" rtl="0" eaLnBrk="1" latinLnBrk="0" hangingPunct="1">
                        <a:defRPr sz="1800" b="1" kern="1200">
                          <a:solidFill>
                            <a:schemeClr val="dk1"/>
                          </a:solidFill>
                          <a:latin typeface="Cambria"/>
                        </a:defRPr>
                      </a:lvl7pPr>
                      <a:lvl8pPr marL="3200400" algn="l" defTabSz="914400" rtl="0" eaLnBrk="1" latinLnBrk="0" hangingPunct="1">
                        <a:defRPr sz="1800" b="1" kern="1200">
                          <a:solidFill>
                            <a:schemeClr val="dk1"/>
                          </a:solidFill>
                          <a:latin typeface="Cambria"/>
                        </a:defRPr>
                      </a:lvl8pPr>
                      <a:lvl9pPr marL="3657600" algn="l" defTabSz="914400" rtl="0" eaLnBrk="1" latinLnBrk="0" hangingPunct="1">
                        <a:defRPr sz="1800" b="1" kern="1200">
                          <a:solidFill>
                            <a:schemeClr val="dk1"/>
                          </a:solidFill>
                          <a:latin typeface="Cambria"/>
                        </a:defRPr>
                      </a:lvl9pPr>
                    </a:lstStyle>
                    <a:p>
                      <a:pPr algn="ctr"/>
                      <a:r>
                        <a:rPr lang="en-US" sz="2000" dirty="0">
                          <a:solidFill>
                            <a:schemeClr val="accent3">
                              <a:lumMod val="50000"/>
                            </a:schemeClr>
                          </a:solidFill>
                        </a:rPr>
                        <a:t>Male</a:t>
                      </a:r>
                    </a:p>
                    <a:p>
                      <a:pPr algn="ctr"/>
                      <a:r>
                        <a:rPr lang="en-US" sz="2000" dirty="0">
                          <a:solidFill>
                            <a:schemeClr val="accent3">
                              <a:lumMod val="50000"/>
                            </a:schemeClr>
                          </a:solidFill>
                        </a:rPr>
                        <a:t>Mean (SE)</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b="1" kern="1200">
                          <a:solidFill>
                            <a:schemeClr val="dk1"/>
                          </a:solidFill>
                          <a:latin typeface="Cambria"/>
                        </a:defRPr>
                      </a:lvl1pPr>
                      <a:lvl2pPr marL="457200" algn="l" defTabSz="914400" rtl="0" eaLnBrk="1" latinLnBrk="0" hangingPunct="1">
                        <a:defRPr sz="1800" b="1" kern="1200">
                          <a:solidFill>
                            <a:schemeClr val="dk1"/>
                          </a:solidFill>
                          <a:latin typeface="Cambria"/>
                        </a:defRPr>
                      </a:lvl2pPr>
                      <a:lvl3pPr marL="914400" algn="l" defTabSz="914400" rtl="0" eaLnBrk="1" latinLnBrk="0" hangingPunct="1">
                        <a:defRPr sz="1800" b="1" kern="1200">
                          <a:solidFill>
                            <a:schemeClr val="dk1"/>
                          </a:solidFill>
                          <a:latin typeface="Cambria"/>
                        </a:defRPr>
                      </a:lvl3pPr>
                      <a:lvl4pPr marL="1371600" algn="l" defTabSz="914400" rtl="0" eaLnBrk="1" latinLnBrk="0" hangingPunct="1">
                        <a:defRPr sz="1800" b="1" kern="1200">
                          <a:solidFill>
                            <a:schemeClr val="dk1"/>
                          </a:solidFill>
                          <a:latin typeface="Cambria"/>
                        </a:defRPr>
                      </a:lvl4pPr>
                      <a:lvl5pPr marL="1828800" algn="l" defTabSz="914400" rtl="0" eaLnBrk="1" latinLnBrk="0" hangingPunct="1">
                        <a:defRPr sz="1800" b="1" kern="1200">
                          <a:solidFill>
                            <a:schemeClr val="dk1"/>
                          </a:solidFill>
                          <a:latin typeface="Cambria"/>
                        </a:defRPr>
                      </a:lvl5pPr>
                      <a:lvl6pPr marL="2286000" algn="l" defTabSz="914400" rtl="0" eaLnBrk="1" latinLnBrk="0" hangingPunct="1">
                        <a:defRPr sz="1800" b="1" kern="1200">
                          <a:solidFill>
                            <a:schemeClr val="dk1"/>
                          </a:solidFill>
                          <a:latin typeface="Cambria"/>
                        </a:defRPr>
                      </a:lvl6pPr>
                      <a:lvl7pPr marL="2743200" algn="l" defTabSz="914400" rtl="0" eaLnBrk="1" latinLnBrk="0" hangingPunct="1">
                        <a:defRPr sz="1800" b="1" kern="1200">
                          <a:solidFill>
                            <a:schemeClr val="dk1"/>
                          </a:solidFill>
                          <a:latin typeface="Cambria"/>
                        </a:defRPr>
                      </a:lvl7pPr>
                      <a:lvl8pPr marL="3200400" algn="l" defTabSz="914400" rtl="0" eaLnBrk="1" latinLnBrk="0" hangingPunct="1">
                        <a:defRPr sz="1800" b="1" kern="1200">
                          <a:solidFill>
                            <a:schemeClr val="dk1"/>
                          </a:solidFill>
                          <a:latin typeface="Cambria"/>
                        </a:defRPr>
                      </a:lvl8pPr>
                      <a:lvl9pPr marL="3657600" algn="l" defTabSz="914400" rtl="0" eaLnBrk="1" latinLnBrk="0" hangingPunct="1">
                        <a:defRPr sz="1800" b="1" kern="1200">
                          <a:solidFill>
                            <a:schemeClr val="dk1"/>
                          </a:solidFill>
                          <a:latin typeface="Cambria"/>
                        </a:defRPr>
                      </a:lvl9pPr>
                    </a:lstStyle>
                    <a:p>
                      <a:pPr algn="ctr"/>
                      <a:r>
                        <a:rPr lang="en-US" sz="2000" dirty="0">
                          <a:solidFill>
                            <a:schemeClr val="accent3">
                              <a:lumMod val="50000"/>
                            </a:schemeClr>
                          </a:solidFill>
                        </a:rPr>
                        <a:t>Female</a:t>
                      </a:r>
                    </a:p>
                    <a:p>
                      <a:pPr marL="0" marR="0" lvl="0" indent="0" algn="ctr" defTabSz="609585" rtl="0" eaLnBrk="1" fontAlgn="auto" latinLnBrk="0" hangingPunct="1">
                        <a:lnSpc>
                          <a:spcPct val="100000"/>
                        </a:lnSpc>
                        <a:spcBef>
                          <a:spcPts val="0"/>
                        </a:spcBef>
                        <a:spcAft>
                          <a:spcPts val="0"/>
                        </a:spcAft>
                        <a:buClrTx/>
                        <a:buSzTx/>
                        <a:buFontTx/>
                        <a:buNone/>
                        <a:tabLst/>
                        <a:defRPr/>
                      </a:pPr>
                      <a:r>
                        <a:rPr lang="en-US" sz="2000" dirty="0">
                          <a:solidFill>
                            <a:schemeClr val="accent3">
                              <a:lumMod val="50000"/>
                            </a:schemeClr>
                          </a:solidFill>
                        </a:rPr>
                        <a:t>Mean (SE)</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b="1" kern="1200">
                          <a:solidFill>
                            <a:schemeClr val="dk1"/>
                          </a:solidFill>
                          <a:latin typeface="Cambria"/>
                        </a:defRPr>
                      </a:lvl1pPr>
                      <a:lvl2pPr marL="457200" algn="l" defTabSz="914400" rtl="0" eaLnBrk="1" latinLnBrk="0" hangingPunct="1">
                        <a:defRPr sz="1800" b="1" kern="1200">
                          <a:solidFill>
                            <a:schemeClr val="dk1"/>
                          </a:solidFill>
                          <a:latin typeface="Cambria"/>
                        </a:defRPr>
                      </a:lvl2pPr>
                      <a:lvl3pPr marL="914400" algn="l" defTabSz="914400" rtl="0" eaLnBrk="1" latinLnBrk="0" hangingPunct="1">
                        <a:defRPr sz="1800" b="1" kern="1200">
                          <a:solidFill>
                            <a:schemeClr val="dk1"/>
                          </a:solidFill>
                          <a:latin typeface="Cambria"/>
                        </a:defRPr>
                      </a:lvl3pPr>
                      <a:lvl4pPr marL="1371600" algn="l" defTabSz="914400" rtl="0" eaLnBrk="1" latinLnBrk="0" hangingPunct="1">
                        <a:defRPr sz="1800" b="1" kern="1200">
                          <a:solidFill>
                            <a:schemeClr val="dk1"/>
                          </a:solidFill>
                          <a:latin typeface="Cambria"/>
                        </a:defRPr>
                      </a:lvl4pPr>
                      <a:lvl5pPr marL="1828800" algn="l" defTabSz="914400" rtl="0" eaLnBrk="1" latinLnBrk="0" hangingPunct="1">
                        <a:defRPr sz="1800" b="1" kern="1200">
                          <a:solidFill>
                            <a:schemeClr val="dk1"/>
                          </a:solidFill>
                          <a:latin typeface="Cambria"/>
                        </a:defRPr>
                      </a:lvl5pPr>
                      <a:lvl6pPr marL="2286000" algn="l" defTabSz="914400" rtl="0" eaLnBrk="1" latinLnBrk="0" hangingPunct="1">
                        <a:defRPr sz="1800" b="1" kern="1200">
                          <a:solidFill>
                            <a:schemeClr val="dk1"/>
                          </a:solidFill>
                          <a:latin typeface="Cambria"/>
                        </a:defRPr>
                      </a:lvl6pPr>
                      <a:lvl7pPr marL="2743200" algn="l" defTabSz="914400" rtl="0" eaLnBrk="1" latinLnBrk="0" hangingPunct="1">
                        <a:defRPr sz="1800" b="1" kern="1200">
                          <a:solidFill>
                            <a:schemeClr val="dk1"/>
                          </a:solidFill>
                          <a:latin typeface="Cambria"/>
                        </a:defRPr>
                      </a:lvl7pPr>
                      <a:lvl8pPr marL="3200400" algn="l" defTabSz="914400" rtl="0" eaLnBrk="1" latinLnBrk="0" hangingPunct="1">
                        <a:defRPr sz="1800" b="1" kern="1200">
                          <a:solidFill>
                            <a:schemeClr val="dk1"/>
                          </a:solidFill>
                          <a:latin typeface="Cambria"/>
                        </a:defRPr>
                      </a:lvl8pPr>
                      <a:lvl9pPr marL="3657600" algn="l" defTabSz="914400" rtl="0" eaLnBrk="1" latinLnBrk="0" hangingPunct="1">
                        <a:defRPr sz="1800" b="1" kern="1200">
                          <a:solidFill>
                            <a:schemeClr val="dk1"/>
                          </a:solidFill>
                          <a:latin typeface="Cambria"/>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2000" i="1" dirty="0">
                          <a:solidFill>
                            <a:schemeClr val="accent3">
                              <a:lumMod val="50000"/>
                            </a:schemeClr>
                          </a:solidFill>
                        </a:rPr>
                        <a:t>p</a:t>
                      </a:r>
                      <a:r>
                        <a:rPr lang="en-US" sz="2000" dirty="0">
                          <a:solidFill>
                            <a:schemeClr val="accent3">
                              <a:lumMod val="50000"/>
                            </a:schemeClr>
                          </a:solidFill>
                        </a:rPr>
                        <a:t> value</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extLst>
                  <a:ext uri="{0D108BD9-81ED-4DB2-BD59-A6C34878D82A}">
                    <a16:rowId xmlns:a16="http://schemas.microsoft.com/office/drawing/2014/main" val="1047539209"/>
                  </a:ext>
                </a:extLst>
              </a:tr>
              <a:tr h="438755">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b="0" dirty="0">
                          <a:solidFill>
                            <a:schemeClr val="accent3">
                              <a:lumMod val="50000"/>
                            </a:schemeClr>
                          </a:solidFill>
                          <a:latin typeface="Arial" panose="020B0604020202020204" pitchFamily="34" charset="0"/>
                          <a:cs typeface="Arial" panose="020B0604020202020204" pitchFamily="34" charset="0"/>
                        </a:rPr>
                        <a:t>Anxiety</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chemeClr val="accent3">
                              <a:lumMod val="50000"/>
                            </a:schemeClr>
                          </a:solidFill>
                          <a:latin typeface="Arial" panose="020B0604020202020204" pitchFamily="34" charset="0"/>
                          <a:cs typeface="Arial" panose="020B0604020202020204" pitchFamily="34" charset="0"/>
                        </a:rPr>
                        <a:t>16.79 (0.98)</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rgbClr val="C00000"/>
                          </a:solidFill>
                          <a:latin typeface="Arial" panose="020B0604020202020204" pitchFamily="34" charset="0"/>
                          <a:cs typeface="Arial" panose="020B0604020202020204" pitchFamily="34" charset="0"/>
                        </a:rPr>
                        <a:t>22.78 (0.72)</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ct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&lt; 0.01</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extLst>
                  <a:ext uri="{0D108BD9-81ED-4DB2-BD59-A6C34878D82A}">
                    <a16:rowId xmlns:a16="http://schemas.microsoft.com/office/drawing/2014/main" val="2211787389"/>
                  </a:ext>
                </a:extLst>
              </a:tr>
              <a:tr h="438755">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b="0" dirty="0">
                          <a:solidFill>
                            <a:schemeClr val="accent3">
                              <a:lumMod val="50000"/>
                            </a:schemeClr>
                          </a:solidFill>
                          <a:latin typeface="Arial" panose="020B0604020202020204" pitchFamily="34" charset="0"/>
                          <a:cs typeface="Arial" panose="020B0604020202020204" pitchFamily="34" charset="0"/>
                        </a:rPr>
                        <a:t>Hope</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rgbClr val="0070C0"/>
                          </a:solidFill>
                          <a:latin typeface="Arial" panose="020B0604020202020204" pitchFamily="34" charset="0"/>
                          <a:cs typeface="Arial" panose="020B0604020202020204" pitchFamily="34" charset="0"/>
                        </a:rPr>
                        <a:t>40.98 (0.77)</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chemeClr val="accent3">
                              <a:lumMod val="50000"/>
                            </a:schemeClr>
                          </a:solidFill>
                          <a:latin typeface="Arial" panose="020B0604020202020204" pitchFamily="34" charset="0"/>
                          <a:cs typeface="Arial" panose="020B0604020202020204" pitchFamily="34" charset="0"/>
                        </a:rPr>
                        <a:t>38.46 (0.56)</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ct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 0.01</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extLst>
                  <a:ext uri="{0D108BD9-81ED-4DB2-BD59-A6C34878D82A}">
                    <a16:rowId xmlns:a16="http://schemas.microsoft.com/office/drawing/2014/main" val="664169642"/>
                  </a:ext>
                </a:extLst>
              </a:tr>
              <a:tr h="438755">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b="0" dirty="0">
                          <a:solidFill>
                            <a:schemeClr val="accent3">
                              <a:lumMod val="50000"/>
                            </a:schemeClr>
                          </a:solidFill>
                          <a:latin typeface="Arial" panose="020B0604020202020204" pitchFamily="34" charset="0"/>
                          <a:cs typeface="Arial" panose="020B0604020202020204" pitchFamily="34" charset="0"/>
                        </a:rPr>
                        <a:t>Intrinsic Spirituality</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rgbClr val="0070C0"/>
                          </a:solidFill>
                          <a:latin typeface="Arial" panose="020B0604020202020204" pitchFamily="34" charset="0"/>
                          <a:cs typeface="Arial" panose="020B0604020202020204" pitchFamily="34" charset="0"/>
                        </a:rPr>
                        <a:t>8.03 (0.33)</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chemeClr val="accent3">
                              <a:lumMod val="50000"/>
                            </a:schemeClr>
                          </a:solidFill>
                          <a:latin typeface="Arial" panose="020B0604020202020204" pitchFamily="34" charset="0"/>
                          <a:cs typeface="Arial" panose="020B0604020202020204" pitchFamily="34" charset="0"/>
                        </a:rPr>
                        <a:t>7.01 (0.24)</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ct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 0.01</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extLst>
                  <a:ext uri="{0D108BD9-81ED-4DB2-BD59-A6C34878D82A}">
                    <a16:rowId xmlns:a16="http://schemas.microsoft.com/office/drawing/2014/main" val="3222897742"/>
                  </a:ext>
                </a:extLst>
              </a:tr>
              <a:tr h="438755">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b="0" dirty="0">
                          <a:solidFill>
                            <a:schemeClr val="accent3">
                              <a:lumMod val="50000"/>
                            </a:schemeClr>
                          </a:solidFill>
                          <a:latin typeface="Arial" panose="020B0604020202020204" pitchFamily="34" charset="0"/>
                          <a:cs typeface="Arial" panose="020B0604020202020204" pitchFamily="34" charset="0"/>
                        </a:rPr>
                        <a:t>Intrinsic Religiosity </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rgbClr val="0070C0"/>
                          </a:solidFill>
                          <a:latin typeface="Arial" panose="020B0604020202020204" pitchFamily="34" charset="0"/>
                          <a:cs typeface="Arial" panose="020B0604020202020204" pitchFamily="34" charset="0"/>
                        </a:rPr>
                        <a:t>12.69 (0.43)</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chemeClr val="accent3">
                              <a:lumMod val="50000"/>
                            </a:schemeClr>
                          </a:solidFill>
                          <a:latin typeface="Arial" panose="020B0604020202020204" pitchFamily="34" charset="0"/>
                          <a:cs typeface="Arial" panose="020B0604020202020204" pitchFamily="34" charset="0"/>
                        </a:rPr>
                        <a:t>11.51 (0.32)</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ct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 0.03</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extLst>
                  <a:ext uri="{0D108BD9-81ED-4DB2-BD59-A6C34878D82A}">
                    <a16:rowId xmlns:a16="http://schemas.microsoft.com/office/drawing/2014/main" val="1832978113"/>
                  </a:ext>
                </a:extLst>
              </a:tr>
              <a:tr h="438755">
                <a:tc>
                  <a:txBody>
                    <a:bodyPr/>
                    <a:lstStyle/>
                    <a:p>
                      <a:r>
                        <a:rPr lang="en-US" sz="2000" b="0" dirty="0">
                          <a:solidFill>
                            <a:schemeClr val="accent3">
                              <a:lumMod val="50000"/>
                            </a:schemeClr>
                          </a:solidFill>
                          <a:latin typeface="Arial" panose="020B0604020202020204" pitchFamily="34" charset="0"/>
                          <a:cs typeface="Arial" panose="020B0604020202020204" pitchFamily="34" charset="0"/>
                        </a:rPr>
                        <a:t>Empathy</a:t>
                      </a:r>
                    </a:p>
                  </a:txBody>
                  <a:tcPr>
                    <a:lnL w="12700" cmpd="sng">
                      <a:solidFill>
                        <a:srgbClr val="BCBDBF"/>
                      </a:solidFill>
                    </a:lnL>
                    <a:lnR w="12700" cap="flat" cmpd="sng" algn="ctr">
                      <a:solidFill>
                        <a:srgbClr val="BCBDBF"/>
                      </a:solidFill>
                      <a:prstDash val="solid"/>
                      <a:round/>
                      <a:headEnd type="none" w="med" len="med"/>
                      <a:tailEnd type="none" w="med" len="med"/>
                    </a:lnR>
                    <a:lnT w="12700" cap="flat" cmpd="sng" algn="ctr">
                      <a:solidFill>
                        <a:srgbClr val="BCBDBF"/>
                      </a:solidFill>
                      <a:prstDash val="solid"/>
                      <a:round/>
                      <a:headEnd type="none" w="med" len="med"/>
                      <a:tailEnd type="none" w="med" len="med"/>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p>
                      <a:pPr algn="r"/>
                      <a:r>
                        <a:rPr lang="en-US" sz="2000" b="0" dirty="0">
                          <a:solidFill>
                            <a:schemeClr val="accent3">
                              <a:lumMod val="50000"/>
                            </a:schemeClr>
                          </a:solidFill>
                          <a:latin typeface="Arial" panose="020B0604020202020204" pitchFamily="34" charset="0"/>
                          <a:cs typeface="Arial" panose="020B0604020202020204" pitchFamily="34" charset="0"/>
                        </a:rPr>
                        <a:t>47.90 (0.98)</a:t>
                      </a:r>
                    </a:p>
                  </a:txBody>
                  <a:tcPr>
                    <a:lnL w="12700" cap="flat" cmpd="sng" algn="ctr">
                      <a:solidFill>
                        <a:srgbClr val="BCBDBF"/>
                      </a:solidFill>
                      <a:prstDash val="solid"/>
                      <a:round/>
                      <a:headEnd type="none" w="med" len="med"/>
                      <a:tailEnd type="none" w="med" len="med"/>
                    </a:lnL>
                    <a:lnR w="12700" cap="flat" cmpd="sng" algn="ctr">
                      <a:solidFill>
                        <a:srgbClr val="BCBDBF"/>
                      </a:solidFill>
                      <a:prstDash val="solid"/>
                      <a:round/>
                      <a:headEnd type="none" w="med" len="med"/>
                      <a:tailEnd type="none" w="med" len="med"/>
                    </a:lnR>
                    <a:lnT w="12700" cap="flat" cmpd="sng" algn="ctr">
                      <a:solidFill>
                        <a:srgbClr val="BCBDBF"/>
                      </a:solidFill>
                      <a:prstDash val="solid"/>
                      <a:round/>
                      <a:headEnd type="none" w="med" len="med"/>
                      <a:tailEnd type="none" w="med" len="med"/>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p>
                      <a:pPr algn="r"/>
                      <a:r>
                        <a:rPr lang="en-US" sz="2000" b="0" dirty="0">
                          <a:solidFill>
                            <a:srgbClr val="C00000"/>
                          </a:solidFill>
                          <a:latin typeface="Arial" panose="020B0604020202020204" pitchFamily="34" charset="0"/>
                          <a:cs typeface="Arial" panose="020B0604020202020204" pitchFamily="34" charset="0"/>
                        </a:rPr>
                        <a:t>50.47 (0.72)</a:t>
                      </a:r>
                    </a:p>
                  </a:txBody>
                  <a:tcPr>
                    <a:lnL w="12700" cap="flat" cmpd="sng" algn="ctr">
                      <a:solidFill>
                        <a:srgbClr val="BCBDBF"/>
                      </a:solidFill>
                      <a:prstDash val="solid"/>
                      <a:round/>
                      <a:headEnd type="none" w="med" len="med"/>
                      <a:tailEnd type="none" w="med" len="med"/>
                    </a:lnL>
                    <a:lnR w="12700" cap="flat" cmpd="sng" algn="ctr">
                      <a:solidFill>
                        <a:srgbClr val="BCBDBF"/>
                      </a:solidFill>
                      <a:prstDash val="solid"/>
                      <a:round/>
                      <a:headEnd type="none" w="med" len="med"/>
                      <a:tailEnd type="none" w="med" len="med"/>
                    </a:lnR>
                    <a:lnT w="12700" cap="flat" cmpd="sng" algn="ctr">
                      <a:solidFill>
                        <a:srgbClr val="BCBDBF"/>
                      </a:solidFill>
                      <a:prstDash val="solid"/>
                      <a:round/>
                      <a:headEnd type="none" w="med" len="med"/>
                      <a:tailEnd type="none" w="med" len="med"/>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 0.04</a:t>
                      </a:r>
                    </a:p>
                  </a:txBody>
                  <a:tcPr>
                    <a:lnL w="12700" cap="flat" cmpd="sng" algn="ctr">
                      <a:solidFill>
                        <a:srgbClr val="BCBDBF"/>
                      </a:solidFill>
                      <a:prstDash val="solid"/>
                      <a:round/>
                      <a:headEnd type="none" w="med" len="med"/>
                      <a:tailEnd type="none" w="med" len="med"/>
                    </a:lnL>
                    <a:lnR w="12700" cmpd="sng">
                      <a:solidFill>
                        <a:srgbClr val="BCBDBF"/>
                      </a:solidFill>
                    </a:lnR>
                    <a:lnT w="12700" cap="flat" cmpd="sng" algn="ctr">
                      <a:solidFill>
                        <a:srgbClr val="BCBDBF"/>
                      </a:solidFill>
                      <a:prstDash val="solid"/>
                      <a:round/>
                      <a:headEnd type="none" w="med" len="med"/>
                      <a:tailEnd type="none" w="med" len="med"/>
                    </a:lnT>
                    <a:lnB w="12700" cmpd="sng">
                      <a:solidFill>
                        <a:srgbClr val="BCBDBF"/>
                      </a:solidFill>
                    </a:lnB>
                    <a:lnTlToBr w="12700" cmpd="sng">
                      <a:noFill/>
                      <a:prstDash val="solid"/>
                    </a:lnTlToBr>
                    <a:lnBlToTr w="12700" cmpd="sng">
                      <a:noFill/>
                      <a:prstDash val="solid"/>
                    </a:lnBlToTr>
                    <a:solidFill>
                      <a:srgbClr val="BCBDBF">
                        <a:tint val="20000"/>
                      </a:srgbClr>
                    </a:solidFill>
                  </a:tcPr>
                </a:tc>
                <a:extLst>
                  <a:ext uri="{0D108BD9-81ED-4DB2-BD59-A6C34878D82A}">
                    <a16:rowId xmlns:a16="http://schemas.microsoft.com/office/drawing/2014/main" val="1241140313"/>
                  </a:ext>
                </a:extLst>
              </a:tr>
              <a:tr h="438755">
                <a:tc>
                  <a:txBody>
                    <a:bodyPr/>
                    <a:lstStyle/>
                    <a:p>
                      <a:r>
                        <a:rPr lang="en-US" sz="2000" b="0" dirty="0">
                          <a:solidFill>
                            <a:schemeClr val="accent3">
                              <a:lumMod val="50000"/>
                            </a:schemeClr>
                          </a:solidFill>
                          <a:latin typeface="Arial" panose="020B0604020202020204" pitchFamily="34" charset="0"/>
                          <a:cs typeface="Arial" panose="020B0604020202020204" pitchFamily="34" charset="0"/>
                        </a:rPr>
                        <a:t>Depression</a:t>
                      </a:r>
                    </a:p>
                  </a:txBody>
                  <a:tcPr>
                    <a:lnL w="12700" cmpd="sng">
                      <a:solidFill>
                        <a:srgbClr val="BCBDBF"/>
                      </a:solidFill>
                    </a:lnL>
                    <a:lnR w="12700" cap="flat" cmpd="sng" algn="ctr">
                      <a:solidFill>
                        <a:srgbClr val="BCBDBF"/>
                      </a:solidFill>
                      <a:prstDash val="solid"/>
                      <a:round/>
                      <a:headEnd type="none" w="med" len="med"/>
                      <a:tailEnd type="none" w="med" len="med"/>
                    </a:lnR>
                    <a:lnT w="12700" cap="flat" cmpd="sng" algn="ctr">
                      <a:solidFill>
                        <a:srgbClr val="BCBDBF"/>
                      </a:solidFill>
                      <a:prstDash val="solid"/>
                      <a:round/>
                      <a:headEnd type="none" w="med" len="med"/>
                      <a:tailEnd type="none" w="med" len="med"/>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p>
                      <a:pPr algn="r"/>
                      <a:r>
                        <a:rPr lang="en-US" sz="2000" b="0" dirty="0">
                          <a:solidFill>
                            <a:schemeClr val="accent3">
                              <a:lumMod val="50000"/>
                            </a:schemeClr>
                          </a:solidFill>
                          <a:latin typeface="Arial" panose="020B0604020202020204" pitchFamily="34" charset="0"/>
                          <a:cs typeface="Arial" panose="020B0604020202020204" pitchFamily="34" charset="0"/>
                        </a:rPr>
                        <a:t>13.85 (1.03)</a:t>
                      </a:r>
                    </a:p>
                  </a:txBody>
                  <a:tcPr>
                    <a:lnL w="12700" cap="flat" cmpd="sng" algn="ctr">
                      <a:solidFill>
                        <a:srgbClr val="BCBDBF"/>
                      </a:solidFill>
                      <a:prstDash val="solid"/>
                      <a:round/>
                      <a:headEnd type="none" w="med" len="med"/>
                      <a:tailEnd type="none" w="med" len="med"/>
                    </a:lnL>
                    <a:lnR w="12700" cap="flat" cmpd="sng" algn="ctr">
                      <a:solidFill>
                        <a:srgbClr val="BCBDBF"/>
                      </a:solidFill>
                      <a:prstDash val="solid"/>
                      <a:round/>
                      <a:headEnd type="none" w="med" len="med"/>
                      <a:tailEnd type="none" w="med" len="med"/>
                    </a:lnR>
                    <a:lnT w="12700" cap="flat" cmpd="sng" algn="ctr">
                      <a:solidFill>
                        <a:srgbClr val="BCBDBF"/>
                      </a:solidFill>
                      <a:prstDash val="solid"/>
                      <a:round/>
                      <a:headEnd type="none" w="med" len="med"/>
                      <a:tailEnd type="none" w="med" len="med"/>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p>
                      <a:pPr algn="r"/>
                      <a:r>
                        <a:rPr lang="en-US" sz="2000" b="0" dirty="0">
                          <a:solidFill>
                            <a:srgbClr val="C00000"/>
                          </a:solidFill>
                          <a:latin typeface="Arial" panose="020B0604020202020204" pitchFamily="34" charset="0"/>
                          <a:cs typeface="Arial" panose="020B0604020202020204" pitchFamily="34" charset="0"/>
                        </a:rPr>
                        <a:t>16.53 (0.76)</a:t>
                      </a:r>
                    </a:p>
                  </a:txBody>
                  <a:tcPr>
                    <a:lnL w="12700" cap="flat" cmpd="sng" algn="ctr">
                      <a:solidFill>
                        <a:srgbClr val="BCBDBF"/>
                      </a:solidFill>
                      <a:prstDash val="solid"/>
                      <a:round/>
                      <a:headEnd type="none" w="med" len="med"/>
                      <a:tailEnd type="none" w="med" len="med"/>
                    </a:lnL>
                    <a:lnR w="12700" cap="flat" cmpd="sng" algn="ctr">
                      <a:solidFill>
                        <a:srgbClr val="BCBDBF"/>
                      </a:solidFill>
                      <a:prstDash val="solid"/>
                      <a:round/>
                      <a:headEnd type="none" w="med" len="med"/>
                      <a:tailEnd type="none" w="med" len="med"/>
                    </a:lnR>
                    <a:lnT w="12700" cap="flat" cmpd="sng" algn="ctr">
                      <a:solidFill>
                        <a:srgbClr val="BCBDBF"/>
                      </a:solidFill>
                      <a:prstDash val="solid"/>
                      <a:round/>
                      <a:headEnd type="none" w="med" len="med"/>
                      <a:tailEnd type="none" w="med" len="med"/>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 0.04</a:t>
                      </a:r>
                    </a:p>
                  </a:txBody>
                  <a:tcPr>
                    <a:lnL w="12700" cap="flat" cmpd="sng" algn="ctr">
                      <a:solidFill>
                        <a:srgbClr val="BCBDBF"/>
                      </a:solidFill>
                      <a:prstDash val="solid"/>
                      <a:round/>
                      <a:headEnd type="none" w="med" len="med"/>
                      <a:tailEnd type="none" w="med" len="med"/>
                    </a:lnL>
                    <a:lnR w="12700" cmpd="sng">
                      <a:solidFill>
                        <a:srgbClr val="BCBDBF"/>
                      </a:solidFill>
                    </a:lnR>
                    <a:lnT w="12700" cap="flat" cmpd="sng" algn="ctr">
                      <a:solidFill>
                        <a:srgbClr val="BCBDBF"/>
                      </a:solidFill>
                      <a:prstDash val="solid"/>
                      <a:round/>
                      <a:headEnd type="none" w="med" len="med"/>
                      <a:tailEnd type="none" w="med" len="med"/>
                    </a:lnT>
                    <a:lnB w="12700" cmpd="sng">
                      <a:solidFill>
                        <a:srgbClr val="BCBDBF"/>
                      </a:solidFill>
                    </a:lnB>
                    <a:lnTlToBr w="12700" cmpd="sng">
                      <a:noFill/>
                      <a:prstDash val="solid"/>
                    </a:lnTlToBr>
                    <a:lnBlToTr w="12700" cmpd="sng">
                      <a:noFill/>
                      <a:prstDash val="solid"/>
                    </a:lnBlToTr>
                    <a:solidFill>
                      <a:srgbClr val="BCBDBF">
                        <a:tint val="20000"/>
                      </a:srgbClr>
                    </a:solidFill>
                  </a:tcPr>
                </a:tc>
                <a:extLst>
                  <a:ext uri="{0D108BD9-81ED-4DB2-BD59-A6C34878D82A}">
                    <a16:rowId xmlns:a16="http://schemas.microsoft.com/office/drawing/2014/main" val="3248974426"/>
                  </a:ext>
                </a:extLst>
              </a:tr>
              <a:tr h="438755">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b="0" dirty="0">
                          <a:solidFill>
                            <a:schemeClr val="accent3">
                              <a:lumMod val="50000"/>
                            </a:schemeClr>
                          </a:solidFill>
                          <a:latin typeface="Arial" panose="020B0604020202020204" pitchFamily="34" charset="0"/>
                          <a:cs typeface="Arial" panose="020B0604020202020204" pitchFamily="34" charset="0"/>
                        </a:rPr>
                        <a:t>Organizational Religiosity </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rgbClr val="0070C0"/>
                          </a:solidFill>
                          <a:latin typeface="Arial" panose="020B0604020202020204" pitchFamily="34" charset="0"/>
                          <a:cs typeface="Arial" panose="020B0604020202020204" pitchFamily="34" charset="0"/>
                        </a:rPr>
                        <a:t>4.77 (0.19)</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chemeClr val="accent3">
                              <a:lumMod val="50000"/>
                            </a:schemeClr>
                          </a:solidFill>
                          <a:latin typeface="Arial" panose="020B0604020202020204" pitchFamily="34" charset="0"/>
                          <a:cs typeface="Arial" panose="020B0604020202020204" pitchFamily="34" charset="0"/>
                        </a:rPr>
                        <a:t>4.28 (0.14)</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ct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 0.04</a:t>
                      </a:r>
                    </a:p>
                  </a:txBody>
                  <a:tcPr>
                    <a:lnL w="12700" cmpd="sng">
                      <a:solidFill>
                        <a:srgbClr val="BCBDBF"/>
                      </a:solidFill>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40000"/>
                      </a:srgbClr>
                    </a:solidFill>
                  </a:tcPr>
                </a:tc>
                <a:extLst>
                  <a:ext uri="{0D108BD9-81ED-4DB2-BD59-A6C34878D82A}">
                    <a16:rowId xmlns:a16="http://schemas.microsoft.com/office/drawing/2014/main" val="2295485804"/>
                  </a:ext>
                </a:extLst>
              </a:tr>
              <a:tr h="438755">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r>
                        <a:rPr lang="en-US" sz="2000" b="0" dirty="0">
                          <a:solidFill>
                            <a:schemeClr val="accent3">
                              <a:lumMod val="50000"/>
                            </a:schemeClr>
                          </a:solidFill>
                          <a:latin typeface="Arial" panose="020B0604020202020204" pitchFamily="34" charset="0"/>
                          <a:cs typeface="Arial" panose="020B0604020202020204" pitchFamily="34" charset="0"/>
                        </a:rPr>
                        <a:t>Non-Org. Religiosity </a:t>
                      </a:r>
                    </a:p>
                  </a:txBody>
                  <a:tcPr>
                    <a:lnL w="12700" cmpd="sng">
                      <a:solidFill>
                        <a:srgbClr val="BCBDBF"/>
                      </a:solidFill>
                    </a:lnL>
                    <a:lnR w="12700" cmpd="sng">
                      <a:solidFill>
                        <a:srgbClr val="BCBDBF"/>
                      </a:solidFill>
                    </a:lnR>
                    <a:lnT w="12700" cmpd="sng">
                      <a:solidFill>
                        <a:srgbClr val="BCBDBF"/>
                      </a:solidFill>
                    </a:lnT>
                    <a:lnB w="12700" cap="flat" cmpd="sng" algn="ctr">
                      <a:solidFill>
                        <a:srgbClr val="BCBDBF"/>
                      </a:solidFill>
                      <a:prstDash val="solid"/>
                      <a:round/>
                      <a:headEnd type="none" w="med" len="med"/>
                      <a:tailEnd type="none" w="med" len="med"/>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rgbClr val="0070C0"/>
                          </a:solidFill>
                          <a:latin typeface="Arial" panose="020B0604020202020204" pitchFamily="34" charset="0"/>
                          <a:cs typeface="Arial" panose="020B0604020202020204" pitchFamily="34" charset="0"/>
                        </a:rPr>
                        <a:t>4.40 (0.22)</a:t>
                      </a:r>
                    </a:p>
                  </a:txBody>
                  <a:tcPr>
                    <a:lnL w="12700" cmpd="sng">
                      <a:solidFill>
                        <a:srgbClr val="BCBDBF"/>
                      </a:solidFill>
                    </a:lnL>
                    <a:lnR w="12700" cmpd="sng">
                      <a:solidFill>
                        <a:srgbClr val="BCBDBF"/>
                      </a:solidFill>
                    </a:lnR>
                    <a:lnT w="12700" cmpd="sng">
                      <a:solidFill>
                        <a:srgbClr val="BCBDBF"/>
                      </a:solidFill>
                    </a:lnT>
                    <a:lnB w="12700" cap="flat" cmpd="sng" algn="ctr">
                      <a:solidFill>
                        <a:srgbClr val="BCBDBF"/>
                      </a:solidFill>
                      <a:prstDash val="solid"/>
                      <a:round/>
                      <a:headEnd type="none" w="med" len="med"/>
                      <a:tailEnd type="none" w="med" len="med"/>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chemeClr val="accent3">
                              <a:lumMod val="50000"/>
                            </a:schemeClr>
                          </a:solidFill>
                          <a:latin typeface="Arial" panose="020B0604020202020204" pitchFamily="34" charset="0"/>
                          <a:cs typeface="Arial" panose="020B0604020202020204" pitchFamily="34" charset="0"/>
                        </a:rPr>
                        <a:t>3.84 (0.16)</a:t>
                      </a:r>
                    </a:p>
                  </a:txBody>
                  <a:tcPr>
                    <a:lnL w="12700" cmpd="sng">
                      <a:solidFill>
                        <a:srgbClr val="BCBDBF"/>
                      </a:solidFill>
                    </a:lnL>
                    <a:lnR w="12700" cmpd="sng">
                      <a:solidFill>
                        <a:srgbClr val="BCBDBF"/>
                      </a:solidFill>
                    </a:lnR>
                    <a:lnT w="12700" cmpd="sng">
                      <a:solidFill>
                        <a:srgbClr val="BCBDBF"/>
                      </a:solidFill>
                    </a:lnT>
                    <a:lnB w="12700" cap="flat" cmpd="sng" algn="ctr">
                      <a:solidFill>
                        <a:srgbClr val="BCBDBF"/>
                      </a:solidFill>
                      <a:prstDash val="solid"/>
                      <a:round/>
                      <a:headEnd type="none" w="med" len="med"/>
                      <a:tailEnd type="none" w="med" len="med"/>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ct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 0.04</a:t>
                      </a:r>
                    </a:p>
                  </a:txBody>
                  <a:tcPr>
                    <a:lnL w="12700" cmpd="sng">
                      <a:solidFill>
                        <a:srgbClr val="BCBDBF"/>
                      </a:solidFill>
                    </a:lnL>
                    <a:lnR w="12700" cmpd="sng">
                      <a:solidFill>
                        <a:srgbClr val="BCBDBF"/>
                      </a:solidFill>
                    </a:lnR>
                    <a:lnT w="12700" cmpd="sng">
                      <a:solidFill>
                        <a:srgbClr val="BCBDBF"/>
                      </a:solidFill>
                    </a:lnT>
                    <a:lnB w="12700" cap="flat" cmpd="sng" algn="ctr">
                      <a:solidFill>
                        <a:srgbClr val="BCBDBF"/>
                      </a:solidFill>
                      <a:prstDash val="solid"/>
                      <a:round/>
                      <a:headEnd type="none" w="med" len="med"/>
                      <a:tailEnd type="none" w="med" len="med"/>
                    </a:lnB>
                    <a:lnTlToBr w="12700" cmpd="sng">
                      <a:noFill/>
                      <a:prstDash val="solid"/>
                    </a:lnTlToBr>
                    <a:lnBlToTr w="12700" cmpd="sng">
                      <a:noFill/>
                      <a:prstDash val="solid"/>
                    </a:lnBlToTr>
                    <a:solidFill>
                      <a:srgbClr val="BCBDBF">
                        <a:tint val="20000"/>
                      </a:srgbClr>
                    </a:solidFill>
                  </a:tcPr>
                </a:tc>
                <a:extLst>
                  <a:ext uri="{0D108BD9-81ED-4DB2-BD59-A6C34878D82A}">
                    <a16:rowId xmlns:a16="http://schemas.microsoft.com/office/drawing/2014/main" val="3125717232"/>
                  </a:ext>
                </a:extLst>
              </a:tr>
              <a:tr h="438755">
                <a:tc>
                  <a:txBody>
                    <a:bodyPr/>
                    <a:lstStyle/>
                    <a:p>
                      <a:r>
                        <a:rPr lang="en-US" sz="2000" b="0" dirty="0">
                          <a:solidFill>
                            <a:schemeClr val="accent3">
                              <a:lumMod val="50000"/>
                            </a:schemeClr>
                          </a:solidFill>
                          <a:latin typeface="Arial" panose="020B0604020202020204" pitchFamily="34" charset="0"/>
                          <a:cs typeface="Arial" panose="020B0604020202020204" pitchFamily="34" charset="0"/>
                        </a:rPr>
                        <a:t>Self-esteem</a:t>
                      </a:r>
                    </a:p>
                  </a:txBody>
                  <a:tcPr>
                    <a:lnL w="12700" cmpd="sng">
                      <a:solidFill>
                        <a:srgbClr val="BCBDBF"/>
                      </a:solidFill>
                    </a:lnL>
                    <a:lnR w="12700" cap="flat" cmpd="sng" algn="ctr">
                      <a:solidFill>
                        <a:srgbClr val="BCBDBF"/>
                      </a:solidFill>
                      <a:prstDash val="solid"/>
                      <a:round/>
                      <a:headEnd type="none" w="med" len="med"/>
                      <a:tailEnd type="none" w="med" len="med"/>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chemeClr val="accent3">
                              <a:lumMod val="50000"/>
                            </a:schemeClr>
                          </a:solidFill>
                          <a:latin typeface="Arial" panose="020B0604020202020204" pitchFamily="34" charset="0"/>
                          <a:cs typeface="Arial" panose="020B0604020202020204" pitchFamily="34" charset="0"/>
                        </a:rPr>
                        <a:t>20.15 (0.76)</a:t>
                      </a:r>
                    </a:p>
                  </a:txBody>
                  <a:tcPr>
                    <a:lnL w="12700" cap="flat" cmpd="sng" algn="ctr">
                      <a:solidFill>
                        <a:srgbClr val="BCBDBF"/>
                      </a:solidFill>
                      <a:prstDash val="solid"/>
                      <a:round/>
                      <a:headEnd type="none" w="med" len="med"/>
                      <a:tailEnd type="none" w="med" len="med"/>
                    </a:lnL>
                    <a:lnR w="12700" cap="flat" cmpd="sng" algn="ctr">
                      <a:solidFill>
                        <a:srgbClr val="BCBDBF"/>
                      </a:solidFill>
                      <a:prstDash val="solid"/>
                      <a:round/>
                      <a:headEnd type="none" w="med" len="med"/>
                      <a:tailEnd type="none" w="med" len="med"/>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r"/>
                      <a:r>
                        <a:rPr lang="en-US" sz="2000" b="0" dirty="0">
                          <a:solidFill>
                            <a:srgbClr val="C00000"/>
                          </a:solidFill>
                          <a:latin typeface="Arial" panose="020B0604020202020204" pitchFamily="34" charset="0"/>
                          <a:cs typeface="Arial" panose="020B0604020202020204" pitchFamily="34" charset="0"/>
                        </a:rPr>
                        <a:t>22.07 (0.56</a:t>
                      </a:r>
                      <a:r>
                        <a:rPr lang="en-US" sz="2000" b="0" dirty="0">
                          <a:solidFill>
                            <a:schemeClr val="tx1"/>
                          </a:solidFill>
                          <a:latin typeface="Arial" panose="020B0604020202020204" pitchFamily="34" charset="0"/>
                          <a:cs typeface="Arial" panose="020B0604020202020204" pitchFamily="34" charset="0"/>
                        </a:rPr>
                        <a:t>)</a:t>
                      </a:r>
                    </a:p>
                  </a:txBody>
                  <a:tcPr>
                    <a:lnL w="12700" cap="flat" cmpd="sng" algn="ctr">
                      <a:solidFill>
                        <a:srgbClr val="BCBDBF"/>
                      </a:solidFill>
                      <a:prstDash val="solid"/>
                      <a:round/>
                      <a:headEnd type="none" w="med" len="med"/>
                      <a:tailEnd type="none" w="med" len="med"/>
                    </a:lnL>
                    <a:lnR w="12700" cap="flat" cmpd="sng" algn="ctr">
                      <a:solidFill>
                        <a:srgbClr val="BCBDBF"/>
                      </a:solidFill>
                      <a:prstDash val="solid"/>
                      <a:round/>
                      <a:headEnd type="none" w="med" len="med"/>
                      <a:tailEnd type="none" w="med" len="med"/>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tc>
                  <a:txBody>
                    <a:bodyPr/>
                    <a:lstStyle>
                      <a:lvl1pPr marL="0" algn="l" defTabSz="914400" rtl="0" eaLnBrk="1" latinLnBrk="0" hangingPunct="1">
                        <a:defRPr sz="1800" kern="1200">
                          <a:solidFill>
                            <a:schemeClr val="dk1"/>
                          </a:solidFill>
                          <a:latin typeface="Cambria"/>
                        </a:defRPr>
                      </a:lvl1pPr>
                      <a:lvl2pPr marL="457200" algn="l" defTabSz="914400" rtl="0" eaLnBrk="1" latinLnBrk="0" hangingPunct="1">
                        <a:defRPr sz="1800" kern="1200">
                          <a:solidFill>
                            <a:schemeClr val="dk1"/>
                          </a:solidFill>
                          <a:latin typeface="Cambria"/>
                        </a:defRPr>
                      </a:lvl2pPr>
                      <a:lvl3pPr marL="914400" algn="l" defTabSz="914400" rtl="0" eaLnBrk="1" latinLnBrk="0" hangingPunct="1">
                        <a:defRPr sz="1800" kern="1200">
                          <a:solidFill>
                            <a:schemeClr val="dk1"/>
                          </a:solidFill>
                          <a:latin typeface="Cambria"/>
                        </a:defRPr>
                      </a:lvl3pPr>
                      <a:lvl4pPr marL="1371600" algn="l" defTabSz="914400" rtl="0" eaLnBrk="1" latinLnBrk="0" hangingPunct="1">
                        <a:defRPr sz="1800" kern="1200">
                          <a:solidFill>
                            <a:schemeClr val="dk1"/>
                          </a:solidFill>
                          <a:latin typeface="Cambria"/>
                        </a:defRPr>
                      </a:lvl4pPr>
                      <a:lvl5pPr marL="1828800" algn="l" defTabSz="914400" rtl="0" eaLnBrk="1" latinLnBrk="0" hangingPunct="1">
                        <a:defRPr sz="1800" kern="1200">
                          <a:solidFill>
                            <a:schemeClr val="dk1"/>
                          </a:solidFill>
                          <a:latin typeface="Cambria"/>
                        </a:defRPr>
                      </a:lvl5pPr>
                      <a:lvl6pPr marL="2286000" algn="l" defTabSz="914400" rtl="0" eaLnBrk="1" latinLnBrk="0" hangingPunct="1">
                        <a:defRPr sz="1800" kern="1200">
                          <a:solidFill>
                            <a:schemeClr val="dk1"/>
                          </a:solidFill>
                          <a:latin typeface="Cambria"/>
                        </a:defRPr>
                      </a:lvl6pPr>
                      <a:lvl7pPr marL="2743200" algn="l" defTabSz="914400" rtl="0" eaLnBrk="1" latinLnBrk="0" hangingPunct="1">
                        <a:defRPr sz="1800" kern="1200">
                          <a:solidFill>
                            <a:schemeClr val="dk1"/>
                          </a:solidFill>
                          <a:latin typeface="Cambria"/>
                        </a:defRPr>
                      </a:lvl7pPr>
                      <a:lvl8pPr marL="3200400" algn="l" defTabSz="914400" rtl="0" eaLnBrk="1" latinLnBrk="0" hangingPunct="1">
                        <a:defRPr sz="1800" kern="1200">
                          <a:solidFill>
                            <a:schemeClr val="dk1"/>
                          </a:solidFill>
                          <a:latin typeface="Cambria"/>
                        </a:defRPr>
                      </a:lvl8pPr>
                      <a:lvl9pPr marL="3657600" algn="l" defTabSz="914400" rtl="0" eaLnBrk="1" latinLnBrk="0" hangingPunct="1">
                        <a:defRPr sz="1800" kern="1200">
                          <a:solidFill>
                            <a:schemeClr val="dk1"/>
                          </a:solidFill>
                          <a:latin typeface="Cambria"/>
                        </a:defRPr>
                      </a:lvl9pPr>
                    </a:lstStyle>
                    <a:p>
                      <a:pPr algn="ctr"/>
                      <a:r>
                        <a:rPr lang="en-US" sz="2000" b="0" i="1" dirty="0">
                          <a:solidFill>
                            <a:schemeClr val="accent3">
                              <a:lumMod val="50000"/>
                            </a:schemeClr>
                          </a:solidFill>
                          <a:latin typeface="Arial" panose="020B0604020202020204" pitchFamily="34" charset="0"/>
                          <a:cs typeface="Arial" panose="020B0604020202020204" pitchFamily="34" charset="0"/>
                        </a:rPr>
                        <a:t>p</a:t>
                      </a:r>
                      <a:r>
                        <a:rPr lang="en-US" sz="2000" b="0" dirty="0">
                          <a:solidFill>
                            <a:schemeClr val="accent3">
                              <a:lumMod val="50000"/>
                            </a:schemeClr>
                          </a:solidFill>
                          <a:latin typeface="Arial" panose="020B0604020202020204" pitchFamily="34" charset="0"/>
                          <a:cs typeface="Arial" panose="020B0604020202020204" pitchFamily="34" charset="0"/>
                        </a:rPr>
                        <a:t> = 0.05</a:t>
                      </a:r>
                    </a:p>
                  </a:txBody>
                  <a:tcPr>
                    <a:lnL w="12700" cap="flat" cmpd="sng" algn="ctr">
                      <a:solidFill>
                        <a:srgbClr val="BCBDBF"/>
                      </a:solidFill>
                      <a:prstDash val="solid"/>
                      <a:round/>
                      <a:headEnd type="none" w="med" len="med"/>
                      <a:tailEnd type="none" w="med" len="med"/>
                    </a:lnL>
                    <a:lnR w="12700" cmpd="sng">
                      <a:solidFill>
                        <a:srgbClr val="BCBDBF"/>
                      </a:solidFill>
                    </a:lnR>
                    <a:lnT w="12700" cmpd="sng">
                      <a:solidFill>
                        <a:srgbClr val="BCBDBF"/>
                      </a:solidFill>
                    </a:lnT>
                    <a:lnB w="12700" cmpd="sng">
                      <a:solidFill>
                        <a:srgbClr val="BCBDBF"/>
                      </a:solidFill>
                    </a:lnB>
                    <a:lnTlToBr w="12700" cmpd="sng">
                      <a:noFill/>
                      <a:prstDash val="solid"/>
                    </a:lnTlToBr>
                    <a:lnBlToTr w="12700" cmpd="sng">
                      <a:noFill/>
                      <a:prstDash val="solid"/>
                    </a:lnBlToTr>
                    <a:solidFill>
                      <a:srgbClr val="BCBDBF">
                        <a:tint val="20000"/>
                      </a:srgbClr>
                    </a:solidFill>
                  </a:tcPr>
                </a:tc>
                <a:extLst>
                  <a:ext uri="{0D108BD9-81ED-4DB2-BD59-A6C34878D82A}">
                    <a16:rowId xmlns:a16="http://schemas.microsoft.com/office/drawing/2014/main" val="3224271430"/>
                  </a:ext>
                </a:extLst>
              </a:tr>
            </a:tbl>
          </a:graphicData>
        </a:graphic>
      </p:graphicFrame>
      <p:sp>
        <p:nvSpPr>
          <p:cNvPr id="9" name="TextBox 8">
            <a:extLst>
              <a:ext uri="{FF2B5EF4-FFF2-40B4-BE49-F238E27FC236}">
                <a16:creationId xmlns:a16="http://schemas.microsoft.com/office/drawing/2014/main" id="{93C69B93-E148-4518-8F39-032739A224F0}"/>
              </a:ext>
            </a:extLst>
          </p:cNvPr>
          <p:cNvSpPr txBox="1"/>
          <p:nvPr/>
        </p:nvSpPr>
        <p:spPr>
          <a:xfrm>
            <a:off x="610075" y="5966992"/>
            <a:ext cx="9291774" cy="369332"/>
          </a:xfrm>
          <a:prstGeom prst="rect">
            <a:avLst/>
          </a:prstGeom>
          <a:noFill/>
        </p:spPr>
        <p:txBody>
          <a:bodyPr wrap="none" rtlCol="0">
            <a:spAutoFit/>
          </a:bodyPr>
          <a:lstStyle/>
          <a:p>
            <a:pPr>
              <a:defRPr/>
            </a:pPr>
            <a:r>
              <a:rPr lang="en-US" i="1" dirty="0">
                <a:latin typeface="Cambria"/>
              </a:rPr>
              <a:t>Note</a:t>
            </a:r>
            <a:r>
              <a:rPr lang="en-US" dirty="0">
                <a:latin typeface="Cambria"/>
              </a:rPr>
              <a:t>. </a:t>
            </a:r>
            <a:r>
              <a:rPr lang="en-US" i="1" dirty="0">
                <a:latin typeface="Cambria"/>
              </a:rPr>
              <a:t>N</a:t>
            </a:r>
            <a:r>
              <a:rPr lang="en-US" dirty="0">
                <a:latin typeface="Cambria"/>
              </a:rPr>
              <a:t> = 148; the alpha level = 0.05; Mean = Estimated marginal mean; SE = Standard Error</a:t>
            </a:r>
          </a:p>
        </p:txBody>
      </p:sp>
    </p:spTree>
    <p:extLst>
      <p:ext uri="{BB962C8B-B14F-4D97-AF65-F5344CB8AC3E}">
        <p14:creationId xmlns:p14="http://schemas.microsoft.com/office/powerpoint/2010/main" val="353467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descr="Light bulb on yellow background with sketched light beams and cord">
            <a:extLst>
              <a:ext uri="{FF2B5EF4-FFF2-40B4-BE49-F238E27FC236}">
                <a16:creationId xmlns:a16="http://schemas.microsoft.com/office/drawing/2014/main" id="{794DF580-A623-481A-9AFE-3B8D87260F93}"/>
              </a:ext>
            </a:extLst>
          </p:cNvPr>
          <p:cNvPicPr>
            <a:picLocks noChangeAspect="1"/>
          </p:cNvPicPr>
          <p:nvPr/>
        </p:nvPicPr>
        <p:blipFill rotWithShape="1">
          <a:blip r:embed="rId3">
            <a:alphaModFix amt="50000"/>
          </a:blip>
          <a:srcRect t="8536"/>
          <a:stretch/>
        </p:blipFill>
        <p:spPr>
          <a:xfrm>
            <a:off x="20" y="1"/>
            <a:ext cx="12191980" cy="6857999"/>
          </a:xfrm>
          <a:prstGeom prst="rect">
            <a:avLst/>
          </a:prstGeom>
        </p:spPr>
      </p:pic>
      <p:sp>
        <p:nvSpPr>
          <p:cNvPr id="2" name="Title 1">
            <a:extLst>
              <a:ext uri="{FF2B5EF4-FFF2-40B4-BE49-F238E27FC236}">
                <a16:creationId xmlns:a16="http://schemas.microsoft.com/office/drawing/2014/main" id="{147A720A-BCCD-49F9-871A-907518219B1C}"/>
              </a:ext>
            </a:extLst>
          </p:cNvPr>
          <p:cNvSpPr>
            <a:spLocks noGrp="1"/>
          </p:cNvSpPr>
          <p:nvPr>
            <p:ph type="title"/>
          </p:nvPr>
        </p:nvSpPr>
        <p:spPr/>
        <p:txBody>
          <a:bodyPr vert="horz" lIns="91440" tIns="45720" rIns="91440" bIns="45720" rtlCol="0" anchor="b">
            <a:normAutofit/>
          </a:bodyPr>
          <a:lstStyle/>
          <a:p>
            <a:r>
              <a:rPr lang="en-US" dirty="0">
                <a:solidFill>
                  <a:srgbClr val="FFFFFF"/>
                </a:solidFill>
              </a:rPr>
              <a:t>Results: Pre- &amp; Post-Survey Data</a:t>
            </a:r>
          </a:p>
        </p:txBody>
      </p:sp>
      <p:sp>
        <p:nvSpPr>
          <p:cNvPr id="4" name="Slide Number Placeholder 3">
            <a:extLst>
              <a:ext uri="{FF2B5EF4-FFF2-40B4-BE49-F238E27FC236}">
                <a16:creationId xmlns:a16="http://schemas.microsoft.com/office/drawing/2014/main" id="{F5BFB78F-365F-4641-9307-EFC4FEE0B71B}"/>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A1A56B6-E25D-4C4A-BC12-0D73B21D1FD2}"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99449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02EBB1-A9B6-46C7-B7ED-CC5450C65BD0}"/>
              </a:ext>
            </a:extLst>
          </p:cNvPr>
          <p:cNvPicPr>
            <a:picLocks noChangeAspect="1"/>
          </p:cNvPicPr>
          <p:nvPr/>
        </p:nvPicPr>
        <p:blipFill>
          <a:blip r:embed="rId3"/>
          <a:stretch>
            <a:fillRect/>
          </a:stretch>
        </p:blipFill>
        <p:spPr>
          <a:xfrm>
            <a:off x="5820719" y="1164288"/>
            <a:ext cx="6126092" cy="5110990"/>
          </a:xfrm>
          <a:prstGeom prst="rect">
            <a:avLst/>
          </a:prstGeom>
        </p:spPr>
      </p:pic>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24</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247233" y="288923"/>
            <a:ext cx="9146972" cy="640080"/>
          </a:xfrm>
        </p:spPr>
        <p:txBody>
          <a:bodyPr>
            <a:normAutofit/>
          </a:bodyPr>
          <a:lstStyle/>
          <a:p>
            <a:r>
              <a:rPr lang="en-US" altLang="ko-KR" sz="3200" b="1" dirty="0">
                <a:solidFill>
                  <a:schemeClr val="accent3">
                    <a:lumMod val="50000"/>
                  </a:schemeClr>
                </a:solidFill>
              </a:rPr>
              <a:t>Results of Pre- &amp; Post-Survey Data</a:t>
            </a:r>
            <a:endParaRPr lang="en-US" sz="1100" b="1" dirty="0">
              <a:solidFill>
                <a:schemeClr val="accent3">
                  <a:lumMod val="50000"/>
                </a:schemeClr>
              </a:solidFill>
              <a:latin typeface="Segoe UI Semibold" panose="020B0502040204020203" pitchFamily="34" charset="0"/>
              <a:cs typeface="Segoe UI Semibold" panose="020B0502040204020203" pitchFamily="34" charset="0"/>
            </a:endParaRPr>
          </a:p>
        </p:txBody>
      </p:sp>
      <p:sp>
        <p:nvSpPr>
          <p:cNvPr id="3" name="TextBox 2">
            <a:extLst>
              <a:ext uri="{FF2B5EF4-FFF2-40B4-BE49-F238E27FC236}">
                <a16:creationId xmlns:a16="http://schemas.microsoft.com/office/drawing/2014/main" id="{42681589-EE14-44E7-894C-065EE01CEAE4}"/>
              </a:ext>
            </a:extLst>
          </p:cNvPr>
          <p:cNvSpPr txBox="1"/>
          <p:nvPr/>
        </p:nvSpPr>
        <p:spPr>
          <a:xfrm>
            <a:off x="444500" y="5750819"/>
            <a:ext cx="827471" cy="369332"/>
          </a:xfrm>
          <a:prstGeom prst="rect">
            <a:avLst/>
          </a:prstGeom>
          <a:noFill/>
        </p:spPr>
        <p:txBody>
          <a:bodyPr wrap="none" rtlCol="0">
            <a:spAutoFit/>
          </a:bodyPr>
          <a:lstStyle/>
          <a:p>
            <a:r>
              <a:rPr lang="en-US" i="1" dirty="0">
                <a:solidFill>
                  <a:schemeClr val="accent3">
                    <a:lumMod val="50000"/>
                  </a:schemeClr>
                </a:solidFill>
              </a:rPr>
              <a:t>N</a:t>
            </a:r>
            <a:r>
              <a:rPr lang="en-US" dirty="0">
                <a:solidFill>
                  <a:schemeClr val="accent3">
                    <a:lumMod val="50000"/>
                  </a:schemeClr>
                </a:solidFill>
              </a:rPr>
              <a:t> = 88</a:t>
            </a:r>
          </a:p>
        </p:txBody>
      </p:sp>
      <p:sp>
        <p:nvSpPr>
          <p:cNvPr id="14" name="TextBox 13">
            <a:extLst>
              <a:ext uri="{FF2B5EF4-FFF2-40B4-BE49-F238E27FC236}">
                <a16:creationId xmlns:a16="http://schemas.microsoft.com/office/drawing/2014/main" id="{5F36F780-4AB0-41DA-A6C1-25B46E1401BE}"/>
              </a:ext>
            </a:extLst>
          </p:cNvPr>
          <p:cNvSpPr txBox="1"/>
          <p:nvPr/>
        </p:nvSpPr>
        <p:spPr>
          <a:xfrm>
            <a:off x="6818810" y="3607578"/>
            <a:ext cx="583814" cy="369332"/>
          </a:xfrm>
          <a:prstGeom prst="rect">
            <a:avLst/>
          </a:prstGeom>
          <a:noFill/>
        </p:spPr>
        <p:txBody>
          <a:bodyPr wrap="none" rtlCol="0">
            <a:spAutoFit/>
          </a:bodyPr>
          <a:lstStyle/>
          <a:p>
            <a:r>
              <a:rPr lang="en-US" dirty="0"/>
              <a:t>53%</a:t>
            </a:r>
          </a:p>
        </p:txBody>
      </p:sp>
      <p:sp>
        <p:nvSpPr>
          <p:cNvPr id="16" name="TextBox 15">
            <a:extLst>
              <a:ext uri="{FF2B5EF4-FFF2-40B4-BE49-F238E27FC236}">
                <a16:creationId xmlns:a16="http://schemas.microsoft.com/office/drawing/2014/main" id="{33049E7F-5378-43E8-A5C6-7BA8B4D01219}"/>
              </a:ext>
            </a:extLst>
          </p:cNvPr>
          <p:cNvSpPr txBox="1"/>
          <p:nvPr/>
        </p:nvSpPr>
        <p:spPr>
          <a:xfrm>
            <a:off x="7676604" y="3879102"/>
            <a:ext cx="583814" cy="369332"/>
          </a:xfrm>
          <a:prstGeom prst="rect">
            <a:avLst/>
          </a:prstGeom>
          <a:noFill/>
        </p:spPr>
        <p:txBody>
          <a:bodyPr wrap="none" rtlCol="0">
            <a:spAutoFit/>
          </a:bodyPr>
          <a:lstStyle/>
          <a:p>
            <a:r>
              <a:rPr lang="en-US" dirty="0"/>
              <a:t>47%</a:t>
            </a:r>
          </a:p>
        </p:txBody>
      </p:sp>
      <p:sp>
        <p:nvSpPr>
          <p:cNvPr id="17" name="TextBox 16">
            <a:extLst>
              <a:ext uri="{FF2B5EF4-FFF2-40B4-BE49-F238E27FC236}">
                <a16:creationId xmlns:a16="http://schemas.microsoft.com/office/drawing/2014/main" id="{780FC049-86AB-482A-BEB6-0AAC54DBC614}"/>
              </a:ext>
            </a:extLst>
          </p:cNvPr>
          <p:cNvSpPr txBox="1"/>
          <p:nvPr/>
        </p:nvSpPr>
        <p:spPr>
          <a:xfrm>
            <a:off x="8734695" y="1476103"/>
            <a:ext cx="583814" cy="369332"/>
          </a:xfrm>
          <a:prstGeom prst="rect">
            <a:avLst/>
          </a:prstGeom>
          <a:noFill/>
        </p:spPr>
        <p:txBody>
          <a:bodyPr wrap="none" rtlCol="0">
            <a:spAutoFit/>
          </a:bodyPr>
          <a:lstStyle/>
          <a:p>
            <a:r>
              <a:rPr lang="en-US" dirty="0"/>
              <a:t>66%</a:t>
            </a:r>
          </a:p>
        </p:txBody>
      </p:sp>
      <p:sp>
        <p:nvSpPr>
          <p:cNvPr id="18" name="TextBox 17">
            <a:extLst>
              <a:ext uri="{FF2B5EF4-FFF2-40B4-BE49-F238E27FC236}">
                <a16:creationId xmlns:a16="http://schemas.microsoft.com/office/drawing/2014/main" id="{E25DE902-82B5-4CE5-8E93-5103EC6A1F31}"/>
              </a:ext>
            </a:extLst>
          </p:cNvPr>
          <p:cNvSpPr txBox="1"/>
          <p:nvPr/>
        </p:nvSpPr>
        <p:spPr>
          <a:xfrm>
            <a:off x="9591472" y="3417721"/>
            <a:ext cx="583814" cy="369332"/>
          </a:xfrm>
          <a:prstGeom prst="rect">
            <a:avLst/>
          </a:prstGeom>
          <a:noFill/>
        </p:spPr>
        <p:txBody>
          <a:bodyPr wrap="none" rtlCol="0">
            <a:spAutoFit/>
          </a:bodyPr>
          <a:lstStyle/>
          <a:p>
            <a:r>
              <a:rPr lang="en-US" dirty="0"/>
              <a:t>34%</a:t>
            </a:r>
          </a:p>
        </p:txBody>
      </p:sp>
      <p:graphicFrame>
        <p:nvGraphicFramePr>
          <p:cNvPr id="12" name="Chart 11">
            <a:extLst>
              <a:ext uri="{FF2B5EF4-FFF2-40B4-BE49-F238E27FC236}">
                <a16:creationId xmlns:a16="http://schemas.microsoft.com/office/drawing/2014/main" id="{89492F95-3367-4949-B086-8FCA6BABF4C8}"/>
              </a:ext>
            </a:extLst>
          </p:cNvPr>
          <p:cNvGraphicFramePr>
            <a:graphicFrameLocks/>
          </p:cNvGraphicFramePr>
          <p:nvPr>
            <p:extLst>
              <p:ext uri="{D42A27DB-BD31-4B8C-83A1-F6EECF244321}">
                <p14:modId xmlns:p14="http://schemas.microsoft.com/office/powerpoint/2010/main" val="718966886"/>
              </p:ext>
            </p:extLst>
          </p:nvPr>
        </p:nvGraphicFramePr>
        <p:xfrm>
          <a:off x="444500" y="1268877"/>
          <a:ext cx="5068026" cy="445265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2">
            <a:extLst>
              <a:ext uri="{FF2B5EF4-FFF2-40B4-BE49-F238E27FC236}">
                <a16:creationId xmlns:a16="http://schemas.microsoft.com/office/drawing/2014/main" id="{DEEC000E-6130-4ACF-B27D-BD3C2023A3B9}"/>
              </a:ext>
            </a:extLst>
          </p:cNvPr>
          <p:cNvSpPr txBox="1"/>
          <p:nvPr/>
        </p:nvSpPr>
        <p:spPr>
          <a:xfrm>
            <a:off x="3628004" y="2925278"/>
            <a:ext cx="97343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t>Business</a:t>
            </a:r>
          </a:p>
        </p:txBody>
      </p:sp>
      <p:sp>
        <p:nvSpPr>
          <p:cNvPr id="15" name="TextBox 3">
            <a:extLst>
              <a:ext uri="{FF2B5EF4-FFF2-40B4-BE49-F238E27FC236}">
                <a16:creationId xmlns:a16="http://schemas.microsoft.com/office/drawing/2014/main" id="{DA40FC65-65CD-4DDF-9DCA-4C1704A84064}"/>
              </a:ext>
            </a:extLst>
          </p:cNvPr>
          <p:cNvSpPr txBox="1"/>
          <p:nvPr/>
        </p:nvSpPr>
        <p:spPr>
          <a:xfrm>
            <a:off x="1730009" y="3294610"/>
            <a:ext cx="973434" cy="31296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t>Medicine</a:t>
            </a:r>
          </a:p>
        </p:txBody>
      </p:sp>
      <p:sp>
        <p:nvSpPr>
          <p:cNvPr id="20" name="TextBox 4">
            <a:extLst>
              <a:ext uri="{FF2B5EF4-FFF2-40B4-BE49-F238E27FC236}">
                <a16:creationId xmlns:a16="http://schemas.microsoft.com/office/drawing/2014/main" id="{2F7F772A-F106-4C1E-A04C-AFA2661C6A36}"/>
              </a:ext>
            </a:extLst>
          </p:cNvPr>
          <p:cNvSpPr txBox="1"/>
          <p:nvPr/>
        </p:nvSpPr>
        <p:spPr>
          <a:xfrm>
            <a:off x="4675270" y="3976910"/>
            <a:ext cx="498317"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t>Law</a:t>
            </a:r>
          </a:p>
        </p:txBody>
      </p:sp>
      <p:sp>
        <p:nvSpPr>
          <p:cNvPr id="19" name="TextBox 2">
            <a:extLst>
              <a:ext uri="{FF2B5EF4-FFF2-40B4-BE49-F238E27FC236}">
                <a16:creationId xmlns:a16="http://schemas.microsoft.com/office/drawing/2014/main" id="{744634C2-106B-4396-9522-AF76410FE1EF}"/>
              </a:ext>
            </a:extLst>
          </p:cNvPr>
          <p:cNvSpPr txBox="1"/>
          <p:nvPr/>
        </p:nvSpPr>
        <p:spPr>
          <a:xfrm>
            <a:off x="4073851" y="3719783"/>
            <a:ext cx="97343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t>Law</a:t>
            </a:r>
          </a:p>
        </p:txBody>
      </p:sp>
    </p:spTree>
    <p:extLst>
      <p:ext uri="{BB962C8B-B14F-4D97-AF65-F5344CB8AC3E}">
        <p14:creationId xmlns:p14="http://schemas.microsoft.com/office/powerpoint/2010/main" val="363589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25</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334008"/>
            <a:ext cx="9146972" cy="640080"/>
          </a:xfrm>
        </p:spPr>
        <p:txBody>
          <a:bodyPr>
            <a:normAutofit/>
          </a:bodyPr>
          <a:lstStyle/>
          <a:p>
            <a:r>
              <a:rPr lang="en-US" altLang="ko-KR" sz="3200" b="1" dirty="0"/>
              <a:t>Results of Pre- &amp; Post-Survey Data</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graphicFrame>
        <p:nvGraphicFramePr>
          <p:cNvPr id="6" name="Chart 5">
            <a:extLst>
              <a:ext uri="{FF2B5EF4-FFF2-40B4-BE49-F238E27FC236}">
                <a16:creationId xmlns:a16="http://schemas.microsoft.com/office/drawing/2014/main" id="{BDA5D678-3CAA-441C-B7E1-9170B35FDD46}"/>
              </a:ext>
            </a:extLst>
          </p:cNvPr>
          <p:cNvGraphicFramePr>
            <a:graphicFrameLocks/>
          </p:cNvGraphicFramePr>
          <p:nvPr>
            <p:extLst>
              <p:ext uri="{D42A27DB-BD31-4B8C-83A1-F6EECF244321}">
                <p14:modId xmlns:p14="http://schemas.microsoft.com/office/powerpoint/2010/main" val="373488821"/>
              </p:ext>
            </p:extLst>
          </p:nvPr>
        </p:nvGraphicFramePr>
        <p:xfrm>
          <a:off x="548640" y="1201737"/>
          <a:ext cx="11099886" cy="5002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09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26</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38161" y="418011"/>
            <a:ext cx="9146972" cy="640080"/>
          </a:xfrm>
        </p:spPr>
        <p:txBody>
          <a:bodyPr>
            <a:normAutofit/>
          </a:bodyPr>
          <a:lstStyle/>
          <a:p>
            <a:r>
              <a:rPr lang="en-US" altLang="ko-KR" sz="3200" b="1" dirty="0"/>
              <a:t>Results of Pre- &amp; Post-Survey Data</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1C735994-C7BF-47EB-8C39-FCCE54B6A40D}"/>
              </a:ext>
            </a:extLst>
          </p:cNvPr>
          <p:cNvGraphicFramePr>
            <a:graphicFrameLocks noGrp="1"/>
          </p:cNvGraphicFramePr>
          <p:nvPr>
            <p:extLst>
              <p:ext uri="{D42A27DB-BD31-4B8C-83A1-F6EECF244321}">
                <p14:modId xmlns:p14="http://schemas.microsoft.com/office/powerpoint/2010/main" val="1453753193"/>
              </p:ext>
            </p:extLst>
          </p:nvPr>
        </p:nvGraphicFramePr>
        <p:xfrm>
          <a:off x="612988" y="1679170"/>
          <a:ext cx="10956173" cy="3878481"/>
        </p:xfrm>
        <a:graphic>
          <a:graphicData uri="http://schemas.openxmlformats.org/drawingml/2006/table">
            <a:tbl>
              <a:tblPr>
                <a:tableStyleId>{5C22544A-7EE6-4342-B048-85BDC9FD1C3A}</a:tableStyleId>
              </a:tblPr>
              <a:tblGrid>
                <a:gridCol w="1498280">
                  <a:extLst>
                    <a:ext uri="{9D8B030D-6E8A-4147-A177-3AD203B41FA5}">
                      <a16:colId xmlns:a16="http://schemas.microsoft.com/office/drawing/2014/main" val="1539321012"/>
                    </a:ext>
                  </a:extLst>
                </a:gridCol>
                <a:gridCol w="3451668">
                  <a:extLst>
                    <a:ext uri="{9D8B030D-6E8A-4147-A177-3AD203B41FA5}">
                      <a16:colId xmlns:a16="http://schemas.microsoft.com/office/drawing/2014/main" val="2412413990"/>
                    </a:ext>
                  </a:extLst>
                </a:gridCol>
                <a:gridCol w="1589670">
                  <a:extLst>
                    <a:ext uri="{9D8B030D-6E8A-4147-A177-3AD203B41FA5}">
                      <a16:colId xmlns:a16="http://schemas.microsoft.com/office/drawing/2014/main" val="2350461128"/>
                    </a:ext>
                  </a:extLst>
                </a:gridCol>
                <a:gridCol w="1563822">
                  <a:extLst>
                    <a:ext uri="{9D8B030D-6E8A-4147-A177-3AD203B41FA5}">
                      <a16:colId xmlns:a16="http://schemas.microsoft.com/office/drawing/2014/main" val="2427589894"/>
                    </a:ext>
                  </a:extLst>
                </a:gridCol>
                <a:gridCol w="1357036">
                  <a:extLst>
                    <a:ext uri="{9D8B030D-6E8A-4147-A177-3AD203B41FA5}">
                      <a16:colId xmlns:a16="http://schemas.microsoft.com/office/drawing/2014/main" val="2518312578"/>
                    </a:ext>
                  </a:extLst>
                </a:gridCol>
                <a:gridCol w="1495697">
                  <a:extLst>
                    <a:ext uri="{9D8B030D-6E8A-4147-A177-3AD203B41FA5}">
                      <a16:colId xmlns:a16="http://schemas.microsoft.com/office/drawing/2014/main" val="200703892"/>
                    </a:ext>
                  </a:extLst>
                </a:gridCol>
              </a:tblGrid>
              <a:tr h="427809">
                <a:tc>
                  <a:txBody>
                    <a:bodyPr/>
                    <a:lstStyle/>
                    <a:p>
                      <a:pPr algn="l" fontAlgn="b"/>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tc gridSpan="2">
                  <a:txBody>
                    <a:bodyPr/>
                    <a:lstStyle/>
                    <a:p>
                      <a:pPr algn="ct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Control </a:t>
                      </a:r>
                      <a:r>
                        <a:rPr lang="en-US" sz="1800" b="0" i="0" u="none" strike="noStrike" dirty="0">
                          <a:solidFill>
                            <a:schemeClr val="accent3">
                              <a:lumMod val="50000"/>
                            </a:schemeClr>
                          </a:solidFill>
                          <a:effectLst/>
                          <a:latin typeface="Arial" panose="020B0604020202020204" pitchFamily="34" charset="0"/>
                          <a:cs typeface="Arial" panose="020B0604020202020204" pitchFamily="34" charset="0"/>
                        </a:rPr>
                        <a:t>Group</a:t>
                      </a:r>
                    </a:p>
                  </a:txBody>
                  <a:tcPr marL="6350" marR="6350" marT="6350" marB="0" anchor="b"/>
                </a:tc>
                <a:tc hMerge="1">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 Group</a:t>
                      </a:r>
                    </a:p>
                  </a:txBody>
                  <a:tcPr marL="6350" marR="6350" marT="6350" marB="0" anchor="b"/>
                </a:tc>
                <a:tc gridSpan="2">
                  <a:txBody>
                    <a:bodyPr/>
                    <a:lstStyle/>
                    <a:p>
                      <a:pPr algn="ct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Experimental Group</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111952259"/>
                  </a:ext>
                </a:extLst>
              </a:tr>
              <a:tr h="427809">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Category</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Measure</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M</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(SD)</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M</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(SD)</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919099554"/>
                  </a:ext>
                </a:extLst>
              </a:tr>
              <a:tr h="456009">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Moral Virtue</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Agape Love</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0.82</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(12.48)</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1.12</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(9.01)</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extLst>
                  <a:ext uri="{0D108BD9-81ED-4DB2-BD59-A6C34878D82A}">
                    <a16:rowId xmlns:a16="http://schemas.microsoft.com/office/drawing/2014/main" val="249240746"/>
                  </a:ext>
                </a:extLst>
              </a:tr>
              <a:tr h="427809">
                <a:tc>
                  <a:txBody>
                    <a:bodyPr/>
                    <a:lstStyle/>
                    <a:p>
                      <a:pPr algn="l" fontAlgn="b"/>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Forgiveness</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2.25</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(22.18)</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12.00</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(20.25)</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accent2">
                        <a:lumMod val="40000"/>
                        <a:lumOff val="60000"/>
                      </a:schemeClr>
                    </a:solidFill>
                  </a:tcPr>
                </a:tc>
                <a:extLst>
                  <a:ext uri="{0D108BD9-81ED-4DB2-BD59-A6C34878D82A}">
                    <a16:rowId xmlns:a16="http://schemas.microsoft.com/office/drawing/2014/main" val="3128984881"/>
                  </a:ext>
                </a:extLst>
              </a:tr>
              <a:tr h="427809">
                <a:tc>
                  <a:txBody>
                    <a:bodyPr/>
                    <a:lstStyle/>
                    <a:p>
                      <a:pPr algn="l" fontAlgn="b"/>
                      <a:r>
                        <a:rPr lang="en-US" sz="1800" b="0" i="0" u="none" strike="noStrike" dirty="0">
                          <a:solidFill>
                            <a:schemeClr val="accent3">
                              <a:lumMod val="50000"/>
                            </a:schemeClr>
                          </a:solidFill>
                          <a:effectLst/>
                          <a:latin typeface="Arial" panose="020B0604020202020204" pitchFamily="34" charset="0"/>
                          <a:cs typeface="Arial" panose="020B0604020202020204" pitchFamily="34" charset="0"/>
                        </a:rPr>
                        <a:t>Positive</a:t>
                      </a:r>
                    </a:p>
                  </a:txBody>
                  <a:tcPr marL="6350" marR="6350" marT="6350" marB="0" anchor="b">
                    <a:solidFill>
                      <a:schemeClr val="bg1">
                        <a:lumMod val="85000"/>
                      </a:schemeClr>
                    </a:solidFill>
                  </a:tcPr>
                </a:tc>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Empathy</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0.30</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(4.21)</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0.44</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(5.05)</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85000"/>
                      </a:schemeClr>
                    </a:solidFill>
                  </a:tcPr>
                </a:tc>
                <a:extLst>
                  <a:ext uri="{0D108BD9-81ED-4DB2-BD59-A6C34878D82A}">
                    <a16:rowId xmlns:a16="http://schemas.microsoft.com/office/drawing/2014/main" val="69417819"/>
                  </a:ext>
                </a:extLst>
              </a:tr>
              <a:tr h="427809">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Negative</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l"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Prejudice</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0.09</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(5.41)</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-1.00</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(6.29)</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extLst>
                  <a:ext uri="{0D108BD9-81ED-4DB2-BD59-A6C34878D82A}">
                    <a16:rowId xmlns:a16="http://schemas.microsoft.com/office/drawing/2014/main" val="1346235680"/>
                  </a:ext>
                </a:extLst>
              </a:tr>
              <a:tr h="427809">
                <a:tc>
                  <a:txBody>
                    <a:bodyPr/>
                    <a:lstStyle/>
                    <a:p>
                      <a:pPr algn="l" fontAlgn="b"/>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Anxiety</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-0.55</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(6.45)</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-1.44</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(5.91)</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75000"/>
                      </a:schemeClr>
                    </a:solidFill>
                  </a:tcPr>
                </a:tc>
                <a:extLst>
                  <a:ext uri="{0D108BD9-81ED-4DB2-BD59-A6C34878D82A}">
                    <a16:rowId xmlns:a16="http://schemas.microsoft.com/office/drawing/2014/main" val="2741029885"/>
                  </a:ext>
                </a:extLst>
              </a:tr>
              <a:tr h="427809">
                <a:tc>
                  <a:txBody>
                    <a:bodyPr/>
                    <a:lstStyle/>
                    <a:p>
                      <a:pPr algn="l"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Religiosity</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l"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Intrinsic Spirituality</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0.17</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(0.65)</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0.35</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(1.07)</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extLst>
                  <a:ext uri="{0D108BD9-81ED-4DB2-BD59-A6C34878D82A}">
                    <a16:rowId xmlns:a16="http://schemas.microsoft.com/office/drawing/2014/main" val="1861833682"/>
                  </a:ext>
                </a:extLst>
              </a:tr>
              <a:tr h="427809">
                <a:tc>
                  <a:txBody>
                    <a:bodyPr/>
                    <a:lstStyle/>
                    <a:p>
                      <a:pPr algn="l" fontAlgn="b"/>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l"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Intrinsic Religiosity</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-0.14</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(1.71)</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r" fontAlgn="b"/>
                      <a:r>
                        <a:rPr lang="en-US" sz="1800" u="none" strike="noStrike">
                          <a:solidFill>
                            <a:schemeClr val="accent3">
                              <a:lumMod val="50000"/>
                            </a:schemeClr>
                          </a:solidFill>
                          <a:effectLst/>
                          <a:latin typeface="Arial" panose="020B0604020202020204" pitchFamily="34" charset="0"/>
                          <a:cs typeface="Arial" panose="020B0604020202020204" pitchFamily="34" charset="0"/>
                        </a:rPr>
                        <a:t>0.06</a:t>
                      </a:r>
                      <a:endParaRPr lang="en-US" sz="1800" b="0" i="0" u="none" strike="noStrike">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tc>
                  <a:txBody>
                    <a:bodyPr/>
                    <a:lstStyle/>
                    <a:p>
                      <a:pPr algn="r" fontAlgn="b"/>
                      <a:r>
                        <a:rPr lang="en-US" sz="1800" u="none" strike="noStrike" dirty="0">
                          <a:solidFill>
                            <a:schemeClr val="accent3">
                              <a:lumMod val="50000"/>
                            </a:schemeClr>
                          </a:solidFill>
                          <a:effectLst/>
                          <a:latin typeface="Arial" panose="020B0604020202020204" pitchFamily="34" charset="0"/>
                          <a:cs typeface="Arial" panose="020B0604020202020204" pitchFamily="34" charset="0"/>
                        </a:rPr>
                        <a:t>(1.95)</a:t>
                      </a:r>
                      <a:endParaRPr lang="en-US" sz="18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6350" marR="6350" marT="6350" marB="0" anchor="b">
                    <a:solidFill>
                      <a:schemeClr val="bg1">
                        <a:lumMod val="65000"/>
                      </a:schemeClr>
                    </a:solidFill>
                  </a:tcPr>
                </a:tc>
                <a:extLst>
                  <a:ext uri="{0D108BD9-81ED-4DB2-BD59-A6C34878D82A}">
                    <a16:rowId xmlns:a16="http://schemas.microsoft.com/office/drawing/2014/main" val="1162850692"/>
                  </a:ext>
                </a:extLst>
              </a:tr>
            </a:tbl>
          </a:graphicData>
        </a:graphic>
      </p:graphicFrame>
      <p:sp>
        <p:nvSpPr>
          <p:cNvPr id="6" name="Oval 5">
            <a:extLst>
              <a:ext uri="{FF2B5EF4-FFF2-40B4-BE49-F238E27FC236}">
                <a16:creationId xmlns:a16="http://schemas.microsoft.com/office/drawing/2014/main" id="{F46A8987-96E3-4D3B-8D46-E1642ED46C69}"/>
              </a:ext>
            </a:extLst>
          </p:cNvPr>
          <p:cNvSpPr/>
          <p:nvPr/>
        </p:nvSpPr>
        <p:spPr>
          <a:xfrm>
            <a:off x="9447780" y="2207623"/>
            <a:ext cx="832688" cy="3657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48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27</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3" y="470825"/>
            <a:ext cx="9146972" cy="640080"/>
          </a:xfrm>
        </p:spPr>
        <p:txBody>
          <a:bodyPr>
            <a:normAutofit/>
          </a:bodyPr>
          <a:lstStyle/>
          <a:p>
            <a:r>
              <a:rPr lang="en-US" altLang="ko-KR" sz="3200" b="1" dirty="0"/>
              <a:t>Results of Pre- &amp; Post-Survey Data</a:t>
            </a:r>
            <a:endParaRPr lang="en-US" sz="1100" b="1" dirty="0">
              <a:solidFill>
                <a:schemeClr val="bg2">
                  <a:lumMod val="50000"/>
                </a:schemeClr>
              </a:solidFill>
              <a:latin typeface="Segoe UI Semibold" panose="020B0502040204020203" pitchFamily="34" charset="0"/>
              <a:cs typeface="Segoe UI Semibold" panose="020B0502040204020203" pitchFamily="34" charset="0"/>
            </a:endParaRPr>
          </a:p>
        </p:txBody>
      </p:sp>
      <p:sp>
        <p:nvSpPr>
          <p:cNvPr id="7" name="TextBox 6">
            <a:extLst>
              <a:ext uri="{FF2B5EF4-FFF2-40B4-BE49-F238E27FC236}">
                <a16:creationId xmlns:a16="http://schemas.microsoft.com/office/drawing/2014/main" id="{99FF21DF-40C7-44AE-9095-648A5F776E5A}"/>
              </a:ext>
            </a:extLst>
          </p:cNvPr>
          <p:cNvSpPr txBox="1"/>
          <p:nvPr/>
        </p:nvSpPr>
        <p:spPr>
          <a:xfrm>
            <a:off x="304800" y="3283059"/>
            <a:ext cx="11582399"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i="1" dirty="0">
                <a:solidFill>
                  <a:schemeClr val="accent3">
                    <a:lumMod val="50000"/>
                  </a:schemeClr>
                </a:solidFill>
                <a:latin typeface="Cambria"/>
              </a:rPr>
              <a:t>Repeated Measure ANOVA for the Forgiveness Score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chemeClr val="accent3">
                    <a:lumMod val="50000"/>
                  </a:schemeClr>
                </a:solidFill>
                <a:effectLst/>
                <a:uLnTx/>
                <a:uFillTx/>
                <a:latin typeface="Cambria"/>
                <a:ea typeface="+mn-ea"/>
                <a:cs typeface="+mn-cs"/>
              </a:rPr>
              <a:t>Time x Group: F </a:t>
            </a: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(1, 86) = 4.19,  </a:t>
            </a:r>
            <a:r>
              <a:rPr kumimoji="0" lang="en-US" sz="2800" b="0" i="1" u="none" strike="noStrike" kern="1200" cap="none" spc="0" normalizeH="0" baseline="0" noProof="0" dirty="0">
                <a:ln>
                  <a:noFill/>
                </a:ln>
                <a:solidFill>
                  <a:schemeClr val="accent3">
                    <a:lumMod val="50000"/>
                  </a:schemeClr>
                </a:solidFill>
                <a:effectLst/>
                <a:uLnTx/>
                <a:uFillTx/>
                <a:latin typeface="Cambria"/>
                <a:ea typeface="+mn-ea"/>
                <a:cs typeface="+mn-cs"/>
              </a:rPr>
              <a:t>p</a:t>
            </a: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 = 0.04; Wilk’s </a:t>
            </a:r>
            <a:r>
              <a:rPr kumimoji="0" lang="en-US" sz="2800" b="0" i="0" u="none" strike="noStrike" kern="1200" cap="none" spc="0" normalizeH="0" baseline="0" noProof="0" dirty="0">
                <a:ln>
                  <a:noFill/>
                </a:ln>
                <a:solidFill>
                  <a:schemeClr val="accent3">
                    <a:lumMod val="50000"/>
                  </a:schemeClr>
                </a:solidFill>
                <a:effectLst/>
                <a:uLnTx/>
                <a:uFillTx/>
                <a:latin typeface="Cambria" panose="02040503050406030204" pitchFamily="18" charset="0"/>
                <a:ea typeface="Cambria" panose="02040503050406030204" pitchFamily="18" charset="0"/>
                <a:cs typeface="+mn-cs"/>
              </a:rPr>
              <a:t>⋀ = 0.95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There was </a:t>
            </a:r>
            <a:r>
              <a:rPr kumimoji="0" lang="en-US" sz="2800" b="0" i="0" u="none" strike="noStrike" kern="1200" cap="none" spc="0" normalizeH="0" baseline="0" noProof="0" dirty="0">
                <a:ln>
                  <a:noFill/>
                </a:ln>
                <a:solidFill>
                  <a:srgbClr val="C00000"/>
                </a:solidFill>
                <a:effectLst/>
                <a:uLnTx/>
                <a:uFillTx/>
                <a:latin typeface="Cambria"/>
                <a:ea typeface="+mn-ea"/>
                <a:cs typeface="+mn-cs"/>
              </a:rPr>
              <a:t>a statistically significant interaction effect of time and group </a:t>
            </a: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in the forgiveness </a:t>
            </a:r>
            <a:r>
              <a:rPr lang="en-US" sz="2800" dirty="0">
                <a:solidFill>
                  <a:schemeClr val="accent3">
                    <a:lumMod val="50000"/>
                  </a:schemeClr>
                </a:solidFill>
                <a:latin typeface="Cambria"/>
              </a:rPr>
              <a:t>score</a:t>
            </a:r>
            <a:r>
              <a:rPr kumimoji="0" lang="en-US" sz="2800" b="0" i="0" u="none" strike="noStrike" kern="1200" cap="none" spc="0" normalizeH="0" baseline="0" noProof="0" dirty="0">
                <a:ln>
                  <a:noFill/>
                </a:ln>
                <a:solidFill>
                  <a:schemeClr val="accent3">
                    <a:lumMod val="50000"/>
                  </a:schemeClr>
                </a:solidFill>
                <a:effectLst/>
                <a:uLnTx/>
                <a:uFillTx/>
                <a:latin typeface="Cambria"/>
                <a:ea typeface="+mn-ea"/>
                <a:cs typeface="+mn-cs"/>
              </a:rPr>
              <a:t>. </a:t>
            </a:r>
          </a:p>
        </p:txBody>
      </p:sp>
      <p:sp>
        <p:nvSpPr>
          <p:cNvPr id="8" name="TextBox 7">
            <a:extLst>
              <a:ext uri="{FF2B5EF4-FFF2-40B4-BE49-F238E27FC236}">
                <a16:creationId xmlns:a16="http://schemas.microsoft.com/office/drawing/2014/main" id="{8182774F-3A0C-4896-8D46-FE01251357C7}"/>
              </a:ext>
            </a:extLst>
          </p:cNvPr>
          <p:cNvSpPr txBox="1"/>
          <p:nvPr/>
        </p:nvSpPr>
        <p:spPr>
          <a:xfrm>
            <a:off x="1909272" y="1853391"/>
            <a:ext cx="914489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accent3">
                    <a:lumMod val="50000"/>
                  </a:schemeClr>
                </a:solidFill>
                <a:effectLst/>
                <a:uLnTx/>
                <a:uFillTx/>
                <a:latin typeface="Cambria"/>
                <a:ea typeface="+mn-ea"/>
                <a:cs typeface="+mn-cs"/>
              </a:rPr>
              <a:t>Experimental (N = 32) vs Control Group (N = 56)</a:t>
            </a:r>
          </a:p>
        </p:txBody>
      </p:sp>
    </p:spTree>
    <p:extLst>
      <p:ext uri="{BB962C8B-B14F-4D97-AF65-F5344CB8AC3E}">
        <p14:creationId xmlns:p14="http://schemas.microsoft.com/office/powerpoint/2010/main" val="4017378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28</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557696"/>
            <a:ext cx="9146972" cy="640080"/>
          </a:xfrm>
        </p:spPr>
        <p:txBody>
          <a:bodyPr>
            <a:normAutofit/>
          </a:bodyPr>
          <a:lstStyle/>
          <a:p>
            <a:r>
              <a:rPr lang="en-US" altLang="ko-KR" sz="3200" b="1" dirty="0">
                <a:solidFill>
                  <a:schemeClr val="accent3">
                    <a:lumMod val="50000"/>
                  </a:schemeClr>
                </a:solidFill>
              </a:rPr>
              <a:t>Results of Pre- &amp; Post-Survey Data</a:t>
            </a:r>
            <a:endParaRPr lang="en-US" sz="1100" b="1" dirty="0">
              <a:solidFill>
                <a:schemeClr val="accent3">
                  <a:lumMod val="50000"/>
                </a:schemeClr>
              </a:solidFill>
              <a:latin typeface="Segoe UI Semibold" panose="020B0502040204020203" pitchFamily="34" charset="0"/>
              <a:cs typeface="Segoe UI Semibold" panose="020B0502040204020203" pitchFamily="34" charset="0"/>
            </a:endParaRPr>
          </a:p>
        </p:txBody>
      </p:sp>
      <p:sp>
        <p:nvSpPr>
          <p:cNvPr id="8" name="TextBox 7">
            <a:extLst>
              <a:ext uri="{FF2B5EF4-FFF2-40B4-BE49-F238E27FC236}">
                <a16:creationId xmlns:a16="http://schemas.microsoft.com/office/drawing/2014/main" id="{8182774F-3A0C-4896-8D46-FE01251357C7}"/>
              </a:ext>
            </a:extLst>
          </p:cNvPr>
          <p:cNvSpPr txBox="1"/>
          <p:nvPr/>
        </p:nvSpPr>
        <p:spPr>
          <a:xfrm>
            <a:off x="1833072" y="1245877"/>
            <a:ext cx="914489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C00000"/>
                </a:solidFill>
                <a:effectLst/>
                <a:uLnTx/>
                <a:uFillTx/>
                <a:latin typeface="Cambria"/>
                <a:ea typeface="+mn-ea"/>
                <a:cs typeface="+mn-cs"/>
              </a:rPr>
              <a:t>Time x Group </a:t>
            </a:r>
            <a:r>
              <a:rPr kumimoji="0" lang="en-US" sz="3200" b="1" i="1" u="none" strike="noStrike" kern="1200" cap="none" spc="0" normalizeH="0" baseline="0" noProof="0" dirty="0">
                <a:ln>
                  <a:noFill/>
                </a:ln>
                <a:effectLst/>
                <a:uLnTx/>
                <a:uFillTx/>
                <a:latin typeface="Cambria"/>
                <a:ea typeface="+mn-ea"/>
                <a:cs typeface="+mn-cs"/>
              </a:rPr>
              <a:t>for the Forgiveness Score</a:t>
            </a:r>
          </a:p>
        </p:txBody>
      </p:sp>
      <p:pic>
        <p:nvPicPr>
          <p:cNvPr id="5" name="Picture 4">
            <a:extLst>
              <a:ext uri="{FF2B5EF4-FFF2-40B4-BE49-F238E27FC236}">
                <a16:creationId xmlns:a16="http://schemas.microsoft.com/office/drawing/2014/main" id="{879E15F5-1294-4862-A3C0-404EF8786A74}"/>
              </a:ext>
            </a:extLst>
          </p:cNvPr>
          <p:cNvPicPr>
            <a:picLocks noChangeAspect="1"/>
          </p:cNvPicPr>
          <p:nvPr/>
        </p:nvPicPr>
        <p:blipFill>
          <a:blip r:embed="rId3"/>
          <a:stretch>
            <a:fillRect/>
          </a:stretch>
        </p:blipFill>
        <p:spPr>
          <a:xfrm>
            <a:off x="543474" y="1830652"/>
            <a:ext cx="11267526" cy="4786526"/>
          </a:xfrm>
          <a:prstGeom prst="rect">
            <a:avLst/>
          </a:prstGeom>
        </p:spPr>
      </p:pic>
    </p:spTree>
    <p:extLst>
      <p:ext uri="{BB962C8B-B14F-4D97-AF65-F5344CB8AC3E}">
        <p14:creationId xmlns:p14="http://schemas.microsoft.com/office/powerpoint/2010/main" val="208222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FBBFE-1C5B-4ACD-9117-9E84BB6A6649}"/>
              </a:ext>
            </a:extLst>
          </p:cNvPr>
          <p:cNvSpPr>
            <a:spLocks noGrp="1"/>
          </p:cNvSpPr>
          <p:nvPr>
            <p:ph type="sldNum" sz="quarter" idx="4"/>
          </p:nvPr>
        </p:nvSpPr>
        <p:spPr/>
        <p:txBody>
          <a:bodyPr/>
          <a:lstStyle/>
          <a:p>
            <a:fld id="{9860EDB8-5305-433F-BE41-D7A86D811DB3}" type="slidenum">
              <a:rPr lang="en-US" smtClean="0"/>
              <a:pPr/>
              <a:t>29</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681037"/>
            <a:ext cx="9146972" cy="640080"/>
          </a:xfrm>
        </p:spPr>
        <p:txBody>
          <a:bodyPr>
            <a:normAutofit/>
          </a:bodyPr>
          <a:lstStyle/>
          <a:p>
            <a:r>
              <a:rPr lang="en-US" altLang="ko-KR" sz="3200" b="1" dirty="0">
                <a:solidFill>
                  <a:schemeClr val="accent3">
                    <a:lumMod val="50000"/>
                  </a:schemeClr>
                </a:solidFill>
                <a:cs typeface="Arial" panose="020B0604020202020204" pitchFamily="34" charset="0"/>
              </a:rPr>
              <a:t>Discussion</a:t>
            </a:r>
            <a:endParaRPr lang="en-US" sz="1100" b="1" dirty="0">
              <a:solidFill>
                <a:schemeClr val="accent3">
                  <a:lumMod val="50000"/>
                </a:schemeClr>
              </a:solidFill>
              <a:cs typeface="Arial" panose="020B0604020202020204" pitchFamily="34" charset="0"/>
            </a:endParaRPr>
          </a:p>
        </p:txBody>
      </p:sp>
      <p:sp>
        <p:nvSpPr>
          <p:cNvPr id="24" name="Content Placeholder 6">
            <a:extLst>
              <a:ext uri="{FF2B5EF4-FFF2-40B4-BE49-F238E27FC236}">
                <a16:creationId xmlns:a16="http://schemas.microsoft.com/office/drawing/2014/main" id="{03DA651D-8210-4E1B-91F5-0DF59FA4A288}"/>
              </a:ext>
            </a:extLst>
          </p:cNvPr>
          <p:cNvSpPr txBox="1">
            <a:spLocks/>
          </p:cNvSpPr>
          <p:nvPr/>
        </p:nvSpPr>
        <p:spPr>
          <a:xfrm>
            <a:off x="838200" y="1586865"/>
            <a:ext cx="10515600" cy="4351338"/>
          </a:xfrm>
          <a:prstGeom prst="rect">
            <a:avLst/>
          </a:prstGeom>
        </p:spPr>
        <p:txBody>
          <a:bodyPr>
            <a:normAutofit/>
          </a:bodyPr>
          <a:lst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ltLang="ko-KR" sz="1600" dirty="0">
              <a:solidFill>
                <a:schemeClr val="accent3">
                  <a:lumMod val="50000"/>
                </a:schemeClr>
              </a:solidFill>
              <a:latin typeface="Arial" panose="020B0604020202020204" pitchFamily="34" charset="0"/>
              <a:cs typeface="Arial" panose="020B0604020202020204" pitchFamily="34" charset="0"/>
            </a:endParaRPr>
          </a:p>
          <a:p>
            <a:pPr marR="0" lvl="0" algn="l" defTabSz="457200" rtl="0" eaLnBrk="1" fontAlgn="auto" latinLnBrk="0" hangingPunct="1">
              <a:lnSpc>
                <a:spcPct val="150000"/>
              </a:lnSpc>
              <a:spcBef>
                <a:spcPts val="0"/>
              </a:spcBef>
              <a:spcAft>
                <a:spcPts val="0"/>
              </a:spcAft>
              <a:buClrTx/>
              <a:buSzTx/>
              <a:tabLst/>
              <a:defRPr/>
            </a:pPr>
            <a:r>
              <a:rPr kumimoji="0" lang="en-US" sz="20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Limitations</a:t>
            </a:r>
          </a:p>
          <a:p>
            <a:pPr lvl="1" defTabSz="457200">
              <a:lnSpc>
                <a:spcPct val="150000"/>
              </a:lnSpc>
              <a:spcBef>
                <a:spcPts val="0"/>
              </a:spcBef>
              <a:defRPr/>
            </a:pPr>
            <a:r>
              <a:rPr kumimoji="0" lang="en-US" sz="16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Generalizability</a:t>
            </a:r>
          </a:p>
          <a:p>
            <a:pPr lvl="1" defTabSz="457200">
              <a:lnSpc>
                <a:spcPct val="150000"/>
              </a:lnSpc>
              <a:spcBef>
                <a:spcPts val="0"/>
              </a:spcBef>
              <a:defRPr/>
            </a:pPr>
            <a:r>
              <a:rPr lang="en-US" sz="1600" dirty="0">
                <a:solidFill>
                  <a:schemeClr val="accent3">
                    <a:lumMod val="50000"/>
                  </a:schemeClr>
                </a:solidFill>
                <a:latin typeface="Arial" panose="020B0604020202020204" pitchFamily="34" charset="0"/>
                <a:cs typeface="Arial" panose="020B0604020202020204" pitchFamily="34" charset="0"/>
              </a:rPr>
              <a:t>Small Sample Size</a:t>
            </a:r>
            <a:endParaRPr kumimoji="0" lang="en-US" sz="16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endParaRPr>
          </a:p>
          <a:p>
            <a:pPr lvl="1" defTabSz="457200">
              <a:lnSpc>
                <a:spcPct val="150000"/>
              </a:lnSpc>
              <a:spcBef>
                <a:spcPts val="0"/>
              </a:spcBef>
              <a:defRPr/>
            </a:pPr>
            <a:r>
              <a:rPr kumimoji="0" lang="en-US" sz="16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Online Program</a:t>
            </a:r>
          </a:p>
          <a:p>
            <a:pPr defTabSz="457200">
              <a:lnSpc>
                <a:spcPct val="150000"/>
              </a:lnSpc>
              <a:spcBef>
                <a:spcPts val="0"/>
              </a:spcBef>
              <a:defRPr/>
            </a:pPr>
            <a:r>
              <a:rPr lang="en-US" sz="2000" dirty="0">
                <a:solidFill>
                  <a:schemeClr val="accent3">
                    <a:lumMod val="50000"/>
                  </a:schemeClr>
                </a:solidFill>
                <a:latin typeface="Arial" panose="020B0604020202020204" pitchFamily="34" charset="0"/>
                <a:cs typeface="Arial" panose="020B0604020202020204" pitchFamily="34" charset="0"/>
              </a:rPr>
              <a:t>Contribution</a:t>
            </a:r>
          </a:p>
          <a:p>
            <a:pPr lvl="1" defTabSz="457200">
              <a:lnSpc>
                <a:spcPct val="150000"/>
              </a:lnSpc>
              <a:spcBef>
                <a:spcPts val="0"/>
              </a:spcBef>
              <a:defRPr/>
            </a:pPr>
            <a:r>
              <a:rPr kumimoji="0" lang="en-US" sz="16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Benefits for college students</a:t>
            </a:r>
          </a:p>
          <a:p>
            <a:pPr lvl="1" defTabSz="457200">
              <a:lnSpc>
                <a:spcPct val="150000"/>
              </a:lnSpc>
              <a:spcBef>
                <a:spcPts val="0"/>
              </a:spcBef>
              <a:defRPr/>
            </a:pPr>
            <a:r>
              <a:rPr kumimoji="0" lang="en-US" sz="16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Future Implementation</a:t>
            </a:r>
          </a:p>
          <a:p>
            <a:pPr marL="1257296" lvl="2" indent="-342900" defTabSz="914400">
              <a:lnSpc>
                <a:spcPct val="150000"/>
              </a:lnSpc>
              <a:spcBef>
                <a:spcPts val="0"/>
              </a:spcBef>
              <a:defRPr/>
            </a:pPr>
            <a:r>
              <a:rPr kumimoji="0" lang="en-US" sz="16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Improve character development</a:t>
            </a:r>
          </a:p>
          <a:p>
            <a:pPr marL="1257296" lvl="2" indent="-342900" defTabSz="914400">
              <a:lnSpc>
                <a:spcPct val="150000"/>
              </a:lnSpc>
              <a:spcBef>
                <a:spcPts val="0"/>
              </a:spcBef>
              <a:defRPr/>
            </a:pPr>
            <a:r>
              <a:rPr kumimoji="0" lang="en-US" sz="16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Improve psychological health and moral virtues</a:t>
            </a:r>
          </a:p>
          <a:p>
            <a:pPr lvl="1" defTabSz="457200">
              <a:lnSpc>
                <a:spcPct val="150000"/>
              </a:lnSpc>
              <a:spcBef>
                <a:spcPts val="0"/>
              </a:spcBef>
              <a:defRPr/>
            </a:pPr>
            <a:endParaRPr kumimoji="0" lang="en-US" sz="1600" b="0" i="0" u="none" strike="noStrike" kern="1200"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50000"/>
              </a:lnSpc>
              <a:spcBef>
                <a:spcPts val="0"/>
              </a:spcBef>
              <a:spcAft>
                <a:spcPts val="0"/>
              </a:spcAft>
              <a:buClrTx/>
              <a:buSzTx/>
              <a:tabLst/>
              <a:defRPr/>
            </a:pPr>
            <a:endParaRPr kumimoji="0" lang="en-US" sz="2400" b="0" i="0" u="none" strike="noStrike" kern="1200" cap="none" spc="0" normalizeH="0" baseline="0" noProof="0" dirty="0">
              <a:ln>
                <a:noFill/>
              </a:ln>
              <a:solidFill>
                <a:schemeClr val="accent3">
                  <a:lumMod val="50000"/>
                </a:schemeClr>
              </a:solidFill>
              <a:effectLst/>
              <a:uLnTx/>
              <a:uFillTx/>
              <a:latin typeface="Cambria"/>
              <a:ea typeface="+mn-ea"/>
              <a:cs typeface="+mn-cs"/>
            </a:endParaRPr>
          </a:p>
          <a:p>
            <a:pPr lvl="1"/>
            <a:endParaRPr lang="en-US" altLang="ko-KR" sz="1600" dirty="0">
              <a:solidFill>
                <a:schemeClr val="accent3">
                  <a:lumMod val="50000"/>
                </a:schemeClr>
              </a:solidFill>
              <a:latin typeface="Arial" panose="020B0604020202020204" pitchFamily="34" charset="0"/>
              <a:cs typeface="Arial" panose="020B0604020202020204" pitchFamily="34" charset="0"/>
            </a:endParaRPr>
          </a:p>
          <a:p>
            <a:pPr lvl="1"/>
            <a:endParaRPr lang="en-US" altLang="ko-KR" sz="1600" dirty="0">
              <a:solidFill>
                <a:schemeClr val="accent3">
                  <a:lumMod val="50000"/>
                </a:schemeClr>
              </a:solidFill>
              <a:latin typeface="Arial" panose="020B0604020202020204" pitchFamily="34" charset="0"/>
              <a:cs typeface="Arial" panose="020B0604020202020204" pitchFamily="34" charset="0"/>
            </a:endParaRPr>
          </a:p>
          <a:p>
            <a:pPr lvl="1"/>
            <a:endParaRPr lang="en-US" altLang="ko-KR" sz="16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64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4F54D5-CF80-43AF-91C5-B93B17E6D827}"/>
              </a:ext>
            </a:extLst>
          </p:cNvPr>
          <p:cNvSpPr>
            <a:spLocks noGrp="1"/>
          </p:cNvSpPr>
          <p:nvPr>
            <p:ph type="title"/>
          </p:nvPr>
        </p:nvSpPr>
        <p:spPr>
          <a:xfrm>
            <a:off x="838200" y="315021"/>
            <a:ext cx="10515600" cy="1325563"/>
          </a:xfrm>
        </p:spPr>
        <p:txBody>
          <a:bodyPr>
            <a:normAutofit/>
          </a:bodyPr>
          <a:lstStyle/>
          <a:p>
            <a:r>
              <a:rPr lang="en-US" sz="3200" b="1" dirty="0">
                <a:cs typeface="Segoe UI Semibold" panose="020B0702040204020203" pitchFamily="34" charset="0"/>
              </a:rPr>
              <a:t>Acknowledgment</a:t>
            </a:r>
          </a:p>
        </p:txBody>
      </p:sp>
      <p:sp>
        <p:nvSpPr>
          <p:cNvPr id="7" name="Content Placeholder 2">
            <a:extLst>
              <a:ext uri="{FF2B5EF4-FFF2-40B4-BE49-F238E27FC236}">
                <a16:creationId xmlns:a16="http://schemas.microsoft.com/office/drawing/2014/main" id="{F65371DB-DEEB-4BFD-B504-84373F76A008}"/>
              </a:ext>
            </a:extLst>
          </p:cNvPr>
          <p:cNvSpPr>
            <a:spLocks noGrp="1"/>
          </p:cNvSpPr>
          <p:nvPr>
            <p:ph idx="1"/>
          </p:nvPr>
        </p:nvSpPr>
        <p:spPr>
          <a:xfrm>
            <a:off x="838200" y="1737943"/>
            <a:ext cx="10515600" cy="4351338"/>
          </a:xfrm>
        </p:spPr>
        <p:txBody>
          <a:bodyPr>
            <a:normAutofit/>
          </a:bodyPr>
          <a:lstStyle/>
          <a:p>
            <a:pPr marL="0" indent="0">
              <a:buNone/>
            </a:pPr>
            <a:r>
              <a:rPr lang="en-US" sz="2400" dirty="0">
                <a:latin typeface="Arial" panose="020B0604020202020204" pitchFamily="34" charset="0"/>
                <a:cs typeface="Arial" panose="020B0604020202020204" pitchFamily="34" charset="0"/>
              </a:rPr>
              <a:t>We would like to thank the LUCOM Center for Research for funding our research.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We would also like to thank Deans of three schools, Business, Law, and Osteopathic Medicine for approving the data collection as well as Dr. Tiffany Towne, Ms. Sarah O’Brien, and Ms. Barb Lutz for assisting to collect data.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We would like to thank all participants in a year project. </a:t>
            </a:r>
          </a:p>
        </p:txBody>
      </p:sp>
    </p:spTree>
    <p:extLst>
      <p:ext uri="{BB962C8B-B14F-4D97-AF65-F5344CB8AC3E}">
        <p14:creationId xmlns:p14="http://schemas.microsoft.com/office/powerpoint/2010/main" val="3862571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65A814-D719-4CC2-9584-3687AFD72D81}"/>
              </a:ext>
            </a:extLst>
          </p:cNvPr>
          <p:cNvSpPr>
            <a:spLocks noGrp="1"/>
          </p:cNvSpPr>
          <p:nvPr>
            <p:ph sz="quarter" idx="10"/>
          </p:nvPr>
        </p:nvSpPr>
        <p:spPr>
          <a:xfrm>
            <a:off x="1071335" y="2985241"/>
            <a:ext cx="10049329" cy="1600438"/>
          </a:xfrm>
        </p:spPr>
        <p:txBody>
          <a:bodyPr wrap="square" lIns="0" tIns="0" rIns="0" bIns="0" anchor="ctr">
            <a:spAutoFit/>
          </a:bodyPr>
          <a:lstStyle/>
          <a:p>
            <a:pPr marL="0" indent="0" algn="ctr">
              <a:buNone/>
            </a:pPr>
            <a:r>
              <a:rPr lang="en-US" sz="3200" b="1" i="1" dirty="0">
                <a:solidFill>
                  <a:schemeClr val="accent3">
                    <a:lumMod val="50000"/>
                  </a:schemeClr>
                </a:solidFill>
                <a:latin typeface="Arial" panose="020B0604020202020204" pitchFamily="34" charset="0"/>
                <a:cs typeface="Arial" panose="020B0604020202020204" pitchFamily="34" charset="0"/>
              </a:rPr>
              <a:t>Thank You!</a:t>
            </a:r>
          </a:p>
          <a:p>
            <a:pPr marL="0" indent="0" algn="ctr">
              <a:buNone/>
            </a:pPr>
            <a:endParaRPr lang="en-US" sz="3200" b="1" i="1" dirty="0">
              <a:solidFill>
                <a:schemeClr val="tx1"/>
              </a:solidFill>
              <a:latin typeface="Arial" panose="020B0604020202020204" pitchFamily="34" charset="0"/>
              <a:cs typeface="Arial" panose="020B0604020202020204" pitchFamily="34" charset="0"/>
            </a:endParaRPr>
          </a:p>
          <a:p>
            <a:pPr marL="0" indent="0" algn="ctr">
              <a:buNone/>
            </a:pPr>
            <a:r>
              <a:rPr lang="en-US" sz="2800" dirty="0">
                <a:solidFill>
                  <a:schemeClr val="tx1"/>
                </a:solidFill>
                <a:latin typeface="Arial" panose="020B0604020202020204" pitchFamily="34" charset="0"/>
                <a:cs typeface="Arial" panose="020B0604020202020204" pitchFamily="34" charset="0"/>
                <a:hlinkClick r:id="rId3"/>
              </a:rPr>
              <a:t>ammason4@liberty.edu</a:t>
            </a:r>
            <a:endParaRPr lang="en-US" sz="2800"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BA1E964-04BB-4FC2-8B0F-E597F34C8364}"/>
              </a:ext>
            </a:extLst>
          </p:cNvPr>
          <p:cNvSpPr>
            <a:spLocks noGrp="1"/>
          </p:cNvSpPr>
          <p:nvPr>
            <p:ph type="title"/>
          </p:nvPr>
        </p:nvSpPr>
        <p:spPr>
          <a:xfrm>
            <a:off x="2274534" y="1119570"/>
            <a:ext cx="7642929" cy="640080"/>
          </a:xfrm>
        </p:spPr>
        <p:txBody>
          <a:bodyPr>
            <a:normAutofit/>
          </a:bodyPr>
          <a:lstStyle/>
          <a:p>
            <a:r>
              <a:rPr lang="en-US" sz="3200" dirty="0">
                <a:latin typeface="Arial" panose="020B0604020202020204" pitchFamily="34" charset="0"/>
                <a:cs typeface="Arial" panose="020B0604020202020204" pitchFamily="34" charset="0"/>
              </a:rPr>
              <a:t>Questions?</a:t>
            </a:r>
          </a:p>
        </p:txBody>
      </p:sp>
      <p:sp>
        <p:nvSpPr>
          <p:cNvPr id="6" name="Freeform 23" descr="Icon of question mark">
            <a:extLst>
              <a:ext uri="{FF2B5EF4-FFF2-40B4-BE49-F238E27FC236}">
                <a16:creationId xmlns:a16="http://schemas.microsoft.com/office/drawing/2014/main" id="{14805676-7C2E-4E97-AA68-474F0C94B797}"/>
              </a:ext>
            </a:extLst>
          </p:cNvPr>
          <p:cNvSpPr>
            <a:spLocks noEditPoints="1"/>
          </p:cNvSpPr>
          <p:nvPr/>
        </p:nvSpPr>
        <p:spPr bwMode="auto">
          <a:xfrm>
            <a:off x="560933" y="383900"/>
            <a:ext cx="533627" cy="720172"/>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94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192B4-88DF-49D3-812B-324E6673AA98}"/>
              </a:ext>
            </a:extLst>
          </p:cNvPr>
          <p:cNvSpPr>
            <a:spLocks noGrp="1"/>
          </p:cNvSpPr>
          <p:nvPr>
            <p:ph type="sldNum" sz="quarter" idx="4"/>
          </p:nvPr>
        </p:nvSpPr>
        <p:spPr/>
        <p:txBody>
          <a:bodyPr/>
          <a:lstStyle/>
          <a:p>
            <a:fld id="{9860EDB8-5305-433F-BE41-D7A86D811DB3}" type="slidenum">
              <a:rPr lang="en-US" smtClean="0"/>
              <a:pPr/>
              <a:t>4</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420780" y="385318"/>
            <a:ext cx="9146972" cy="640080"/>
          </a:xfrm>
        </p:spPr>
        <p:txBody>
          <a:bodyPr>
            <a:normAutofit/>
          </a:bodyPr>
          <a:lstStyle/>
          <a:p>
            <a:r>
              <a:rPr lang="en-US" sz="3200" b="1" dirty="0"/>
              <a:t>Agenda</a:t>
            </a:r>
            <a:endParaRPr lang="en-US" sz="3200" b="1" dirty="0">
              <a:solidFill>
                <a:schemeClr val="bg2">
                  <a:lumMod val="50000"/>
                </a:schemeClr>
              </a:solidFill>
              <a:latin typeface="Segoe UI Semibold" panose="020B0502040204020203" pitchFamily="34" charset="0"/>
              <a:cs typeface="Segoe UI Semibold" panose="020B0502040204020203" pitchFamily="34" charset="0"/>
            </a:endParaRPr>
          </a:p>
        </p:txBody>
      </p:sp>
      <p:sp>
        <p:nvSpPr>
          <p:cNvPr id="7" name="Slide Number Placeholder 1">
            <a:extLst>
              <a:ext uri="{FF2B5EF4-FFF2-40B4-BE49-F238E27FC236}">
                <a16:creationId xmlns:a16="http://schemas.microsoft.com/office/drawing/2014/main" id="{91466616-E76D-4309-B42F-FF13AD8E4A05}"/>
              </a:ext>
            </a:extLst>
          </p:cNvPr>
          <p:cNvSpPr txBox="1">
            <a:spLocks/>
          </p:cNvSpPr>
          <p:nvPr/>
        </p:nvSpPr>
        <p:spPr>
          <a:xfrm>
            <a:off x="8371926" y="6188962"/>
            <a:ext cx="3276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baseline="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60EDB8-5305-433F-BE41-D7A86D811DB3}" type="slidenum">
              <a:rPr lang="en-US" smtClean="0"/>
              <a:pPr/>
              <a:t>4</a:t>
            </a:fld>
            <a:endParaRPr lang="en-US" dirty="0"/>
          </a:p>
        </p:txBody>
      </p:sp>
      <p:sp>
        <p:nvSpPr>
          <p:cNvPr id="8" name="Rectangle 70">
            <a:extLst>
              <a:ext uri="{FF2B5EF4-FFF2-40B4-BE49-F238E27FC236}">
                <a16:creationId xmlns:a16="http://schemas.microsoft.com/office/drawing/2014/main" id="{67B9C234-1CB1-41AF-A124-E74A219B382E}"/>
              </a:ext>
            </a:extLst>
          </p:cNvPr>
          <p:cNvSpPr>
            <a:spLocks noChangeArrowheads="1"/>
          </p:cNvSpPr>
          <p:nvPr/>
        </p:nvSpPr>
        <p:spPr bwMode="auto">
          <a:xfrm>
            <a:off x="249275" y="2268907"/>
            <a:ext cx="2269374" cy="838200"/>
          </a:xfrm>
          <a:prstGeom prst="rect">
            <a:avLst/>
          </a:prstGeom>
          <a:noFill/>
          <a:ln w="9525">
            <a:noFill/>
            <a:miter lim="800000"/>
            <a:headEnd/>
            <a:tailEnd/>
          </a:ln>
        </p:spPr>
        <p:txBody>
          <a:bodyPr lIns="45720" tIns="18288" rIns="27432" bIns="18288"/>
          <a:lstStyle/>
          <a:p>
            <a:pPr algn="r" defTabSz="1218987">
              <a:lnSpc>
                <a:spcPct val="85000"/>
              </a:lnSpc>
              <a:spcBef>
                <a:spcPts val="200"/>
              </a:spcBef>
            </a:pPr>
            <a:r>
              <a:rPr lang="en-US" sz="3200" b="1" dirty="0">
                <a:solidFill>
                  <a:srgbClr val="0070C0"/>
                </a:solidFill>
                <a:latin typeface="Arial"/>
                <a:cs typeface="Arial"/>
              </a:rPr>
              <a:t>1</a:t>
            </a:r>
          </a:p>
          <a:p>
            <a:pPr algn="r" defTabSz="1218987">
              <a:lnSpc>
                <a:spcPct val="85000"/>
              </a:lnSpc>
              <a:spcBef>
                <a:spcPts val="200"/>
              </a:spcBef>
            </a:pPr>
            <a:r>
              <a:rPr lang="en-US" sz="2000" dirty="0">
                <a:solidFill>
                  <a:schemeClr val="bg2">
                    <a:lumMod val="25000"/>
                  </a:schemeClr>
                </a:solidFill>
                <a:latin typeface="Arial"/>
                <a:cs typeface="Arial"/>
              </a:rPr>
              <a:t>Rationale</a:t>
            </a:r>
          </a:p>
        </p:txBody>
      </p:sp>
      <p:sp>
        <p:nvSpPr>
          <p:cNvPr id="9" name="Rectangle 70">
            <a:extLst>
              <a:ext uri="{FF2B5EF4-FFF2-40B4-BE49-F238E27FC236}">
                <a16:creationId xmlns:a16="http://schemas.microsoft.com/office/drawing/2014/main" id="{7D03CABF-95FB-4874-862F-6291DA11F191}"/>
              </a:ext>
            </a:extLst>
          </p:cNvPr>
          <p:cNvSpPr>
            <a:spLocks noChangeArrowheads="1"/>
          </p:cNvSpPr>
          <p:nvPr/>
        </p:nvSpPr>
        <p:spPr bwMode="auto">
          <a:xfrm>
            <a:off x="1583108" y="5145159"/>
            <a:ext cx="2540615" cy="714022"/>
          </a:xfrm>
          <a:prstGeom prst="rect">
            <a:avLst/>
          </a:prstGeom>
          <a:noFill/>
          <a:ln w="9525">
            <a:noFill/>
            <a:miter lim="800000"/>
            <a:headEnd/>
            <a:tailEnd/>
          </a:ln>
        </p:spPr>
        <p:txBody>
          <a:bodyPr lIns="45720" tIns="18288" rIns="27432" bIns="18288"/>
          <a:lstStyle/>
          <a:p>
            <a:pPr algn="r" defTabSz="1218987">
              <a:lnSpc>
                <a:spcPct val="85000"/>
              </a:lnSpc>
              <a:spcBef>
                <a:spcPts val="200"/>
              </a:spcBef>
            </a:pPr>
            <a:r>
              <a:rPr lang="en-US" sz="3200" b="1" dirty="0">
                <a:solidFill>
                  <a:srgbClr val="288F93"/>
                </a:solidFill>
                <a:latin typeface="Arial"/>
                <a:cs typeface="Arial"/>
              </a:rPr>
              <a:t>2</a:t>
            </a:r>
          </a:p>
          <a:p>
            <a:pPr algn="r" defTabSz="1218987">
              <a:lnSpc>
                <a:spcPct val="85000"/>
              </a:lnSpc>
              <a:spcBef>
                <a:spcPts val="200"/>
              </a:spcBef>
            </a:pPr>
            <a:r>
              <a:rPr lang="en-US" sz="2000" dirty="0">
                <a:solidFill>
                  <a:schemeClr val="bg2">
                    <a:lumMod val="25000"/>
                  </a:schemeClr>
                </a:solidFill>
                <a:latin typeface="Arial"/>
                <a:cs typeface="Arial"/>
              </a:rPr>
              <a:t>Research Questions</a:t>
            </a:r>
          </a:p>
        </p:txBody>
      </p:sp>
      <p:sp>
        <p:nvSpPr>
          <p:cNvPr id="10" name="Rectangle 70">
            <a:extLst>
              <a:ext uri="{FF2B5EF4-FFF2-40B4-BE49-F238E27FC236}">
                <a16:creationId xmlns:a16="http://schemas.microsoft.com/office/drawing/2014/main" id="{82095549-CE29-4035-81FF-30E73D4C6F7B}"/>
              </a:ext>
            </a:extLst>
          </p:cNvPr>
          <p:cNvSpPr>
            <a:spLocks noChangeArrowheads="1"/>
          </p:cNvSpPr>
          <p:nvPr/>
        </p:nvSpPr>
        <p:spPr bwMode="auto">
          <a:xfrm>
            <a:off x="4771422" y="4087185"/>
            <a:ext cx="2445689" cy="1317354"/>
          </a:xfrm>
          <a:prstGeom prst="rect">
            <a:avLst/>
          </a:prstGeom>
          <a:noFill/>
          <a:ln w="9525">
            <a:noFill/>
            <a:miter lim="800000"/>
            <a:headEnd/>
            <a:tailEnd/>
          </a:ln>
        </p:spPr>
        <p:txBody>
          <a:bodyPr lIns="45720" tIns="18288" rIns="27432" bIns="18288"/>
          <a:lstStyle/>
          <a:p>
            <a:pPr defTabSz="1218987">
              <a:lnSpc>
                <a:spcPct val="85000"/>
              </a:lnSpc>
              <a:spcBef>
                <a:spcPts val="200"/>
              </a:spcBef>
            </a:pPr>
            <a:r>
              <a:rPr lang="en-US" sz="3200" b="1" dirty="0">
                <a:solidFill>
                  <a:srgbClr val="E18300"/>
                </a:solidFill>
                <a:latin typeface="Arial"/>
                <a:cs typeface="Arial"/>
              </a:rPr>
              <a:t>3</a:t>
            </a:r>
          </a:p>
          <a:p>
            <a:pPr defTabSz="1218987">
              <a:lnSpc>
                <a:spcPct val="85000"/>
              </a:lnSpc>
              <a:spcBef>
                <a:spcPts val="200"/>
              </a:spcBef>
            </a:pPr>
            <a:r>
              <a:rPr lang="en-US" sz="2000" i="1" dirty="0">
                <a:solidFill>
                  <a:schemeClr val="bg2">
                    <a:lumMod val="25000"/>
                  </a:schemeClr>
                </a:solidFill>
                <a:latin typeface="Arial"/>
                <a:cs typeface="Arial"/>
              </a:rPr>
              <a:t>Forgiveness &amp; Agape Love </a:t>
            </a:r>
            <a:r>
              <a:rPr lang="en-US" sz="2000" dirty="0">
                <a:solidFill>
                  <a:schemeClr val="bg2">
                    <a:lumMod val="25000"/>
                  </a:schemeClr>
                </a:solidFill>
                <a:latin typeface="Arial"/>
                <a:cs typeface="Arial"/>
              </a:rPr>
              <a:t>Learning Program</a:t>
            </a:r>
          </a:p>
        </p:txBody>
      </p:sp>
      <p:sp>
        <p:nvSpPr>
          <p:cNvPr id="11" name="Rectangle 70">
            <a:extLst>
              <a:ext uri="{FF2B5EF4-FFF2-40B4-BE49-F238E27FC236}">
                <a16:creationId xmlns:a16="http://schemas.microsoft.com/office/drawing/2014/main" id="{4788132F-CDB3-4173-B8BF-31C1F9EDECFE}"/>
              </a:ext>
            </a:extLst>
          </p:cNvPr>
          <p:cNvSpPr>
            <a:spLocks noChangeArrowheads="1"/>
          </p:cNvSpPr>
          <p:nvPr/>
        </p:nvSpPr>
        <p:spPr bwMode="auto">
          <a:xfrm>
            <a:off x="8195322" y="1628192"/>
            <a:ext cx="2761427" cy="838200"/>
          </a:xfrm>
          <a:prstGeom prst="rect">
            <a:avLst/>
          </a:prstGeom>
          <a:noFill/>
          <a:ln w="9525">
            <a:noFill/>
            <a:miter lim="800000"/>
            <a:headEnd/>
            <a:tailEnd/>
          </a:ln>
        </p:spPr>
        <p:txBody>
          <a:bodyPr lIns="45720" tIns="18288" rIns="27432" bIns="18288"/>
          <a:lstStyle/>
          <a:p>
            <a:pPr defTabSz="1218987">
              <a:lnSpc>
                <a:spcPct val="85000"/>
              </a:lnSpc>
              <a:spcBef>
                <a:spcPts val="200"/>
              </a:spcBef>
            </a:pPr>
            <a:r>
              <a:rPr lang="en-US" sz="3200" b="1" dirty="0">
                <a:solidFill>
                  <a:srgbClr val="CE5200"/>
                </a:solidFill>
                <a:latin typeface="Arial"/>
                <a:cs typeface="Arial"/>
              </a:rPr>
              <a:t>4</a:t>
            </a:r>
          </a:p>
          <a:p>
            <a:pPr defTabSz="1218987">
              <a:lnSpc>
                <a:spcPct val="85000"/>
              </a:lnSpc>
              <a:spcBef>
                <a:spcPts val="200"/>
              </a:spcBef>
            </a:pPr>
            <a:r>
              <a:rPr lang="en-US" sz="2000" dirty="0">
                <a:solidFill>
                  <a:schemeClr val="bg2">
                    <a:lumMod val="25000"/>
                  </a:schemeClr>
                </a:solidFill>
                <a:latin typeface="Arial"/>
                <a:cs typeface="Arial"/>
              </a:rPr>
              <a:t>Methods</a:t>
            </a:r>
            <a:endParaRPr lang="en-US" sz="1200" dirty="0">
              <a:solidFill>
                <a:schemeClr val="bg2">
                  <a:lumMod val="25000"/>
                </a:schemeClr>
              </a:solidFill>
              <a:latin typeface="Arial"/>
              <a:cs typeface="Arial"/>
            </a:endParaRPr>
          </a:p>
        </p:txBody>
      </p:sp>
      <p:sp>
        <p:nvSpPr>
          <p:cNvPr id="12" name="Rectangle 70">
            <a:extLst>
              <a:ext uri="{FF2B5EF4-FFF2-40B4-BE49-F238E27FC236}">
                <a16:creationId xmlns:a16="http://schemas.microsoft.com/office/drawing/2014/main" id="{EACA59A3-B092-438E-B907-3F71DBBADAD6}"/>
              </a:ext>
            </a:extLst>
          </p:cNvPr>
          <p:cNvSpPr>
            <a:spLocks noChangeArrowheads="1"/>
          </p:cNvSpPr>
          <p:nvPr/>
        </p:nvSpPr>
        <p:spPr bwMode="auto">
          <a:xfrm>
            <a:off x="10353586" y="3725249"/>
            <a:ext cx="2488305" cy="1066800"/>
          </a:xfrm>
          <a:prstGeom prst="rect">
            <a:avLst/>
          </a:prstGeom>
          <a:noFill/>
          <a:ln w="9525">
            <a:noFill/>
            <a:miter lim="800000"/>
            <a:headEnd/>
            <a:tailEnd/>
          </a:ln>
        </p:spPr>
        <p:txBody>
          <a:bodyPr lIns="45720" tIns="18288" rIns="27432" bIns="18288"/>
          <a:lstStyle/>
          <a:p>
            <a:pPr defTabSz="1218987">
              <a:lnSpc>
                <a:spcPct val="85000"/>
              </a:lnSpc>
              <a:spcBef>
                <a:spcPts val="200"/>
              </a:spcBef>
            </a:pPr>
            <a:r>
              <a:rPr lang="en-US" sz="3200" b="1" dirty="0">
                <a:solidFill>
                  <a:srgbClr val="BB0000"/>
                </a:solidFill>
                <a:latin typeface="Arial"/>
                <a:cs typeface="Arial"/>
              </a:rPr>
              <a:t>5</a:t>
            </a:r>
            <a:endParaRPr lang="en-US" sz="3600" b="1" dirty="0">
              <a:solidFill>
                <a:srgbClr val="BB0000"/>
              </a:solidFill>
              <a:latin typeface="Arial"/>
              <a:cs typeface="Arial"/>
            </a:endParaRPr>
          </a:p>
          <a:p>
            <a:pPr defTabSz="1218987">
              <a:lnSpc>
                <a:spcPct val="85000"/>
              </a:lnSpc>
              <a:spcBef>
                <a:spcPts val="200"/>
              </a:spcBef>
            </a:pPr>
            <a:r>
              <a:rPr lang="en-US" sz="2000" dirty="0">
                <a:solidFill>
                  <a:schemeClr val="bg2">
                    <a:lumMod val="25000"/>
                  </a:schemeClr>
                </a:solidFill>
                <a:latin typeface="Arial"/>
                <a:cs typeface="Arial"/>
              </a:rPr>
              <a:t>Results</a:t>
            </a:r>
          </a:p>
        </p:txBody>
      </p:sp>
      <p:sp>
        <p:nvSpPr>
          <p:cNvPr id="13" name="Freeform 24">
            <a:extLst>
              <a:ext uri="{FF2B5EF4-FFF2-40B4-BE49-F238E27FC236}">
                <a16:creationId xmlns:a16="http://schemas.microsoft.com/office/drawing/2014/main" id="{FD4C2BE8-0B1A-4654-8886-1DE475314B9E}"/>
              </a:ext>
              <a:ext uri="{C183D7F6-B498-43B3-948B-1728B52AA6E4}">
                <adec:decorative xmlns:adec="http://schemas.microsoft.com/office/drawing/2017/decorative" val="1"/>
              </a:ext>
            </a:extLst>
          </p:cNvPr>
          <p:cNvSpPr>
            <a:spLocks/>
          </p:cNvSpPr>
          <p:nvPr/>
        </p:nvSpPr>
        <p:spPr bwMode="auto">
          <a:xfrm>
            <a:off x="7026661" y="1922672"/>
            <a:ext cx="706650" cy="766677"/>
          </a:xfrm>
          <a:custGeom>
            <a:avLst/>
            <a:gdLst>
              <a:gd name="T0" fmla="*/ 250 w 273"/>
              <a:gd name="T1" fmla="*/ 122 h 308"/>
              <a:gd name="T2" fmla="*/ 229 w 273"/>
              <a:gd name="T3" fmla="*/ 136 h 308"/>
              <a:gd name="T4" fmla="*/ 227 w 273"/>
              <a:gd name="T5" fmla="*/ 136 h 308"/>
              <a:gd name="T6" fmla="*/ 204 w 273"/>
              <a:gd name="T7" fmla="*/ 114 h 308"/>
              <a:gd name="T8" fmla="*/ 181 w 273"/>
              <a:gd name="T9" fmla="*/ 132 h 308"/>
              <a:gd name="T10" fmla="*/ 180 w 273"/>
              <a:gd name="T11" fmla="*/ 132 h 308"/>
              <a:gd name="T12" fmla="*/ 180 w 273"/>
              <a:gd name="T13" fmla="*/ 128 h 308"/>
              <a:gd name="T14" fmla="*/ 157 w 273"/>
              <a:gd name="T15" fmla="*/ 105 h 308"/>
              <a:gd name="T16" fmla="*/ 134 w 273"/>
              <a:gd name="T17" fmla="*/ 128 h 308"/>
              <a:gd name="T18" fmla="*/ 134 w 273"/>
              <a:gd name="T19" fmla="*/ 27 h 308"/>
              <a:gd name="T20" fmla="*/ 110 w 273"/>
              <a:gd name="T21" fmla="*/ 0 h 308"/>
              <a:gd name="T22" fmla="*/ 87 w 273"/>
              <a:gd name="T23" fmla="*/ 27 h 308"/>
              <a:gd name="T24" fmla="*/ 87 w 273"/>
              <a:gd name="T25" fmla="*/ 158 h 308"/>
              <a:gd name="T26" fmla="*/ 87 w 273"/>
              <a:gd name="T27" fmla="*/ 168 h 308"/>
              <a:gd name="T28" fmla="*/ 87 w 273"/>
              <a:gd name="T29" fmla="*/ 206 h 308"/>
              <a:gd name="T30" fmla="*/ 48 w 273"/>
              <a:gd name="T31" fmla="*/ 167 h 308"/>
              <a:gd name="T32" fmla="*/ 10 w 273"/>
              <a:gd name="T33" fmla="*/ 167 h 308"/>
              <a:gd name="T34" fmla="*/ 10 w 273"/>
              <a:gd name="T35" fmla="*/ 205 h 308"/>
              <a:gd name="T36" fmla="*/ 87 w 273"/>
              <a:gd name="T37" fmla="*/ 282 h 308"/>
              <a:gd name="T38" fmla="*/ 180 w 273"/>
              <a:gd name="T39" fmla="*/ 308 h 308"/>
              <a:gd name="T40" fmla="*/ 273 w 273"/>
              <a:gd name="T41" fmla="*/ 223 h 308"/>
              <a:gd name="T42" fmla="*/ 273 w 273"/>
              <a:gd name="T43" fmla="*/ 158 h 308"/>
              <a:gd name="T44" fmla="*/ 273 w 273"/>
              <a:gd name="T45" fmla="*/ 146 h 308"/>
              <a:gd name="T46" fmla="*/ 250 w 273"/>
              <a:gd name="T47" fmla="*/ 12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3" h="308">
                <a:moveTo>
                  <a:pt x="250" y="122"/>
                </a:moveTo>
                <a:cubicBezTo>
                  <a:pt x="241" y="122"/>
                  <a:pt x="233" y="128"/>
                  <a:pt x="229" y="136"/>
                </a:cubicBezTo>
                <a:cubicBezTo>
                  <a:pt x="228" y="136"/>
                  <a:pt x="227" y="136"/>
                  <a:pt x="227" y="136"/>
                </a:cubicBezTo>
                <a:cubicBezTo>
                  <a:pt x="226" y="123"/>
                  <a:pt x="216" y="114"/>
                  <a:pt x="204" y="114"/>
                </a:cubicBezTo>
                <a:cubicBezTo>
                  <a:pt x="192" y="114"/>
                  <a:pt x="183" y="122"/>
                  <a:pt x="181" y="132"/>
                </a:cubicBezTo>
                <a:cubicBezTo>
                  <a:pt x="181" y="132"/>
                  <a:pt x="180" y="132"/>
                  <a:pt x="180" y="132"/>
                </a:cubicBezTo>
                <a:cubicBezTo>
                  <a:pt x="180" y="128"/>
                  <a:pt x="180" y="128"/>
                  <a:pt x="180" y="128"/>
                </a:cubicBezTo>
                <a:cubicBezTo>
                  <a:pt x="180" y="116"/>
                  <a:pt x="170" y="105"/>
                  <a:pt x="157" y="105"/>
                </a:cubicBezTo>
                <a:cubicBezTo>
                  <a:pt x="144" y="105"/>
                  <a:pt x="134" y="116"/>
                  <a:pt x="134" y="128"/>
                </a:cubicBezTo>
                <a:cubicBezTo>
                  <a:pt x="134" y="27"/>
                  <a:pt x="134" y="27"/>
                  <a:pt x="134" y="27"/>
                </a:cubicBezTo>
                <a:cubicBezTo>
                  <a:pt x="134" y="12"/>
                  <a:pt x="123" y="0"/>
                  <a:pt x="110" y="0"/>
                </a:cubicBezTo>
                <a:cubicBezTo>
                  <a:pt x="97" y="0"/>
                  <a:pt x="87" y="12"/>
                  <a:pt x="87" y="27"/>
                </a:cubicBezTo>
                <a:cubicBezTo>
                  <a:pt x="87" y="158"/>
                  <a:pt x="87" y="158"/>
                  <a:pt x="87" y="158"/>
                </a:cubicBezTo>
                <a:cubicBezTo>
                  <a:pt x="87" y="168"/>
                  <a:pt x="87" y="168"/>
                  <a:pt x="87" y="168"/>
                </a:cubicBezTo>
                <a:cubicBezTo>
                  <a:pt x="87" y="206"/>
                  <a:pt x="87" y="206"/>
                  <a:pt x="87" y="206"/>
                </a:cubicBezTo>
                <a:cubicBezTo>
                  <a:pt x="48" y="167"/>
                  <a:pt x="48" y="167"/>
                  <a:pt x="48" y="167"/>
                </a:cubicBezTo>
                <a:cubicBezTo>
                  <a:pt x="38" y="156"/>
                  <a:pt x="21" y="156"/>
                  <a:pt x="10" y="167"/>
                </a:cubicBezTo>
                <a:cubicBezTo>
                  <a:pt x="0" y="178"/>
                  <a:pt x="0" y="195"/>
                  <a:pt x="10" y="205"/>
                </a:cubicBezTo>
                <a:cubicBezTo>
                  <a:pt x="87" y="282"/>
                  <a:pt x="87" y="282"/>
                  <a:pt x="87" y="282"/>
                </a:cubicBezTo>
                <a:cubicBezTo>
                  <a:pt x="87" y="282"/>
                  <a:pt x="102" y="308"/>
                  <a:pt x="180" y="308"/>
                </a:cubicBezTo>
                <a:cubicBezTo>
                  <a:pt x="273" y="308"/>
                  <a:pt x="273" y="223"/>
                  <a:pt x="273" y="223"/>
                </a:cubicBezTo>
                <a:cubicBezTo>
                  <a:pt x="273" y="158"/>
                  <a:pt x="273" y="158"/>
                  <a:pt x="273" y="158"/>
                </a:cubicBezTo>
                <a:cubicBezTo>
                  <a:pt x="273" y="146"/>
                  <a:pt x="273" y="146"/>
                  <a:pt x="273" y="146"/>
                </a:cubicBezTo>
                <a:cubicBezTo>
                  <a:pt x="273" y="133"/>
                  <a:pt x="263" y="122"/>
                  <a:pt x="250" y="122"/>
                </a:cubicBezTo>
                <a:close/>
              </a:path>
            </a:pathLst>
          </a:custGeom>
          <a:no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pic>
        <p:nvPicPr>
          <p:cNvPr id="14" name="Picture 13">
            <a:extLst>
              <a:ext uri="{FF2B5EF4-FFF2-40B4-BE49-F238E27FC236}">
                <a16:creationId xmlns:a16="http://schemas.microsoft.com/office/drawing/2014/main" id="{5031C2F5-8EEA-44FA-8753-1942FAC50A70}"/>
              </a:ext>
            </a:extLst>
          </p:cNvPr>
          <p:cNvPicPr>
            <a:picLocks noChangeAspect="1"/>
          </p:cNvPicPr>
          <p:nvPr/>
        </p:nvPicPr>
        <p:blipFill>
          <a:blip r:embed="rId3"/>
          <a:stretch>
            <a:fillRect/>
          </a:stretch>
        </p:blipFill>
        <p:spPr>
          <a:xfrm>
            <a:off x="8841262" y="3966249"/>
            <a:ext cx="1002905" cy="437756"/>
          </a:xfrm>
          <a:prstGeom prst="rect">
            <a:avLst/>
          </a:prstGeom>
        </p:spPr>
      </p:pic>
      <p:cxnSp>
        <p:nvCxnSpPr>
          <p:cNvPr id="15" name="Straight Connector 14">
            <a:extLst>
              <a:ext uri="{FF2B5EF4-FFF2-40B4-BE49-F238E27FC236}">
                <a16:creationId xmlns:a16="http://schemas.microsoft.com/office/drawing/2014/main" id="{4387D490-18F3-44FF-A9D9-641381546348}"/>
              </a:ext>
            </a:extLst>
          </p:cNvPr>
          <p:cNvCxnSpPr>
            <a:cxnSpLocks/>
          </p:cNvCxnSpPr>
          <p:nvPr/>
        </p:nvCxnSpPr>
        <p:spPr>
          <a:xfrm rot="21191991" flipH="1" flipV="1">
            <a:off x="8485016" y="4237910"/>
            <a:ext cx="455739" cy="823424"/>
          </a:xfrm>
          <a:prstGeom prst="line">
            <a:avLst/>
          </a:prstGeom>
          <a:noFill/>
          <a:ln w="292100" cap="flat" cmpd="sng" algn="ctr">
            <a:solidFill>
              <a:srgbClr val="FFFFFF"/>
            </a:solidFill>
            <a:prstDash val="solid"/>
            <a:round/>
            <a:headEnd type="none" w="med" len="med"/>
            <a:tailEnd type="none" w="med" len="med"/>
          </a:ln>
          <a:effectLst/>
        </p:spPr>
      </p:cxnSp>
      <p:sp>
        <p:nvSpPr>
          <p:cNvPr id="17" name="Oval 16">
            <a:extLst>
              <a:ext uri="{FF2B5EF4-FFF2-40B4-BE49-F238E27FC236}">
                <a16:creationId xmlns:a16="http://schemas.microsoft.com/office/drawing/2014/main" id="{AA0EA1D0-0B04-4A92-B3A3-E29C5E2DB599}"/>
              </a:ext>
              <a:ext uri="{C183D7F6-B498-43B3-948B-1728B52AA6E4}">
                <adec:decorative xmlns:adec="http://schemas.microsoft.com/office/drawing/2017/decorative" val="1"/>
              </a:ext>
            </a:extLst>
          </p:cNvPr>
          <p:cNvSpPr>
            <a:spLocks noChangeAspect="1"/>
          </p:cNvSpPr>
          <p:nvPr/>
        </p:nvSpPr>
        <p:spPr>
          <a:xfrm rot="16200000">
            <a:off x="8746370" y="3428125"/>
            <a:ext cx="1381907" cy="1436107"/>
          </a:xfrm>
          <a:prstGeom prst="ellipse">
            <a:avLst/>
          </a:prstGeom>
          <a:gradFill flip="none" rotWithShape="1">
            <a:gsLst>
              <a:gs pos="0">
                <a:srgbClr val="EB1000"/>
              </a:gs>
              <a:gs pos="100000">
                <a:srgbClr val="BB0000"/>
              </a:gs>
            </a:gsLst>
            <a:lin ang="2700000" scaled="1"/>
            <a:tileRect/>
          </a:gradFill>
          <a:ln w="12700">
            <a:noFill/>
            <a:miter lim="800000"/>
            <a:headEnd/>
            <a:tailEnd/>
          </a:ln>
          <a:effectLst/>
        </p:spPr>
        <p:txBody>
          <a:bodyPr lIns="18288" tIns="18288" rIns="18288" bIns="18288" anchor="ctr" anchorCtr="1"/>
          <a:lstStyle/>
          <a:p>
            <a:pPr algn="ctr" defTabSz="1218987">
              <a:lnSpc>
                <a:spcPct val="85000"/>
              </a:lnSpc>
              <a:spcBef>
                <a:spcPts val="20"/>
              </a:spcBef>
            </a:pPr>
            <a:endParaRPr lang="en-US" sz="1600" dirty="0">
              <a:solidFill>
                <a:srgbClr val="FFFFFF"/>
              </a:solidFill>
              <a:latin typeface="Arial Narrow" pitchFamily="112" charset="0"/>
            </a:endParaRPr>
          </a:p>
        </p:txBody>
      </p:sp>
      <p:sp>
        <p:nvSpPr>
          <p:cNvPr id="18" name="Oval 17">
            <a:extLst>
              <a:ext uri="{FF2B5EF4-FFF2-40B4-BE49-F238E27FC236}">
                <a16:creationId xmlns:a16="http://schemas.microsoft.com/office/drawing/2014/main" id="{FDEBADF4-26B7-426B-A0E8-0F908A987890}"/>
              </a:ext>
            </a:extLst>
          </p:cNvPr>
          <p:cNvSpPr/>
          <p:nvPr/>
        </p:nvSpPr>
        <p:spPr>
          <a:xfrm rot="16200000">
            <a:off x="4627010" y="2687848"/>
            <a:ext cx="1196723" cy="1243657"/>
          </a:xfrm>
          <a:prstGeom prst="ellipse">
            <a:avLst/>
          </a:prstGeom>
          <a:noFill/>
          <a:ln w="88900" cap="flat" cmpd="sng" algn="ctr">
            <a:solidFill>
              <a:srgbClr val="FFFFFF"/>
            </a:solidFill>
            <a:prstDash val="solid"/>
            <a:round/>
            <a:headEnd type="none" w="med" len="med"/>
            <a:tailEnd type="none"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D7AD7CD-C988-4D64-96F6-492D2D98FB01}"/>
              </a:ext>
            </a:extLst>
          </p:cNvPr>
          <p:cNvSpPr/>
          <p:nvPr/>
        </p:nvSpPr>
        <p:spPr>
          <a:xfrm rot="16200000">
            <a:off x="8608851" y="3399818"/>
            <a:ext cx="1503098" cy="1562048"/>
          </a:xfrm>
          <a:prstGeom prst="ellipse">
            <a:avLst/>
          </a:prstGeom>
          <a:noFill/>
          <a:ln w="88900" cap="flat" cmpd="sng" algn="ctr">
            <a:solidFill>
              <a:srgbClr val="FFFFFF"/>
            </a:solidFill>
            <a:prstDash val="solid"/>
            <a:round/>
            <a:headEnd type="none" w="med" len="med"/>
            <a:tailEnd type="none"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431CBC66-F47C-4A2F-8B15-D523E6D2E1BF}"/>
              </a:ext>
            </a:extLst>
          </p:cNvPr>
          <p:cNvSpPr/>
          <p:nvPr/>
        </p:nvSpPr>
        <p:spPr>
          <a:xfrm rot="16200000">
            <a:off x="6109802" y="1260575"/>
            <a:ext cx="1434716" cy="1490984"/>
          </a:xfrm>
          <a:prstGeom prst="ellipse">
            <a:avLst/>
          </a:prstGeom>
          <a:noFill/>
          <a:ln w="88900" cap="flat" cmpd="sng" algn="ctr">
            <a:solidFill>
              <a:srgbClr val="FFFFFF"/>
            </a:solidFill>
            <a:prstDash val="solid"/>
            <a:round/>
            <a:headEnd type="none" w="med" len="med"/>
            <a:tailEnd type="none"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964C0436-0BD7-4995-A6D9-E08B6A1012BE}"/>
              </a:ext>
            </a:extLst>
          </p:cNvPr>
          <p:cNvSpPr/>
          <p:nvPr/>
        </p:nvSpPr>
        <p:spPr>
          <a:xfrm rot="16200000">
            <a:off x="3112922" y="3837901"/>
            <a:ext cx="1129938" cy="1174254"/>
          </a:xfrm>
          <a:prstGeom prst="ellipse">
            <a:avLst/>
          </a:prstGeom>
          <a:noFill/>
          <a:ln w="88900" cap="flat" cmpd="sng" algn="ctr">
            <a:solidFill>
              <a:srgbClr val="FFFFFF"/>
            </a:solidFill>
            <a:prstDash val="solid"/>
            <a:round/>
            <a:headEnd type="none" w="med" len="med"/>
            <a:tailEnd type="none"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9A7B92D8-F017-41E2-AD83-16B39489538B}"/>
              </a:ext>
            </a:extLst>
          </p:cNvPr>
          <p:cNvGrpSpPr/>
          <p:nvPr/>
        </p:nvGrpSpPr>
        <p:grpSpPr>
          <a:xfrm rot="13619705">
            <a:off x="7951687" y="3022781"/>
            <a:ext cx="1014558" cy="455739"/>
            <a:chOff x="1147925" y="4106240"/>
            <a:chExt cx="818998" cy="354009"/>
          </a:xfrm>
        </p:grpSpPr>
        <p:cxnSp>
          <p:nvCxnSpPr>
            <p:cNvPr id="23" name="Straight Connector 22">
              <a:extLst>
                <a:ext uri="{FF2B5EF4-FFF2-40B4-BE49-F238E27FC236}">
                  <a16:creationId xmlns:a16="http://schemas.microsoft.com/office/drawing/2014/main" id="{8AE01F88-5EB2-42CA-B1CD-0401940DB2A7}"/>
                </a:ext>
              </a:extLst>
            </p:cNvPr>
            <p:cNvCxnSpPr>
              <a:cxnSpLocks/>
            </p:cNvCxnSpPr>
            <p:nvPr/>
          </p:nvCxnSpPr>
          <p:spPr>
            <a:xfrm rot="7077457" flipH="1" flipV="1">
              <a:off x="1303273" y="3950892"/>
              <a:ext cx="354009" cy="664706"/>
            </a:xfrm>
            <a:prstGeom prst="line">
              <a:avLst/>
            </a:prstGeom>
            <a:noFill/>
            <a:ln w="292100" cap="flat" cmpd="sng" algn="ctr">
              <a:solidFill>
                <a:srgbClr val="FFFFFF"/>
              </a:solidFill>
              <a:prstDash val="solid"/>
              <a:round/>
              <a:headEnd type="none" w="med" len="med"/>
              <a:tailEnd type="none" w="med" len="med"/>
            </a:ln>
            <a:effectLst/>
          </p:spPr>
        </p:cxnSp>
        <p:sp>
          <p:nvSpPr>
            <p:cNvPr id="24" name="AutoShape 110">
              <a:extLst>
                <a:ext uri="{FF2B5EF4-FFF2-40B4-BE49-F238E27FC236}">
                  <a16:creationId xmlns:a16="http://schemas.microsoft.com/office/drawing/2014/main" id="{6829FFFE-7845-492A-A5B3-C991B6115DA3}"/>
                </a:ext>
              </a:extLst>
            </p:cNvPr>
            <p:cNvSpPr>
              <a:spLocks noChangeArrowheads="1"/>
            </p:cNvSpPr>
            <p:nvPr/>
          </p:nvSpPr>
          <p:spPr bwMode="auto">
            <a:xfrm rot="10776071">
              <a:off x="1281383" y="4179703"/>
              <a:ext cx="685540" cy="256341"/>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25" name="Group 24">
            <a:extLst>
              <a:ext uri="{FF2B5EF4-FFF2-40B4-BE49-F238E27FC236}">
                <a16:creationId xmlns:a16="http://schemas.microsoft.com/office/drawing/2014/main" id="{47660951-20EA-49DA-97E6-44A633C4E59D}"/>
              </a:ext>
            </a:extLst>
          </p:cNvPr>
          <p:cNvGrpSpPr/>
          <p:nvPr/>
        </p:nvGrpSpPr>
        <p:grpSpPr>
          <a:xfrm rot="9388335">
            <a:off x="5711162" y="2603809"/>
            <a:ext cx="929496" cy="536166"/>
            <a:chOff x="1581494" y="4128319"/>
            <a:chExt cx="475476" cy="338001"/>
          </a:xfrm>
        </p:grpSpPr>
        <p:cxnSp>
          <p:nvCxnSpPr>
            <p:cNvPr id="26" name="Straight Connector 25">
              <a:extLst>
                <a:ext uri="{FF2B5EF4-FFF2-40B4-BE49-F238E27FC236}">
                  <a16:creationId xmlns:a16="http://schemas.microsoft.com/office/drawing/2014/main" id="{19BF3419-D5E0-4B0F-99C5-71C5C4C1E025}"/>
                </a:ext>
              </a:extLst>
            </p:cNvPr>
            <p:cNvCxnSpPr>
              <a:cxnSpLocks/>
              <a:endCxn id="27" idx="1"/>
            </p:cNvCxnSpPr>
            <p:nvPr/>
          </p:nvCxnSpPr>
          <p:spPr>
            <a:xfrm rot="13300986" flipH="1">
              <a:off x="1589100" y="4128319"/>
              <a:ext cx="406998" cy="338001"/>
            </a:xfrm>
            <a:prstGeom prst="line">
              <a:avLst/>
            </a:prstGeom>
            <a:noFill/>
            <a:ln w="292100" cap="flat" cmpd="sng" algn="ctr">
              <a:solidFill>
                <a:srgbClr val="FFFFFF"/>
              </a:solidFill>
              <a:prstDash val="solid"/>
              <a:round/>
              <a:headEnd type="none" w="med" len="med"/>
              <a:tailEnd type="none" w="med" len="med"/>
            </a:ln>
            <a:effectLst/>
          </p:spPr>
        </p:cxnSp>
        <p:sp>
          <p:nvSpPr>
            <p:cNvPr id="27" name="AutoShape 110">
              <a:extLst>
                <a:ext uri="{FF2B5EF4-FFF2-40B4-BE49-F238E27FC236}">
                  <a16:creationId xmlns:a16="http://schemas.microsoft.com/office/drawing/2014/main" id="{C9BB023E-137F-474D-8FE6-E4B5C093AF4B}"/>
                </a:ext>
              </a:extLst>
            </p:cNvPr>
            <p:cNvSpPr>
              <a:spLocks noChangeArrowheads="1"/>
            </p:cNvSpPr>
            <p:nvPr/>
          </p:nvSpPr>
          <p:spPr bwMode="auto">
            <a:xfrm rot="10816131">
              <a:off x="1581494" y="4186824"/>
              <a:ext cx="475476" cy="236989"/>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28" name="Group 27">
            <a:extLst>
              <a:ext uri="{FF2B5EF4-FFF2-40B4-BE49-F238E27FC236}">
                <a16:creationId xmlns:a16="http://schemas.microsoft.com/office/drawing/2014/main" id="{5F8358F4-BB1A-4E5F-A6DB-EE658A39084B}"/>
              </a:ext>
            </a:extLst>
          </p:cNvPr>
          <p:cNvGrpSpPr/>
          <p:nvPr/>
        </p:nvGrpSpPr>
        <p:grpSpPr>
          <a:xfrm rot="8299014">
            <a:off x="4101701" y="3736744"/>
            <a:ext cx="679208" cy="467923"/>
            <a:chOff x="1801097" y="4114297"/>
            <a:chExt cx="527595" cy="377729"/>
          </a:xfrm>
        </p:grpSpPr>
        <p:cxnSp>
          <p:nvCxnSpPr>
            <p:cNvPr id="29" name="Straight Connector 28">
              <a:extLst>
                <a:ext uri="{FF2B5EF4-FFF2-40B4-BE49-F238E27FC236}">
                  <a16:creationId xmlns:a16="http://schemas.microsoft.com/office/drawing/2014/main" id="{6D85AA20-0A7E-4797-BA22-54E47F543C5C}"/>
                </a:ext>
              </a:extLst>
            </p:cNvPr>
            <p:cNvCxnSpPr>
              <a:cxnSpLocks/>
            </p:cNvCxnSpPr>
            <p:nvPr/>
          </p:nvCxnSpPr>
          <p:spPr>
            <a:xfrm rot="13300986" flipH="1">
              <a:off x="1815838" y="4114297"/>
              <a:ext cx="452915" cy="377729"/>
            </a:xfrm>
            <a:prstGeom prst="line">
              <a:avLst/>
            </a:prstGeom>
            <a:noFill/>
            <a:ln w="292100" cap="flat" cmpd="sng" algn="ctr">
              <a:solidFill>
                <a:srgbClr val="FFFFFF"/>
              </a:solidFill>
              <a:prstDash val="solid"/>
              <a:round/>
              <a:headEnd type="none" w="med" len="med"/>
              <a:tailEnd type="none" w="med" len="med"/>
            </a:ln>
            <a:effectLst/>
          </p:spPr>
        </p:cxnSp>
        <p:sp>
          <p:nvSpPr>
            <p:cNvPr id="30" name="AutoShape 110">
              <a:extLst>
                <a:ext uri="{FF2B5EF4-FFF2-40B4-BE49-F238E27FC236}">
                  <a16:creationId xmlns:a16="http://schemas.microsoft.com/office/drawing/2014/main" id="{611A7C3F-CCE4-453F-8A96-2349CFD6A250}"/>
                </a:ext>
              </a:extLst>
            </p:cNvPr>
            <p:cNvSpPr>
              <a:spLocks noChangeArrowheads="1"/>
            </p:cNvSpPr>
            <p:nvPr/>
          </p:nvSpPr>
          <p:spPr bwMode="auto">
            <a:xfrm rot="10920849">
              <a:off x="1801097" y="4161377"/>
              <a:ext cx="527595" cy="271931"/>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grpSp>
        <p:nvGrpSpPr>
          <p:cNvPr id="31" name="Group 30">
            <a:extLst>
              <a:ext uri="{FF2B5EF4-FFF2-40B4-BE49-F238E27FC236}">
                <a16:creationId xmlns:a16="http://schemas.microsoft.com/office/drawing/2014/main" id="{284E8A08-9B52-4DB3-995A-05216AC185F9}"/>
              </a:ext>
            </a:extLst>
          </p:cNvPr>
          <p:cNvGrpSpPr/>
          <p:nvPr/>
        </p:nvGrpSpPr>
        <p:grpSpPr>
          <a:xfrm rot="11948262">
            <a:off x="2321944" y="3960510"/>
            <a:ext cx="838018" cy="335829"/>
            <a:chOff x="1548696" y="4168532"/>
            <a:chExt cx="301940" cy="219994"/>
          </a:xfrm>
        </p:grpSpPr>
        <p:cxnSp>
          <p:nvCxnSpPr>
            <p:cNvPr id="32" name="Straight Connector 31">
              <a:extLst>
                <a:ext uri="{FF2B5EF4-FFF2-40B4-BE49-F238E27FC236}">
                  <a16:creationId xmlns:a16="http://schemas.microsoft.com/office/drawing/2014/main" id="{42E0FDFD-ABF6-42B7-9CFD-F4A605D2EB84}"/>
                </a:ext>
              </a:extLst>
            </p:cNvPr>
            <p:cNvCxnSpPr/>
            <p:nvPr/>
          </p:nvCxnSpPr>
          <p:spPr>
            <a:xfrm rot="1677457" flipV="1">
              <a:off x="1548696" y="4206006"/>
              <a:ext cx="287669" cy="158905"/>
            </a:xfrm>
            <a:prstGeom prst="line">
              <a:avLst/>
            </a:prstGeom>
            <a:noFill/>
            <a:ln w="292100" cap="flat" cmpd="sng" algn="ctr">
              <a:solidFill>
                <a:srgbClr val="FFFFFF"/>
              </a:solidFill>
              <a:prstDash val="solid"/>
              <a:round/>
              <a:headEnd type="none" w="med" len="med"/>
              <a:tailEnd type="none" w="med" len="med"/>
            </a:ln>
            <a:effectLst/>
          </p:spPr>
        </p:cxnSp>
        <p:sp>
          <p:nvSpPr>
            <p:cNvPr id="33" name="AutoShape 110">
              <a:extLst>
                <a:ext uri="{FF2B5EF4-FFF2-40B4-BE49-F238E27FC236}">
                  <a16:creationId xmlns:a16="http://schemas.microsoft.com/office/drawing/2014/main" id="{AF51794E-C71B-441B-B880-2AAFAB16D6FF}"/>
                </a:ext>
              </a:extLst>
            </p:cNvPr>
            <p:cNvSpPr>
              <a:spLocks noChangeArrowheads="1"/>
            </p:cNvSpPr>
            <p:nvPr/>
          </p:nvSpPr>
          <p:spPr bwMode="auto">
            <a:xfrm rot="11244008">
              <a:off x="1582825" y="4168532"/>
              <a:ext cx="267811" cy="219994"/>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sp>
        <p:nvSpPr>
          <p:cNvPr id="34" name="Oval 33">
            <a:extLst>
              <a:ext uri="{FF2B5EF4-FFF2-40B4-BE49-F238E27FC236}">
                <a16:creationId xmlns:a16="http://schemas.microsoft.com/office/drawing/2014/main" id="{0076F665-FE9E-49CD-A130-3768858B01AF}"/>
              </a:ext>
            </a:extLst>
          </p:cNvPr>
          <p:cNvSpPr/>
          <p:nvPr/>
        </p:nvSpPr>
        <p:spPr>
          <a:xfrm rot="16200000">
            <a:off x="1454561" y="3107027"/>
            <a:ext cx="1071124" cy="1113132"/>
          </a:xfrm>
          <a:prstGeom prst="ellipse">
            <a:avLst/>
          </a:prstGeom>
          <a:noFill/>
          <a:ln w="88900" cap="flat" cmpd="sng" algn="ctr">
            <a:solidFill>
              <a:srgbClr val="FFFFFF"/>
            </a:solidFill>
            <a:prstDash val="solid"/>
            <a:round/>
            <a:headEnd type="none" w="med" len="med"/>
            <a:tailEnd type="none"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93F2D58B-6AB1-44D0-8D82-4FACFE5E640D}"/>
              </a:ext>
              <a:ext uri="{C183D7F6-B498-43B3-948B-1728B52AA6E4}">
                <adec:decorative xmlns:adec="http://schemas.microsoft.com/office/drawing/2017/decorative" val="1"/>
              </a:ext>
            </a:extLst>
          </p:cNvPr>
          <p:cNvSpPr>
            <a:spLocks noChangeAspect="1"/>
          </p:cNvSpPr>
          <p:nvPr/>
        </p:nvSpPr>
        <p:spPr>
          <a:xfrm rot="16200000">
            <a:off x="1510222" y="3139384"/>
            <a:ext cx="989033" cy="1027821"/>
          </a:xfrm>
          <a:prstGeom prst="ellipse">
            <a:avLst/>
          </a:prstGeom>
          <a:gradFill flip="none" rotWithShape="1">
            <a:gsLst>
              <a:gs pos="0">
                <a:srgbClr val="0070FF"/>
              </a:gs>
              <a:gs pos="100000">
                <a:srgbClr val="0070C0"/>
              </a:gs>
            </a:gsLst>
            <a:lin ang="2700000" scaled="1"/>
            <a:tileRect/>
          </a:gradFill>
          <a:ln w="12700">
            <a:noFill/>
            <a:miter lim="800000"/>
            <a:headEnd/>
            <a:tailEnd/>
          </a:ln>
          <a:effectLst/>
        </p:spPr>
        <p:txBody>
          <a:bodyPr lIns="18288" tIns="18288" rIns="18288" bIns="18288" anchor="ctr" anchorCtr="1"/>
          <a:lstStyle/>
          <a:p>
            <a:pPr algn="ctr" defTabSz="1218987">
              <a:lnSpc>
                <a:spcPct val="85000"/>
              </a:lnSpc>
              <a:spcBef>
                <a:spcPts val="20"/>
              </a:spcBef>
            </a:pPr>
            <a:endParaRPr lang="en-US" sz="1600" dirty="0">
              <a:solidFill>
                <a:srgbClr val="FFFFFF"/>
              </a:solidFill>
              <a:latin typeface="Arial Narrow" pitchFamily="112" charset="0"/>
            </a:endParaRPr>
          </a:p>
        </p:txBody>
      </p:sp>
      <p:sp>
        <p:nvSpPr>
          <p:cNvPr id="36" name="Oval 35">
            <a:extLst>
              <a:ext uri="{FF2B5EF4-FFF2-40B4-BE49-F238E27FC236}">
                <a16:creationId xmlns:a16="http://schemas.microsoft.com/office/drawing/2014/main" id="{BC0B69DD-2406-4D5B-8AE2-DE87AE59AB2B}"/>
              </a:ext>
              <a:ext uri="{C183D7F6-B498-43B3-948B-1728B52AA6E4}">
                <adec:decorative xmlns:adec="http://schemas.microsoft.com/office/drawing/2017/decorative" val="1"/>
              </a:ext>
            </a:extLst>
          </p:cNvPr>
          <p:cNvSpPr>
            <a:spLocks noChangeAspect="1"/>
          </p:cNvSpPr>
          <p:nvPr/>
        </p:nvSpPr>
        <p:spPr>
          <a:xfrm rot="16200000">
            <a:off x="3161308" y="3886859"/>
            <a:ext cx="1036544" cy="1077195"/>
          </a:xfrm>
          <a:prstGeom prst="ellipse">
            <a:avLst/>
          </a:prstGeom>
          <a:gradFill flip="none" rotWithShape="1">
            <a:gsLst>
              <a:gs pos="0">
                <a:srgbClr val="2CBCC8"/>
              </a:gs>
              <a:gs pos="100000">
                <a:srgbClr val="288889"/>
              </a:gs>
            </a:gsLst>
            <a:lin ang="2700000" scaled="1"/>
            <a:tileRect/>
          </a:gradFill>
          <a:ln w="12700">
            <a:noFill/>
            <a:miter lim="800000"/>
            <a:headEnd/>
            <a:tailEnd/>
          </a:ln>
          <a:effectLst/>
        </p:spPr>
        <p:txBody>
          <a:bodyPr lIns="18288" tIns="18288" rIns="18288" bIns="18288" anchor="ctr" anchorCtr="1"/>
          <a:lstStyle/>
          <a:p>
            <a:pPr algn="ctr" defTabSz="1218987">
              <a:lnSpc>
                <a:spcPct val="85000"/>
              </a:lnSpc>
              <a:spcBef>
                <a:spcPts val="20"/>
              </a:spcBef>
            </a:pPr>
            <a:endParaRPr lang="en-US" sz="1600" dirty="0">
              <a:solidFill>
                <a:srgbClr val="FFFFFF"/>
              </a:solidFill>
              <a:latin typeface="Arial Narrow" pitchFamily="112" charset="0"/>
            </a:endParaRPr>
          </a:p>
        </p:txBody>
      </p:sp>
      <p:sp>
        <p:nvSpPr>
          <p:cNvPr id="47" name="Oval 46">
            <a:extLst>
              <a:ext uri="{FF2B5EF4-FFF2-40B4-BE49-F238E27FC236}">
                <a16:creationId xmlns:a16="http://schemas.microsoft.com/office/drawing/2014/main" id="{7FAD0461-DFEA-4269-A59C-60975917E56F}"/>
              </a:ext>
              <a:ext uri="{C183D7F6-B498-43B3-948B-1728B52AA6E4}">
                <adec:decorative xmlns:adec="http://schemas.microsoft.com/office/drawing/2017/decorative" val="1"/>
              </a:ext>
            </a:extLst>
          </p:cNvPr>
          <p:cNvSpPr>
            <a:spLocks noChangeAspect="1"/>
          </p:cNvSpPr>
          <p:nvPr/>
        </p:nvSpPr>
        <p:spPr>
          <a:xfrm rot="16200000">
            <a:off x="6730161" y="1721609"/>
            <a:ext cx="1316862" cy="1368508"/>
          </a:xfrm>
          <a:prstGeom prst="ellipse">
            <a:avLst/>
          </a:prstGeom>
          <a:gradFill flip="none" rotWithShape="1">
            <a:gsLst>
              <a:gs pos="0">
                <a:srgbClr val="E76300"/>
              </a:gs>
              <a:gs pos="100000">
                <a:srgbClr val="CE5200"/>
              </a:gs>
            </a:gsLst>
            <a:lin ang="2700000" scaled="1"/>
            <a:tileRect/>
          </a:gradFill>
          <a:ln w="12700">
            <a:noFill/>
            <a:miter lim="800000"/>
            <a:headEnd/>
            <a:tailEnd/>
          </a:ln>
          <a:effectLst/>
        </p:spPr>
        <p:txBody>
          <a:bodyPr lIns="18288" tIns="18288" rIns="18288" bIns="18288" anchor="ctr" anchorCtr="1"/>
          <a:lstStyle/>
          <a:p>
            <a:pPr algn="ctr" defTabSz="1218987">
              <a:lnSpc>
                <a:spcPct val="85000"/>
              </a:lnSpc>
              <a:spcBef>
                <a:spcPts val="20"/>
              </a:spcBef>
            </a:pPr>
            <a:endParaRPr lang="en-US" sz="1600" dirty="0">
              <a:solidFill>
                <a:srgbClr val="FFFFFF"/>
              </a:solidFill>
              <a:latin typeface="Arial Narrow" pitchFamily="112" charset="0"/>
            </a:endParaRPr>
          </a:p>
        </p:txBody>
      </p:sp>
      <p:sp>
        <p:nvSpPr>
          <p:cNvPr id="48" name="Oval 47">
            <a:extLst>
              <a:ext uri="{FF2B5EF4-FFF2-40B4-BE49-F238E27FC236}">
                <a16:creationId xmlns:a16="http://schemas.microsoft.com/office/drawing/2014/main" id="{27A88337-2C7D-4AED-8C73-00BFCE39E1A4}"/>
              </a:ext>
              <a:ext uri="{C183D7F6-B498-43B3-948B-1728B52AA6E4}">
                <adec:decorative xmlns:adec="http://schemas.microsoft.com/office/drawing/2017/decorative" val="1"/>
              </a:ext>
            </a:extLst>
          </p:cNvPr>
          <p:cNvSpPr>
            <a:spLocks noChangeAspect="1"/>
          </p:cNvSpPr>
          <p:nvPr/>
        </p:nvSpPr>
        <p:spPr>
          <a:xfrm rot="16200000">
            <a:off x="4661021" y="2706844"/>
            <a:ext cx="1158088" cy="1203507"/>
          </a:xfrm>
          <a:prstGeom prst="ellipse">
            <a:avLst/>
          </a:prstGeom>
          <a:gradFill flip="none" rotWithShape="1">
            <a:gsLst>
              <a:gs pos="0">
                <a:srgbClr val="FFAA00"/>
              </a:gs>
              <a:gs pos="100000">
                <a:srgbClr val="E18300"/>
              </a:gs>
            </a:gsLst>
            <a:lin ang="2700000" scaled="1"/>
            <a:tileRect/>
          </a:gradFill>
          <a:ln w="9525">
            <a:noFill/>
            <a:miter lim="800000"/>
            <a:headEnd/>
            <a:tailEnd/>
          </a:ln>
          <a:effectLst/>
        </p:spPr>
        <p:txBody>
          <a:bodyPr lIns="18288" tIns="18288" rIns="18288" bIns="18288" anchor="ctr" anchorCtr="1"/>
          <a:lstStyle/>
          <a:p>
            <a:pPr algn="ctr" defTabSz="1218987">
              <a:lnSpc>
                <a:spcPct val="85000"/>
              </a:lnSpc>
              <a:spcBef>
                <a:spcPct val="20000"/>
              </a:spcBef>
            </a:pPr>
            <a:endParaRPr lang="en-US" sz="1600" dirty="0">
              <a:solidFill>
                <a:srgbClr val="FFFFFF"/>
              </a:solidFill>
              <a:latin typeface="Arial Narrow" pitchFamily="112" charset="0"/>
            </a:endParaRPr>
          </a:p>
        </p:txBody>
      </p:sp>
      <p:grpSp>
        <p:nvGrpSpPr>
          <p:cNvPr id="49" name="Group 48">
            <a:extLst>
              <a:ext uri="{FF2B5EF4-FFF2-40B4-BE49-F238E27FC236}">
                <a16:creationId xmlns:a16="http://schemas.microsoft.com/office/drawing/2014/main" id="{2746072B-B4D9-4571-83EA-C8FD5210D095}"/>
              </a:ext>
              <a:ext uri="{C183D7F6-B498-43B3-948B-1728B52AA6E4}">
                <adec:decorative xmlns:adec="http://schemas.microsoft.com/office/drawing/2017/decorative" val="1"/>
              </a:ext>
            </a:extLst>
          </p:cNvPr>
          <p:cNvGrpSpPr/>
          <p:nvPr/>
        </p:nvGrpSpPr>
        <p:grpSpPr>
          <a:xfrm rot="16200000">
            <a:off x="1791396" y="3141382"/>
            <a:ext cx="407664" cy="824240"/>
            <a:chOff x="2608038" y="5041507"/>
            <a:chExt cx="554039" cy="1077911"/>
          </a:xfrm>
          <a:noFill/>
        </p:grpSpPr>
        <p:sp>
          <p:nvSpPr>
            <p:cNvPr id="50" name="Freeform 24">
              <a:extLst>
                <a:ext uri="{FF2B5EF4-FFF2-40B4-BE49-F238E27FC236}">
                  <a16:creationId xmlns:a16="http://schemas.microsoft.com/office/drawing/2014/main" id="{A563486F-5098-4EB6-B84C-FEF5FAB2C0C2}"/>
                </a:ext>
              </a:extLst>
            </p:cNvPr>
            <p:cNvSpPr>
              <a:spLocks/>
            </p:cNvSpPr>
            <p:nvPr/>
          </p:nvSpPr>
          <p:spPr bwMode="auto">
            <a:xfrm rot="5400000">
              <a:off x="2346102" y="5303443"/>
              <a:ext cx="1077911" cy="554039"/>
            </a:xfrm>
            <a:custGeom>
              <a:avLst/>
              <a:gdLst>
                <a:gd name="T0" fmla="*/ 185 w 185"/>
                <a:gd name="T1" fmla="*/ 89 h 95"/>
                <a:gd name="T2" fmla="*/ 157 w 185"/>
                <a:gd name="T3" fmla="*/ 26 h 95"/>
                <a:gd name="T4" fmla="*/ 93 w 185"/>
                <a:gd name="T5" fmla="*/ 0 h 95"/>
                <a:gd name="T6" fmla="*/ 29 w 185"/>
                <a:gd name="T7" fmla="*/ 26 h 95"/>
                <a:gd name="T8" fmla="*/ 1 w 185"/>
                <a:gd name="T9" fmla="*/ 89 h 95"/>
                <a:gd name="T10" fmla="*/ 0 w 185"/>
                <a:gd name="T11" fmla="*/ 94 h 95"/>
                <a:gd name="T12" fmla="*/ 20 w 185"/>
                <a:gd name="T13" fmla="*/ 95 h 95"/>
                <a:gd name="T14" fmla="*/ 20 w 185"/>
                <a:gd name="T15" fmla="*/ 90 h 95"/>
                <a:gd name="T16" fmla="*/ 93 w 185"/>
                <a:gd name="T17" fmla="*/ 20 h 95"/>
                <a:gd name="T18" fmla="*/ 166 w 185"/>
                <a:gd name="T19" fmla="*/ 90 h 95"/>
                <a:gd name="T20" fmla="*/ 166 w 185"/>
                <a:gd name="T21" fmla="*/ 95 h 95"/>
                <a:gd name="T22" fmla="*/ 185 w 185"/>
                <a:gd name="T23" fmla="*/ 94 h 95"/>
                <a:gd name="T24" fmla="*/ 185 w 185"/>
                <a:gd name="T25"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95">
                  <a:moveTo>
                    <a:pt x="185" y="89"/>
                  </a:moveTo>
                  <a:cubicBezTo>
                    <a:pt x="184" y="65"/>
                    <a:pt x="174" y="43"/>
                    <a:pt x="157" y="26"/>
                  </a:cubicBezTo>
                  <a:cubicBezTo>
                    <a:pt x="140" y="9"/>
                    <a:pt x="117" y="0"/>
                    <a:pt x="93" y="0"/>
                  </a:cubicBezTo>
                  <a:cubicBezTo>
                    <a:pt x="69" y="0"/>
                    <a:pt x="46" y="9"/>
                    <a:pt x="29" y="26"/>
                  </a:cubicBezTo>
                  <a:cubicBezTo>
                    <a:pt x="12" y="43"/>
                    <a:pt x="2" y="65"/>
                    <a:pt x="1" y="89"/>
                  </a:cubicBezTo>
                  <a:cubicBezTo>
                    <a:pt x="0" y="94"/>
                    <a:pt x="0" y="94"/>
                    <a:pt x="0" y="94"/>
                  </a:cubicBezTo>
                  <a:cubicBezTo>
                    <a:pt x="20" y="95"/>
                    <a:pt x="20" y="95"/>
                    <a:pt x="20" y="95"/>
                  </a:cubicBezTo>
                  <a:cubicBezTo>
                    <a:pt x="20" y="90"/>
                    <a:pt x="20" y="90"/>
                    <a:pt x="20" y="90"/>
                  </a:cubicBezTo>
                  <a:cubicBezTo>
                    <a:pt x="22" y="50"/>
                    <a:pt x="54" y="20"/>
                    <a:pt x="93" y="20"/>
                  </a:cubicBezTo>
                  <a:cubicBezTo>
                    <a:pt x="132" y="20"/>
                    <a:pt x="164" y="50"/>
                    <a:pt x="166" y="90"/>
                  </a:cubicBezTo>
                  <a:cubicBezTo>
                    <a:pt x="166" y="95"/>
                    <a:pt x="166" y="95"/>
                    <a:pt x="166" y="95"/>
                  </a:cubicBezTo>
                  <a:cubicBezTo>
                    <a:pt x="185" y="94"/>
                    <a:pt x="185" y="94"/>
                    <a:pt x="185" y="94"/>
                  </a:cubicBezTo>
                  <a:lnTo>
                    <a:pt x="185" y="89"/>
                  </a:lnTo>
                  <a:close/>
                </a:path>
              </a:pathLst>
            </a:custGeom>
            <a:grpFill/>
            <a:ln w="9525">
              <a:solidFill>
                <a:srgbClr val="FFFFFF"/>
              </a:solidFill>
              <a:round/>
              <a:headEnd/>
              <a:tailEnd/>
            </a:ln>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51" name="Freeform 25">
              <a:extLst>
                <a:ext uri="{FF2B5EF4-FFF2-40B4-BE49-F238E27FC236}">
                  <a16:creationId xmlns:a16="http://schemas.microsoft.com/office/drawing/2014/main" id="{7694FA32-3429-4256-B4B7-74C0225A39DA}"/>
                </a:ext>
              </a:extLst>
            </p:cNvPr>
            <p:cNvSpPr>
              <a:spLocks/>
            </p:cNvSpPr>
            <p:nvPr/>
          </p:nvSpPr>
          <p:spPr bwMode="auto">
            <a:xfrm rot="5400000">
              <a:off x="2789011" y="5466949"/>
              <a:ext cx="157163" cy="390525"/>
            </a:xfrm>
            <a:custGeom>
              <a:avLst/>
              <a:gdLst>
                <a:gd name="T0" fmla="*/ 19 w 27"/>
                <a:gd name="T1" fmla="*/ 50 h 67"/>
                <a:gd name="T2" fmla="*/ 1 w 27"/>
                <a:gd name="T3" fmla="*/ 0 h 67"/>
                <a:gd name="T4" fmla="*/ 0 w 27"/>
                <a:gd name="T5" fmla="*/ 0 h 67"/>
                <a:gd name="T6" fmla="*/ 12 w 27"/>
                <a:gd name="T7" fmla="*/ 52 h 67"/>
                <a:gd name="T8" fmla="*/ 9 w 27"/>
                <a:gd name="T9" fmla="*/ 59 h 67"/>
                <a:gd name="T10" fmla="*/ 18 w 27"/>
                <a:gd name="T11" fmla="*/ 67 h 67"/>
                <a:gd name="T12" fmla="*/ 27 w 27"/>
                <a:gd name="T13" fmla="*/ 59 h 67"/>
                <a:gd name="T14" fmla="*/ 19 w 27"/>
                <a:gd name="T15" fmla="*/ 5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67">
                  <a:moveTo>
                    <a:pt x="19" y="50"/>
                  </a:moveTo>
                  <a:cubicBezTo>
                    <a:pt x="1" y="0"/>
                    <a:pt x="1" y="0"/>
                    <a:pt x="1" y="0"/>
                  </a:cubicBezTo>
                  <a:cubicBezTo>
                    <a:pt x="0" y="0"/>
                    <a:pt x="0" y="0"/>
                    <a:pt x="0" y="0"/>
                  </a:cubicBezTo>
                  <a:cubicBezTo>
                    <a:pt x="12" y="52"/>
                    <a:pt x="12" y="52"/>
                    <a:pt x="12" y="52"/>
                  </a:cubicBezTo>
                  <a:cubicBezTo>
                    <a:pt x="10" y="53"/>
                    <a:pt x="9" y="56"/>
                    <a:pt x="9" y="59"/>
                  </a:cubicBezTo>
                  <a:cubicBezTo>
                    <a:pt x="9" y="63"/>
                    <a:pt x="13" y="67"/>
                    <a:pt x="18" y="67"/>
                  </a:cubicBezTo>
                  <a:cubicBezTo>
                    <a:pt x="23" y="67"/>
                    <a:pt x="27" y="63"/>
                    <a:pt x="27" y="59"/>
                  </a:cubicBezTo>
                  <a:cubicBezTo>
                    <a:pt x="27" y="54"/>
                    <a:pt x="24" y="51"/>
                    <a:pt x="19" y="50"/>
                  </a:cubicBezTo>
                  <a:close/>
                </a:path>
              </a:pathLst>
            </a:custGeom>
            <a:grpFill/>
            <a:ln w="9525">
              <a:solidFill>
                <a:srgbClr val="FFFFFF"/>
              </a:solidFill>
              <a:round/>
              <a:headEnd/>
              <a:tailEnd/>
            </a:ln>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grpSp>
      <p:sp>
        <p:nvSpPr>
          <p:cNvPr id="52" name="Freeform 12">
            <a:extLst>
              <a:ext uri="{FF2B5EF4-FFF2-40B4-BE49-F238E27FC236}">
                <a16:creationId xmlns:a16="http://schemas.microsoft.com/office/drawing/2014/main" id="{AF8D68DA-170C-4AD3-B54F-5C6AD378B26E}"/>
              </a:ext>
              <a:ext uri="{C183D7F6-B498-43B3-948B-1728B52AA6E4}">
                <adec:decorative xmlns:adec="http://schemas.microsoft.com/office/drawing/2017/decorative" val="1"/>
              </a:ext>
            </a:extLst>
          </p:cNvPr>
          <p:cNvSpPr>
            <a:spLocks noEditPoints="1"/>
          </p:cNvSpPr>
          <p:nvPr/>
        </p:nvSpPr>
        <p:spPr bwMode="auto">
          <a:xfrm>
            <a:off x="4821307" y="3032886"/>
            <a:ext cx="851668" cy="544195"/>
          </a:xfrm>
          <a:custGeom>
            <a:avLst/>
            <a:gdLst>
              <a:gd name="T0" fmla="*/ 446 w 448"/>
              <a:gd name="T1" fmla="*/ 296 h 322"/>
              <a:gd name="T2" fmla="*/ 421 w 448"/>
              <a:gd name="T3" fmla="*/ 245 h 322"/>
              <a:gd name="T4" fmla="*/ 415 w 448"/>
              <a:gd name="T5" fmla="*/ 235 h 322"/>
              <a:gd name="T6" fmla="*/ 418 w 448"/>
              <a:gd name="T7" fmla="*/ 227 h 322"/>
              <a:gd name="T8" fmla="*/ 418 w 448"/>
              <a:gd name="T9" fmla="*/ 10 h 322"/>
              <a:gd name="T10" fmla="*/ 408 w 448"/>
              <a:gd name="T11" fmla="*/ 0 h 322"/>
              <a:gd name="T12" fmla="*/ 43 w 448"/>
              <a:gd name="T13" fmla="*/ 0 h 322"/>
              <a:gd name="T14" fmla="*/ 33 w 448"/>
              <a:gd name="T15" fmla="*/ 10 h 322"/>
              <a:gd name="T16" fmla="*/ 33 w 448"/>
              <a:gd name="T17" fmla="*/ 227 h 322"/>
              <a:gd name="T18" fmla="*/ 36 w 448"/>
              <a:gd name="T19" fmla="*/ 236 h 322"/>
              <a:gd name="T20" fmla="*/ 28 w 448"/>
              <a:gd name="T21" fmla="*/ 246 h 322"/>
              <a:gd name="T22" fmla="*/ 1 w 448"/>
              <a:gd name="T23" fmla="*/ 296 h 322"/>
              <a:gd name="T24" fmla="*/ 3 w 448"/>
              <a:gd name="T25" fmla="*/ 315 h 322"/>
              <a:gd name="T26" fmla="*/ 4 w 448"/>
              <a:gd name="T27" fmla="*/ 316 h 322"/>
              <a:gd name="T28" fmla="*/ 9 w 448"/>
              <a:gd name="T29" fmla="*/ 321 h 322"/>
              <a:gd name="T30" fmla="*/ 62 w 448"/>
              <a:gd name="T31" fmla="*/ 321 h 322"/>
              <a:gd name="T32" fmla="*/ 440 w 448"/>
              <a:gd name="T33" fmla="*/ 321 h 322"/>
              <a:gd name="T34" fmla="*/ 441 w 448"/>
              <a:gd name="T35" fmla="*/ 321 h 322"/>
              <a:gd name="T36" fmla="*/ 444 w 448"/>
              <a:gd name="T37" fmla="*/ 319 h 322"/>
              <a:gd name="T38" fmla="*/ 447 w 448"/>
              <a:gd name="T39" fmla="*/ 314 h 322"/>
              <a:gd name="T40" fmla="*/ 446 w 448"/>
              <a:gd name="T41" fmla="*/ 296 h 322"/>
              <a:gd name="T42" fmla="*/ 390 w 448"/>
              <a:gd name="T43" fmla="*/ 38 h 322"/>
              <a:gd name="T44" fmla="*/ 390 w 448"/>
              <a:gd name="T45" fmla="*/ 212 h 322"/>
              <a:gd name="T46" fmla="*/ 381 w 448"/>
              <a:gd name="T47" fmla="*/ 221 h 322"/>
              <a:gd name="T48" fmla="*/ 380 w 448"/>
              <a:gd name="T49" fmla="*/ 221 h 322"/>
              <a:gd name="T50" fmla="*/ 313 w 448"/>
              <a:gd name="T51" fmla="*/ 221 h 322"/>
              <a:gd name="T52" fmla="*/ 112 w 448"/>
              <a:gd name="T53" fmla="*/ 221 h 322"/>
              <a:gd name="T54" fmla="*/ 89 w 448"/>
              <a:gd name="T55" fmla="*/ 221 h 322"/>
              <a:gd name="T56" fmla="*/ 70 w 448"/>
              <a:gd name="T57" fmla="*/ 221 h 322"/>
              <a:gd name="T58" fmla="*/ 64 w 448"/>
              <a:gd name="T59" fmla="*/ 219 h 322"/>
              <a:gd name="T60" fmla="*/ 62 w 448"/>
              <a:gd name="T61" fmla="*/ 216 h 322"/>
              <a:gd name="T62" fmla="*/ 61 w 448"/>
              <a:gd name="T63" fmla="*/ 212 h 322"/>
              <a:gd name="T64" fmla="*/ 61 w 448"/>
              <a:gd name="T65" fmla="*/ 201 h 322"/>
              <a:gd name="T66" fmla="*/ 61 w 448"/>
              <a:gd name="T67" fmla="*/ 195 h 322"/>
              <a:gd name="T68" fmla="*/ 61 w 448"/>
              <a:gd name="T69" fmla="*/ 195 h 322"/>
              <a:gd name="T70" fmla="*/ 61 w 448"/>
              <a:gd name="T71" fmla="*/ 35 h 322"/>
              <a:gd name="T72" fmla="*/ 70 w 448"/>
              <a:gd name="T73" fmla="*/ 26 h 322"/>
              <a:gd name="T74" fmla="*/ 381 w 448"/>
              <a:gd name="T75" fmla="*/ 26 h 322"/>
              <a:gd name="T76" fmla="*/ 383 w 448"/>
              <a:gd name="T77" fmla="*/ 26 h 322"/>
              <a:gd name="T78" fmla="*/ 390 w 448"/>
              <a:gd name="T79" fmla="*/ 3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8" h="322">
                <a:moveTo>
                  <a:pt x="446" y="296"/>
                </a:moveTo>
                <a:cubicBezTo>
                  <a:pt x="421" y="245"/>
                  <a:pt x="421" y="245"/>
                  <a:pt x="421" y="245"/>
                </a:cubicBezTo>
                <a:cubicBezTo>
                  <a:pt x="419" y="240"/>
                  <a:pt x="417" y="237"/>
                  <a:pt x="415" y="235"/>
                </a:cubicBezTo>
                <a:cubicBezTo>
                  <a:pt x="417" y="233"/>
                  <a:pt x="418" y="231"/>
                  <a:pt x="418" y="227"/>
                </a:cubicBezTo>
                <a:cubicBezTo>
                  <a:pt x="418" y="10"/>
                  <a:pt x="418" y="10"/>
                  <a:pt x="418" y="10"/>
                </a:cubicBezTo>
                <a:cubicBezTo>
                  <a:pt x="418" y="4"/>
                  <a:pt x="414" y="0"/>
                  <a:pt x="408" y="0"/>
                </a:cubicBezTo>
                <a:cubicBezTo>
                  <a:pt x="43" y="0"/>
                  <a:pt x="43" y="0"/>
                  <a:pt x="43" y="0"/>
                </a:cubicBezTo>
                <a:cubicBezTo>
                  <a:pt x="37" y="0"/>
                  <a:pt x="33" y="4"/>
                  <a:pt x="33" y="10"/>
                </a:cubicBezTo>
                <a:cubicBezTo>
                  <a:pt x="33" y="227"/>
                  <a:pt x="33" y="227"/>
                  <a:pt x="33" y="227"/>
                </a:cubicBezTo>
                <a:cubicBezTo>
                  <a:pt x="33" y="231"/>
                  <a:pt x="34" y="234"/>
                  <a:pt x="36" y="236"/>
                </a:cubicBezTo>
                <a:cubicBezTo>
                  <a:pt x="32" y="236"/>
                  <a:pt x="30" y="239"/>
                  <a:pt x="28" y="246"/>
                </a:cubicBezTo>
                <a:cubicBezTo>
                  <a:pt x="1" y="296"/>
                  <a:pt x="1" y="296"/>
                  <a:pt x="1" y="296"/>
                </a:cubicBezTo>
                <a:cubicBezTo>
                  <a:pt x="0" y="301"/>
                  <a:pt x="1" y="310"/>
                  <a:pt x="3" y="315"/>
                </a:cubicBezTo>
                <a:cubicBezTo>
                  <a:pt x="4" y="316"/>
                  <a:pt x="4" y="316"/>
                  <a:pt x="4" y="316"/>
                </a:cubicBezTo>
                <a:cubicBezTo>
                  <a:pt x="5" y="319"/>
                  <a:pt x="7" y="321"/>
                  <a:pt x="9" y="321"/>
                </a:cubicBezTo>
                <a:cubicBezTo>
                  <a:pt x="62" y="321"/>
                  <a:pt x="62" y="321"/>
                  <a:pt x="62" y="321"/>
                </a:cubicBezTo>
                <a:cubicBezTo>
                  <a:pt x="174" y="321"/>
                  <a:pt x="424" y="322"/>
                  <a:pt x="440" y="321"/>
                </a:cubicBezTo>
                <a:cubicBezTo>
                  <a:pt x="441" y="321"/>
                  <a:pt x="441" y="321"/>
                  <a:pt x="441" y="321"/>
                </a:cubicBezTo>
                <a:cubicBezTo>
                  <a:pt x="442" y="321"/>
                  <a:pt x="443" y="320"/>
                  <a:pt x="444" y="319"/>
                </a:cubicBezTo>
                <a:cubicBezTo>
                  <a:pt x="445" y="317"/>
                  <a:pt x="446" y="316"/>
                  <a:pt x="447" y="314"/>
                </a:cubicBezTo>
                <a:cubicBezTo>
                  <a:pt x="448" y="308"/>
                  <a:pt x="448" y="301"/>
                  <a:pt x="446" y="296"/>
                </a:cubicBezTo>
                <a:close/>
                <a:moveTo>
                  <a:pt x="390" y="38"/>
                </a:moveTo>
                <a:cubicBezTo>
                  <a:pt x="390" y="212"/>
                  <a:pt x="390" y="212"/>
                  <a:pt x="390" y="212"/>
                </a:cubicBezTo>
                <a:cubicBezTo>
                  <a:pt x="390" y="217"/>
                  <a:pt x="386" y="221"/>
                  <a:pt x="381" y="221"/>
                </a:cubicBezTo>
                <a:cubicBezTo>
                  <a:pt x="380" y="221"/>
                  <a:pt x="380" y="221"/>
                  <a:pt x="380" y="221"/>
                </a:cubicBezTo>
                <a:cubicBezTo>
                  <a:pt x="375" y="221"/>
                  <a:pt x="348" y="221"/>
                  <a:pt x="313" y="221"/>
                </a:cubicBezTo>
                <a:cubicBezTo>
                  <a:pt x="112" y="221"/>
                  <a:pt x="112" y="221"/>
                  <a:pt x="112" y="221"/>
                </a:cubicBezTo>
                <a:cubicBezTo>
                  <a:pt x="99" y="221"/>
                  <a:pt x="91" y="221"/>
                  <a:pt x="89" y="221"/>
                </a:cubicBezTo>
                <a:cubicBezTo>
                  <a:pt x="80" y="222"/>
                  <a:pt x="74" y="222"/>
                  <a:pt x="70" y="221"/>
                </a:cubicBezTo>
                <a:cubicBezTo>
                  <a:pt x="68" y="221"/>
                  <a:pt x="66" y="220"/>
                  <a:pt x="64" y="219"/>
                </a:cubicBezTo>
                <a:cubicBezTo>
                  <a:pt x="63" y="218"/>
                  <a:pt x="62" y="217"/>
                  <a:pt x="62" y="216"/>
                </a:cubicBezTo>
                <a:cubicBezTo>
                  <a:pt x="62" y="215"/>
                  <a:pt x="61" y="213"/>
                  <a:pt x="61" y="212"/>
                </a:cubicBezTo>
                <a:cubicBezTo>
                  <a:pt x="61" y="201"/>
                  <a:pt x="61" y="201"/>
                  <a:pt x="61" y="201"/>
                </a:cubicBezTo>
                <a:cubicBezTo>
                  <a:pt x="61" y="198"/>
                  <a:pt x="61" y="195"/>
                  <a:pt x="61" y="195"/>
                </a:cubicBezTo>
                <a:cubicBezTo>
                  <a:pt x="61" y="195"/>
                  <a:pt x="61" y="195"/>
                  <a:pt x="61" y="195"/>
                </a:cubicBezTo>
                <a:cubicBezTo>
                  <a:pt x="61" y="35"/>
                  <a:pt x="61" y="35"/>
                  <a:pt x="61" y="35"/>
                </a:cubicBezTo>
                <a:cubicBezTo>
                  <a:pt x="61" y="30"/>
                  <a:pt x="65" y="26"/>
                  <a:pt x="70" y="26"/>
                </a:cubicBezTo>
                <a:cubicBezTo>
                  <a:pt x="381" y="26"/>
                  <a:pt x="381" y="26"/>
                  <a:pt x="381" y="26"/>
                </a:cubicBezTo>
                <a:cubicBezTo>
                  <a:pt x="382" y="26"/>
                  <a:pt x="383" y="26"/>
                  <a:pt x="383" y="26"/>
                </a:cubicBezTo>
                <a:cubicBezTo>
                  <a:pt x="390" y="28"/>
                  <a:pt x="390" y="33"/>
                  <a:pt x="390" y="38"/>
                </a:cubicBezTo>
                <a:close/>
              </a:path>
            </a:pathLst>
          </a:custGeom>
          <a:no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54" name="Freeform 24">
            <a:extLst>
              <a:ext uri="{FF2B5EF4-FFF2-40B4-BE49-F238E27FC236}">
                <a16:creationId xmlns:a16="http://schemas.microsoft.com/office/drawing/2014/main" id="{5FFA0C9F-4A0D-4752-A37A-39FE2E157755}"/>
              </a:ext>
              <a:ext uri="{C183D7F6-B498-43B3-948B-1728B52AA6E4}">
                <adec:decorative xmlns:adec="http://schemas.microsoft.com/office/drawing/2017/decorative" val="1"/>
              </a:ext>
            </a:extLst>
          </p:cNvPr>
          <p:cNvSpPr>
            <a:spLocks/>
          </p:cNvSpPr>
          <p:nvPr/>
        </p:nvSpPr>
        <p:spPr bwMode="auto">
          <a:xfrm>
            <a:off x="6954134" y="1983612"/>
            <a:ext cx="706650" cy="766677"/>
          </a:xfrm>
          <a:custGeom>
            <a:avLst/>
            <a:gdLst>
              <a:gd name="T0" fmla="*/ 250 w 273"/>
              <a:gd name="T1" fmla="*/ 122 h 308"/>
              <a:gd name="T2" fmla="*/ 229 w 273"/>
              <a:gd name="T3" fmla="*/ 136 h 308"/>
              <a:gd name="T4" fmla="*/ 227 w 273"/>
              <a:gd name="T5" fmla="*/ 136 h 308"/>
              <a:gd name="T6" fmla="*/ 204 w 273"/>
              <a:gd name="T7" fmla="*/ 114 h 308"/>
              <a:gd name="T8" fmla="*/ 181 w 273"/>
              <a:gd name="T9" fmla="*/ 132 h 308"/>
              <a:gd name="T10" fmla="*/ 180 w 273"/>
              <a:gd name="T11" fmla="*/ 132 h 308"/>
              <a:gd name="T12" fmla="*/ 180 w 273"/>
              <a:gd name="T13" fmla="*/ 128 h 308"/>
              <a:gd name="T14" fmla="*/ 157 w 273"/>
              <a:gd name="T15" fmla="*/ 105 h 308"/>
              <a:gd name="T16" fmla="*/ 134 w 273"/>
              <a:gd name="T17" fmla="*/ 128 h 308"/>
              <a:gd name="T18" fmla="*/ 134 w 273"/>
              <a:gd name="T19" fmla="*/ 27 h 308"/>
              <a:gd name="T20" fmla="*/ 110 w 273"/>
              <a:gd name="T21" fmla="*/ 0 h 308"/>
              <a:gd name="T22" fmla="*/ 87 w 273"/>
              <a:gd name="T23" fmla="*/ 27 h 308"/>
              <a:gd name="T24" fmla="*/ 87 w 273"/>
              <a:gd name="T25" fmla="*/ 158 h 308"/>
              <a:gd name="T26" fmla="*/ 87 w 273"/>
              <a:gd name="T27" fmla="*/ 168 h 308"/>
              <a:gd name="T28" fmla="*/ 87 w 273"/>
              <a:gd name="T29" fmla="*/ 206 h 308"/>
              <a:gd name="T30" fmla="*/ 48 w 273"/>
              <a:gd name="T31" fmla="*/ 167 h 308"/>
              <a:gd name="T32" fmla="*/ 10 w 273"/>
              <a:gd name="T33" fmla="*/ 167 h 308"/>
              <a:gd name="T34" fmla="*/ 10 w 273"/>
              <a:gd name="T35" fmla="*/ 205 h 308"/>
              <a:gd name="T36" fmla="*/ 87 w 273"/>
              <a:gd name="T37" fmla="*/ 282 h 308"/>
              <a:gd name="T38" fmla="*/ 180 w 273"/>
              <a:gd name="T39" fmla="*/ 308 h 308"/>
              <a:gd name="T40" fmla="*/ 273 w 273"/>
              <a:gd name="T41" fmla="*/ 223 h 308"/>
              <a:gd name="T42" fmla="*/ 273 w 273"/>
              <a:gd name="T43" fmla="*/ 158 h 308"/>
              <a:gd name="T44" fmla="*/ 273 w 273"/>
              <a:gd name="T45" fmla="*/ 146 h 308"/>
              <a:gd name="T46" fmla="*/ 250 w 273"/>
              <a:gd name="T47" fmla="*/ 12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3" h="308">
                <a:moveTo>
                  <a:pt x="250" y="122"/>
                </a:moveTo>
                <a:cubicBezTo>
                  <a:pt x="241" y="122"/>
                  <a:pt x="233" y="128"/>
                  <a:pt x="229" y="136"/>
                </a:cubicBezTo>
                <a:cubicBezTo>
                  <a:pt x="228" y="136"/>
                  <a:pt x="227" y="136"/>
                  <a:pt x="227" y="136"/>
                </a:cubicBezTo>
                <a:cubicBezTo>
                  <a:pt x="226" y="123"/>
                  <a:pt x="216" y="114"/>
                  <a:pt x="204" y="114"/>
                </a:cubicBezTo>
                <a:cubicBezTo>
                  <a:pt x="192" y="114"/>
                  <a:pt x="183" y="122"/>
                  <a:pt x="181" y="132"/>
                </a:cubicBezTo>
                <a:cubicBezTo>
                  <a:pt x="181" y="132"/>
                  <a:pt x="180" y="132"/>
                  <a:pt x="180" y="132"/>
                </a:cubicBezTo>
                <a:cubicBezTo>
                  <a:pt x="180" y="128"/>
                  <a:pt x="180" y="128"/>
                  <a:pt x="180" y="128"/>
                </a:cubicBezTo>
                <a:cubicBezTo>
                  <a:pt x="180" y="116"/>
                  <a:pt x="170" y="105"/>
                  <a:pt x="157" y="105"/>
                </a:cubicBezTo>
                <a:cubicBezTo>
                  <a:pt x="144" y="105"/>
                  <a:pt x="134" y="116"/>
                  <a:pt x="134" y="128"/>
                </a:cubicBezTo>
                <a:cubicBezTo>
                  <a:pt x="134" y="27"/>
                  <a:pt x="134" y="27"/>
                  <a:pt x="134" y="27"/>
                </a:cubicBezTo>
                <a:cubicBezTo>
                  <a:pt x="134" y="12"/>
                  <a:pt x="123" y="0"/>
                  <a:pt x="110" y="0"/>
                </a:cubicBezTo>
                <a:cubicBezTo>
                  <a:pt x="97" y="0"/>
                  <a:pt x="87" y="12"/>
                  <a:pt x="87" y="27"/>
                </a:cubicBezTo>
                <a:cubicBezTo>
                  <a:pt x="87" y="158"/>
                  <a:pt x="87" y="158"/>
                  <a:pt x="87" y="158"/>
                </a:cubicBezTo>
                <a:cubicBezTo>
                  <a:pt x="87" y="168"/>
                  <a:pt x="87" y="168"/>
                  <a:pt x="87" y="168"/>
                </a:cubicBezTo>
                <a:cubicBezTo>
                  <a:pt x="87" y="206"/>
                  <a:pt x="87" y="206"/>
                  <a:pt x="87" y="206"/>
                </a:cubicBezTo>
                <a:cubicBezTo>
                  <a:pt x="48" y="167"/>
                  <a:pt x="48" y="167"/>
                  <a:pt x="48" y="167"/>
                </a:cubicBezTo>
                <a:cubicBezTo>
                  <a:pt x="38" y="156"/>
                  <a:pt x="21" y="156"/>
                  <a:pt x="10" y="167"/>
                </a:cubicBezTo>
                <a:cubicBezTo>
                  <a:pt x="0" y="178"/>
                  <a:pt x="0" y="195"/>
                  <a:pt x="10" y="205"/>
                </a:cubicBezTo>
                <a:cubicBezTo>
                  <a:pt x="87" y="282"/>
                  <a:pt x="87" y="282"/>
                  <a:pt x="87" y="282"/>
                </a:cubicBezTo>
                <a:cubicBezTo>
                  <a:pt x="87" y="282"/>
                  <a:pt x="102" y="308"/>
                  <a:pt x="180" y="308"/>
                </a:cubicBezTo>
                <a:cubicBezTo>
                  <a:pt x="273" y="308"/>
                  <a:pt x="273" y="223"/>
                  <a:pt x="273" y="223"/>
                </a:cubicBezTo>
                <a:cubicBezTo>
                  <a:pt x="273" y="158"/>
                  <a:pt x="273" y="158"/>
                  <a:pt x="273" y="158"/>
                </a:cubicBezTo>
                <a:cubicBezTo>
                  <a:pt x="273" y="146"/>
                  <a:pt x="273" y="146"/>
                  <a:pt x="273" y="146"/>
                </a:cubicBezTo>
                <a:cubicBezTo>
                  <a:pt x="273" y="133"/>
                  <a:pt x="263" y="122"/>
                  <a:pt x="250" y="122"/>
                </a:cubicBezTo>
                <a:close/>
              </a:path>
            </a:pathLst>
          </a:custGeom>
          <a:no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pic>
        <p:nvPicPr>
          <p:cNvPr id="55" name="Picture 54">
            <a:extLst>
              <a:ext uri="{FF2B5EF4-FFF2-40B4-BE49-F238E27FC236}">
                <a16:creationId xmlns:a16="http://schemas.microsoft.com/office/drawing/2014/main" id="{29B16C5E-4A60-476D-84D2-B72ABAFA582F}"/>
              </a:ext>
            </a:extLst>
          </p:cNvPr>
          <p:cNvPicPr>
            <a:picLocks noChangeAspect="1"/>
          </p:cNvPicPr>
          <p:nvPr/>
        </p:nvPicPr>
        <p:blipFill>
          <a:blip r:embed="rId3"/>
          <a:stretch>
            <a:fillRect/>
          </a:stretch>
        </p:blipFill>
        <p:spPr>
          <a:xfrm>
            <a:off x="8958525" y="3900831"/>
            <a:ext cx="1002905" cy="437756"/>
          </a:xfrm>
          <a:prstGeom prst="rect">
            <a:avLst/>
          </a:prstGeom>
        </p:spPr>
      </p:pic>
      <p:sp>
        <p:nvSpPr>
          <p:cNvPr id="57" name="Freeform 21">
            <a:extLst>
              <a:ext uri="{FF2B5EF4-FFF2-40B4-BE49-F238E27FC236}">
                <a16:creationId xmlns:a16="http://schemas.microsoft.com/office/drawing/2014/main" id="{ADDAB603-DAB1-4962-8E95-979ED997E39A}"/>
              </a:ext>
              <a:ext uri="{C183D7F6-B498-43B3-948B-1728B52AA6E4}">
                <adec:decorative xmlns:adec="http://schemas.microsoft.com/office/drawing/2017/decorative" val="1"/>
              </a:ext>
            </a:extLst>
          </p:cNvPr>
          <p:cNvSpPr>
            <a:spLocks/>
          </p:cNvSpPr>
          <p:nvPr/>
        </p:nvSpPr>
        <p:spPr bwMode="auto">
          <a:xfrm>
            <a:off x="9538071" y="5210353"/>
            <a:ext cx="392353" cy="637132"/>
          </a:xfrm>
          <a:custGeom>
            <a:avLst/>
            <a:gdLst/>
            <a:ahLst/>
            <a:cxnLst>
              <a:cxn ang="0">
                <a:pos x="682" y="0"/>
              </a:cxn>
              <a:cxn ang="0">
                <a:pos x="682" y="0"/>
              </a:cxn>
              <a:cxn ang="0">
                <a:pos x="653" y="3"/>
              </a:cxn>
              <a:cxn ang="0">
                <a:pos x="576" y="18"/>
              </a:cxn>
              <a:cxn ang="0">
                <a:pos x="525" y="27"/>
              </a:cxn>
              <a:cxn ang="0">
                <a:pos x="466" y="42"/>
              </a:cxn>
              <a:cxn ang="0">
                <a:pos x="404" y="58"/>
              </a:cxn>
              <a:cxn ang="0">
                <a:pos x="342" y="78"/>
              </a:cxn>
              <a:cxn ang="0">
                <a:pos x="278" y="104"/>
              </a:cxn>
              <a:cxn ang="0">
                <a:pos x="247" y="117"/>
              </a:cxn>
              <a:cxn ang="0">
                <a:pos x="216" y="131"/>
              </a:cxn>
              <a:cxn ang="0">
                <a:pos x="187" y="146"/>
              </a:cxn>
              <a:cxn ang="0">
                <a:pos x="157" y="164"/>
              </a:cxn>
              <a:cxn ang="0">
                <a:pos x="132" y="181"/>
              </a:cxn>
              <a:cxn ang="0">
                <a:pos x="106" y="201"/>
              </a:cxn>
              <a:cxn ang="0">
                <a:pos x="84" y="221"/>
              </a:cxn>
              <a:cxn ang="0">
                <a:pos x="62" y="241"/>
              </a:cxn>
              <a:cxn ang="0">
                <a:pos x="44" y="265"/>
              </a:cxn>
              <a:cxn ang="0">
                <a:pos x="29" y="287"/>
              </a:cxn>
              <a:cxn ang="0">
                <a:pos x="17" y="312"/>
              </a:cxn>
              <a:cxn ang="0">
                <a:pos x="7" y="340"/>
              </a:cxn>
              <a:cxn ang="0">
                <a:pos x="2" y="367"/>
              </a:cxn>
              <a:cxn ang="0">
                <a:pos x="0" y="396"/>
              </a:cxn>
              <a:cxn ang="0">
                <a:pos x="0" y="396"/>
              </a:cxn>
              <a:cxn ang="0">
                <a:pos x="0" y="1519"/>
              </a:cxn>
              <a:cxn ang="0">
                <a:pos x="0" y="1519"/>
              </a:cxn>
              <a:cxn ang="0">
                <a:pos x="0" y="1505"/>
              </a:cxn>
              <a:cxn ang="0">
                <a:pos x="2" y="1490"/>
              </a:cxn>
              <a:cxn ang="0">
                <a:pos x="4" y="1477"/>
              </a:cxn>
              <a:cxn ang="0">
                <a:pos x="7" y="1463"/>
              </a:cxn>
              <a:cxn ang="0">
                <a:pos x="13" y="1450"/>
              </a:cxn>
              <a:cxn ang="0">
                <a:pos x="18" y="1435"/>
              </a:cxn>
              <a:cxn ang="0">
                <a:pos x="33" y="1411"/>
              </a:cxn>
              <a:cxn ang="0">
                <a:pos x="51" y="1388"/>
              </a:cxn>
              <a:cxn ang="0">
                <a:pos x="73" y="1364"/>
              </a:cxn>
              <a:cxn ang="0">
                <a:pos x="99" y="1344"/>
              </a:cxn>
              <a:cxn ang="0">
                <a:pos x="126" y="1324"/>
              </a:cxn>
              <a:cxn ang="0">
                <a:pos x="155" y="1304"/>
              </a:cxn>
              <a:cxn ang="0">
                <a:pos x="188" y="1287"/>
              </a:cxn>
              <a:cxn ang="0">
                <a:pos x="221" y="1271"/>
              </a:cxn>
              <a:cxn ang="0">
                <a:pos x="258" y="1254"/>
              </a:cxn>
              <a:cxn ang="0">
                <a:pos x="294" y="1241"/>
              </a:cxn>
              <a:cxn ang="0">
                <a:pos x="331" y="1227"/>
              </a:cxn>
              <a:cxn ang="0">
                <a:pos x="410" y="1205"/>
              </a:cxn>
              <a:cxn ang="0">
                <a:pos x="486" y="1185"/>
              </a:cxn>
              <a:cxn ang="0">
                <a:pos x="561" y="1168"/>
              </a:cxn>
              <a:cxn ang="0">
                <a:pos x="631" y="1155"/>
              </a:cxn>
              <a:cxn ang="0">
                <a:pos x="693" y="1146"/>
              </a:cxn>
              <a:cxn ang="0">
                <a:pos x="788" y="1133"/>
              </a:cxn>
              <a:cxn ang="0">
                <a:pos x="823" y="1130"/>
              </a:cxn>
              <a:cxn ang="0">
                <a:pos x="682" y="0"/>
              </a:cxn>
            </a:cxnLst>
            <a:rect l="0" t="0" r="r" b="b"/>
            <a:pathLst>
              <a:path w="823" h="1519">
                <a:moveTo>
                  <a:pt x="682" y="0"/>
                </a:moveTo>
                <a:lnTo>
                  <a:pt x="682" y="0"/>
                </a:lnTo>
                <a:lnTo>
                  <a:pt x="653" y="3"/>
                </a:lnTo>
                <a:lnTo>
                  <a:pt x="576" y="18"/>
                </a:lnTo>
                <a:lnTo>
                  <a:pt x="525" y="27"/>
                </a:lnTo>
                <a:lnTo>
                  <a:pt x="466" y="42"/>
                </a:lnTo>
                <a:lnTo>
                  <a:pt x="404" y="58"/>
                </a:lnTo>
                <a:lnTo>
                  <a:pt x="342" y="78"/>
                </a:lnTo>
                <a:lnTo>
                  <a:pt x="278" y="104"/>
                </a:lnTo>
                <a:lnTo>
                  <a:pt x="247" y="117"/>
                </a:lnTo>
                <a:lnTo>
                  <a:pt x="216" y="131"/>
                </a:lnTo>
                <a:lnTo>
                  <a:pt x="187" y="146"/>
                </a:lnTo>
                <a:lnTo>
                  <a:pt x="157" y="164"/>
                </a:lnTo>
                <a:lnTo>
                  <a:pt x="132" y="181"/>
                </a:lnTo>
                <a:lnTo>
                  <a:pt x="106" y="201"/>
                </a:lnTo>
                <a:lnTo>
                  <a:pt x="84" y="221"/>
                </a:lnTo>
                <a:lnTo>
                  <a:pt x="62" y="241"/>
                </a:lnTo>
                <a:lnTo>
                  <a:pt x="44" y="265"/>
                </a:lnTo>
                <a:lnTo>
                  <a:pt x="29" y="287"/>
                </a:lnTo>
                <a:lnTo>
                  <a:pt x="17" y="312"/>
                </a:lnTo>
                <a:lnTo>
                  <a:pt x="7" y="340"/>
                </a:lnTo>
                <a:lnTo>
                  <a:pt x="2" y="367"/>
                </a:lnTo>
                <a:lnTo>
                  <a:pt x="0" y="396"/>
                </a:lnTo>
                <a:lnTo>
                  <a:pt x="0" y="396"/>
                </a:lnTo>
                <a:lnTo>
                  <a:pt x="0" y="1519"/>
                </a:lnTo>
                <a:lnTo>
                  <a:pt x="0" y="1519"/>
                </a:lnTo>
                <a:lnTo>
                  <a:pt x="0" y="1505"/>
                </a:lnTo>
                <a:lnTo>
                  <a:pt x="2" y="1490"/>
                </a:lnTo>
                <a:lnTo>
                  <a:pt x="4" y="1477"/>
                </a:lnTo>
                <a:lnTo>
                  <a:pt x="7" y="1463"/>
                </a:lnTo>
                <a:lnTo>
                  <a:pt x="13" y="1450"/>
                </a:lnTo>
                <a:lnTo>
                  <a:pt x="18" y="1435"/>
                </a:lnTo>
                <a:lnTo>
                  <a:pt x="33" y="1411"/>
                </a:lnTo>
                <a:lnTo>
                  <a:pt x="51" y="1388"/>
                </a:lnTo>
                <a:lnTo>
                  <a:pt x="73" y="1364"/>
                </a:lnTo>
                <a:lnTo>
                  <a:pt x="99" y="1344"/>
                </a:lnTo>
                <a:lnTo>
                  <a:pt x="126" y="1324"/>
                </a:lnTo>
                <a:lnTo>
                  <a:pt x="155" y="1304"/>
                </a:lnTo>
                <a:lnTo>
                  <a:pt x="188" y="1287"/>
                </a:lnTo>
                <a:lnTo>
                  <a:pt x="221" y="1271"/>
                </a:lnTo>
                <a:lnTo>
                  <a:pt x="258" y="1254"/>
                </a:lnTo>
                <a:lnTo>
                  <a:pt x="294" y="1241"/>
                </a:lnTo>
                <a:lnTo>
                  <a:pt x="331" y="1227"/>
                </a:lnTo>
                <a:lnTo>
                  <a:pt x="410" y="1205"/>
                </a:lnTo>
                <a:lnTo>
                  <a:pt x="486" y="1185"/>
                </a:lnTo>
                <a:lnTo>
                  <a:pt x="561" y="1168"/>
                </a:lnTo>
                <a:lnTo>
                  <a:pt x="631" y="1155"/>
                </a:lnTo>
                <a:lnTo>
                  <a:pt x="693" y="1146"/>
                </a:lnTo>
                <a:lnTo>
                  <a:pt x="788" y="1133"/>
                </a:lnTo>
                <a:lnTo>
                  <a:pt x="823" y="1130"/>
                </a:lnTo>
                <a:lnTo>
                  <a:pt x="6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58" name="Freeform 22">
            <a:extLst>
              <a:ext uri="{FF2B5EF4-FFF2-40B4-BE49-F238E27FC236}">
                <a16:creationId xmlns:a16="http://schemas.microsoft.com/office/drawing/2014/main" id="{AC0A98C3-83F1-43DC-B338-146BDEDAFB33}"/>
              </a:ext>
              <a:ext uri="{C183D7F6-B498-43B3-948B-1728B52AA6E4}">
                <adec:decorative xmlns:adec="http://schemas.microsoft.com/office/drawing/2017/decorative" val="1"/>
              </a:ext>
            </a:extLst>
          </p:cNvPr>
          <p:cNvSpPr>
            <a:spLocks/>
          </p:cNvSpPr>
          <p:nvPr/>
        </p:nvSpPr>
        <p:spPr bwMode="auto">
          <a:xfrm>
            <a:off x="9124366" y="5206340"/>
            <a:ext cx="398776" cy="637132"/>
          </a:xfrm>
          <a:custGeom>
            <a:avLst/>
            <a:gdLst/>
            <a:ahLst/>
            <a:cxnLst>
              <a:cxn ang="0">
                <a:pos x="141" y="0"/>
              </a:cxn>
              <a:cxn ang="0">
                <a:pos x="141" y="0"/>
              </a:cxn>
              <a:cxn ang="0">
                <a:pos x="170" y="4"/>
              </a:cxn>
              <a:cxn ang="0">
                <a:pos x="243" y="16"/>
              </a:cxn>
              <a:cxn ang="0">
                <a:pos x="293" y="27"/>
              </a:cxn>
              <a:cxn ang="0">
                <a:pos x="349" y="42"/>
              </a:cxn>
              <a:cxn ang="0">
                <a:pos x="408" y="58"/>
              </a:cxn>
              <a:cxn ang="0">
                <a:pos x="470" y="78"/>
              </a:cxn>
              <a:cxn ang="0">
                <a:pos x="530" y="102"/>
              </a:cxn>
              <a:cxn ang="0">
                <a:pos x="561" y="117"/>
              </a:cxn>
              <a:cxn ang="0">
                <a:pos x="591" y="132"/>
              </a:cxn>
              <a:cxn ang="0">
                <a:pos x="618" y="146"/>
              </a:cxn>
              <a:cxn ang="0">
                <a:pos x="646" y="163"/>
              </a:cxn>
              <a:cxn ang="0">
                <a:pos x="671" y="181"/>
              </a:cxn>
              <a:cxn ang="0">
                <a:pos x="695" y="199"/>
              </a:cxn>
              <a:cxn ang="0">
                <a:pos x="717" y="219"/>
              </a:cxn>
              <a:cxn ang="0">
                <a:pos x="737" y="241"/>
              </a:cxn>
              <a:cxn ang="0">
                <a:pos x="755" y="263"/>
              </a:cxn>
              <a:cxn ang="0">
                <a:pos x="770" y="287"/>
              </a:cxn>
              <a:cxn ang="0">
                <a:pos x="781" y="313"/>
              </a:cxn>
              <a:cxn ang="0">
                <a:pos x="790" y="338"/>
              </a:cxn>
              <a:cxn ang="0">
                <a:pos x="795" y="366"/>
              </a:cxn>
              <a:cxn ang="0">
                <a:pos x="797" y="395"/>
              </a:cxn>
              <a:cxn ang="0">
                <a:pos x="797" y="395"/>
              </a:cxn>
              <a:cxn ang="0">
                <a:pos x="797" y="1520"/>
              </a:cxn>
              <a:cxn ang="0">
                <a:pos x="797" y="1520"/>
              </a:cxn>
              <a:cxn ang="0">
                <a:pos x="797" y="1505"/>
              </a:cxn>
              <a:cxn ang="0">
                <a:pos x="795" y="1490"/>
              </a:cxn>
              <a:cxn ang="0">
                <a:pos x="794" y="1476"/>
              </a:cxn>
              <a:cxn ang="0">
                <a:pos x="790" y="1463"/>
              </a:cxn>
              <a:cxn ang="0">
                <a:pos x="779" y="1435"/>
              </a:cxn>
              <a:cxn ang="0">
                <a:pos x="764" y="1410"/>
              </a:cxn>
              <a:cxn ang="0">
                <a:pos x="748" y="1386"/>
              </a:cxn>
              <a:cxn ang="0">
                <a:pos x="726" y="1364"/>
              </a:cxn>
              <a:cxn ang="0">
                <a:pos x="702" y="1342"/>
              </a:cxn>
              <a:cxn ang="0">
                <a:pos x="677" y="1322"/>
              </a:cxn>
              <a:cxn ang="0">
                <a:pos x="647" y="1304"/>
              </a:cxn>
              <a:cxn ang="0">
                <a:pos x="616" y="1285"/>
              </a:cxn>
              <a:cxn ang="0">
                <a:pos x="583" y="1269"/>
              </a:cxn>
              <a:cxn ang="0">
                <a:pos x="549" y="1254"/>
              </a:cxn>
              <a:cxn ang="0">
                <a:pos x="512" y="1240"/>
              </a:cxn>
              <a:cxn ang="0">
                <a:pos x="475" y="1227"/>
              </a:cxn>
              <a:cxn ang="0">
                <a:pos x="402" y="1203"/>
              </a:cxn>
              <a:cxn ang="0">
                <a:pos x="327" y="1185"/>
              </a:cxn>
              <a:cxn ang="0">
                <a:pos x="254" y="1168"/>
              </a:cxn>
              <a:cxn ang="0">
                <a:pos x="187" y="1156"/>
              </a:cxn>
              <a:cxn ang="0">
                <a:pos x="126" y="1145"/>
              </a:cxn>
              <a:cxn ang="0">
                <a:pos x="35" y="1134"/>
              </a:cxn>
              <a:cxn ang="0">
                <a:pos x="0" y="1130"/>
              </a:cxn>
              <a:cxn ang="0">
                <a:pos x="141" y="0"/>
              </a:cxn>
            </a:cxnLst>
            <a:rect l="0" t="0" r="r" b="b"/>
            <a:pathLst>
              <a:path w="797" h="1520">
                <a:moveTo>
                  <a:pt x="141" y="0"/>
                </a:moveTo>
                <a:lnTo>
                  <a:pt x="141" y="0"/>
                </a:lnTo>
                <a:lnTo>
                  <a:pt x="170" y="4"/>
                </a:lnTo>
                <a:lnTo>
                  <a:pt x="243" y="16"/>
                </a:lnTo>
                <a:lnTo>
                  <a:pt x="293" y="27"/>
                </a:lnTo>
                <a:lnTo>
                  <a:pt x="349" y="42"/>
                </a:lnTo>
                <a:lnTo>
                  <a:pt x="408" y="58"/>
                </a:lnTo>
                <a:lnTo>
                  <a:pt x="470" y="78"/>
                </a:lnTo>
                <a:lnTo>
                  <a:pt x="530" y="102"/>
                </a:lnTo>
                <a:lnTo>
                  <a:pt x="561" y="117"/>
                </a:lnTo>
                <a:lnTo>
                  <a:pt x="591" y="132"/>
                </a:lnTo>
                <a:lnTo>
                  <a:pt x="618" y="146"/>
                </a:lnTo>
                <a:lnTo>
                  <a:pt x="646" y="163"/>
                </a:lnTo>
                <a:lnTo>
                  <a:pt x="671" y="181"/>
                </a:lnTo>
                <a:lnTo>
                  <a:pt x="695" y="199"/>
                </a:lnTo>
                <a:lnTo>
                  <a:pt x="717" y="219"/>
                </a:lnTo>
                <a:lnTo>
                  <a:pt x="737" y="241"/>
                </a:lnTo>
                <a:lnTo>
                  <a:pt x="755" y="263"/>
                </a:lnTo>
                <a:lnTo>
                  <a:pt x="770" y="287"/>
                </a:lnTo>
                <a:lnTo>
                  <a:pt x="781" y="313"/>
                </a:lnTo>
                <a:lnTo>
                  <a:pt x="790" y="338"/>
                </a:lnTo>
                <a:lnTo>
                  <a:pt x="795" y="366"/>
                </a:lnTo>
                <a:lnTo>
                  <a:pt x="797" y="395"/>
                </a:lnTo>
                <a:lnTo>
                  <a:pt x="797" y="395"/>
                </a:lnTo>
                <a:lnTo>
                  <a:pt x="797" y="1520"/>
                </a:lnTo>
                <a:lnTo>
                  <a:pt x="797" y="1520"/>
                </a:lnTo>
                <a:lnTo>
                  <a:pt x="797" y="1505"/>
                </a:lnTo>
                <a:lnTo>
                  <a:pt x="795" y="1490"/>
                </a:lnTo>
                <a:lnTo>
                  <a:pt x="794" y="1476"/>
                </a:lnTo>
                <a:lnTo>
                  <a:pt x="790" y="1463"/>
                </a:lnTo>
                <a:lnTo>
                  <a:pt x="779" y="1435"/>
                </a:lnTo>
                <a:lnTo>
                  <a:pt x="764" y="1410"/>
                </a:lnTo>
                <a:lnTo>
                  <a:pt x="748" y="1386"/>
                </a:lnTo>
                <a:lnTo>
                  <a:pt x="726" y="1364"/>
                </a:lnTo>
                <a:lnTo>
                  <a:pt x="702" y="1342"/>
                </a:lnTo>
                <a:lnTo>
                  <a:pt x="677" y="1322"/>
                </a:lnTo>
                <a:lnTo>
                  <a:pt x="647" y="1304"/>
                </a:lnTo>
                <a:lnTo>
                  <a:pt x="616" y="1285"/>
                </a:lnTo>
                <a:lnTo>
                  <a:pt x="583" y="1269"/>
                </a:lnTo>
                <a:lnTo>
                  <a:pt x="549" y="1254"/>
                </a:lnTo>
                <a:lnTo>
                  <a:pt x="512" y="1240"/>
                </a:lnTo>
                <a:lnTo>
                  <a:pt x="475" y="1227"/>
                </a:lnTo>
                <a:lnTo>
                  <a:pt x="402" y="1203"/>
                </a:lnTo>
                <a:lnTo>
                  <a:pt x="327" y="1185"/>
                </a:lnTo>
                <a:lnTo>
                  <a:pt x="254" y="1168"/>
                </a:lnTo>
                <a:lnTo>
                  <a:pt x="187" y="1156"/>
                </a:lnTo>
                <a:lnTo>
                  <a:pt x="126" y="1145"/>
                </a:lnTo>
                <a:lnTo>
                  <a:pt x="35" y="1134"/>
                </a:lnTo>
                <a:lnTo>
                  <a:pt x="0" y="1130"/>
                </a:lnTo>
                <a:lnTo>
                  <a:pt x="14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59" name="Freeform 23" descr="Icon of question mark">
            <a:extLst>
              <a:ext uri="{FF2B5EF4-FFF2-40B4-BE49-F238E27FC236}">
                <a16:creationId xmlns:a16="http://schemas.microsoft.com/office/drawing/2014/main" id="{943BB74F-DE79-4F97-B1FD-244E4990D1FD}"/>
              </a:ext>
            </a:extLst>
          </p:cNvPr>
          <p:cNvSpPr>
            <a:spLocks noEditPoints="1"/>
          </p:cNvSpPr>
          <p:nvPr/>
        </p:nvSpPr>
        <p:spPr bwMode="auto">
          <a:xfrm>
            <a:off x="3459300" y="4112897"/>
            <a:ext cx="463833" cy="574080"/>
          </a:xfrm>
          <a:custGeom>
            <a:avLst/>
            <a:gdLst/>
            <a:ahLst/>
            <a:cxnLst>
              <a:cxn ang="0">
                <a:pos x="357" y="1068"/>
              </a:cxn>
              <a:cxn ang="0">
                <a:pos x="364" y="975"/>
              </a:cxn>
              <a:cxn ang="0">
                <a:pos x="380" y="900"/>
              </a:cxn>
              <a:cxn ang="0">
                <a:pos x="430" y="808"/>
              </a:cxn>
              <a:cxn ang="0">
                <a:pos x="483" y="748"/>
              </a:cxn>
              <a:cxn ang="0">
                <a:pos x="662" y="591"/>
              </a:cxn>
              <a:cxn ang="0">
                <a:pos x="700" y="556"/>
              </a:cxn>
              <a:cxn ang="0">
                <a:pos x="737" y="507"/>
              </a:cxn>
              <a:cxn ang="0">
                <a:pos x="750" y="461"/>
              </a:cxn>
              <a:cxn ang="0">
                <a:pos x="748" y="432"/>
              </a:cxn>
              <a:cxn ang="0">
                <a:pos x="735" y="397"/>
              </a:cxn>
              <a:cxn ang="0">
                <a:pos x="715" y="368"/>
              </a:cxn>
              <a:cxn ang="0">
                <a:pos x="695" y="355"/>
              </a:cxn>
              <a:cxn ang="0">
                <a:pos x="656" y="340"/>
              </a:cxn>
              <a:cxn ang="0">
                <a:pos x="609" y="335"/>
              </a:cxn>
              <a:cxn ang="0">
                <a:pos x="572" y="338"/>
              </a:cxn>
              <a:cxn ang="0">
                <a:pos x="523" y="355"/>
              </a:cxn>
              <a:cxn ang="0">
                <a:pos x="481" y="386"/>
              </a:cxn>
              <a:cxn ang="0">
                <a:pos x="459" y="417"/>
              </a:cxn>
              <a:cxn ang="0">
                <a:pos x="433" y="479"/>
              </a:cxn>
              <a:cxn ang="0">
                <a:pos x="417" y="563"/>
              </a:cxn>
              <a:cxn ang="0">
                <a:pos x="7" y="455"/>
              </a:cxn>
              <a:cxn ang="0">
                <a:pos x="33" y="351"/>
              </a:cxn>
              <a:cxn ang="0">
                <a:pos x="64" y="280"/>
              </a:cxn>
              <a:cxn ang="0">
                <a:pos x="102" y="216"/>
              </a:cxn>
              <a:cxn ang="0">
                <a:pos x="150" y="157"/>
              </a:cxn>
              <a:cxn ang="0">
                <a:pos x="187" y="123"/>
              </a:cxn>
              <a:cxn ang="0">
                <a:pos x="251" y="79"/>
              </a:cxn>
              <a:cxn ang="0">
                <a:pos x="325" y="44"/>
              </a:cxn>
              <a:cxn ang="0">
                <a:pos x="410" y="18"/>
              </a:cxn>
              <a:cxn ang="0">
                <a:pos x="507" y="4"/>
              </a:cxn>
              <a:cxn ang="0">
                <a:pos x="614" y="0"/>
              </a:cxn>
              <a:cxn ang="0">
                <a:pos x="726" y="5"/>
              </a:cxn>
              <a:cxn ang="0">
                <a:pos x="872" y="38"/>
              </a:cxn>
              <a:cxn ang="0">
                <a:pos x="993" y="97"/>
              </a:cxn>
              <a:cxn ang="0">
                <a:pos x="1040" y="132"/>
              </a:cxn>
              <a:cxn ang="0">
                <a:pos x="1097" y="188"/>
              </a:cxn>
              <a:cxn ang="0">
                <a:pos x="1141" y="252"/>
              </a:cxn>
              <a:cxn ang="0">
                <a:pos x="1170" y="322"/>
              </a:cxn>
              <a:cxn ang="0">
                <a:pos x="1187" y="397"/>
              </a:cxn>
              <a:cxn ang="0">
                <a:pos x="1190" y="450"/>
              </a:cxn>
              <a:cxn ang="0">
                <a:pos x="1183" y="518"/>
              </a:cxn>
              <a:cxn ang="0">
                <a:pos x="1161" y="585"/>
              </a:cxn>
              <a:cxn ang="0">
                <a:pos x="1139" y="627"/>
              </a:cxn>
              <a:cxn ang="0">
                <a:pos x="1086" y="697"/>
              </a:cxn>
              <a:cxn ang="0">
                <a:pos x="1004" y="775"/>
              </a:cxn>
              <a:cxn ang="0">
                <a:pos x="933" y="836"/>
              </a:cxn>
              <a:cxn ang="0">
                <a:pos x="828" y="929"/>
              </a:cxn>
              <a:cxn ang="0">
                <a:pos x="795" y="973"/>
              </a:cxn>
              <a:cxn ang="0">
                <a:pos x="783" y="1002"/>
              </a:cxn>
              <a:cxn ang="0">
                <a:pos x="768" y="1070"/>
              </a:cxn>
              <a:cxn ang="0">
                <a:pos x="344" y="1218"/>
              </a:cxn>
              <a:cxn ang="0">
                <a:pos x="344" y="1606"/>
              </a:cxn>
            </a:cxnLst>
            <a:rect l="0" t="0" r="r" b="b"/>
            <a:pathLst>
              <a:path w="1190" h="1606">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42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descr="Light bulb on yellow background with sketched light beams and cord">
            <a:extLst>
              <a:ext uri="{FF2B5EF4-FFF2-40B4-BE49-F238E27FC236}">
                <a16:creationId xmlns:a16="http://schemas.microsoft.com/office/drawing/2014/main" id="{794DF580-A623-481A-9AFE-3B8D87260F93}"/>
              </a:ext>
            </a:extLst>
          </p:cNvPr>
          <p:cNvPicPr>
            <a:picLocks noChangeAspect="1"/>
          </p:cNvPicPr>
          <p:nvPr/>
        </p:nvPicPr>
        <p:blipFill rotWithShape="1">
          <a:blip r:embed="rId3">
            <a:alphaModFix amt="50000"/>
          </a:blip>
          <a:srcRect t="8536"/>
          <a:stretch/>
        </p:blipFill>
        <p:spPr>
          <a:xfrm>
            <a:off x="20" y="1"/>
            <a:ext cx="12191980" cy="6857999"/>
          </a:xfrm>
          <a:prstGeom prst="rect">
            <a:avLst/>
          </a:prstGeom>
        </p:spPr>
      </p:pic>
      <p:sp>
        <p:nvSpPr>
          <p:cNvPr id="2" name="Title 1">
            <a:extLst>
              <a:ext uri="{FF2B5EF4-FFF2-40B4-BE49-F238E27FC236}">
                <a16:creationId xmlns:a16="http://schemas.microsoft.com/office/drawing/2014/main" id="{147A720A-BCCD-49F9-871A-907518219B1C}"/>
              </a:ext>
            </a:extLst>
          </p:cNvPr>
          <p:cNvSpPr>
            <a:spLocks noGrp="1"/>
          </p:cNvSpPr>
          <p:nvPr>
            <p:ph type="title"/>
          </p:nvPr>
        </p:nvSpPr>
        <p:spPr/>
        <p:txBody>
          <a:bodyPr vert="horz" lIns="91440" tIns="45720" rIns="91440" bIns="45720" rtlCol="0" anchor="b">
            <a:normAutofit/>
          </a:bodyPr>
          <a:lstStyle/>
          <a:p>
            <a:r>
              <a:rPr lang="en-US" dirty="0">
                <a:solidFill>
                  <a:srgbClr val="FFFFFF"/>
                </a:solidFill>
              </a:rPr>
              <a:t>Rationale</a:t>
            </a:r>
          </a:p>
        </p:txBody>
      </p:sp>
      <p:sp>
        <p:nvSpPr>
          <p:cNvPr id="4" name="Slide Number Placeholder 3">
            <a:extLst>
              <a:ext uri="{FF2B5EF4-FFF2-40B4-BE49-F238E27FC236}">
                <a16:creationId xmlns:a16="http://schemas.microsoft.com/office/drawing/2014/main" id="{F5BFB78F-365F-4641-9307-EFC4FEE0B71B}"/>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defRPr/>
            </a:pPr>
            <a:fld id="{2A1A56B6-E25D-4C4A-BC12-0D73B21D1FD2}" type="slidenum">
              <a:rPr lang="en-US">
                <a:solidFill>
                  <a:srgbClr val="FFFFFF"/>
                </a:solidFill>
                <a:latin typeface="Calibri" panose="020F0502020204030204"/>
              </a:rPr>
              <a:pPr defTabSz="914400">
                <a:spcAft>
                  <a:spcPts val="600"/>
                </a:spcAft>
                <a:defRPr/>
              </a:pPr>
              <a:t>5</a:t>
            </a:fld>
            <a:endParaRPr lang="en-US">
              <a:solidFill>
                <a:srgbClr val="FFFFFF"/>
              </a:solidFill>
              <a:latin typeface="Calibri" panose="020F0502020204030204"/>
            </a:endParaRPr>
          </a:p>
        </p:txBody>
      </p:sp>
      <p:sp>
        <p:nvSpPr>
          <p:cNvPr id="3" name="TextBox 2">
            <a:extLst>
              <a:ext uri="{FF2B5EF4-FFF2-40B4-BE49-F238E27FC236}">
                <a16:creationId xmlns:a16="http://schemas.microsoft.com/office/drawing/2014/main" id="{C1450774-6CCA-4D0C-AE53-F7BE6C0D13DD}"/>
              </a:ext>
            </a:extLst>
          </p:cNvPr>
          <p:cNvSpPr txBox="1"/>
          <p:nvPr/>
        </p:nvSpPr>
        <p:spPr>
          <a:xfrm>
            <a:off x="3768811" y="4065373"/>
            <a:ext cx="2965621" cy="54369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942025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192B4-88DF-49D3-812B-324E6673AA98}"/>
              </a:ext>
            </a:extLst>
          </p:cNvPr>
          <p:cNvSpPr>
            <a:spLocks noGrp="1"/>
          </p:cNvSpPr>
          <p:nvPr>
            <p:ph type="sldNum" sz="quarter" idx="4"/>
          </p:nvPr>
        </p:nvSpPr>
        <p:spPr>
          <a:xfrm>
            <a:off x="8523518" y="6119229"/>
            <a:ext cx="3276600" cy="365125"/>
          </a:xfrm>
        </p:spPr>
        <p:txBody>
          <a:bodyPr/>
          <a:lstStyle/>
          <a:p>
            <a:fld id="{9860EDB8-5305-433F-BE41-D7A86D811DB3}" type="slidenum">
              <a:rPr lang="en-US" smtClean="0"/>
              <a:pPr/>
              <a:t>6</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373646"/>
            <a:ext cx="9146972" cy="640080"/>
          </a:xfrm>
        </p:spPr>
        <p:txBody>
          <a:bodyPr>
            <a:normAutofit/>
          </a:bodyPr>
          <a:lstStyle/>
          <a:p>
            <a:r>
              <a:rPr lang="en-US" sz="3200" b="1" dirty="0"/>
              <a:t>Rationale</a:t>
            </a:r>
            <a:endParaRPr lang="en-US" sz="3200" b="1" dirty="0">
              <a:solidFill>
                <a:schemeClr val="bg2">
                  <a:lumMod val="50000"/>
                </a:schemeClr>
              </a:solidFill>
              <a:latin typeface="Segoe UI Semibold" panose="020B0502040204020203" pitchFamily="34" charset="0"/>
              <a:cs typeface="Segoe UI Semibold" panose="020B0502040204020203" pitchFamily="34" charset="0"/>
            </a:endParaRPr>
          </a:p>
        </p:txBody>
      </p:sp>
      <p:pic>
        <p:nvPicPr>
          <p:cNvPr id="5" name="Picture 4" descr="A person with a mask on her face looking at a computer&#10;&#10;Description automatically generated with low confidence">
            <a:extLst>
              <a:ext uri="{FF2B5EF4-FFF2-40B4-BE49-F238E27FC236}">
                <a16:creationId xmlns:a16="http://schemas.microsoft.com/office/drawing/2014/main" id="{FA4F20CA-7F15-4CA4-94A9-0EB3E23A05EB}"/>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8227" b="-1"/>
          <a:stretch/>
        </p:blipFill>
        <p:spPr>
          <a:xfrm>
            <a:off x="7363626" y="2039076"/>
            <a:ext cx="4436492" cy="3725620"/>
          </a:xfrm>
          <a:prstGeom prst="rect">
            <a:avLst/>
          </a:prstGeom>
          <a:ln>
            <a:noFill/>
          </a:ln>
          <a:effectLst>
            <a:softEdge rad="112500"/>
          </a:effectLst>
        </p:spPr>
      </p:pic>
      <p:sp>
        <p:nvSpPr>
          <p:cNvPr id="6" name="Content Placeholder 2">
            <a:extLst>
              <a:ext uri="{FF2B5EF4-FFF2-40B4-BE49-F238E27FC236}">
                <a16:creationId xmlns:a16="http://schemas.microsoft.com/office/drawing/2014/main" id="{F40CB627-CA21-4D47-8620-AF10058AC129}"/>
              </a:ext>
            </a:extLst>
          </p:cNvPr>
          <p:cNvSpPr txBox="1">
            <a:spLocks/>
          </p:cNvSpPr>
          <p:nvPr/>
        </p:nvSpPr>
        <p:spPr>
          <a:xfrm>
            <a:off x="272277" y="1537252"/>
            <a:ext cx="7095596" cy="5429389"/>
          </a:xfrm>
          <a:prstGeom prst="rect">
            <a:avLst/>
          </a:prstGeom>
        </p:spPr>
        <p:txBody>
          <a:bodyPr vert="horz" lIns="91440" tIns="45720" rIns="91440" bIns="45720" rtlCol="0">
            <a:normAutofit/>
          </a:bodyPr>
          <a:lst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8" marR="0" lvl="0" fontAlgn="auto">
              <a:spcBef>
                <a:spcPts val="1000"/>
              </a:spcBef>
              <a:spcAft>
                <a:spcPts val="0"/>
              </a:spcAft>
              <a:buClrTx/>
              <a:buSzTx/>
              <a:tabLst/>
              <a:defRPr/>
            </a:pPr>
            <a:r>
              <a:rPr kumimoji="0" lang="en-US" altLang="ko-KR" sz="2000" b="0" i="0" u="none" strike="noStrike"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Student Reports of Stress </a:t>
            </a:r>
            <a:r>
              <a:rPr lang="en-US" altLang="ko-KR" sz="2000" dirty="0">
                <a:solidFill>
                  <a:schemeClr val="accent3">
                    <a:lumMod val="50000"/>
                  </a:schemeClr>
                </a:solidFill>
                <a:latin typeface="Arial" panose="020B0604020202020204" pitchFamily="34" charset="0"/>
                <a:cs typeface="Arial" panose="020B0604020202020204" pitchFamily="34" charset="0"/>
              </a:rPr>
              <a:t>Prior</a:t>
            </a:r>
            <a:r>
              <a:rPr kumimoji="0" lang="en-US" altLang="ko-KR" sz="2000" b="0" i="0" u="none" strike="noStrike"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 to COVID-19</a:t>
            </a:r>
          </a:p>
          <a:p>
            <a:pPr lvl="1">
              <a:spcBef>
                <a:spcPts val="1000"/>
              </a:spcBef>
              <a:defRPr/>
            </a:pPr>
            <a:r>
              <a:rPr kumimoji="0" lang="en-US" altLang="ko-KR" sz="1600" b="0" i="0" u="none" strike="noStrike"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a:t>
            </a:r>
            <a:r>
              <a:rPr kumimoji="0" lang="en-US" altLang="ko-KR" sz="1600" b="1" i="0" u="none" strike="noStrike"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3 out of 4</a:t>
            </a:r>
            <a:r>
              <a:rPr kumimoji="0" lang="en-US" altLang="ko-KR" sz="1600" b="0" i="0" u="none" strike="noStrike"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 college students reported experiencing at least one stressful event that led to mental health issues, suicidal thoughts, or self-harm over the past year” (Harvard Medical School, 2018).</a:t>
            </a:r>
          </a:p>
          <a:p>
            <a:pPr lvl="1">
              <a:spcBef>
                <a:spcPts val="1000"/>
              </a:spcBef>
              <a:defRPr/>
            </a:pPr>
            <a:endParaRPr kumimoji="0" lang="en-US" altLang="ko-KR" sz="2000" b="0" i="0" u="none" strike="noStrike"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endParaRPr>
          </a:p>
          <a:p>
            <a:pPr marL="228598" marR="0" lvl="0" fontAlgn="auto">
              <a:spcBef>
                <a:spcPts val="1000"/>
              </a:spcBef>
              <a:spcAft>
                <a:spcPts val="0"/>
              </a:spcAft>
              <a:buClrTx/>
              <a:buSzTx/>
              <a:tabLst/>
              <a:defRPr/>
            </a:pPr>
            <a:r>
              <a:rPr kumimoji="0" lang="en-US" altLang="ko-KR" sz="2000" b="0" i="0" u="none" strike="noStrike" cap="none" spc="0" normalizeH="0" baseline="0" noProof="0" dirty="0">
                <a:ln>
                  <a:noFill/>
                </a:ln>
                <a:solidFill>
                  <a:schemeClr val="accent3">
                    <a:lumMod val="50000"/>
                  </a:schemeClr>
                </a:solidFill>
                <a:effectLst/>
                <a:uLnTx/>
                <a:uFillTx/>
                <a:latin typeface="Arial" panose="020B0604020202020204" pitchFamily="34" charset="0"/>
                <a:cs typeface="Arial" panose="020B0604020202020204" pitchFamily="34" charset="0"/>
              </a:rPr>
              <a:t>Student Reports of Stress During the Pandemic </a:t>
            </a:r>
          </a:p>
          <a:p>
            <a:pPr lvl="1">
              <a:spcBef>
                <a:spcPts val="1000"/>
              </a:spcBef>
              <a:defRPr/>
            </a:pPr>
            <a:r>
              <a:rPr lang="en-US" sz="1600" dirty="0">
                <a:solidFill>
                  <a:schemeClr val="accent3">
                    <a:lumMod val="50000"/>
                  </a:schemeClr>
                </a:solidFill>
                <a:effectLst/>
                <a:latin typeface="Arial" panose="020B0604020202020204" pitchFamily="34" charset="0"/>
                <a:cs typeface="Arial" panose="020B0604020202020204" pitchFamily="34" charset="0"/>
              </a:rPr>
              <a:t>“</a:t>
            </a:r>
            <a:r>
              <a:rPr lang="en-US" sz="1600" b="1" dirty="0">
                <a:solidFill>
                  <a:schemeClr val="accent3">
                    <a:lumMod val="50000"/>
                  </a:schemeClr>
                </a:solidFill>
                <a:effectLst/>
                <a:latin typeface="Arial" panose="020B0604020202020204" pitchFamily="34" charset="0"/>
                <a:cs typeface="Arial" panose="020B0604020202020204" pitchFamily="34" charset="0"/>
              </a:rPr>
              <a:t>85% of college students </a:t>
            </a:r>
            <a:r>
              <a:rPr lang="en-US" sz="1600" dirty="0">
                <a:solidFill>
                  <a:schemeClr val="accent3">
                    <a:lumMod val="50000"/>
                  </a:schemeClr>
                </a:solidFill>
                <a:effectLst/>
                <a:latin typeface="Arial" panose="020B0604020202020204" pitchFamily="34" charset="0"/>
                <a:cs typeface="Arial" panose="020B0604020202020204" pitchFamily="34" charset="0"/>
              </a:rPr>
              <a:t>experienced </a:t>
            </a:r>
            <a:r>
              <a:rPr lang="en-US" sz="1600" b="1" dirty="0">
                <a:solidFill>
                  <a:schemeClr val="accent3">
                    <a:lumMod val="50000"/>
                  </a:schemeClr>
                </a:solidFill>
                <a:effectLst/>
                <a:latin typeface="Arial" panose="020B0604020202020204" pitchFamily="34" charset="0"/>
                <a:cs typeface="Arial" panose="020B0604020202020204" pitchFamily="34" charset="0"/>
              </a:rPr>
              <a:t>increased levels of stress and/or anxiety </a:t>
            </a:r>
            <a:r>
              <a:rPr lang="en-US" sz="1600" dirty="0">
                <a:solidFill>
                  <a:schemeClr val="accent3">
                    <a:lumMod val="50000"/>
                  </a:schemeClr>
                </a:solidFill>
                <a:effectLst/>
                <a:latin typeface="Arial" panose="020B0604020202020204" pitchFamily="34" charset="0"/>
                <a:cs typeface="Arial" panose="020B0604020202020204" pitchFamily="34" charset="0"/>
              </a:rPr>
              <a:t>during COVID-19” (</a:t>
            </a:r>
            <a:r>
              <a:rPr lang="en-US" sz="1600" dirty="0" err="1">
                <a:solidFill>
                  <a:schemeClr val="accent3">
                    <a:lumMod val="50000"/>
                  </a:schemeClr>
                </a:solidFill>
                <a:effectLst/>
                <a:latin typeface="Arial" panose="020B0604020202020204" pitchFamily="34" charset="0"/>
                <a:cs typeface="Arial" panose="020B0604020202020204" pitchFamily="34" charset="0"/>
              </a:rPr>
              <a:t>TimelyMD</a:t>
            </a:r>
            <a:r>
              <a:rPr lang="en-US" sz="1600" dirty="0">
                <a:solidFill>
                  <a:schemeClr val="accent3">
                    <a:lumMod val="50000"/>
                  </a:schemeClr>
                </a:solidFill>
                <a:effectLst/>
                <a:latin typeface="Arial" panose="020B0604020202020204" pitchFamily="34" charset="0"/>
                <a:cs typeface="Arial" panose="020B0604020202020204" pitchFamily="34" charset="0"/>
              </a:rPr>
              <a:t>, 2020).</a:t>
            </a:r>
          </a:p>
          <a:p>
            <a:pPr marL="457195" lvl="1" indent="0">
              <a:spcBef>
                <a:spcPts val="1000"/>
              </a:spcBef>
              <a:buNone/>
              <a:defRPr/>
            </a:pPr>
            <a:endParaRPr lang="en-US" sz="1600" dirty="0">
              <a:solidFill>
                <a:schemeClr val="accent3">
                  <a:lumMod val="50000"/>
                </a:schemeClr>
              </a:solidFill>
              <a:effectLst/>
              <a:latin typeface="Arial" panose="020B0604020202020204" pitchFamily="34" charset="0"/>
              <a:cs typeface="Arial" panose="020B0604020202020204" pitchFamily="34" charset="0"/>
            </a:endParaRPr>
          </a:p>
          <a:p>
            <a:pPr marL="228598" marR="0" lvl="0" indent="-228598" algn="l" defTabSz="914391"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ko-KR" sz="2000" dirty="0">
                <a:solidFill>
                  <a:srgbClr val="000000"/>
                </a:solidFill>
                <a:latin typeface="Arial" panose="020B0604020202020204" pitchFamily="34" charset="0"/>
                <a:cs typeface="Arial" panose="020B0604020202020204" pitchFamily="34" charset="0"/>
              </a:rPr>
              <a:t>Negative impacts of poor psychological well-being on students’ relationships and academic performance</a:t>
            </a:r>
          </a:p>
          <a:p>
            <a:pPr marL="228598" marR="0" lvl="0" indent="-228598" algn="l" defTabSz="914391"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ko-KR" sz="2000" dirty="0">
              <a:solidFill>
                <a:srgbClr val="000000"/>
              </a:solidFill>
              <a:latin typeface="Arial" panose="020B0604020202020204" pitchFamily="34" charset="0"/>
              <a:cs typeface="Arial" panose="020B0604020202020204" pitchFamily="34" charset="0"/>
            </a:endParaRPr>
          </a:p>
          <a:p>
            <a:pPr marL="228598" marR="0" lvl="0" indent="-228598" algn="l" defTabSz="914391"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ko-KR" sz="2000" dirty="0">
                <a:solidFill>
                  <a:srgbClr val="000000"/>
                </a:solidFill>
                <a:latin typeface="Arial" panose="020B0604020202020204" pitchFamily="34" charset="0"/>
                <a:cs typeface="Arial" panose="020B0604020202020204" pitchFamily="34" charset="0"/>
              </a:rPr>
              <a:t>Positive impacts of forgiveness intervention on people’s mental health</a:t>
            </a:r>
          </a:p>
        </p:txBody>
      </p:sp>
    </p:spTree>
    <p:extLst>
      <p:ext uri="{BB962C8B-B14F-4D97-AF65-F5344CB8AC3E}">
        <p14:creationId xmlns:p14="http://schemas.microsoft.com/office/powerpoint/2010/main" val="289852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book&#10;&#10;Description automatically generated with low confidence">
            <a:extLst>
              <a:ext uri="{FF2B5EF4-FFF2-40B4-BE49-F238E27FC236}">
                <a16:creationId xmlns:a16="http://schemas.microsoft.com/office/drawing/2014/main" id="{7707A021-AD8B-4CCA-A66B-12D06E2AD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721" y="1601377"/>
            <a:ext cx="3002416" cy="3802532"/>
          </a:xfrm>
          <a:prstGeom prst="rect">
            <a:avLst/>
          </a:prstGeom>
        </p:spPr>
      </p:pic>
      <p:sp>
        <p:nvSpPr>
          <p:cNvPr id="2" name="Slide Number Placeholder 1">
            <a:extLst>
              <a:ext uri="{FF2B5EF4-FFF2-40B4-BE49-F238E27FC236}">
                <a16:creationId xmlns:a16="http://schemas.microsoft.com/office/drawing/2014/main" id="{51A61FF1-7113-4E8C-918C-F339E0BCD2AF}"/>
              </a:ext>
            </a:extLst>
          </p:cNvPr>
          <p:cNvSpPr>
            <a:spLocks noGrp="1"/>
          </p:cNvSpPr>
          <p:nvPr>
            <p:ph type="sldNum" sz="quarter" idx="4"/>
          </p:nvPr>
        </p:nvSpPr>
        <p:spPr/>
        <p:txBody>
          <a:bodyPr/>
          <a:lstStyle/>
          <a:p>
            <a:fld id="{9860EDB8-5305-433F-BE41-D7A86D811DB3}" type="slidenum">
              <a:rPr lang="en-US" smtClean="0"/>
              <a:pPr/>
              <a:t>7</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522514" y="476942"/>
            <a:ext cx="9146972" cy="640080"/>
          </a:xfrm>
        </p:spPr>
        <p:txBody>
          <a:bodyPr>
            <a:normAutofit/>
          </a:bodyPr>
          <a:lstStyle/>
          <a:p>
            <a:r>
              <a:rPr lang="en-US" sz="3200" b="1" dirty="0"/>
              <a:t>Rationale</a:t>
            </a:r>
            <a:endParaRPr lang="en-US" sz="3200" b="1" dirty="0">
              <a:solidFill>
                <a:schemeClr val="bg2">
                  <a:lumMod val="50000"/>
                </a:schemeClr>
              </a:solidFill>
              <a:latin typeface="Segoe UI Semibold" panose="020B0502040204020203" pitchFamily="34" charset="0"/>
              <a:cs typeface="Segoe UI Semibold" panose="020B0502040204020203" pitchFamily="34" charset="0"/>
            </a:endParaRPr>
          </a:p>
        </p:txBody>
      </p:sp>
      <p:sp>
        <p:nvSpPr>
          <p:cNvPr id="44" name="Content Placeholder 2">
            <a:extLst>
              <a:ext uri="{FF2B5EF4-FFF2-40B4-BE49-F238E27FC236}">
                <a16:creationId xmlns:a16="http://schemas.microsoft.com/office/drawing/2014/main" id="{0863EE3B-1ED6-4F34-8F78-FE7A71B6DE39}"/>
              </a:ext>
            </a:extLst>
          </p:cNvPr>
          <p:cNvSpPr txBox="1">
            <a:spLocks/>
          </p:cNvSpPr>
          <p:nvPr/>
        </p:nvSpPr>
        <p:spPr>
          <a:xfrm>
            <a:off x="563877" y="1412919"/>
            <a:ext cx="3818844" cy="4606927"/>
          </a:xfrm>
          <a:prstGeom prst="rect">
            <a:avLst/>
          </a:prstGeom>
        </p:spPr>
        <p:txBody>
          <a:bodyPr/>
          <a:lst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chemeClr val="accent3">
                    <a:lumMod val="50000"/>
                  </a:schemeClr>
                </a:solidFill>
                <a:latin typeface="Arial" panose="020B0604020202020204" pitchFamily="34" charset="0"/>
                <a:cs typeface="Arial" panose="020B0604020202020204" pitchFamily="34" charset="0"/>
              </a:rPr>
              <a:t>“</a:t>
            </a:r>
            <a:r>
              <a:rPr lang="en-US" sz="2000" b="1" dirty="0">
                <a:solidFill>
                  <a:schemeClr val="accent3">
                    <a:lumMod val="50000"/>
                  </a:schemeClr>
                </a:solidFill>
                <a:latin typeface="Arial" panose="020B0604020202020204" pitchFamily="34" charset="0"/>
                <a:cs typeface="Arial" panose="020B0604020202020204" pitchFamily="34" charset="0"/>
              </a:rPr>
              <a:t>Forgiveness</a:t>
            </a:r>
            <a:r>
              <a:rPr lang="en-US" sz="2000" dirty="0">
                <a:solidFill>
                  <a:schemeClr val="accent3">
                    <a:lumMod val="50000"/>
                  </a:schemeClr>
                </a:solidFill>
                <a:latin typeface="Arial" panose="020B0604020202020204" pitchFamily="34" charset="0"/>
                <a:cs typeface="Arial" panose="020B0604020202020204" pitchFamily="34" charset="0"/>
              </a:rPr>
              <a:t> is one’s </a:t>
            </a:r>
            <a:r>
              <a:rPr lang="en-US" sz="2000" b="1" dirty="0">
                <a:solidFill>
                  <a:schemeClr val="accent3">
                    <a:lumMod val="50000"/>
                  </a:schemeClr>
                </a:solidFill>
                <a:latin typeface="Arial" panose="020B0604020202020204" pitchFamily="34" charset="0"/>
                <a:cs typeface="Arial" panose="020B0604020202020204" pitchFamily="34" charset="0"/>
              </a:rPr>
              <a:t>willingness to abandon one’s right to resentment</a:t>
            </a:r>
            <a:r>
              <a:rPr lang="en-US" sz="2000" dirty="0">
                <a:solidFill>
                  <a:schemeClr val="accent3">
                    <a:lumMod val="50000"/>
                  </a:schemeClr>
                </a:solidFill>
                <a:latin typeface="Arial" panose="020B0604020202020204" pitchFamily="34" charset="0"/>
                <a:cs typeface="Arial" panose="020B0604020202020204" pitchFamily="34" charset="0"/>
              </a:rPr>
              <a:t>, negative judgment and indifferent behavior </a:t>
            </a:r>
            <a:r>
              <a:rPr lang="en-US" sz="2000" b="1" dirty="0">
                <a:solidFill>
                  <a:schemeClr val="accent3">
                    <a:lumMod val="50000"/>
                  </a:schemeClr>
                </a:solidFill>
                <a:latin typeface="Arial" panose="020B0604020202020204" pitchFamily="34" charset="0"/>
                <a:cs typeface="Arial" panose="020B0604020202020204" pitchFamily="34" charset="0"/>
              </a:rPr>
              <a:t>toward one who unjustly hurt </a:t>
            </a:r>
            <a:r>
              <a:rPr lang="en-US" sz="2000" dirty="0">
                <a:solidFill>
                  <a:schemeClr val="accent3">
                    <a:lumMod val="50000"/>
                  </a:schemeClr>
                </a:solidFill>
                <a:latin typeface="Arial" panose="020B0604020202020204" pitchFamily="34" charset="0"/>
                <a:cs typeface="Arial" panose="020B0604020202020204" pitchFamily="34" charset="0"/>
              </a:rPr>
              <a:t>us, </a:t>
            </a:r>
            <a:r>
              <a:rPr lang="en-US" sz="2000" b="1" dirty="0">
                <a:solidFill>
                  <a:schemeClr val="accent3">
                    <a:lumMod val="50000"/>
                  </a:schemeClr>
                </a:solidFill>
                <a:latin typeface="Arial" panose="020B0604020202020204" pitchFamily="34" charset="0"/>
                <a:cs typeface="Arial" panose="020B0604020202020204" pitchFamily="34" charset="0"/>
              </a:rPr>
              <a:t>while</a:t>
            </a:r>
            <a:r>
              <a:rPr lang="en-US" sz="2000" dirty="0">
                <a:solidFill>
                  <a:schemeClr val="accent3">
                    <a:lumMod val="50000"/>
                  </a:schemeClr>
                </a:solidFill>
                <a:latin typeface="Arial" panose="020B0604020202020204" pitchFamily="34" charset="0"/>
                <a:cs typeface="Arial" panose="020B0604020202020204" pitchFamily="34" charset="0"/>
              </a:rPr>
              <a:t> </a:t>
            </a:r>
            <a:r>
              <a:rPr lang="en-US" sz="2000" b="1" dirty="0">
                <a:solidFill>
                  <a:schemeClr val="accent3">
                    <a:lumMod val="50000"/>
                  </a:schemeClr>
                </a:solidFill>
                <a:latin typeface="Arial" panose="020B0604020202020204" pitchFamily="34" charset="0"/>
                <a:cs typeface="Arial" panose="020B0604020202020204" pitchFamily="34" charset="0"/>
              </a:rPr>
              <a:t>fostering the undeserved qualities of compassion, generosity and even love toward him or her</a:t>
            </a:r>
            <a:r>
              <a:rPr lang="en-US" sz="2000" dirty="0">
                <a:solidFill>
                  <a:schemeClr val="accent3">
                    <a:lumMod val="50000"/>
                  </a:schemeClr>
                </a:solidFill>
                <a:latin typeface="Arial" panose="020B0604020202020204" pitchFamily="34" charset="0"/>
                <a:cs typeface="Arial" panose="020B0604020202020204" pitchFamily="34" charset="0"/>
              </a:rPr>
              <a:t>.”</a:t>
            </a:r>
          </a:p>
        </p:txBody>
      </p:sp>
      <p:sp>
        <p:nvSpPr>
          <p:cNvPr id="7" name="Content Placeholder 2">
            <a:extLst>
              <a:ext uri="{FF2B5EF4-FFF2-40B4-BE49-F238E27FC236}">
                <a16:creationId xmlns:a16="http://schemas.microsoft.com/office/drawing/2014/main" id="{45B17680-5CC3-4213-8BD1-7B42B78047D3}"/>
              </a:ext>
            </a:extLst>
          </p:cNvPr>
          <p:cNvSpPr txBox="1">
            <a:spLocks/>
          </p:cNvSpPr>
          <p:nvPr/>
        </p:nvSpPr>
        <p:spPr>
          <a:xfrm>
            <a:off x="7641771" y="1412919"/>
            <a:ext cx="4006755" cy="4606927"/>
          </a:xfrm>
          <a:prstGeom prst="rect">
            <a:avLst/>
          </a:prstGeom>
        </p:spPr>
        <p:txBody>
          <a:bodyPr/>
          <a:lst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r>
              <a:rPr lang="en-US" sz="2000"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a:t>
            </a:r>
            <a:r>
              <a:rPr lang="en-US" sz="2000" b="1"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Agape Love </a:t>
            </a:r>
            <a:r>
              <a:rPr lang="en-US" sz="2000"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is a moral virtue in which a person </a:t>
            </a:r>
            <a:r>
              <a:rPr lang="en-US" sz="2000" b="1"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willingly and unconditionally offers goodness</a:t>
            </a:r>
            <a:r>
              <a:rPr lang="en-US" sz="2000"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to another or others, </a:t>
            </a:r>
            <a:r>
              <a:rPr lang="en-US" sz="2000" b="1"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in need</a:t>
            </a:r>
            <a:r>
              <a:rPr lang="en-US" sz="2000"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for the good of the other(s). There is a giving of the self to the other(s) that is understood, motivated, willed, and acted upon toward other people </a:t>
            </a:r>
            <a:r>
              <a:rPr lang="en-US" sz="2000" b="1"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in such a way that the actions cost the one expressing that love</a:t>
            </a:r>
            <a:r>
              <a:rPr lang="en-US" sz="2000" dirty="0">
                <a:ln>
                  <a:noFill/>
                </a:ln>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a:t>
            </a:r>
            <a:endParaRPr kumimoji="0" lang="en-US" altLang="ko-KR"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8C0161-1265-479F-AEAA-8428B4E90A57}"/>
              </a:ext>
            </a:extLst>
          </p:cNvPr>
          <p:cNvSpPr txBox="1"/>
          <p:nvPr/>
        </p:nvSpPr>
        <p:spPr>
          <a:xfrm>
            <a:off x="4868234" y="5527211"/>
            <a:ext cx="203139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Dr. Robert Enright</a:t>
            </a:r>
          </a:p>
        </p:txBody>
      </p:sp>
    </p:spTree>
    <p:extLst>
      <p:ext uri="{BB962C8B-B14F-4D97-AF65-F5344CB8AC3E}">
        <p14:creationId xmlns:p14="http://schemas.microsoft.com/office/powerpoint/2010/main" val="77113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9C3ED0-E2F0-4848-BEC6-44B4D757BFF6}"/>
              </a:ext>
            </a:extLst>
          </p:cNvPr>
          <p:cNvSpPr>
            <a:spLocks noGrp="1"/>
          </p:cNvSpPr>
          <p:nvPr>
            <p:ph type="sldNum" sz="quarter" idx="4"/>
          </p:nvPr>
        </p:nvSpPr>
        <p:spPr/>
        <p:txBody>
          <a:bodyPr/>
          <a:lstStyle/>
          <a:p>
            <a:fld id="{9860EDB8-5305-433F-BE41-D7A86D811DB3}" type="slidenum">
              <a:rPr lang="en-US" smtClean="0"/>
              <a:pPr/>
              <a:t>8</a:t>
            </a:fld>
            <a:endParaRPr lang="en-US" dirty="0"/>
          </a:p>
        </p:txBody>
      </p: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1408095" y="441074"/>
            <a:ext cx="9146972" cy="640080"/>
          </a:xfrm>
        </p:spPr>
        <p:txBody>
          <a:bodyPr>
            <a:normAutofit/>
          </a:bodyPr>
          <a:lstStyle/>
          <a:p>
            <a:r>
              <a:rPr lang="en-US" sz="3200" b="1" dirty="0"/>
              <a:t>Research Questions</a:t>
            </a:r>
            <a:endParaRPr lang="en-US" sz="3200" b="1" dirty="0">
              <a:solidFill>
                <a:schemeClr val="bg2">
                  <a:lumMod val="50000"/>
                </a:schemeClr>
              </a:solidFill>
              <a:latin typeface="Segoe UI Semibold" panose="020B0502040204020203" pitchFamily="34" charset="0"/>
              <a:cs typeface="Segoe UI Semibold" panose="020B0502040204020203" pitchFamily="34" charset="0"/>
            </a:endParaRPr>
          </a:p>
        </p:txBody>
      </p:sp>
      <p:sp>
        <p:nvSpPr>
          <p:cNvPr id="44" name="Content Placeholder 2">
            <a:extLst>
              <a:ext uri="{FF2B5EF4-FFF2-40B4-BE49-F238E27FC236}">
                <a16:creationId xmlns:a16="http://schemas.microsoft.com/office/drawing/2014/main" id="{0863EE3B-1ED6-4F34-8F78-FE7A71B6DE39}"/>
              </a:ext>
            </a:extLst>
          </p:cNvPr>
          <p:cNvSpPr txBox="1">
            <a:spLocks/>
          </p:cNvSpPr>
          <p:nvPr/>
        </p:nvSpPr>
        <p:spPr>
          <a:xfrm>
            <a:off x="838200" y="1272627"/>
            <a:ext cx="10515600" cy="5389430"/>
          </a:xfrm>
          <a:prstGeom prst="rect">
            <a:avLst/>
          </a:prstGeom>
        </p:spPr>
        <p:txBody>
          <a:bodyPr/>
          <a:lst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Can </a:t>
            </a:r>
            <a:r>
              <a:rPr lang="en-US" sz="2000" i="1"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Forgiveness and Agape Love Learning Program</a:t>
            </a:r>
            <a:r>
              <a:rPr lang="en-US" sz="20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develop students’ moral virtues?</a:t>
            </a:r>
            <a:endParaRPr lang="en-US" altLang="ko-KR" sz="2000" dirty="0">
              <a:latin typeface="Arial" panose="020B0604020202020204" pitchFamily="34" charset="0"/>
              <a:cs typeface="Arial" panose="020B0604020202020204" pitchFamily="34" charset="0"/>
            </a:endParaRPr>
          </a:p>
          <a:p>
            <a:r>
              <a:rPr lang="en-US" sz="20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Can </a:t>
            </a:r>
            <a:r>
              <a:rPr lang="en-US" sz="2000" i="1"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Learning Program</a:t>
            </a:r>
            <a:r>
              <a:rPr lang="en-US" sz="20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increase students’ well-being?</a:t>
            </a:r>
          </a:p>
          <a:p>
            <a:r>
              <a:rPr lang="en-US" sz="20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Do spirituality and religiosity influence the effect of </a:t>
            </a:r>
            <a:r>
              <a:rPr lang="en-US" sz="2000" i="1"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Learning Program</a:t>
            </a:r>
            <a:r>
              <a:rPr lang="en-US" sz="20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on students’ well-being and moral virtues?</a:t>
            </a:r>
            <a:endParaRPr lang="en-US" sz="2400"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DCC94BA-1AB9-49C8-B24C-E83C7DFF395A}"/>
              </a:ext>
              <a:ext uri="{C183D7F6-B498-43B3-948B-1728B52AA6E4}">
                <adec:decorative xmlns:adec="http://schemas.microsoft.com/office/drawing/2017/decorative" val="1"/>
              </a:ext>
            </a:extLst>
          </p:cNvPr>
          <p:cNvSpPr/>
          <p:nvPr/>
        </p:nvSpPr>
        <p:spPr>
          <a:xfrm>
            <a:off x="1219199" y="3546816"/>
            <a:ext cx="2091532" cy="909340"/>
          </a:xfrm>
          <a:prstGeom prst="ellipse">
            <a:avLst/>
          </a:prstGeom>
          <a:solidFill>
            <a:srgbClr val="11AE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22" name="Oval 21">
            <a:extLst>
              <a:ext uri="{FF2B5EF4-FFF2-40B4-BE49-F238E27FC236}">
                <a16:creationId xmlns:a16="http://schemas.microsoft.com/office/drawing/2014/main" id="{0CD4485B-E749-4373-A727-A1EAF95474F3}"/>
              </a:ext>
              <a:ext uri="{C183D7F6-B498-43B3-948B-1728B52AA6E4}">
                <adec:decorative xmlns:adec="http://schemas.microsoft.com/office/drawing/2017/decorative" val="1"/>
              </a:ext>
            </a:extLst>
          </p:cNvPr>
          <p:cNvSpPr/>
          <p:nvPr/>
        </p:nvSpPr>
        <p:spPr>
          <a:xfrm>
            <a:off x="4929465" y="3546816"/>
            <a:ext cx="2091532" cy="909340"/>
          </a:xfrm>
          <a:prstGeom prst="ellipse">
            <a:avLst/>
          </a:prstGeom>
          <a:solidFill>
            <a:srgbClr val="11AEC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23" name="Oval 22">
            <a:extLst>
              <a:ext uri="{FF2B5EF4-FFF2-40B4-BE49-F238E27FC236}">
                <a16:creationId xmlns:a16="http://schemas.microsoft.com/office/drawing/2014/main" id="{35D5B0D2-968A-492A-BDD9-DBDA681B472D}"/>
              </a:ext>
              <a:ext uri="{C183D7F6-B498-43B3-948B-1728B52AA6E4}">
                <adec:decorative xmlns:adec="http://schemas.microsoft.com/office/drawing/2017/decorative" val="1"/>
              </a:ext>
            </a:extLst>
          </p:cNvPr>
          <p:cNvSpPr/>
          <p:nvPr/>
        </p:nvSpPr>
        <p:spPr>
          <a:xfrm>
            <a:off x="8639731" y="3546816"/>
            <a:ext cx="2091532" cy="909340"/>
          </a:xfrm>
          <a:prstGeom prst="ellipse">
            <a:avLst/>
          </a:prstGeom>
          <a:solidFill>
            <a:srgbClr val="F59F2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24" name="Oval 23">
            <a:extLst>
              <a:ext uri="{FF2B5EF4-FFF2-40B4-BE49-F238E27FC236}">
                <a16:creationId xmlns:a16="http://schemas.microsoft.com/office/drawing/2014/main" id="{AC00CCE4-29C4-4CAD-9C72-365DC95A6B8F}"/>
              </a:ext>
              <a:ext uri="{C183D7F6-B498-43B3-948B-1728B52AA6E4}">
                <adec:decorative xmlns:adec="http://schemas.microsoft.com/office/drawing/2017/decorative" val="1"/>
              </a:ext>
            </a:extLst>
          </p:cNvPr>
          <p:cNvSpPr/>
          <p:nvPr/>
        </p:nvSpPr>
        <p:spPr>
          <a:xfrm>
            <a:off x="4929465" y="4746190"/>
            <a:ext cx="2091532" cy="909340"/>
          </a:xfrm>
          <a:prstGeom prst="ellipse">
            <a:avLst/>
          </a:prstGeom>
          <a:solidFill>
            <a:srgbClr val="F59F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25" name="Rectangle 24">
            <a:extLst>
              <a:ext uri="{FF2B5EF4-FFF2-40B4-BE49-F238E27FC236}">
                <a16:creationId xmlns:a16="http://schemas.microsoft.com/office/drawing/2014/main" id="{D7D29C3E-48E8-4E33-A969-A1F03161D16A}"/>
              </a:ext>
            </a:extLst>
          </p:cNvPr>
          <p:cNvSpPr/>
          <p:nvPr/>
        </p:nvSpPr>
        <p:spPr>
          <a:xfrm>
            <a:off x="1395697" y="3753644"/>
            <a:ext cx="1807084" cy="492443"/>
          </a:xfrm>
          <a:prstGeom prst="rect">
            <a:avLst/>
          </a:prstGeom>
        </p:spPr>
        <p:txBody>
          <a:bodyPr wrap="square" lIns="0" tIns="0" rIns="0" bIns="0" anchor="ctr">
            <a:spAutoFit/>
          </a:bodyPr>
          <a:lstStyle/>
          <a:p>
            <a:pPr algn="ctr" defTabSz="914400"/>
            <a:r>
              <a:rPr lang="en-US" sz="1600" b="1" dirty="0">
                <a:solidFill>
                  <a:schemeClr val="bg1"/>
                </a:solidFill>
                <a:latin typeface="Segoe UI Light"/>
              </a:rPr>
              <a:t>Intervention Program</a:t>
            </a:r>
          </a:p>
        </p:txBody>
      </p:sp>
      <p:sp>
        <p:nvSpPr>
          <p:cNvPr id="26" name="Rectangle 25">
            <a:extLst>
              <a:ext uri="{FF2B5EF4-FFF2-40B4-BE49-F238E27FC236}">
                <a16:creationId xmlns:a16="http://schemas.microsoft.com/office/drawing/2014/main" id="{243E6FCD-32F5-4F91-A760-2D04944DF7EC}"/>
              </a:ext>
            </a:extLst>
          </p:cNvPr>
          <p:cNvSpPr/>
          <p:nvPr/>
        </p:nvSpPr>
        <p:spPr>
          <a:xfrm>
            <a:off x="5105963" y="3876754"/>
            <a:ext cx="1807084" cy="246221"/>
          </a:xfrm>
          <a:prstGeom prst="rect">
            <a:avLst/>
          </a:prstGeom>
        </p:spPr>
        <p:txBody>
          <a:bodyPr wrap="square" lIns="0" tIns="0" rIns="0" bIns="0" anchor="ctr">
            <a:spAutoFit/>
          </a:bodyPr>
          <a:lstStyle/>
          <a:p>
            <a:pPr algn="ctr" defTabSz="914400"/>
            <a:r>
              <a:rPr lang="en-US" sz="1600" b="1" dirty="0">
                <a:solidFill>
                  <a:schemeClr val="bg1"/>
                </a:solidFill>
                <a:latin typeface="Segoe UI Light"/>
              </a:rPr>
              <a:t>Moral Virtues</a:t>
            </a:r>
          </a:p>
        </p:txBody>
      </p:sp>
      <p:sp>
        <p:nvSpPr>
          <p:cNvPr id="27" name="Rectangle 26">
            <a:extLst>
              <a:ext uri="{FF2B5EF4-FFF2-40B4-BE49-F238E27FC236}">
                <a16:creationId xmlns:a16="http://schemas.microsoft.com/office/drawing/2014/main" id="{FFC11E88-6617-4ED2-B605-CB9E9BFAE0BD}"/>
              </a:ext>
            </a:extLst>
          </p:cNvPr>
          <p:cNvSpPr/>
          <p:nvPr/>
        </p:nvSpPr>
        <p:spPr>
          <a:xfrm>
            <a:off x="8820991" y="3753645"/>
            <a:ext cx="1807084" cy="492443"/>
          </a:xfrm>
          <a:prstGeom prst="rect">
            <a:avLst/>
          </a:prstGeom>
        </p:spPr>
        <p:txBody>
          <a:bodyPr wrap="square" lIns="0" tIns="0" rIns="0" bIns="0" anchor="ctr">
            <a:spAutoFit/>
          </a:bodyPr>
          <a:lstStyle/>
          <a:p>
            <a:pPr algn="ctr" defTabSz="914400"/>
            <a:r>
              <a:rPr lang="en-US" sz="1600" b="1" dirty="0">
                <a:solidFill>
                  <a:schemeClr val="bg1"/>
                </a:solidFill>
                <a:latin typeface="Segoe UI Light"/>
              </a:rPr>
              <a:t>Psychological </a:t>
            </a:r>
          </a:p>
          <a:p>
            <a:pPr algn="ctr" defTabSz="914400"/>
            <a:r>
              <a:rPr lang="en-US" sz="1600" b="1" dirty="0">
                <a:solidFill>
                  <a:schemeClr val="bg1"/>
                </a:solidFill>
                <a:latin typeface="Segoe UI Light"/>
              </a:rPr>
              <a:t>Well-being</a:t>
            </a:r>
          </a:p>
        </p:txBody>
      </p:sp>
      <p:sp>
        <p:nvSpPr>
          <p:cNvPr id="28" name="Rectangle 27">
            <a:extLst>
              <a:ext uri="{FF2B5EF4-FFF2-40B4-BE49-F238E27FC236}">
                <a16:creationId xmlns:a16="http://schemas.microsoft.com/office/drawing/2014/main" id="{7344250B-4972-4220-AAA3-31EA26D1E0C7}"/>
              </a:ext>
            </a:extLst>
          </p:cNvPr>
          <p:cNvSpPr/>
          <p:nvPr/>
        </p:nvSpPr>
        <p:spPr>
          <a:xfrm>
            <a:off x="5105963" y="4953016"/>
            <a:ext cx="1807084" cy="492443"/>
          </a:xfrm>
          <a:prstGeom prst="rect">
            <a:avLst/>
          </a:prstGeom>
        </p:spPr>
        <p:txBody>
          <a:bodyPr wrap="square" lIns="0" tIns="0" rIns="0" bIns="0" anchor="ctr">
            <a:spAutoFit/>
          </a:bodyPr>
          <a:lstStyle/>
          <a:p>
            <a:pPr algn="ctr" defTabSz="914400"/>
            <a:r>
              <a:rPr lang="en-US" sz="1600" b="1" dirty="0">
                <a:solidFill>
                  <a:schemeClr val="bg1"/>
                </a:solidFill>
                <a:latin typeface="Segoe UI Light"/>
              </a:rPr>
              <a:t>Spirituality</a:t>
            </a:r>
            <a:r>
              <a:rPr lang="en-US" sz="1600" dirty="0">
                <a:solidFill>
                  <a:schemeClr val="bg1"/>
                </a:solidFill>
                <a:latin typeface="Segoe UI Light"/>
              </a:rPr>
              <a:t> </a:t>
            </a:r>
          </a:p>
          <a:p>
            <a:pPr algn="ctr" defTabSz="914400"/>
            <a:r>
              <a:rPr lang="en-US" sz="1600" b="1" dirty="0">
                <a:solidFill>
                  <a:schemeClr val="bg1"/>
                </a:solidFill>
                <a:latin typeface="Segoe UI Light"/>
              </a:rPr>
              <a:t>Religiosity</a:t>
            </a:r>
          </a:p>
        </p:txBody>
      </p:sp>
      <p:cxnSp>
        <p:nvCxnSpPr>
          <p:cNvPr id="29" name="Straight Arrow Connector 28">
            <a:extLst>
              <a:ext uri="{FF2B5EF4-FFF2-40B4-BE49-F238E27FC236}">
                <a16:creationId xmlns:a16="http://schemas.microsoft.com/office/drawing/2014/main" id="{C8362FED-D056-481C-AC95-8C284C0F9F52}"/>
              </a:ext>
            </a:extLst>
          </p:cNvPr>
          <p:cNvCxnSpPr>
            <a:endCxn id="22" idx="2"/>
          </p:cNvCxnSpPr>
          <p:nvPr/>
        </p:nvCxnSpPr>
        <p:spPr>
          <a:xfrm flipV="1">
            <a:off x="3310731" y="4001486"/>
            <a:ext cx="1618734" cy="44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5C8F88A-70E1-4743-B6C8-CFC1D9373FDB}"/>
              </a:ext>
            </a:extLst>
          </p:cNvPr>
          <p:cNvCxnSpPr/>
          <p:nvPr/>
        </p:nvCxnSpPr>
        <p:spPr>
          <a:xfrm flipV="1">
            <a:off x="7020997" y="4021600"/>
            <a:ext cx="1618734" cy="44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3117859F-3485-4107-8098-763C9A85661F}"/>
              </a:ext>
            </a:extLst>
          </p:cNvPr>
          <p:cNvCxnSpPr>
            <a:stCxn id="21" idx="0"/>
            <a:endCxn id="23" idx="0"/>
          </p:cNvCxnSpPr>
          <p:nvPr/>
        </p:nvCxnSpPr>
        <p:spPr>
          <a:xfrm rot="5400000" flipH="1" flipV="1">
            <a:off x="5975231" y="-163450"/>
            <a:ext cx="12700" cy="7420532"/>
          </a:xfrm>
          <a:prstGeom prst="curvedConnector3">
            <a:avLst>
              <a:gd name="adj1" fmla="val 4542858"/>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244F3BF-18C3-4782-AD8C-989B32D1C02B}"/>
              </a:ext>
            </a:extLst>
          </p:cNvPr>
          <p:cNvCxnSpPr>
            <a:cxnSpLocks/>
            <a:stCxn id="24" idx="1"/>
          </p:cNvCxnSpPr>
          <p:nvPr/>
        </p:nvCxnSpPr>
        <p:spPr>
          <a:xfrm flipH="1" flipV="1">
            <a:off x="4624251" y="4021600"/>
            <a:ext cx="611512" cy="85776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a:extLst>
              <a:ext uri="{FF2B5EF4-FFF2-40B4-BE49-F238E27FC236}">
                <a16:creationId xmlns:a16="http://schemas.microsoft.com/office/drawing/2014/main" id="{3265903E-1FE4-4193-9E5D-041DB8108F64}"/>
              </a:ext>
            </a:extLst>
          </p:cNvPr>
          <p:cNvCxnSpPr>
            <a:cxnSpLocks/>
            <a:stCxn id="24" idx="2"/>
          </p:cNvCxnSpPr>
          <p:nvPr/>
        </p:nvCxnSpPr>
        <p:spPr>
          <a:xfrm flipH="1" flipV="1">
            <a:off x="3552270" y="3162652"/>
            <a:ext cx="1377195" cy="203820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a:extLst>
              <a:ext uri="{FF2B5EF4-FFF2-40B4-BE49-F238E27FC236}">
                <a16:creationId xmlns:a16="http://schemas.microsoft.com/office/drawing/2014/main" id="{E2B8B36F-5B65-4A50-87B3-84FF3F61C5F8}"/>
              </a:ext>
            </a:extLst>
          </p:cNvPr>
          <p:cNvCxnSpPr>
            <a:cxnSpLocks/>
            <a:stCxn id="24" idx="7"/>
          </p:cNvCxnSpPr>
          <p:nvPr/>
        </p:nvCxnSpPr>
        <p:spPr>
          <a:xfrm flipV="1">
            <a:off x="6714699" y="4036535"/>
            <a:ext cx="783381" cy="84282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1566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descr="Light bulb on yellow background with sketched light beams and cord">
            <a:extLst>
              <a:ext uri="{FF2B5EF4-FFF2-40B4-BE49-F238E27FC236}">
                <a16:creationId xmlns:a16="http://schemas.microsoft.com/office/drawing/2014/main" id="{794DF580-A623-481A-9AFE-3B8D87260F93}"/>
              </a:ext>
            </a:extLst>
          </p:cNvPr>
          <p:cNvPicPr>
            <a:picLocks noChangeAspect="1"/>
          </p:cNvPicPr>
          <p:nvPr/>
        </p:nvPicPr>
        <p:blipFill rotWithShape="1">
          <a:blip r:embed="rId3">
            <a:alphaModFix amt="50000"/>
          </a:blip>
          <a:srcRect t="8536"/>
          <a:stretch/>
        </p:blipFill>
        <p:spPr>
          <a:xfrm>
            <a:off x="20" y="1"/>
            <a:ext cx="12191980" cy="6857999"/>
          </a:xfrm>
          <a:prstGeom prst="rect">
            <a:avLst/>
          </a:prstGeom>
        </p:spPr>
      </p:pic>
      <p:sp>
        <p:nvSpPr>
          <p:cNvPr id="2" name="Title 1">
            <a:extLst>
              <a:ext uri="{FF2B5EF4-FFF2-40B4-BE49-F238E27FC236}">
                <a16:creationId xmlns:a16="http://schemas.microsoft.com/office/drawing/2014/main" id="{147A720A-BCCD-49F9-871A-907518219B1C}"/>
              </a:ext>
            </a:extLst>
          </p:cNvPr>
          <p:cNvSpPr>
            <a:spLocks noGrp="1"/>
          </p:cNvSpPr>
          <p:nvPr>
            <p:ph type="title"/>
          </p:nvPr>
        </p:nvSpPr>
        <p:spPr/>
        <p:txBody>
          <a:bodyPr vert="horz" lIns="91440" tIns="45720" rIns="91440" bIns="45720" rtlCol="0" anchor="b">
            <a:normAutofit/>
          </a:bodyPr>
          <a:lstStyle/>
          <a:p>
            <a:r>
              <a:rPr lang="en-US" i="1" dirty="0">
                <a:solidFill>
                  <a:srgbClr val="FFFFFF"/>
                </a:solidFill>
              </a:rPr>
              <a:t>Forgiveness &amp; Agape Love </a:t>
            </a:r>
            <a:r>
              <a:rPr lang="en-US" dirty="0">
                <a:solidFill>
                  <a:srgbClr val="FFFFFF"/>
                </a:solidFill>
              </a:rPr>
              <a:t>Learning Program</a:t>
            </a:r>
          </a:p>
        </p:txBody>
      </p:sp>
      <p:sp>
        <p:nvSpPr>
          <p:cNvPr id="4" name="Slide Number Placeholder 3">
            <a:extLst>
              <a:ext uri="{FF2B5EF4-FFF2-40B4-BE49-F238E27FC236}">
                <a16:creationId xmlns:a16="http://schemas.microsoft.com/office/drawing/2014/main" id="{F5BFB78F-365F-4641-9307-EFC4FEE0B71B}"/>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A1A56B6-E25D-4C4A-BC12-0D73B21D1FD2}"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301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LU Research Week Templat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U Research Week Template" id="{2E560F70-BC0B-4CB6-BC41-5544E60B27BC}" vid="{3FC7FD4B-EC0C-46A8-9FDD-B0460B1397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24306</TotalTime>
  <Words>2611</Words>
  <Application>Microsoft Office PowerPoint</Application>
  <PresentationFormat>Widescreen</PresentationFormat>
  <Paragraphs>431</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Arial Narrow</vt:lpstr>
      <vt:lpstr>bebas-neue</vt:lpstr>
      <vt:lpstr>Calibri</vt:lpstr>
      <vt:lpstr>Cambria</vt:lpstr>
      <vt:lpstr>Corbel</vt:lpstr>
      <vt:lpstr>Lato</vt:lpstr>
      <vt:lpstr>Segoe UI</vt:lpstr>
      <vt:lpstr>Segoe UI Light</vt:lpstr>
      <vt:lpstr>Segoe UI Semibold</vt:lpstr>
      <vt:lpstr>Times New Roman</vt:lpstr>
      <vt:lpstr>Trebuchet MS</vt:lpstr>
      <vt:lpstr>LU Research Week Template</vt:lpstr>
      <vt:lpstr>Forgiveness and Agape Love Intervention on Psychological Well-Being</vt:lpstr>
      <vt:lpstr>Research Teams</vt:lpstr>
      <vt:lpstr>Acknowledgment</vt:lpstr>
      <vt:lpstr>Agenda</vt:lpstr>
      <vt:lpstr>Rationale</vt:lpstr>
      <vt:lpstr>Rationale</vt:lpstr>
      <vt:lpstr>Rationale</vt:lpstr>
      <vt:lpstr>Research Questions</vt:lpstr>
      <vt:lpstr>Forgiveness &amp; Agape Love Learning Program</vt:lpstr>
      <vt:lpstr>Forgiveness and Agape Love Learning Program</vt:lpstr>
      <vt:lpstr>Forgiveness and Agape Love Learning Program</vt:lpstr>
      <vt:lpstr>Forgiveness and Agape Love Learning Program</vt:lpstr>
      <vt:lpstr>Forgiveness and Agape Love Learning Program</vt:lpstr>
      <vt:lpstr>Methods</vt:lpstr>
      <vt:lpstr>Project Roadmap</vt:lpstr>
      <vt:lpstr>Participants</vt:lpstr>
      <vt:lpstr>Measures</vt:lpstr>
      <vt:lpstr>Analysis</vt:lpstr>
      <vt:lpstr>Results: Pre-Survey Data</vt:lpstr>
      <vt:lpstr>Results of Pre-Survey Data</vt:lpstr>
      <vt:lpstr>Results of Pre-Survey Data</vt:lpstr>
      <vt:lpstr>Results of Pre-Survey Data</vt:lpstr>
      <vt:lpstr>Results: Pre- &amp; Post-Survey Data</vt:lpstr>
      <vt:lpstr>Results of Pre- &amp; Post-Survey Data</vt:lpstr>
      <vt:lpstr>Results of Pre- &amp; Post-Survey Data</vt:lpstr>
      <vt:lpstr>Results of Pre- &amp; Post-Survey Data</vt:lpstr>
      <vt:lpstr>Results of Pre- &amp; Post-Survey Data</vt:lpstr>
      <vt:lpstr>Results of Pre- &amp; Post-Survey Data</vt:lpstr>
      <vt:lpstr>Discussion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Chansoon (LUCOM Finance and Operations)</dc:creator>
  <cp:lastModifiedBy>Ashley Mason</cp:lastModifiedBy>
  <cp:revision>316</cp:revision>
  <dcterms:created xsi:type="dcterms:W3CDTF">2021-11-21T13:26:11Z</dcterms:created>
  <dcterms:modified xsi:type="dcterms:W3CDTF">2022-03-31T02:45:47Z</dcterms:modified>
</cp:coreProperties>
</file>