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/>
    <p:restoredTop sz="94674"/>
  </p:normalViewPr>
  <p:slideViewPr>
    <p:cSldViewPr snapToGrid="0" snapToObjects="1">
      <p:cViewPr varScale="1">
        <p:scale>
          <a:sx n="105" d="100"/>
          <a:sy n="105" d="100"/>
        </p:scale>
        <p:origin x="821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643" y="703945"/>
            <a:ext cx="8218714" cy="2700338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Open Sans" panose="020B0606030504020204" pitchFamily="34" charset="0"/>
              </a:rPr>
              <a:t>Tobacco Use and Experimentation among Parents and middle school students, Gratiot Co., MI, 2004, 2009, &amp; 2014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Open Sans" panose="020B0606030504020204" pitchFamily="34" charset="0"/>
              </a:rPr>
            </a:br>
            <a:endParaRPr lang="en-US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1999CAE-781F-41DC-BC28-28074E74A51E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19314" y="3872593"/>
            <a:ext cx="42526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 err="1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Som</a:t>
            </a:r>
            <a:r>
              <a:rPr lang="en-US" altLang="en-US" sz="2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Subba</a:t>
            </a:r>
            <a:r>
              <a:rPr lang="en-US" altLang="en-US" sz="2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, Zachary Unger, &amp; Victoria Watson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42A2308-3B19-4CA2-9938-317ECE84C39F}"/>
              </a:ext>
            </a:extLst>
          </p:cNvPr>
          <p:cNvSpPr>
            <a:spLocks noGrp="1"/>
          </p:cNvSpPr>
          <p:nvPr/>
        </p:nvSpPr>
        <p:spPr bwMode="auto">
          <a:xfrm>
            <a:off x="1143000" y="129837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County Health Rankings Data Discussion</a:t>
            </a:r>
          </a:p>
        </p:txBody>
      </p:sp>
      <p:pic>
        <p:nvPicPr>
          <p:cNvPr id="11267" name="Picture 5">
            <a:extLst>
              <a:ext uri="{FF2B5EF4-FFF2-40B4-BE49-F238E27FC236}">
                <a16:creationId xmlns:a16="http://schemas.microsoft.com/office/drawing/2014/main" id="{0DD7E67D-03B8-4C74-8BDF-E53DF009B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535" y="1330551"/>
            <a:ext cx="3668315" cy="276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7">
            <a:extLst>
              <a:ext uri="{FF2B5EF4-FFF2-40B4-BE49-F238E27FC236}">
                <a16:creationId xmlns:a16="http://schemas.microsoft.com/office/drawing/2014/main" id="{08CCA57D-713D-41D9-BD7E-D2A2E99FB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78" y="1199414"/>
            <a:ext cx="3429000" cy="289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  Adult Smoking(Prevalence)</a:t>
            </a:r>
            <a:r>
              <a:rPr lang="en-US" altLang="en-US" sz="135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endParaRPr lang="en-US" altLang="en-US" sz="135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Gratiot County: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24%</a:t>
            </a:r>
            <a:endParaRPr lang="en-US" altLang="en-US" sz="135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Michigan: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20%</a:t>
            </a:r>
          </a:p>
          <a:p>
            <a:pPr lvl="1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United States: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16%</a:t>
            </a:r>
            <a:endParaRPr lang="en-US" altLang="en-US" sz="135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  Median Household Income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Gratiot County: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$51,000</a:t>
            </a:r>
            <a:endParaRPr lang="en-US" altLang="en-US" sz="135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Michigan: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$59,500</a:t>
            </a:r>
          </a:p>
          <a:p>
            <a:pPr lvl="1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Arial" panose="020B0604020202020204" pitchFamily="34" charset="0"/>
              </a:rPr>
              <a:t>United States: </a:t>
            </a:r>
            <a:r>
              <a:rPr lang="en-US" altLang="en-US" sz="1350" b="1" dirty="0">
                <a:solidFill>
                  <a:schemeClr val="bg1"/>
                </a:solidFill>
                <a:latin typeface="Arial" panose="020B0604020202020204" pitchFamily="34" charset="0"/>
              </a:rPr>
              <a:t>$71,900</a:t>
            </a:r>
            <a:endParaRPr lang="en-US" altLang="en-US" sz="13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22380D0-90BA-4C54-A153-B79215F7F85B}"/>
              </a:ext>
            </a:extLst>
          </p:cNvPr>
          <p:cNvSpPr txBox="1">
            <a:spLocks/>
          </p:cNvSpPr>
          <p:nvPr/>
        </p:nvSpPr>
        <p:spPr bwMode="auto">
          <a:xfrm>
            <a:off x="1143000" y="-34528"/>
            <a:ext cx="6858000" cy="85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5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altLang="en-US" sz="300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45BD2F-1621-4E24-9A9F-0ECE6B86B6BB}"/>
              </a:ext>
            </a:extLst>
          </p:cNvPr>
          <p:cNvSpPr>
            <a:spLocks noGrp="1" noChangeArrowheads="1"/>
          </p:cNvSpPr>
          <p:nvPr/>
        </p:nvSpPr>
        <p:spPr>
          <a:xfrm>
            <a:off x="1314450" y="748393"/>
            <a:ext cx="6515100" cy="4114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1425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Major findings</a:t>
            </a:r>
            <a:endParaRPr lang="en-US" sz="1425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Prevalence of smoking among children who live with one parent 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 in prevalence throughout 2004 - 2014 from 45.4 - 69.3%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odds ratio of children experimenting with both parents smoking 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greater OR = 3.7 in 2004 and 2014 OR = 2.8, OR = 2.0 in 2009 lower than OR of  2004 and 2014 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Additional studies </a:t>
            </a:r>
            <a:r>
              <a:rPr lang="en-US" sz="1425" baseline="30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endParaRPr lang="en-US" sz="1425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OR = 1.72 one parent smoking, OR= 2.73 two parents smoking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1425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Limitations </a:t>
            </a:r>
            <a:endParaRPr lang="en-US" sz="1425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Strengths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The availability of the data through various years 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Weakness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Unreliability, small data, missing data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E-cigarettes and vaping were not accounted for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Relative risk cannot be calculated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1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Reporting bias (social desirability)</a:t>
            </a:r>
          </a:p>
          <a:p>
            <a:pPr marL="1420416" lvl="2" indent="-342900">
              <a:lnSpc>
                <a:spcPct val="90000"/>
              </a:lnSpc>
              <a:buNone/>
              <a:defRPr/>
            </a:pPr>
            <a:endParaRPr lang="en-US" sz="1200" dirty="0">
              <a:latin typeface="Segoe UI Semibold" pitchFamily="34" charset="0"/>
            </a:endParaRPr>
          </a:p>
          <a:p>
            <a:pPr marL="1338263" lvl="3" indent="-309563">
              <a:lnSpc>
                <a:spcPct val="90000"/>
              </a:lnSpc>
              <a:buNone/>
              <a:defRPr/>
            </a:pPr>
            <a:endParaRPr lang="en-US" sz="1500" dirty="0">
              <a:solidFill>
                <a:schemeClr val="bg1"/>
              </a:solidFill>
              <a:latin typeface="Segoe UI Semi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88C8F3C-EF5D-4D65-B32C-A1782D177034}"/>
              </a:ext>
            </a:extLst>
          </p:cNvPr>
          <p:cNvSpPr txBox="1">
            <a:spLocks/>
          </p:cNvSpPr>
          <p:nvPr/>
        </p:nvSpPr>
        <p:spPr bwMode="auto">
          <a:xfrm>
            <a:off x="1143000" y="362858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Recommendations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60FEA3-10BC-4C92-A121-3F2698E8DC0D}"/>
              </a:ext>
            </a:extLst>
          </p:cNvPr>
          <p:cNvSpPr>
            <a:spLocks noGrp="1" noChangeArrowheads="1"/>
          </p:cNvSpPr>
          <p:nvPr/>
        </p:nvSpPr>
        <p:spPr>
          <a:xfrm>
            <a:off x="1143000" y="1738283"/>
            <a:ext cx="6941457" cy="166693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Collect more data for more years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Assess data for high school students 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Take in account data on e- cigarettes and vaping products 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Find ways to garner trust among priority population for accurate response data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Better management of tobacco distribution/sales in Gratiot County</a:t>
            </a:r>
          </a:p>
          <a:p>
            <a:pPr marL="557213" indent="-557213">
              <a:defRPr/>
            </a:pPr>
            <a:endParaRPr lang="en-US" sz="2400" dirty="0">
              <a:latin typeface="Segoe UI Semibol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DA0E433-EFA6-43F6-8D79-9ACE3C3A3883}"/>
              </a:ext>
            </a:extLst>
          </p:cNvPr>
          <p:cNvSpPr txBox="1">
            <a:spLocks/>
          </p:cNvSpPr>
          <p:nvPr/>
        </p:nvSpPr>
        <p:spPr bwMode="auto">
          <a:xfrm>
            <a:off x="2902744" y="-3573"/>
            <a:ext cx="2512219" cy="72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50" dirty="0">
                <a:solidFill>
                  <a:srgbClr val="FFFFFF"/>
                </a:solidFill>
                <a:latin typeface="Britannic Bold" panose="020B0903060703020204" pitchFamily="34" charset="0"/>
              </a:rPr>
              <a:t>   </a:t>
            </a:r>
            <a:r>
              <a:rPr lang="en-US" altLang="en-US" sz="3000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Reference </a:t>
            </a:r>
            <a:r>
              <a:rPr lang="en-US" altLang="en-US" sz="405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endParaRPr lang="en-US" altLang="en-US" sz="3000" dirty="0">
              <a:solidFill>
                <a:srgbClr val="FFFFF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15B376B-AA9B-48A1-8DF4-6D76415DB53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301354" y="857250"/>
            <a:ext cx="65151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>
              <a:spcBef>
                <a:spcPct val="0"/>
              </a:spcBef>
              <a:spcAft>
                <a:spcPts val="900"/>
              </a:spcAft>
              <a:buNone/>
            </a:pPr>
            <a:endParaRPr lang="en-US" altLang="en-US" sz="15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TextBox 4">
            <a:extLst>
              <a:ext uri="{FF2B5EF4-FFF2-40B4-BE49-F238E27FC236}">
                <a16:creationId xmlns:a16="http://schemas.microsoft.com/office/drawing/2014/main" id="{3BB6F029-B19F-49E3-90F2-E262002C4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769" y="722483"/>
            <a:ext cx="6858000" cy="369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900"/>
              </a:spcBef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National Center for Chronic Disease Prevention and Health Promotion (US) Office on Smoking and Health. 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The Health    Consequences of Smoking—50 Years of Progress: A Report of the Surgeon General</a:t>
            </a: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. Atlanta (GA): Centers for Disease Control and Prevention (US); 2014.</a:t>
            </a:r>
          </a:p>
          <a:p>
            <a:pPr eaLnBrk="1" hangingPunct="1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 Cornelius ME, Wang TW, Jamal A, </a:t>
            </a:r>
            <a:r>
              <a:rPr lang="en-US" altLang="en-US" sz="105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Loretan</a:t>
            </a: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CG, Neff LJ. Tobacco Product Use Among Adults — United States, 2019. 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MMWR </a:t>
            </a:r>
            <a:r>
              <a:rPr lang="en-US" altLang="en-US" sz="105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Morb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Mortal </a:t>
            </a:r>
            <a:r>
              <a:rPr lang="en-US" altLang="en-US" sz="105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Wkly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Rep </a:t>
            </a: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2020;69:1736–1742. DOI: http://dx.doi.org/10.15585/mmwr.mm6946a4external icon.</a:t>
            </a:r>
          </a:p>
          <a:p>
            <a:pPr eaLnBrk="1" hangingPunct="1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 County Health Rankings &amp; Roadmaps. County Health Rankings &amp; Roadmaps. https://www.countyhealthrankings.org/app/michigan/2021/rankings/gratiot/county/outcomes/overall/snapshot. Published 2021. Accessed November 30, 2021.</a:t>
            </a:r>
          </a:p>
          <a:p>
            <a:pPr eaLnBrk="1" hangingPunct="1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  Healthdata.org. http://www.healthdata.org/sites/default/files/files/county_profiles/US/2015/County_Report_Gratiot_County_Michigan.pdf. Published 2021. Accessed November 30, 2021.</a:t>
            </a:r>
          </a:p>
          <a:p>
            <a:pPr eaLnBrk="1" hangingPunct="1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  Kingery KL. County Health Rankings &amp; Roadmaps. 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J Youth Dev</a:t>
            </a: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. 2018;13(3):259-263.</a:t>
            </a:r>
          </a:p>
          <a:p>
            <a:pPr>
              <a:lnSpc>
                <a:spcPct val="150000"/>
              </a:lnSpc>
              <a:spcAft>
                <a:spcPts val="900"/>
              </a:spcAft>
              <a:buFont typeface="Calibri" panose="020F0502020204030204" pitchFamily="34" charset="0"/>
              <a:buAutoNum type="arabicPeriod"/>
            </a:pP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    Bee J, Jere M, Britton J. Exposure to parental and sibling smoking and the risk of children smoking uptake in childhood and adolescence; a systematic review and meta-analysis. </a:t>
            </a:r>
            <a:r>
              <a:rPr lang="en-US" altLang="en-US" sz="1050" i="1" dirty="0">
                <a:solidFill>
                  <a:schemeClr val="bg1"/>
                </a:solidFill>
                <a:latin typeface="Times New Roman" panose="02020603050405020304" pitchFamily="18" charset="0"/>
              </a:rPr>
              <a:t>PubMed</a:t>
            </a:r>
            <a:r>
              <a:rPr lang="en-US" altLang="en-US" sz="1050" dirty="0">
                <a:solidFill>
                  <a:schemeClr val="bg1"/>
                </a:solidFill>
                <a:latin typeface="Times New Roman" panose="02020603050405020304" pitchFamily="18" charset="0"/>
              </a:rPr>
              <a:t>. https://thorax.bmj.com/content/thoraxjnl/66/10/847.full.pdf. February 15, 2011. Accessed December 1, 2021.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F33E4305-2D77-4553-A76E-ED4E0BDB6764}"/>
              </a:ext>
            </a:extLst>
          </p:cNvPr>
          <p:cNvSpPr>
            <a:spLocks noGrp="1"/>
          </p:cNvSpPr>
          <p:nvPr/>
        </p:nvSpPr>
        <p:spPr bwMode="auto">
          <a:xfrm>
            <a:off x="1143000" y="326231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endParaRPr lang="en-US" altLang="en-US" sz="4050">
              <a:latin typeface="Britannic Bold" panose="020B0903060703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A7EDDA14-D00A-4824-A70B-A320E4EE7551}"/>
              </a:ext>
            </a:extLst>
          </p:cNvPr>
          <p:cNvSpPr>
            <a:spLocks noGrp="1"/>
          </p:cNvSpPr>
          <p:nvPr/>
        </p:nvSpPr>
        <p:spPr bwMode="auto">
          <a:xfrm>
            <a:off x="1143000" y="326231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</p:txBody>
      </p:sp>
      <p:sp>
        <p:nvSpPr>
          <p:cNvPr id="3076" name="Content Placeholder 2">
            <a:extLst>
              <a:ext uri="{FF2B5EF4-FFF2-40B4-BE49-F238E27FC236}">
                <a16:creationId xmlns:a16="http://schemas.microsoft.com/office/drawing/2014/main" id="{1F2B03A3-679E-4B31-9C8C-B241EF0393FD}"/>
              </a:ext>
            </a:extLst>
          </p:cNvPr>
          <p:cNvSpPr>
            <a:spLocks noGrp="1"/>
          </p:cNvSpPr>
          <p:nvPr/>
        </p:nvSpPr>
        <p:spPr bwMode="auto">
          <a:xfrm>
            <a:off x="1143000" y="1006079"/>
            <a:ext cx="66865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 defTabSz="685800">
              <a:buNone/>
            </a:pPr>
            <a:endParaRPr lang="en-US" altLang="en-US" sz="2100">
              <a:latin typeface="Segoe UI Semibold" panose="020B0702040204020203" pitchFamily="34" charset="0"/>
              <a:cs typeface="Tahoma" panose="020B0604030504040204" pitchFamily="34" charset="0"/>
            </a:endParaRPr>
          </a:p>
          <a:p>
            <a:pPr lvl="1" defTabSz="685800"/>
            <a:endParaRPr lang="en-US" altLang="en-US" sz="750">
              <a:latin typeface="Segoe UI Semibold" panose="020B07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C340C29A-D07C-4009-921A-7155F8577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183481"/>
            <a:ext cx="6515100" cy="30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Cigarette smoking is the leading cause of preventable disease and death each year in the US </a:t>
            </a:r>
            <a:r>
              <a:rPr lang="en-US" altLang="en-US" sz="1350" baseline="300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Smoking tobacco products accounts for nearly 480,000 deaths each year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In 2019, it was estimated that 34.1 million adults smoked cigarettes </a:t>
            </a:r>
            <a:r>
              <a:rPr lang="en-US" altLang="en-US" sz="1350" baseline="300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Smoking has declined by from 21% since 2005 to 14% in 2019 </a:t>
            </a:r>
            <a:r>
              <a:rPr lang="en-US" altLang="en-US" sz="1350" baseline="300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About 24% of adults in Gratiot County smoke, whereas as Michigan’s prevalence is 20% </a:t>
            </a:r>
            <a:r>
              <a:rPr lang="en-US" altLang="en-US" sz="1350" baseline="300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Health data from 2012 on Gratiot county show: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25.4% of women smoked when the national prevalence for men was 17.9%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27.6% of men smoked when the national prevalence for women was 22.2% </a:t>
            </a:r>
            <a:r>
              <a:rPr lang="en-US" altLang="en-US" sz="1050" baseline="300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9E7FFD4-51FE-48A8-AD98-96217260FD8C}"/>
              </a:ext>
            </a:extLst>
          </p:cNvPr>
          <p:cNvSpPr>
            <a:spLocks noGrp="1"/>
          </p:cNvSpPr>
          <p:nvPr/>
        </p:nvSpPr>
        <p:spPr bwMode="auto">
          <a:xfrm>
            <a:off x="847725" y="308372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ADD8D046-ED12-4D01-8879-BF67438E3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1" y="1325166"/>
            <a:ext cx="6061472" cy="2524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Obtained the prevalence of: 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One parents smoking, both parents smoking, kids who experimented with smoking male smokers compared to female smokers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Obtained the odds ratio of: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Children experimenting with smoking when having at least one parent smoking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Children experimenting with smoking when both parents smoked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Discarded any incomplete data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Secondary observational study utilizing prevalence data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Retrospective case control design used for odds ratio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4CE6440-E04C-4E23-82D5-11F6F03816A8}"/>
              </a:ext>
            </a:extLst>
          </p:cNvPr>
          <p:cNvSpPr>
            <a:spLocks noGrp="1"/>
          </p:cNvSpPr>
          <p:nvPr/>
        </p:nvSpPr>
        <p:spPr bwMode="auto">
          <a:xfrm>
            <a:off x="1084659" y="95250"/>
            <a:ext cx="6858001" cy="65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Results 2004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74CEB-50EB-491B-A135-8F578FE5B343}"/>
              </a:ext>
            </a:extLst>
          </p:cNvPr>
          <p:cNvSpPr txBox="1"/>
          <p:nvPr/>
        </p:nvSpPr>
        <p:spPr>
          <a:xfrm>
            <a:off x="1354335" y="689388"/>
            <a:ext cx="6435329" cy="4397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45.4% of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one or more parents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36.5% of fathers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29.9% of mothers smoked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105 (19.8%)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two parents 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that smoked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135 (25.5%)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one parent 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that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82 (60.7%) of fathers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53 (39.3%) of mothers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45 (9.4%) of kids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experimented smoking</a:t>
            </a:r>
            <a:endParaRPr lang="en-US" sz="13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24 boys experimented 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26 girls experimented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36 had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at least one parent</a:t>
            </a: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 (72%)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22 lived with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two parents</a:t>
            </a: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14 lived with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one parent</a:t>
            </a: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8572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3 lived with a father that smoked</a:t>
            </a:r>
          </a:p>
          <a:p>
            <a:pPr marL="857250" lvl="2" indent="-171450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11 lived with a mother that smoked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14 lived with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 two parents that did not smoke </a:t>
            </a:r>
            <a:endParaRPr lang="en-US" sz="13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E2A92A6-F8CB-433E-8D15-0F2F44E915FF}"/>
              </a:ext>
            </a:extLst>
          </p:cNvPr>
          <p:cNvSpPr>
            <a:spLocks noGrp="1"/>
          </p:cNvSpPr>
          <p:nvPr/>
        </p:nvSpPr>
        <p:spPr bwMode="auto">
          <a:xfrm>
            <a:off x="1143000" y="129779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Results 2009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B135E-65AF-490A-BE2A-5392CF127FF8}"/>
              </a:ext>
            </a:extLst>
          </p:cNvPr>
          <p:cNvSpPr txBox="1"/>
          <p:nvPr/>
        </p:nvSpPr>
        <p:spPr>
          <a:xfrm>
            <a:off x="1385887" y="848916"/>
            <a:ext cx="6254354" cy="41553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66.7% of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one or more parents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37.4% of fathers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29.4% of mothers smoked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176 (36.1%)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two parents 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that smoked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148 (30.4%) students lived with 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one parent </a:t>
            </a: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that smoked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93 (62.8%) of fathers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55 (37.2%) of mothers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 45 Students experimented smoking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26 boys experimented</a:t>
            </a:r>
          </a:p>
          <a:p>
            <a:pPr marL="557213" lvl="1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19 girls experimented </a:t>
            </a:r>
          </a:p>
          <a:p>
            <a:pPr marL="8572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15 lived with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two parents</a:t>
            </a: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8572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16 lived with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one parent</a:t>
            </a: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 that smoked</a:t>
            </a:r>
          </a:p>
          <a:p>
            <a:pPr marL="1200150" lvl="3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7 lived with a father that smoked</a:t>
            </a:r>
          </a:p>
          <a:p>
            <a:pPr marL="1200150" lvl="3" indent="-171450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9 lived with a mother that smoked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14 lived with</a:t>
            </a:r>
            <a:r>
              <a:rPr lang="en-US" sz="1350" b="1" dirty="0">
                <a:solidFill>
                  <a:schemeClr val="bg1"/>
                </a:solidFill>
                <a:latin typeface="Open Sans" panose="020B0606030504020204" pitchFamily="34" charset="0"/>
              </a:rPr>
              <a:t> two parents that did not smoke</a:t>
            </a:r>
            <a:endParaRPr lang="en-US" sz="13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192CFDDC-ED3C-47D2-A70F-5BA226DDB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6" y="192881"/>
            <a:ext cx="307062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Results 2014</a:t>
            </a:r>
          </a:p>
        </p:txBody>
      </p:sp>
      <p:sp>
        <p:nvSpPr>
          <p:cNvPr id="7171" name="TextBox 7">
            <a:extLst>
              <a:ext uri="{FF2B5EF4-FFF2-40B4-BE49-F238E27FC236}">
                <a16:creationId xmlns:a16="http://schemas.microsoft.com/office/drawing/2014/main" id="{C1434A2D-65AC-48CB-8D80-10ED4D0E0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669" y="825103"/>
            <a:ext cx="5726906" cy="404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69.3% students lived with one or more parents that smoked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36.5% of father smoked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32.8% of the mothers smoked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101 students lived with both parents who smoked 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100 students lived with one parent who smoked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58 (58%) of Fathers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42 (42%) of Mothers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17 Students experimented smoking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15 boys experimented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 girls experimented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7 lived with both parents who smoked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5 lived with one parent who smoked 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4 were fathers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0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 was a mother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35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5 live with both parents who did not smoked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8F14B7E-18AF-46D4-945B-224830C0AD28}"/>
              </a:ext>
            </a:extLst>
          </p:cNvPr>
          <p:cNvSpPr>
            <a:spLocks noGrp="1"/>
          </p:cNvSpPr>
          <p:nvPr/>
        </p:nvSpPr>
        <p:spPr bwMode="auto">
          <a:xfrm>
            <a:off x="1143000" y="0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Results of Odds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1CF5A-5505-49D8-804E-56F35D3CD1C0}"/>
              </a:ext>
            </a:extLst>
          </p:cNvPr>
          <p:cNvSpPr>
            <a:spLocks noGrp="1"/>
          </p:cNvSpPr>
          <p:nvPr/>
        </p:nvSpPr>
        <p:spPr>
          <a:xfrm>
            <a:off x="1314450" y="1033463"/>
            <a:ext cx="6686550" cy="41719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2004 Data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child experimenting with at least one parent smoker: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3.5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child experimenting with both parents smoking: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3.7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2009 Data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a child experimenting with at least one parent smoker: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2.8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a child experimenting with both parents smoking: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2.0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350" dirty="0">
                <a:solidFill>
                  <a:schemeClr val="bg1"/>
                </a:solidFill>
                <a:latin typeface="Open Sans" panose="020B0606030504020204" pitchFamily="34" charset="0"/>
              </a:rPr>
              <a:t>2014 Data 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child experimenting with at least one parent smoker: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2.1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</a:rPr>
              <a:t>Or of child experimenting with both parents smoking: </a:t>
            </a:r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</a:rPr>
              <a:t>2.8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FFFFFF"/>
              </a:solidFill>
              <a:latin typeface="Segoe UI Semibold" pitchFamily="34" charset="0"/>
              <a:ea typeface="Tahoma" pitchFamily="34" charset="0"/>
              <a:cs typeface="Vrinda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769868C1-F234-426E-8B97-E74A35A76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126" y="413544"/>
            <a:ext cx="29277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Final Results</a:t>
            </a:r>
          </a:p>
        </p:txBody>
      </p:sp>
      <p:pic>
        <p:nvPicPr>
          <p:cNvPr id="9219" name="Picture 7">
            <a:extLst>
              <a:ext uri="{FF2B5EF4-FFF2-40B4-BE49-F238E27FC236}">
                <a16:creationId xmlns:a16="http://schemas.microsoft.com/office/drawing/2014/main" id="{0660F13D-D41D-40D8-ADF2-211CD424F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222" y="1347391"/>
            <a:ext cx="518755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0FFF58E-B3FC-4CE5-A3BF-D8C61EA760FB}"/>
              </a:ext>
            </a:extLst>
          </p:cNvPr>
          <p:cNvSpPr>
            <a:spLocks noGrp="1"/>
          </p:cNvSpPr>
          <p:nvPr/>
        </p:nvSpPr>
        <p:spPr bwMode="auto">
          <a:xfrm>
            <a:off x="1057275" y="114300"/>
            <a:ext cx="685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spcBef>
                <a:spcPct val="0"/>
              </a:spcBef>
              <a:buNone/>
            </a:pPr>
            <a:r>
              <a:rPr lang="en-US" altLang="en-US" sz="3000" dirty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Final Results cont.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B0E4263-F01B-43DF-8B43-6A8D5B49C5CE}"/>
              </a:ext>
            </a:extLst>
          </p:cNvPr>
          <p:cNvSpPr>
            <a:spLocks noGrp="1"/>
          </p:cNvSpPr>
          <p:nvPr/>
        </p:nvSpPr>
        <p:spPr bwMode="auto">
          <a:xfrm>
            <a:off x="1143000" y="857250"/>
            <a:ext cx="66865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685800">
              <a:buNone/>
            </a:pPr>
            <a:endParaRPr lang="en-US" altLang="en-US" sz="1500" b="1">
              <a:latin typeface="Comic Sans MS" panose="030F0702030302020204" pitchFamily="66" charset="0"/>
              <a:ea typeface="Tahoma" panose="020B0604030504040204" pitchFamily="34" charset="0"/>
              <a:cs typeface="Vrinda" panose="020B0502040204020203" pitchFamily="34" charset="0"/>
            </a:endParaRPr>
          </a:p>
          <a:p>
            <a:pPr lvl="1" defTabSz="685800"/>
            <a:endParaRPr lang="en-US" altLang="en-US" sz="2100">
              <a:latin typeface="Segoe UI Semibold" panose="020B0702040204020203" pitchFamily="34" charset="0"/>
              <a:ea typeface="Tahoma" panose="020B0604030504040204" pitchFamily="34" charset="0"/>
              <a:cs typeface="Vrinda" panose="020B0502040204020203" pitchFamily="34" charset="0"/>
            </a:endParaRPr>
          </a:p>
        </p:txBody>
      </p:sp>
      <p:pic>
        <p:nvPicPr>
          <p:cNvPr id="10244" name="Picture 5">
            <a:extLst>
              <a:ext uri="{FF2B5EF4-FFF2-40B4-BE49-F238E27FC236}">
                <a16:creationId xmlns:a16="http://schemas.microsoft.com/office/drawing/2014/main" id="{62358687-7B0F-41FC-B053-35F9EC4D4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168004"/>
            <a:ext cx="53721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1110</Words>
  <Application>Microsoft Office PowerPoint</Application>
  <PresentationFormat>On-screen Show (16:9)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Britannic Bold</vt:lpstr>
      <vt:lpstr>Calibri</vt:lpstr>
      <vt:lpstr>Cambria</vt:lpstr>
      <vt:lpstr>Comic Sans MS</vt:lpstr>
      <vt:lpstr>Open Sans</vt:lpstr>
      <vt:lpstr>Segoe UI Semibold</vt:lpstr>
      <vt:lpstr>Times New Roman</vt:lpstr>
      <vt:lpstr>Office Theme</vt:lpstr>
      <vt:lpstr>Tobacco Use and Experimentation among Parents and middle school students, Gratiot Co., MI, 2004, 2009, &amp; 2014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Unger, Zachary J (Public &amp; Community Health)</cp:lastModifiedBy>
  <cp:revision>10</cp:revision>
  <dcterms:created xsi:type="dcterms:W3CDTF">2014-11-10T20:35:24Z</dcterms:created>
  <dcterms:modified xsi:type="dcterms:W3CDTF">2022-03-22T16:25:15Z</dcterms:modified>
</cp:coreProperties>
</file>