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9" r:id="rId2"/>
    <p:sldId id="274" r:id="rId3"/>
    <p:sldId id="275" r:id="rId4"/>
    <p:sldId id="270" r:id="rId5"/>
    <p:sldId id="271" r:id="rId6"/>
    <p:sldId id="272" r:id="rId7"/>
    <p:sldId id="273" r:id="rId8"/>
    <p:sldId id="264" r:id="rId9"/>
    <p:sldId id="266" r:id="rId10"/>
    <p:sldId id="268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/>
    <p:restoredTop sz="93874"/>
  </p:normalViewPr>
  <p:slideViewPr>
    <p:cSldViewPr snapToGrid="0" snapToObjects="1">
      <p:cViewPr>
        <p:scale>
          <a:sx n="91" d="100"/>
          <a:sy n="91" d="100"/>
        </p:scale>
        <p:origin x="-264" y="6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A409D-C97A-4F95-8C57-D323BDE15EE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60246-268F-4536-BE9A-BC8C6A617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5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60246-268F-4536-BE9A-BC8C6A6179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4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0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868A9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F539B8-959B-9F40-A9B4-335D47313F70}" type="datetimeFigureOut">
              <a:rPr lang="en-US" smtClean="0"/>
              <a:pPr/>
              <a:t>3/23/22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A193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A193E"/>
                </a:solidFill>
              </a:defRPr>
            </a:lvl1pPr>
          </a:lstStyle>
          <a:p>
            <a:fld id="{6E8E2560-1547-9E46-9222-AB130F27E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E1F2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9335DC-FDE1-4BB5-A786-EAE355BE7C06}"/>
              </a:ext>
            </a:extLst>
          </p:cNvPr>
          <p:cNvSpPr/>
          <p:nvPr/>
        </p:nvSpPr>
        <p:spPr>
          <a:xfrm>
            <a:off x="618835" y="113474"/>
            <a:ext cx="7964385" cy="1743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Casein kinases are required for the stability of the glucose sensing receptor Rgt2 in yeast</a:t>
            </a:r>
          </a:p>
        </p:txBody>
      </p:sp>
      <p:sp>
        <p:nvSpPr>
          <p:cNvPr id="5" name="Rectangle 40"/>
          <p:cNvSpPr>
            <a:spLocks noChangeArrowheads="1"/>
          </p:cNvSpPr>
          <p:nvPr/>
        </p:nvSpPr>
        <p:spPr bwMode="auto">
          <a:xfrm>
            <a:off x="0" y="2706315"/>
            <a:ext cx="9067800" cy="271919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132573" tIns="66287" rIns="132573" bIns="6628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325734" eaLnBrk="0" hangingPunct="0"/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Bloor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Jeong-Ho Kim*</a:t>
            </a:r>
          </a:p>
          <a:p>
            <a:pPr algn="ctr" defTabSz="1325734" eaLnBrk="0" hangingPunct="0"/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25734" eaLnBrk="0" hangingPunct="0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Department of Biology &amp; Chemistry </a:t>
            </a:r>
          </a:p>
          <a:p>
            <a:pPr algn="ctr" defTabSz="1325734" eaLnBrk="0" hangingPunct="0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Liberty University</a:t>
            </a:r>
          </a:p>
          <a:p>
            <a:pPr algn="ctr" defTabSz="1325734" eaLnBrk="0" hangingPunct="0"/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25734" eaLnBrk="0" hangingPunct="0"/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72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TextBox 578">
            <a:extLst>
              <a:ext uri="{FF2B5EF4-FFF2-40B4-BE49-F238E27FC236}">
                <a16:creationId xmlns:a16="http://schemas.microsoft.com/office/drawing/2014/main" id="{48ADFF67-514D-446E-919D-E85C8AAB5A68}"/>
              </a:ext>
            </a:extLst>
          </p:cNvPr>
          <p:cNvSpPr txBox="1"/>
          <p:nvPr/>
        </p:nvSpPr>
        <p:spPr>
          <a:xfrm>
            <a:off x="1042187" y="1215338"/>
            <a:ext cx="6902606" cy="2498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 Kim’s Lab Members</a:t>
            </a:r>
          </a:p>
          <a:p>
            <a:pPr algn="just">
              <a:lnSpc>
                <a:spcPct val="115000"/>
              </a:lnSpc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(</a:t>
            </a:r>
            <a: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Rebeca Rodriguez, Emma Mohler, Levi Mailloux, Sarah    </a:t>
            </a:r>
          </a:p>
          <a:p>
            <a:pPr algn="just">
              <a:lnSpc>
                <a:spcPct val="115000"/>
              </a:lnSpc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Melton, and Dajeong Jung)</a:t>
            </a: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work was supported by a National Institutes of Health Grant</a:t>
            </a:r>
          </a:p>
        </p:txBody>
      </p:sp>
      <p:sp>
        <p:nvSpPr>
          <p:cNvPr id="581" name="TextBox 580">
            <a:extLst>
              <a:ext uri="{FF2B5EF4-FFF2-40B4-BE49-F238E27FC236}">
                <a16:creationId xmlns:a16="http://schemas.microsoft.com/office/drawing/2014/main" id="{24EC8A19-BBAB-4D1C-A265-C8A7E99720ED}"/>
              </a:ext>
            </a:extLst>
          </p:cNvPr>
          <p:cNvSpPr txBox="1"/>
          <p:nvPr/>
        </p:nvSpPr>
        <p:spPr>
          <a:xfrm>
            <a:off x="2826327" y="275261"/>
            <a:ext cx="3943927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71236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5C9D3-8DC6-6245-B9AB-33E16972B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" y="0"/>
            <a:ext cx="9049871" cy="85725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Glucose metabolism</a:t>
            </a:r>
          </a:p>
        </p:txBody>
      </p:sp>
      <p:pic>
        <p:nvPicPr>
          <p:cNvPr id="4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DCA1D5EF-DDF8-4745-913D-A42A3773B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3239" y="1520551"/>
            <a:ext cx="2790821" cy="290436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1FC88E-2D31-0B46-AB42-73866508F4DA}"/>
              </a:ext>
            </a:extLst>
          </p:cNvPr>
          <p:cNvSpPr txBox="1"/>
          <p:nvPr/>
        </p:nvSpPr>
        <p:spPr>
          <a:xfrm>
            <a:off x="94129" y="947043"/>
            <a:ext cx="61691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Most important metabolic fuel for virtually all organisms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Glucose molecule can cycle through respiration, in the presence O</a:t>
            </a:r>
            <a:r>
              <a:rPr lang="en-US" sz="2000" baseline="-25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, or fermentation in its absence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Aerobic respiration: efficient oxidation process generating 36 molecules ATP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Fermentation: yields ethanol or lactic acid and CO2, producing 2 molecules ATP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5A9E1-728D-8A46-B8FD-0472EFF4F4D7}"/>
              </a:ext>
            </a:extLst>
          </p:cNvPr>
          <p:cNvSpPr txBox="1"/>
          <p:nvPr/>
        </p:nvSpPr>
        <p:spPr>
          <a:xfrm>
            <a:off x="6639020" y="4435614"/>
            <a:ext cx="261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Figure 1.  </a:t>
            </a:r>
            <a:r>
              <a:rPr lang="en-US" sz="1000" dirty="0">
                <a:solidFill>
                  <a:schemeClr val="tx2"/>
                </a:solidFill>
              </a:rPr>
              <a:t>Glucose molecule. Retrieved from https://</a:t>
            </a:r>
            <a:r>
              <a:rPr lang="en-US" sz="1000" dirty="0" err="1">
                <a:solidFill>
                  <a:schemeClr val="tx2"/>
                </a:solidFill>
              </a:rPr>
              <a:t>upload.wikimedia.org</a:t>
            </a:r>
            <a:r>
              <a:rPr lang="en-US" sz="1000" dirty="0">
                <a:solidFill>
                  <a:schemeClr val="tx2"/>
                </a:solidFill>
              </a:rPr>
              <a:t>/</a:t>
            </a:r>
            <a:r>
              <a:rPr lang="en-US" sz="1000" dirty="0" err="1">
                <a:solidFill>
                  <a:schemeClr val="tx2"/>
                </a:solidFill>
              </a:rPr>
              <a:t>wikipedia</a:t>
            </a:r>
            <a:r>
              <a:rPr lang="en-US" sz="1000" dirty="0">
                <a:solidFill>
                  <a:schemeClr val="tx2"/>
                </a:solidFill>
              </a:rPr>
              <a:t>/commons/c/c6/Alpha-D-</a:t>
            </a:r>
            <a:r>
              <a:rPr lang="en-US" sz="1000" dirty="0" err="1">
                <a:solidFill>
                  <a:schemeClr val="tx2"/>
                </a:solidFill>
              </a:rPr>
              <a:t>Glucopyranose.svg</a:t>
            </a:r>
            <a:endParaRPr lang="en-US" sz="1000" dirty="0">
              <a:solidFill>
                <a:schemeClr val="tx2"/>
              </a:solidFill>
            </a:endParaRPr>
          </a:p>
          <a:p>
            <a:endParaRPr lang="en-U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6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FB99-422C-EB4B-91B6-3B9EB830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Yeast as a model organism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14E39-0F4F-654B-AE28-19312C826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09" y="1211725"/>
            <a:ext cx="5190453" cy="3394472"/>
          </a:xfrm>
        </p:spPr>
        <p:txBody>
          <a:bodyPr>
            <a:normAutofit fontScale="92500"/>
          </a:bodyPr>
          <a:lstStyle/>
          <a:p>
            <a:r>
              <a:rPr lang="en-US" sz="22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Single-celled eukaryotic microorganism</a:t>
            </a:r>
          </a:p>
          <a:p>
            <a:pPr marL="0" indent="0">
              <a:buNone/>
            </a:pPr>
            <a:endParaRPr lang="en-US" sz="22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2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Operate according to “Warburg effect”</a:t>
            </a:r>
          </a:p>
          <a:p>
            <a:endParaRPr lang="en-US" sz="22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  <a:p>
            <a:r>
              <a:rPr lang="en-US" sz="22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Warburg effect observed in cancer cells,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    regardless of O</a:t>
            </a:r>
            <a:r>
              <a:rPr lang="en-US" sz="2200" baseline="-250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2</a:t>
            </a:r>
            <a:r>
              <a:rPr lang="en-US" sz="22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presence 	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  <a:p>
            <a:r>
              <a:rPr lang="en-US" sz="22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Yeast produce ethanol where cancer cells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  generate lactate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D637B-B92C-F84B-99F9-772D6E268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918" y="1254587"/>
            <a:ext cx="3861973" cy="2619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0ADC5A-2230-604A-AA5C-4D764D8DA132}"/>
              </a:ext>
            </a:extLst>
          </p:cNvPr>
          <p:cNvSpPr txBox="1"/>
          <p:nvPr/>
        </p:nvSpPr>
        <p:spPr>
          <a:xfrm>
            <a:off x="5993929" y="3873662"/>
            <a:ext cx="31500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Figure 2.  </a:t>
            </a:r>
            <a:r>
              <a:rPr lang="en-US" sz="1000" dirty="0">
                <a:solidFill>
                  <a:schemeClr val="tx2"/>
                </a:solidFill>
              </a:rPr>
              <a:t>Metabolic pathways. Retrieved from  https://</a:t>
            </a:r>
            <a:r>
              <a:rPr lang="en-US" sz="1000" dirty="0" err="1">
                <a:solidFill>
                  <a:schemeClr val="tx2"/>
                </a:solidFill>
              </a:rPr>
              <a:t>www.crossfit.com</a:t>
            </a:r>
            <a:r>
              <a:rPr lang="en-US" sz="1000" dirty="0">
                <a:solidFill>
                  <a:schemeClr val="tx2"/>
                </a:solidFill>
              </a:rPr>
              <a:t>/essentials/understanding-the-warburg-effect-the-metabolic-requirements-of-cell-proliferation</a:t>
            </a:r>
          </a:p>
          <a:p>
            <a:endParaRPr lang="en-U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0ACBC0B-B2CA-4F04-943B-373407F584FC}"/>
              </a:ext>
            </a:extLst>
          </p:cNvPr>
          <p:cNvGrpSpPr/>
          <p:nvPr/>
        </p:nvGrpSpPr>
        <p:grpSpPr>
          <a:xfrm>
            <a:off x="399118" y="1571762"/>
            <a:ext cx="3259532" cy="541484"/>
            <a:chOff x="5484419" y="7736092"/>
            <a:chExt cx="3722850" cy="612372"/>
          </a:xfrm>
          <a:solidFill>
            <a:schemeClr val="tx1">
              <a:lumMod val="65000"/>
            </a:schemeClr>
          </a:solidFill>
        </p:grpSpPr>
        <p:grpSp>
          <p:nvGrpSpPr>
            <p:cNvPr id="11" name="Group 4065">
              <a:extLst>
                <a:ext uri="{FF2B5EF4-FFF2-40B4-BE49-F238E27FC236}">
                  <a16:creationId xmlns:a16="http://schemas.microsoft.com/office/drawing/2014/main" id="{D5927850-14CA-4AFD-8EA5-1A2E49666F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24104" y="7736890"/>
              <a:ext cx="2783165" cy="611574"/>
              <a:chOff x="574" y="343"/>
              <a:chExt cx="853" cy="195"/>
            </a:xfrm>
            <a:grpFill/>
          </p:grpSpPr>
          <p:grpSp>
            <p:nvGrpSpPr>
              <p:cNvPr id="56" name="Group 4066">
                <a:extLst>
                  <a:ext uri="{FF2B5EF4-FFF2-40B4-BE49-F238E27FC236}">
                    <a16:creationId xmlns:a16="http://schemas.microsoft.com/office/drawing/2014/main" id="{D7CE1CC1-EB4D-4E46-9F1E-8CAAC6E580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4" y="343"/>
                <a:ext cx="69" cy="195"/>
                <a:chOff x="4830" y="3800"/>
                <a:chExt cx="69" cy="195"/>
              </a:xfrm>
              <a:grpFill/>
            </p:grpSpPr>
            <p:grpSp>
              <p:nvGrpSpPr>
                <p:cNvPr id="178" name="Group 4067">
                  <a:extLst>
                    <a:ext uri="{FF2B5EF4-FFF2-40B4-BE49-F238E27FC236}">
                      <a16:creationId xmlns:a16="http://schemas.microsoft.com/office/drawing/2014/main" id="{35B31C16-245D-4DE4-A119-72E55678E6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0" y="3800"/>
                  <a:ext cx="69" cy="98"/>
                  <a:chOff x="4830" y="3800"/>
                  <a:chExt cx="69" cy="98"/>
                </a:xfrm>
                <a:grpFill/>
              </p:grpSpPr>
              <p:sp>
                <p:nvSpPr>
                  <p:cNvPr id="184" name="Line 4068">
                    <a:extLst>
                      <a:ext uri="{FF2B5EF4-FFF2-40B4-BE49-F238E27FC236}">
                        <a16:creationId xmlns:a16="http://schemas.microsoft.com/office/drawing/2014/main" id="{ED34EB6A-577A-4A4B-BABE-9AA9AD905C45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9" y="3864"/>
                    <a:ext cx="0" cy="3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" name="Line 4069">
                    <a:extLst>
                      <a:ext uri="{FF2B5EF4-FFF2-40B4-BE49-F238E27FC236}">
                        <a16:creationId xmlns:a16="http://schemas.microsoft.com/office/drawing/2014/main" id="{66E85BF3-BBC0-40AB-8286-8528AA60E55E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844" y="3880"/>
                    <a:ext cx="10" cy="15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" name="Line 4070">
                    <a:extLst>
                      <a:ext uri="{FF2B5EF4-FFF2-40B4-BE49-F238E27FC236}">
                        <a16:creationId xmlns:a16="http://schemas.microsoft.com/office/drawing/2014/main" id="{E468BA3B-707A-49B5-AEBF-5F4A5DFD0A6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843" y="3866"/>
                    <a:ext cx="10" cy="1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Oval 4071">
                    <a:extLst>
                      <a:ext uri="{FF2B5EF4-FFF2-40B4-BE49-F238E27FC236}">
                        <a16:creationId xmlns:a16="http://schemas.microsoft.com/office/drawing/2014/main" id="{81C8B3E6-9A18-4C91-B9D1-180B39D8AB6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0" y="3800"/>
                    <a:ext cx="69" cy="6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9" name="Group 4072">
                  <a:extLst>
                    <a:ext uri="{FF2B5EF4-FFF2-40B4-BE49-F238E27FC236}">
                      <a16:creationId xmlns:a16="http://schemas.microsoft.com/office/drawing/2014/main" id="{2973A314-0814-4F48-B0F1-62A115D52A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0" y="3897"/>
                  <a:ext cx="69" cy="98"/>
                  <a:chOff x="4830" y="3897"/>
                  <a:chExt cx="69" cy="98"/>
                </a:xfrm>
                <a:grpFill/>
              </p:grpSpPr>
              <p:sp>
                <p:nvSpPr>
                  <p:cNvPr id="180" name="Line 4073">
                    <a:extLst>
                      <a:ext uri="{FF2B5EF4-FFF2-40B4-BE49-F238E27FC236}">
                        <a16:creationId xmlns:a16="http://schemas.microsoft.com/office/drawing/2014/main" id="{EA0295A7-B12D-4E2D-B942-E0324E7315C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850" y="3897"/>
                    <a:ext cx="0" cy="3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Line 4074">
                    <a:extLst>
                      <a:ext uri="{FF2B5EF4-FFF2-40B4-BE49-F238E27FC236}">
                        <a16:creationId xmlns:a16="http://schemas.microsoft.com/office/drawing/2014/main" id="{938D6B5E-9CB1-441B-B64B-C44297F9AAE5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8" y="3902"/>
                    <a:ext cx="7" cy="11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" name="Line 4075">
                    <a:extLst>
                      <a:ext uri="{FF2B5EF4-FFF2-40B4-BE49-F238E27FC236}">
                        <a16:creationId xmlns:a16="http://schemas.microsoft.com/office/drawing/2014/main" id="{F3AC4F20-ECB2-4488-B331-83D7180D611E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876" y="3915"/>
                    <a:ext cx="10" cy="1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" name="Oval 4076">
                    <a:extLst>
                      <a:ext uri="{FF2B5EF4-FFF2-40B4-BE49-F238E27FC236}">
                        <a16:creationId xmlns:a16="http://schemas.microsoft.com/office/drawing/2014/main" id="{8D8B7964-7CD7-470B-84C7-3656331B23C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830" y="3926"/>
                    <a:ext cx="69" cy="6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7" name="Group 4077">
                <a:extLst>
                  <a:ext uri="{FF2B5EF4-FFF2-40B4-BE49-F238E27FC236}">
                    <a16:creationId xmlns:a16="http://schemas.microsoft.com/office/drawing/2014/main" id="{65CE1B46-2DF2-4B5C-BC4F-80F7F2A288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5" y="343"/>
                <a:ext cx="69" cy="195"/>
                <a:chOff x="4830" y="3800"/>
                <a:chExt cx="69" cy="195"/>
              </a:xfrm>
              <a:grpFill/>
            </p:grpSpPr>
            <p:grpSp>
              <p:nvGrpSpPr>
                <p:cNvPr id="168" name="Group 4078">
                  <a:extLst>
                    <a:ext uri="{FF2B5EF4-FFF2-40B4-BE49-F238E27FC236}">
                      <a16:creationId xmlns:a16="http://schemas.microsoft.com/office/drawing/2014/main" id="{354CAB59-7494-49C5-B292-78F9BF0125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0" y="3800"/>
                  <a:ext cx="69" cy="98"/>
                  <a:chOff x="4830" y="3800"/>
                  <a:chExt cx="69" cy="98"/>
                </a:xfrm>
                <a:grpFill/>
              </p:grpSpPr>
              <p:sp>
                <p:nvSpPr>
                  <p:cNvPr id="174" name="Line 4079">
                    <a:extLst>
                      <a:ext uri="{FF2B5EF4-FFF2-40B4-BE49-F238E27FC236}">
                        <a16:creationId xmlns:a16="http://schemas.microsoft.com/office/drawing/2014/main" id="{B4A72D3C-D2F2-478B-9480-8A2DF755403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9" y="3864"/>
                    <a:ext cx="0" cy="3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Line 4080">
                    <a:extLst>
                      <a:ext uri="{FF2B5EF4-FFF2-40B4-BE49-F238E27FC236}">
                        <a16:creationId xmlns:a16="http://schemas.microsoft.com/office/drawing/2014/main" id="{BC94F4FE-B314-42C4-AF2E-D0F18ABD34B4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844" y="3880"/>
                    <a:ext cx="10" cy="15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Line 4081">
                    <a:extLst>
                      <a:ext uri="{FF2B5EF4-FFF2-40B4-BE49-F238E27FC236}">
                        <a16:creationId xmlns:a16="http://schemas.microsoft.com/office/drawing/2014/main" id="{80808375-AC24-4E95-8940-4F87DB91CE04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843" y="3866"/>
                    <a:ext cx="10" cy="1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" name="Oval 4082">
                    <a:extLst>
                      <a:ext uri="{FF2B5EF4-FFF2-40B4-BE49-F238E27FC236}">
                        <a16:creationId xmlns:a16="http://schemas.microsoft.com/office/drawing/2014/main" id="{B5992045-BFD6-4B6A-A5ED-D5AFFA4D03F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0" y="3800"/>
                    <a:ext cx="69" cy="6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9" name="Group 4083">
                  <a:extLst>
                    <a:ext uri="{FF2B5EF4-FFF2-40B4-BE49-F238E27FC236}">
                      <a16:creationId xmlns:a16="http://schemas.microsoft.com/office/drawing/2014/main" id="{BF6409FB-BE87-4A30-A933-DB49BF38FD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0" y="3897"/>
                  <a:ext cx="69" cy="98"/>
                  <a:chOff x="4830" y="3897"/>
                  <a:chExt cx="69" cy="98"/>
                </a:xfrm>
                <a:grpFill/>
              </p:grpSpPr>
              <p:sp>
                <p:nvSpPr>
                  <p:cNvPr id="170" name="Line 4084">
                    <a:extLst>
                      <a:ext uri="{FF2B5EF4-FFF2-40B4-BE49-F238E27FC236}">
                        <a16:creationId xmlns:a16="http://schemas.microsoft.com/office/drawing/2014/main" id="{AB12BDD4-5152-49F5-9AC6-DE07028D311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850" y="3897"/>
                    <a:ext cx="0" cy="3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Line 4085">
                    <a:extLst>
                      <a:ext uri="{FF2B5EF4-FFF2-40B4-BE49-F238E27FC236}">
                        <a16:creationId xmlns:a16="http://schemas.microsoft.com/office/drawing/2014/main" id="{64F882D4-42A7-4004-8F25-AE4AA01B6DF1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8" y="3902"/>
                    <a:ext cx="7" cy="11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Line 4086">
                    <a:extLst>
                      <a:ext uri="{FF2B5EF4-FFF2-40B4-BE49-F238E27FC236}">
                        <a16:creationId xmlns:a16="http://schemas.microsoft.com/office/drawing/2014/main" id="{B24D4196-6411-4F45-89DE-D6A8B59A96B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876" y="3915"/>
                    <a:ext cx="10" cy="1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" name="Oval 4087">
                    <a:extLst>
                      <a:ext uri="{FF2B5EF4-FFF2-40B4-BE49-F238E27FC236}">
                        <a16:creationId xmlns:a16="http://schemas.microsoft.com/office/drawing/2014/main" id="{DD33E91B-4440-4824-B1F7-C04F0668FBC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830" y="3926"/>
                    <a:ext cx="69" cy="6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" name="Group 4088">
                <a:extLst>
                  <a:ext uri="{FF2B5EF4-FFF2-40B4-BE49-F238E27FC236}">
                    <a16:creationId xmlns:a16="http://schemas.microsoft.com/office/drawing/2014/main" id="{32C105FE-B0B2-45E8-820D-0E7502965C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7" y="343"/>
                <a:ext cx="69" cy="195"/>
                <a:chOff x="4830" y="3800"/>
                <a:chExt cx="69" cy="195"/>
              </a:xfrm>
              <a:grpFill/>
            </p:grpSpPr>
            <p:grpSp>
              <p:nvGrpSpPr>
                <p:cNvPr id="158" name="Group 4089">
                  <a:extLst>
                    <a:ext uri="{FF2B5EF4-FFF2-40B4-BE49-F238E27FC236}">
                      <a16:creationId xmlns:a16="http://schemas.microsoft.com/office/drawing/2014/main" id="{46EA9D13-153D-4BA1-92AC-5AF29E6EFC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0" y="3800"/>
                  <a:ext cx="69" cy="98"/>
                  <a:chOff x="4830" y="3800"/>
                  <a:chExt cx="69" cy="98"/>
                </a:xfrm>
                <a:grpFill/>
              </p:grpSpPr>
              <p:sp>
                <p:nvSpPr>
                  <p:cNvPr id="164" name="Line 4090">
                    <a:extLst>
                      <a:ext uri="{FF2B5EF4-FFF2-40B4-BE49-F238E27FC236}">
                        <a16:creationId xmlns:a16="http://schemas.microsoft.com/office/drawing/2014/main" id="{1A345582-40AF-41B7-9263-6C6647E6B7B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9" y="3864"/>
                    <a:ext cx="0" cy="3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Line 4091">
                    <a:extLst>
                      <a:ext uri="{FF2B5EF4-FFF2-40B4-BE49-F238E27FC236}">
                        <a16:creationId xmlns:a16="http://schemas.microsoft.com/office/drawing/2014/main" id="{B59E0A66-B39A-494D-80E8-4547D0DD86CC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844" y="3880"/>
                    <a:ext cx="10" cy="15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Line 4092">
                    <a:extLst>
                      <a:ext uri="{FF2B5EF4-FFF2-40B4-BE49-F238E27FC236}">
                        <a16:creationId xmlns:a16="http://schemas.microsoft.com/office/drawing/2014/main" id="{4FD5BE13-72F4-403C-9E23-31DA19EBDED1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843" y="3866"/>
                    <a:ext cx="10" cy="1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Oval 4093">
                    <a:extLst>
                      <a:ext uri="{FF2B5EF4-FFF2-40B4-BE49-F238E27FC236}">
                        <a16:creationId xmlns:a16="http://schemas.microsoft.com/office/drawing/2014/main" id="{2402279E-C65D-4442-B236-5A50E86CC07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0" y="3800"/>
                    <a:ext cx="69" cy="6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9" name="Group 4094">
                  <a:extLst>
                    <a:ext uri="{FF2B5EF4-FFF2-40B4-BE49-F238E27FC236}">
                      <a16:creationId xmlns:a16="http://schemas.microsoft.com/office/drawing/2014/main" id="{786A30FE-7A91-4873-BD38-A54608462B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0" y="3897"/>
                  <a:ext cx="69" cy="98"/>
                  <a:chOff x="4830" y="3897"/>
                  <a:chExt cx="69" cy="98"/>
                </a:xfrm>
                <a:grpFill/>
              </p:grpSpPr>
              <p:sp>
                <p:nvSpPr>
                  <p:cNvPr id="160" name="Line 4095">
                    <a:extLst>
                      <a:ext uri="{FF2B5EF4-FFF2-40B4-BE49-F238E27FC236}">
                        <a16:creationId xmlns:a16="http://schemas.microsoft.com/office/drawing/2014/main" id="{334A7523-972A-406D-8802-3E9FEB0F7E30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850" y="3897"/>
                    <a:ext cx="0" cy="3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Line 4096">
                    <a:extLst>
                      <a:ext uri="{FF2B5EF4-FFF2-40B4-BE49-F238E27FC236}">
                        <a16:creationId xmlns:a16="http://schemas.microsoft.com/office/drawing/2014/main" id="{E0CC0E93-C8F2-4915-B42B-0DDBAAF48CE4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8" y="3902"/>
                    <a:ext cx="7" cy="11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Line 4097">
                    <a:extLst>
                      <a:ext uri="{FF2B5EF4-FFF2-40B4-BE49-F238E27FC236}">
                        <a16:creationId xmlns:a16="http://schemas.microsoft.com/office/drawing/2014/main" id="{527E303F-8AD4-4335-8254-0D05F66CEC32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876" y="3915"/>
                    <a:ext cx="10" cy="1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Oval 4098">
                    <a:extLst>
                      <a:ext uri="{FF2B5EF4-FFF2-40B4-BE49-F238E27FC236}">
                        <a16:creationId xmlns:a16="http://schemas.microsoft.com/office/drawing/2014/main" id="{38E82348-9380-468C-A069-6AD52628384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830" y="3926"/>
                    <a:ext cx="69" cy="6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9" name="Group 4099">
                <a:extLst>
                  <a:ext uri="{FF2B5EF4-FFF2-40B4-BE49-F238E27FC236}">
                    <a16:creationId xmlns:a16="http://schemas.microsoft.com/office/drawing/2014/main" id="{654ACEA8-4808-4324-81CD-6F13A56A04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0" y="343"/>
                <a:ext cx="69" cy="195"/>
                <a:chOff x="4830" y="3800"/>
                <a:chExt cx="69" cy="195"/>
              </a:xfrm>
              <a:grpFill/>
            </p:grpSpPr>
            <p:grpSp>
              <p:nvGrpSpPr>
                <p:cNvPr id="148" name="Group 4100">
                  <a:extLst>
                    <a:ext uri="{FF2B5EF4-FFF2-40B4-BE49-F238E27FC236}">
                      <a16:creationId xmlns:a16="http://schemas.microsoft.com/office/drawing/2014/main" id="{7AFEE35E-99A0-4A9B-9F93-A52FF87C62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0" y="3800"/>
                  <a:ext cx="69" cy="98"/>
                  <a:chOff x="4830" y="3800"/>
                  <a:chExt cx="69" cy="98"/>
                </a:xfrm>
                <a:grpFill/>
              </p:grpSpPr>
              <p:sp>
                <p:nvSpPr>
                  <p:cNvPr id="154" name="Line 4101">
                    <a:extLst>
                      <a:ext uri="{FF2B5EF4-FFF2-40B4-BE49-F238E27FC236}">
                        <a16:creationId xmlns:a16="http://schemas.microsoft.com/office/drawing/2014/main" id="{46A7FD4F-B092-4ABE-99FE-0CD53719867D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9" y="3864"/>
                    <a:ext cx="0" cy="3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Line 4102">
                    <a:extLst>
                      <a:ext uri="{FF2B5EF4-FFF2-40B4-BE49-F238E27FC236}">
                        <a16:creationId xmlns:a16="http://schemas.microsoft.com/office/drawing/2014/main" id="{3F6271E0-B85F-4FA7-B522-14C0A6C221CD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844" y="3880"/>
                    <a:ext cx="10" cy="15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Line 4103">
                    <a:extLst>
                      <a:ext uri="{FF2B5EF4-FFF2-40B4-BE49-F238E27FC236}">
                        <a16:creationId xmlns:a16="http://schemas.microsoft.com/office/drawing/2014/main" id="{14A10F5F-C4BF-42C3-813F-C2A054BD816E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843" y="3866"/>
                    <a:ext cx="10" cy="1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Oval 4104">
                    <a:extLst>
                      <a:ext uri="{FF2B5EF4-FFF2-40B4-BE49-F238E27FC236}">
                        <a16:creationId xmlns:a16="http://schemas.microsoft.com/office/drawing/2014/main" id="{E6A4250F-2D95-48FF-958B-54181B74568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0" y="3800"/>
                    <a:ext cx="69" cy="6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9" name="Group 4105">
                  <a:extLst>
                    <a:ext uri="{FF2B5EF4-FFF2-40B4-BE49-F238E27FC236}">
                      <a16:creationId xmlns:a16="http://schemas.microsoft.com/office/drawing/2014/main" id="{5AD416E5-E62C-4BA8-A7AC-1163AA06F4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0" y="3897"/>
                  <a:ext cx="69" cy="98"/>
                  <a:chOff x="4830" y="3897"/>
                  <a:chExt cx="69" cy="98"/>
                </a:xfrm>
                <a:grpFill/>
              </p:grpSpPr>
              <p:sp>
                <p:nvSpPr>
                  <p:cNvPr id="150" name="Line 4106">
                    <a:extLst>
                      <a:ext uri="{FF2B5EF4-FFF2-40B4-BE49-F238E27FC236}">
                        <a16:creationId xmlns:a16="http://schemas.microsoft.com/office/drawing/2014/main" id="{93CE57DE-B9FD-485B-8AD1-E611649536BA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850" y="3897"/>
                    <a:ext cx="0" cy="3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Line 4107">
                    <a:extLst>
                      <a:ext uri="{FF2B5EF4-FFF2-40B4-BE49-F238E27FC236}">
                        <a16:creationId xmlns:a16="http://schemas.microsoft.com/office/drawing/2014/main" id="{63C85D59-33E6-404F-A0D0-3142F723107D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8" y="3902"/>
                    <a:ext cx="7" cy="11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Line 4108">
                    <a:extLst>
                      <a:ext uri="{FF2B5EF4-FFF2-40B4-BE49-F238E27FC236}">
                        <a16:creationId xmlns:a16="http://schemas.microsoft.com/office/drawing/2014/main" id="{7CAF0639-52D5-4449-9678-A2AF795534B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876" y="3915"/>
                    <a:ext cx="10" cy="1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Oval 4109">
                    <a:extLst>
                      <a:ext uri="{FF2B5EF4-FFF2-40B4-BE49-F238E27FC236}">
                        <a16:creationId xmlns:a16="http://schemas.microsoft.com/office/drawing/2014/main" id="{A61F1D18-9AAA-4BA6-B682-51468BAC234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830" y="3926"/>
                    <a:ext cx="69" cy="6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0" name="Group 4110">
                <a:extLst>
                  <a:ext uri="{FF2B5EF4-FFF2-40B4-BE49-F238E27FC236}">
                    <a16:creationId xmlns:a16="http://schemas.microsoft.com/office/drawing/2014/main" id="{D6657D39-E439-4175-8D23-7418675A0D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6" y="343"/>
                <a:ext cx="69" cy="195"/>
                <a:chOff x="4830" y="3800"/>
                <a:chExt cx="69" cy="195"/>
              </a:xfrm>
              <a:grpFill/>
            </p:grpSpPr>
            <p:grpSp>
              <p:nvGrpSpPr>
                <p:cNvPr id="138" name="Group 4111">
                  <a:extLst>
                    <a:ext uri="{FF2B5EF4-FFF2-40B4-BE49-F238E27FC236}">
                      <a16:creationId xmlns:a16="http://schemas.microsoft.com/office/drawing/2014/main" id="{43AD0541-717C-44F2-AAAF-56AD93F789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0" y="3800"/>
                  <a:ext cx="69" cy="98"/>
                  <a:chOff x="4830" y="3800"/>
                  <a:chExt cx="69" cy="98"/>
                </a:xfrm>
                <a:grpFill/>
              </p:grpSpPr>
              <p:sp>
                <p:nvSpPr>
                  <p:cNvPr id="144" name="Line 4112">
                    <a:extLst>
                      <a:ext uri="{FF2B5EF4-FFF2-40B4-BE49-F238E27FC236}">
                        <a16:creationId xmlns:a16="http://schemas.microsoft.com/office/drawing/2014/main" id="{00D4135F-29E6-4D49-B1D8-B344EBEDE8E5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9" y="3864"/>
                    <a:ext cx="0" cy="3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Line 4113">
                    <a:extLst>
                      <a:ext uri="{FF2B5EF4-FFF2-40B4-BE49-F238E27FC236}">
                        <a16:creationId xmlns:a16="http://schemas.microsoft.com/office/drawing/2014/main" id="{8B32E9BC-1AD9-4ADC-8088-700B52B3DFCD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844" y="3880"/>
                    <a:ext cx="10" cy="15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Line 4114">
                    <a:extLst>
                      <a:ext uri="{FF2B5EF4-FFF2-40B4-BE49-F238E27FC236}">
                        <a16:creationId xmlns:a16="http://schemas.microsoft.com/office/drawing/2014/main" id="{FB02A317-4A9B-4C40-8BBF-67A2D37759E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843" y="3866"/>
                    <a:ext cx="10" cy="1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Oval 4115">
                    <a:extLst>
                      <a:ext uri="{FF2B5EF4-FFF2-40B4-BE49-F238E27FC236}">
                        <a16:creationId xmlns:a16="http://schemas.microsoft.com/office/drawing/2014/main" id="{58453A85-B401-4DC2-9A02-AC48E9B1D5F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0" y="3800"/>
                    <a:ext cx="69" cy="6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9" name="Group 4116">
                  <a:extLst>
                    <a:ext uri="{FF2B5EF4-FFF2-40B4-BE49-F238E27FC236}">
                      <a16:creationId xmlns:a16="http://schemas.microsoft.com/office/drawing/2014/main" id="{DF7369BD-8D11-4F6B-B585-345B151BB5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0" y="3897"/>
                  <a:ext cx="69" cy="98"/>
                  <a:chOff x="4830" y="3897"/>
                  <a:chExt cx="69" cy="98"/>
                </a:xfrm>
                <a:grpFill/>
              </p:grpSpPr>
              <p:sp>
                <p:nvSpPr>
                  <p:cNvPr id="140" name="Line 4117">
                    <a:extLst>
                      <a:ext uri="{FF2B5EF4-FFF2-40B4-BE49-F238E27FC236}">
                        <a16:creationId xmlns:a16="http://schemas.microsoft.com/office/drawing/2014/main" id="{F01F2345-3EAC-4361-AE98-78D7146BF201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850" y="3897"/>
                    <a:ext cx="0" cy="3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Line 4118">
                    <a:extLst>
                      <a:ext uri="{FF2B5EF4-FFF2-40B4-BE49-F238E27FC236}">
                        <a16:creationId xmlns:a16="http://schemas.microsoft.com/office/drawing/2014/main" id="{5A8BF53D-AFFB-4F34-A5C2-898A4C7C9F1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8" y="3902"/>
                    <a:ext cx="7" cy="11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Line 4119">
                    <a:extLst>
                      <a:ext uri="{FF2B5EF4-FFF2-40B4-BE49-F238E27FC236}">
                        <a16:creationId xmlns:a16="http://schemas.microsoft.com/office/drawing/2014/main" id="{9CCA0D7D-8B99-42D4-9E35-C375F5E80CFD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876" y="3915"/>
                    <a:ext cx="10" cy="1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Oval 4120">
                    <a:extLst>
                      <a:ext uri="{FF2B5EF4-FFF2-40B4-BE49-F238E27FC236}">
                        <a16:creationId xmlns:a16="http://schemas.microsoft.com/office/drawing/2014/main" id="{3A8BE71F-4541-4B79-A6CA-6B3F1CB0970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830" y="3926"/>
                    <a:ext cx="69" cy="6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" name="Group 4121">
                <a:extLst>
                  <a:ext uri="{FF2B5EF4-FFF2-40B4-BE49-F238E27FC236}">
                    <a16:creationId xmlns:a16="http://schemas.microsoft.com/office/drawing/2014/main" id="{3A177C45-E026-46D8-9F9E-04280056BB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9" y="343"/>
                <a:ext cx="69" cy="195"/>
                <a:chOff x="4830" y="3800"/>
                <a:chExt cx="69" cy="195"/>
              </a:xfrm>
              <a:grpFill/>
            </p:grpSpPr>
            <p:grpSp>
              <p:nvGrpSpPr>
                <p:cNvPr id="128" name="Group 4122">
                  <a:extLst>
                    <a:ext uri="{FF2B5EF4-FFF2-40B4-BE49-F238E27FC236}">
                      <a16:creationId xmlns:a16="http://schemas.microsoft.com/office/drawing/2014/main" id="{FDC9C997-1966-49D6-9DC7-FEB8A7974E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0" y="3800"/>
                  <a:ext cx="69" cy="98"/>
                  <a:chOff x="4830" y="3800"/>
                  <a:chExt cx="69" cy="98"/>
                </a:xfrm>
                <a:grpFill/>
              </p:grpSpPr>
              <p:sp>
                <p:nvSpPr>
                  <p:cNvPr id="134" name="Line 4123">
                    <a:extLst>
                      <a:ext uri="{FF2B5EF4-FFF2-40B4-BE49-F238E27FC236}">
                        <a16:creationId xmlns:a16="http://schemas.microsoft.com/office/drawing/2014/main" id="{E7CADD11-0280-450E-A63B-FAACDA02919C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9" y="3864"/>
                    <a:ext cx="0" cy="3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Line 4124">
                    <a:extLst>
                      <a:ext uri="{FF2B5EF4-FFF2-40B4-BE49-F238E27FC236}">
                        <a16:creationId xmlns:a16="http://schemas.microsoft.com/office/drawing/2014/main" id="{1856A2AC-2EF9-448D-830D-877716FB4A9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844" y="3880"/>
                    <a:ext cx="10" cy="15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Line 4125">
                    <a:extLst>
                      <a:ext uri="{FF2B5EF4-FFF2-40B4-BE49-F238E27FC236}">
                        <a16:creationId xmlns:a16="http://schemas.microsoft.com/office/drawing/2014/main" id="{2DF80306-95D1-4FC8-9087-79908F2712D1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843" y="3866"/>
                    <a:ext cx="10" cy="1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Oval 4126">
                    <a:extLst>
                      <a:ext uri="{FF2B5EF4-FFF2-40B4-BE49-F238E27FC236}">
                        <a16:creationId xmlns:a16="http://schemas.microsoft.com/office/drawing/2014/main" id="{984DC8BE-B059-43F1-863C-CE885E07E28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0" y="3800"/>
                    <a:ext cx="69" cy="6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" name="Group 4127">
                  <a:extLst>
                    <a:ext uri="{FF2B5EF4-FFF2-40B4-BE49-F238E27FC236}">
                      <a16:creationId xmlns:a16="http://schemas.microsoft.com/office/drawing/2014/main" id="{4E10EFE5-8D46-41F4-88BD-1FA10943B3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0" y="3897"/>
                  <a:ext cx="69" cy="98"/>
                  <a:chOff x="4830" y="3897"/>
                  <a:chExt cx="69" cy="98"/>
                </a:xfrm>
                <a:grpFill/>
              </p:grpSpPr>
              <p:sp>
                <p:nvSpPr>
                  <p:cNvPr id="130" name="Line 4128">
                    <a:extLst>
                      <a:ext uri="{FF2B5EF4-FFF2-40B4-BE49-F238E27FC236}">
                        <a16:creationId xmlns:a16="http://schemas.microsoft.com/office/drawing/2014/main" id="{E587E688-AD05-471A-9699-DC98DF6C30DD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850" y="3897"/>
                    <a:ext cx="0" cy="3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Line 4129">
                    <a:extLst>
                      <a:ext uri="{FF2B5EF4-FFF2-40B4-BE49-F238E27FC236}">
                        <a16:creationId xmlns:a16="http://schemas.microsoft.com/office/drawing/2014/main" id="{0FD0F1A3-0549-496D-A79E-5B75F7AC8D05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8" y="3902"/>
                    <a:ext cx="7" cy="11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Line 4130">
                    <a:extLst>
                      <a:ext uri="{FF2B5EF4-FFF2-40B4-BE49-F238E27FC236}">
                        <a16:creationId xmlns:a16="http://schemas.microsoft.com/office/drawing/2014/main" id="{48999999-3871-45AA-A83A-439BA6BCB6C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876" y="3915"/>
                    <a:ext cx="10" cy="1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Oval 4131">
                    <a:extLst>
                      <a:ext uri="{FF2B5EF4-FFF2-40B4-BE49-F238E27FC236}">
                        <a16:creationId xmlns:a16="http://schemas.microsoft.com/office/drawing/2014/main" id="{4848E17F-FB62-4B90-A0CD-AD654F18381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830" y="3926"/>
                    <a:ext cx="69" cy="6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2" name="Group 4132">
                <a:extLst>
                  <a:ext uri="{FF2B5EF4-FFF2-40B4-BE49-F238E27FC236}">
                    <a16:creationId xmlns:a16="http://schemas.microsoft.com/office/drawing/2014/main" id="{B221990A-18A0-42F7-855E-2144470347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1" y="343"/>
                <a:ext cx="69" cy="195"/>
                <a:chOff x="4830" y="3800"/>
                <a:chExt cx="69" cy="195"/>
              </a:xfrm>
              <a:grpFill/>
            </p:grpSpPr>
            <p:grpSp>
              <p:nvGrpSpPr>
                <p:cNvPr id="118" name="Group 4133">
                  <a:extLst>
                    <a:ext uri="{FF2B5EF4-FFF2-40B4-BE49-F238E27FC236}">
                      <a16:creationId xmlns:a16="http://schemas.microsoft.com/office/drawing/2014/main" id="{1A1890FB-EC2F-4E63-A15C-30C08280F2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0" y="3800"/>
                  <a:ext cx="69" cy="98"/>
                  <a:chOff x="4830" y="3800"/>
                  <a:chExt cx="69" cy="98"/>
                </a:xfrm>
                <a:grpFill/>
              </p:grpSpPr>
              <p:sp>
                <p:nvSpPr>
                  <p:cNvPr id="124" name="Line 4134">
                    <a:extLst>
                      <a:ext uri="{FF2B5EF4-FFF2-40B4-BE49-F238E27FC236}">
                        <a16:creationId xmlns:a16="http://schemas.microsoft.com/office/drawing/2014/main" id="{63A23C48-B851-4242-A0A9-87749629D342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9" y="3864"/>
                    <a:ext cx="0" cy="3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Line 4135">
                    <a:extLst>
                      <a:ext uri="{FF2B5EF4-FFF2-40B4-BE49-F238E27FC236}">
                        <a16:creationId xmlns:a16="http://schemas.microsoft.com/office/drawing/2014/main" id="{EE9E5123-0750-4315-BF51-B306AB5AC05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844" y="3880"/>
                    <a:ext cx="10" cy="15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Line 4136">
                    <a:extLst>
                      <a:ext uri="{FF2B5EF4-FFF2-40B4-BE49-F238E27FC236}">
                        <a16:creationId xmlns:a16="http://schemas.microsoft.com/office/drawing/2014/main" id="{16CFB10B-FD75-4B37-865F-47F8662D755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843" y="3866"/>
                    <a:ext cx="10" cy="1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Oval 4137">
                    <a:extLst>
                      <a:ext uri="{FF2B5EF4-FFF2-40B4-BE49-F238E27FC236}">
                        <a16:creationId xmlns:a16="http://schemas.microsoft.com/office/drawing/2014/main" id="{43F96170-1EA5-4103-8893-2D9B248EA7D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0" y="3800"/>
                    <a:ext cx="69" cy="6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9" name="Group 4138">
                  <a:extLst>
                    <a:ext uri="{FF2B5EF4-FFF2-40B4-BE49-F238E27FC236}">
                      <a16:creationId xmlns:a16="http://schemas.microsoft.com/office/drawing/2014/main" id="{A8DDDC9D-49DE-4E39-8F77-0B56DCF08A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0" y="3897"/>
                  <a:ext cx="69" cy="98"/>
                  <a:chOff x="4830" y="3897"/>
                  <a:chExt cx="69" cy="98"/>
                </a:xfrm>
                <a:grpFill/>
              </p:grpSpPr>
              <p:sp>
                <p:nvSpPr>
                  <p:cNvPr id="120" name="Line 4139">
                    <a:extLst>
                      <a:ext uri="{FF2B5EF4-FFF2-40B4-BE49-F238E27FC236}">
                        <a16:creationId xmlns:a16="http://schemas.microsoft.com/office/drawing/2014/main" id="{E406894D-6D9F-4814-8EA9-11CE4355032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850" y="3897"/>
                    <a:ext cx="0" cy="3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Line 4140">
                    <a:extLst>
                      <a:ext uri="{FF2B5EF4-FFF2-40B4-BE49-F238E27FC236}">
                        <a16:creationId xmlns:a16="http://schemas.microsoft.com/office/drawing/2014/main" id="{B90FD33F-AFC8-4328-AA6A-2A0E853E976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8" y="3902"/>
                    <a:ext cx="7" cy="11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Line 4141">
                    <a:extLst>
                      <a:ext uri="{FF2B5EF4-FFF2-40B4-BE49-F238E27FC236}">
                        <a16:creationId xmlns:a16="http://schemas.microsoft.com/office/drawing/2014/main" id="{1E3EA3D2-56EC-4E1F-BD56-C76D8F63D4E2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876" y="3915"/>
                    <a:ext cx="10" cy="1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Oval 4142">
                    <a:extLst>
                      <a:ext uri="{FF2B5EF4-FFF2-40B4-BE49-F238E27FC236}">
                        <a16:creationId xmlns:a16="http://schemas.microsoft.com/office/drawing/2014/main" id="{EDEEEB15-AAA6-46A3-92B3-8A138C55634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830" y="3926"/>
                    <a:ext cx="69" cy="6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3" name="Group 4143">
                <a:extLst>
                  <a:ext uri="{FF2B5EF4-FFF2-40B4-BE49-F238E27FC236}">
                    <a16:creationId xmlns:a16="http://schemas.microsoft.com/office/drawing/2014/main" id="{92D54A87-BCF5-4257-AD88-FA8CD492DE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44" y="343"/>
                <a:ext cx="69" cy="195"/>
                <a:chOff x="4830" y="3800"/>
                <a:chExt cx="69" cy="195"/>
              </a:xfrm>
              <a:grpFill/>
            </p:grpSpPr>
            <p:grpSp>
              <p:nvGrpSpPr>
                <p:cNvPr id="108" name="Group 4144">
                  <a:extLst>
                    <a:ext uri="{FF2B5EF4-FFF2-40B4-BE49-F238E27FC236}">
                      <a16:creationId xmlns:a16="http://schemas.microsoft.com/office/drawing/2014/main" id="{8D7D2A86-E14F-4980-966B-BCB9B2A115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0" y="3800"/>
                  <a:ext cx="69" cy="98"/>
                  <a:chOff x="4830" y="3800"/>
                  <a:chExt cx="69" cy="98"/>
                </a:xfrm>
                <a:grpFill/>
              </p:grpSpPr>
              <p:sp>
                <p:nvSpPr>
                  <p:cNvPr id="114" name="Line 4145">
                    <a:extLst>
                      <a:ext uri="{FF2B5EF4-FFF2-40B4-BE49-F238E27FC236}">
                        <a16:creationId xmlns:a16="http://schemas.microsoft.com/office/drawing/2014/main" id="{C4DFDA6C-F8E0-4B97-AA67-4188726DFF0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9" y="3864"/>
                    <a:ext cx="0" cy="3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Line 4146">
                    <a:extLst>
                      <a:ext uri="{FF2B5EF4-FFF2-40B4-BE49-F238E27FC236}">
                        <a16:creationId xmlns:a16="http://schemas.microsoft.com/office/drawing/2014/main" id="{3A124CBB-A65B-4A93-8F93-C189FF02ACE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844" y="3880"/>
                    <a:ext cx="10" cy="15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Line 4147">
                    <a:extLst>
                      <a:ext uri="{FF2B5EF4-FFF2-40B4-BE49-F238E27FC236}">
                        <a16:creationId xmlns:a16="http://schemas.microsoft.com/office/drawing/2014/main" id="{FFA9B495-B61A-4C1B-AD0A-08DB6EF8889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843" y="3866"/>
                    <a:ext cx="10" cy="1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Oval 4148">
                    <a:extLst>
                      <a:ext uri="{FF2B5EF4-FFF2-40B4-BE49-F238E27FC236}">
                        <a16:creationId xmlns:a16="http://schemas.microsoft.com/office/drawing/2014/main" id="{EBACD4F7-172B-4AA1-BD24-009336D5B05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0" y="3800"/>
                    <a:ext cx="69" cy="6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" name="Group 4149">
                  <a:extLst>
                    <a:ext uri="{FF2B5EF4-FFF2-40B4-BE49-F238E27FC236}">
                      <a16:creationId xmlns:a16="http://schemas.microsoft.com/office/drawing/2014/main" id="{21098957-E0E4-4F05-97FF-C0E184D12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0" y="3897"/>
                  <a:ext cx="69" cy="98"/>
                  <a:chOff x="4830" y="3897"/>
                  <a:chExt cx="69" cy="98"/>
                </a:xfrm>
                <a:grpFill/>
              </p:grpSpPr>
              <p:sp>
                <p:nvSpPr>
                  <p:cNvPr id="110" name="Line 4150">
                    <a:extLst>
                      <a:ext uri="{FF2B5EF4-FFF2-40B4-BE49-F238E27FC236}">
                        <a16:creationId xmlns:a16="http://schemas.microsoft.com/office/drawing/2014/main" id="{F235DBE2-2494-4DB2-81F4-EDBD85B2D3C0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850" y="3897"/>
                    <a:ext cx="0" cy="3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Line 4151">
                    <a:extLst>
                      <a:ext uri="{FF2B5EF4-FFF2-40B4-BE49-F238E27FC236}">
                        <a16:creationId xmlns:a16="http://schemas.microsoft.com/office/drawing/2014/main" id="{1DA3693E-C55B-4000-9CBF-C36AC22DACA2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8" y="3902"/>
                    <a:ext cx="7" cy="11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Line 4152">
                    <a:extLst>
                      <a:ext uri="{FF2B5EF4-FFF2-40B4-BE49-F238E27FC236}">
                        <a16:creationId xmlns:a16="http://schemas.microsoft.com/office/drawing/2014/main" id="{498A8B57-EE87-4BD4-9388-49534D8FED4C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876" y="3915"/>
                    <a:ext cx="10" cy="1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Oval 4153">
                    <a:extLst>
                      <a:ext uri="{FF2B5EF4-FFF2-40B4-BE49-F238E27FC236}">
                        <a16:creationId xmlns:a16="http://schemas.microsoft.com/office/drawing/2014/main" id="{A7FF85F0-E5C5-44B0-8683-8D093A73D7C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830" y="3926"/>
                    <a:ext cx="69" cy="6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4" name="Group 4154">
                <a:extLst>
                  <a:ext uri="{FF2B5EF4-FFF2-40B4-BE49-F238E27FC236}">
                    <a16:creationId xmlns:a16="http://schemas.microsoft.com/office/drawing/2014/main" id="{56C64C20-8ED2-488E-B348-61CE48A048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2" y="343"/>
                <a:ext cx="69" cy="195"/>
                <a:chOff x="4830" y="3800"/>
                <a:chExt cx="69" cy="195"/>
              </a:xfrm>
              <a:grpFill/>
            </p:grpSpPr>
            <p:grpSp>
              <p:nvGrpSpPr>
                <p:cNvPr id="98" name="Group 4155">
                  <a:extLst>
                    <a:ext uri="{FF2B5EF4-FFF2-40B4-BE49-F238E27FC236}">
                      <a16:creationId xmlns:a16="http://schemas.microsoft.com/office/drawing/2014/main" id="{4C58D9F7-2248-4915-BFF2-5BC3E7FE31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0" y="3800"/>
                  <a:ext cx="69" cy="98"/>
                  <a:chOff x="4830" y="3800"/>
                  <a:chExt cx="69" cy="98"/>
                </a:xfrm>
                <a:grpFill/>
              </p:grpSpPr>
              <p:sp>
                <p:nvSpPr>
                  <p:cNvPr id="104" name="Line 4156">
                    <a:extLst>
                      <a:ext uri="{FF2B5EF4-FFF2-40B4-BE49-F238E27FC236}">
                        <a16:creationId xmlns:a16="http://schemas.microsoft.com/office/drawing/2014/main" id="{4B3F0524-348A-4440-B9C0-44CD8F1D8B40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9" y="3864"/>
                    <a:ext cx="0" cy="3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Line 4157">
                    <a:extLst>
                      <a:ext uri="{FF2B5EF4-FFF2-40B4-BE49-F238E27FC236}">
                        <a16:creationId xmlns:a16="http://schemas.microsoft.com/office/drawing/2014/main" id="{C564230C-E23A-42F3-914A-C045BF89EA30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844" y="3880"/>
                    <a:ext cx="10" cy="15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Line 4158">
                    <a:extLst>
                      <a:ext uri="{FF2B5EF4-FFF2-40B4-BE49-F238E27FC236}">
                        <a16:creationId xmlns:a16="http://schemas.microsoft.com/office/drawing/2014/main" id="{6EA03139-6EC8-4960-9515-A3BC725986A9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843" y="3866"/>
                    <a:ext cx="10" cy="1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Oval 4159">
                    <a:extLst>
                      <a:ext uri="{FF2B5EF4-FFF2-40B4-BE49-F238E27FC236}">
                        <a16:creationId xmlns:a16="http://schemas.microsoft.com/office/drawing/2014/main" id="{4AA8F7B0-EFD2-4BF9-B67C-AEAF0328900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0" y="3800"/>
                    <a:ext cx="69" cy="6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9" name="Group 4160">
                  <a:extLst>
                    <a:ext uri="{FF2B5EF4-FFF2-40B4-BE49-F238E27FC236}">
                      <a16:creationId xmlns:a16="http://schemas.microsoft.com/office/drawing/2014/main" id="{4BF526C4-E903-4ED0-9266-106D80E52C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0" y="3897"/>
                  <a:ext cx="69" cy="98"/>
                  <a:chOff x="4830" y="3897"/>
                  <a:chExt cx="69" cy="98"/>
                </a:xfrm>
                <a:grpFill/>
              </p:grpSpPr>
              <p:sp>
                <p:nvSpPr>
                  <p:cNvPr id="100" name="Line 4161">
                    <a:extLst>
                      <a:ext uri="{FF2B5EF4-FFF2-40B4-BE49-F238E27FC236}">
                        <a16:creationId xmlns:a16="http://schemas.microsoft.com/office/drawing/2014/main" id="{BC41B0AE-3EAB-47A9-AC93-4F50BF719A1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850" y="3897"/>
                    <a:ext cx="0" cy="3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Line 4162">
                    <a:extLst>
                      <a:ext uri="{FF2B5EF4-FFF2-40B4-BE49-F238E27FC236}">
                        <a16:creationId xmlns:a16="http://schemas.microsoft.com/office/drawing/2014/main" id="{F84C6FA0-B67B-472A-BCA6-60F86107DF10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8" y="3902"/>
                    <a:ext cx="7" cy="11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Line 4163">
                    <a:extLst>
                      <a:ext uri="{FF2B5EF4-FFF2-40B4-BE49-F238E27FC236}">
                        <a16:creationId xmlns:a16="http://schemas.microsoft.com/office/drawing/2014/main" id="{30E0CBAA-7571-4603-96D5-D700769CB01D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876" y="3915"/>
                    <a:ext cx="10" cy="1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Oval 4164">
                    <a:extLst>
                      <a:ext uri="{FF2B5EF4-FFF2-40B4-BE49-F238E27FC236}">
                        <a16:creationId xmlns:a16="http://schemas.microsoft.com/office/drawing/2014/main" id="{8AABF2E8-A0BE-472E-A9FB-FEA670590C8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830" y="3926"/>
                    <a:ext cx="69" cy="6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5" name="Group 4165">
                <a:extLst>
                  <a:ext uri="{FF2B5EF4-FFF2-40B4-BE49-F238E27FC236}">
                    <a16:creationId xmlns:a16="http://schemas.microsoft.com/office/drawing/2014/main" id="{AF936DB9-04F2-4986-93A4-7248475E62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5" y="343"/>
                <a:ext cx="69" cy="195"/>
                <a:chOff x="4830" y="3800"/>
                <a:chExt cx="69" cy="195"/>
              </a:xfrm>
              <a:grpFill/>
            </p:grpSpPr>
            <p:grpSp>
              <p:nvGrpSpPr>
                <p:cNvPr id="88" name="Group 4166">
                  <a:extLst>
                    <a:ext uri="{FF2B5EF4-FFF2-40B4-BE49-F238E27FC236}">
                      <a16:creationId xmlns:a16="http://schemas.microsoft.com/office/drawing/2014/main" id="{3282491E-62A1-42B2-97A0-7B10BA6831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0" y="3800"/>
                  <a:ext cx="69" cy="98"/>
                  <a:chOff x="4830" y="3800"/>
                  <a:chExt cx="69" cy="98"/>
                </a:xfrm>
                <a:grpFill/>
              </p:grpSpPr>
              <p:sp>
                <p:nvSpPr>
                  <p:cNvPr id="94" name="Line 4167">
                    <a:extLst>
                      <a:ext uri="{FF2B5EF4-FFF2-40B4-BE49-F238E27FC236}">
                        <a16:creationId xmlns:a16="http://schemas.microsoft.com/office/drawing/2014/main" id="{5B7F58D3-6531-4F28-827E-0681DB659051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9" y="3864"/>
                    <a:ext cx="0" cy="3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Line 4168">
                    <a:extLst>
                      <a:ext uri="{FF2B5EF4-FFF2-40B4-BE49-F238E27FC236}">
                        <a16:creationId xmlns:a16="http://schemas.microsoft.com/office/drawing/2014/main" id="{C70A6D91-D41E-4D3C-8969-087CE664814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844" y="3880"/>
                    <a:ext cx="10" cy="15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Line 4169">
                    <a:extLst>
                      <a:ext uri="{FF2B5EF4-FFF2-40B4-BE49-F238E27FC236}">
                        <a16:creationId xmlns:a16="http://schemas.microsoft.com/office/drawing/2014/main" id="{5A893AF3-E01C-447D-B579-B804648B2D31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843" y="3866"/>
                    <a:ext cx="10" cy="1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Oval 4170">
                    <a:extLst>
                      <a:ext uri="{FF2B5EF4-FFF2-40B4-BE49-F238E27FC236}">
                        <a16:creationId xmlns:a16="http://schemas.microsoft.com/office/drawing/2014/main" id="{A5BC670F-EB6D-42F8-B6A8-CBF175FE14A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0" y="3800"/>
                    <a:ext cx="69" cy="6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" name="Group 4171">
                  <a:extLst>
                    <a:ext uri="{FF2B5EF4-FFF2-40B4-BE49-F238E27FC236}">
                      <a16:creationId xmlns:a16="http://schemas.microsoft.com/office/drawing/2014/main" id="{7F607817-CDA2-428B-9009-BDD1290BDF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0" y="3897"/>
                  <a:ext cx="69" cy="98"/>
                  <a:chOff x="4830" y="3897"/>
                  <a:chExt cx="69" cy="98"/>
                </a:xfrm>
                <a:grpFill/>
              </p:grpSpPr>
              <p:sp>
                <p:nvSpPr>
                  <p:cNvPr id="90" name="Line 4172">
                    <a:extLst>
                      <a:ext uri="{FF2B5EF4-FFF2-40B4-BE49-F238E27FC236}">
                        <a16:creationId xmlns:a16="http://schemas.microsoft.com/office/drawing/2014/main" id="{FC313CC4-CE76-451F-B046-6567A6CF2E0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850" y="3897"/>
                    <a:ext cx="0" cy="3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Line 4173">
                    <a:extLst>
                      <a:ext uri="{FF2B5EF4-FFF2-40B4-BE49-F238E27FC236}">
                        <a16:creationId xmlns:a16="http://schemas.microsoft.com/office/drawing/2014/main" id="{84635F84-459A-4289-8CA6-33A657CBEB6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8" y="3902"/>
                    <a:ext cx="7" cy="11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Line 4174">
                    <a:extLst>
                      <a:ext uri="{FF2B5EF4-FFF2-40B4-BE49-F238E27FC236}">
                        <a16:creationId xmlns:a16="http://schemas.microsoft.com/office/drawing/2014/main" id="{940F8CC2-CD4D-4F4C-9556-8F230B6B2B0C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876" y="3915"/>
                    <a:ext cx="10" cy="1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Oval 4175">
                    <a:extLst>
                      <a:ext uri="{FF2B5EF4-FFF2-40B4-BE49-F238E27FC236}">
                        <a16:creationId xmlns:a16="http://schemas.microsoft.com/office/drawing/2014/main" id="{BCDA9EB5-FEC6-4106-A9CC-34054962C53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830" y="3926"/>
                    <a:ext cx="69" cy="6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" name="Group 4176">
                <a:extLst>
                  <a:ext uri="{FF2B5EF4-FFF2-40B4-BE49-F238E27FC236}">
                    <a16:creationId xmlns:a16="http://schemas.microsoft.com/office/drawing/2014/main" id="{CE0081C0-E4DD-4357-A1ED-657B9B88B9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86" y="343"/>
                <a:ext cx="69" cy="195"/>
                <a:chOff x="4830" y="3800"/>
                <a:chExt cx="69" cy="195"/>
              </a:xfrm>
              <a:grpFill/>
            </p:grpSpPr>
            <p:grpSp>
              <p:nvGrpSpPr>
                <p:cNvPr id="78" name="Group 4177">
                  <a:extLst>
                    <a:ext uri="{FF2B5EF4-FFF2-40B4-BE49-F238E27FC236}">
                      <a16:creationId xmlns:a16="http://schemas.microsoft.com/office/drawing/2014/main" id="{338814D1-CCF3-4D4C-9355-5CF51124A2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0" y="3800"/>
                  <a:ext cx="69" cy="98"/>
                  <a:chOff x="4830" y="3800"/>
                  <a:chExt cx="69" cy="98"/>
                </a:xfrm>
                <a:grpFill/>
              </p:grpSpPr>
              <p:sp>
                <p:nvSpPr>
                  <p:cNvPr id="84" name="Line 4178">
                    <a:extLst>
                      <a:ext uri="{FF2B5EF4-FFF2-40B4-BE49-F238E27FC236}">
                        <a16:creationId xmlns:a16="http://schemas.microsoft.com/office/drawing/2014/main" id="{36FA3AC7-5429-4EE8-ABBD-D50936E5F51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9" y="3864"/>
                    <a:ext cx="0" cy="3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" name="Line 4179">
                    <a:extLst>
                      <a:ext uri="{FF2B5EF4-FFF2-40B4-BE49-F238E27FC236}">
                        <a16:creationId xmlns:a16="http://schemas.microsoft.com/office/drawing/2014/main" id="{87DB828E-3F9B-4029-9405-B7DFB0F20860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844" y="3880"/>
                    <a:ext cx="10" cy="15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Line 4180">
                    <a:extLst>
                      <a:ext uri="{FF2B5EF4-FFF2-40B4-BE49-F238E27FC236}">
                        <a16:creationId xmlns:a16="http://schemas.microsoft.com/office/drawing/2014/main" id="{F04474B3-3A15-40C3-BF97-F8065F1120D5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843" y="3866"/>
                    <a:ext cx="10" cy="1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Oval 4181">
                    <a:extLst>
                      <a:ext uri="{FF2B5EF4-FFF2-40B4-BE49-F238E27FC236}">
                        <a16:creationId xmlns:a16="http://schemas.microsoft.com/office/drawing/2014/main" id="{B714E7AD-232D-4CFE-A1BF-FFBC77DA8A6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0" y="3800"/>
                    <a:ext cx="69" cy="6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" name="Group 4182">
                  <a:extLst>
                    <a:ext uri="{FF2B5EF4-FFF2-40B4-BE49-F238E27FC236}">
                      <a16:creationId xmlns:a16="http://schemas.microsoft.com/office/drawing/2014/main" id="{E5BFAEB7-FD34-48EE-82B6-475D6DEE5C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0" y="3897"/>
                  <a:ext cx="69" cy="98"/>
                  <a:chOff x="4830" y="3897"/>
                  <a:chExt cx="69" cy="98"/>
                </a:xfrm>
                <a:grpFill/>
              </p:grpSpPr>
              <p:sp>
                <p:nvSpPr>
                  <p:cNvPr id="80" name="Line 4183">
                    <a:extLst>
                      <a:ext uri="{FF2B5EF4-FFF2-40B4-BE49-F238E27FC236}">
                        <a16:creationId xmlns:a16="http://schemas.microsoft.com/office/drawing/2014/main" id="{C38CE295-2E9A-48EF-A562-61A464308A7D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850" y="3897"/>
                    <a:ext cx="0" cy="3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Line 4184">
                    <a:extLst>
                      <a:ext uri="{FF2B5EF4-FFF2-40B4-BE49-F238E27FC236}">
                        <a16:creationId xmlns:a16="http://schemas.microsoft.com/office/drawing/2014/main" id="{6CBFE47B-7BF1-4584-AB00-3AFA708C1B2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8" y="3902"/>
                    <a:ext cx="7" cy="11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Line 4185">
                    <a:extLst>
                      <a:ext uri="{FF2B5EF4-FFF2-40B4-BE49-F238E27FC236}">
                        <a16:creationId xmlns:a16="http://schemas.microsoft.com/office/drawing/2014/main" id="{CBEBD673-6269-4E4B-A1B8-6B72EAD30999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876" y="3915"/>
                    <a:ext cx="10" cy="1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Oval 4186">
                    <a:extLst>
                      <a:ext uri="{FF2B5EF4-FFF2-40B4-BE49-F238E27FC236}">
                        <a16:creationId xmlns:a16="http://schemas.microsoft.com/office/drawing/2014/main" id="{1E3DF283-0344-494D-8998-198A0EA7C96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830" y="3926"/>
                    <a:ext cx="69" cy="6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" name="Group 4187">
                <a:extLst>
                  <a:ext uri="{FF2B5EF4-FFF2-40B4-BE49-F238E27FC236}">
                    <a16:creationId xmlns:a16="http://schemas.microsoft.com/office/drawing/2014/main" id="{5236681B-F106-4275-87A9-E89D0ECDFA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58" y="343"/>
                <a:ext cx="69" cy="195"/>
                <a:chOff x="4830" y="3800"/>
                <a:chExt cx="69" cy="195"/>
              </a:xfrm>
              <a:grpFill/>
            </p:grpSpPr>
            <p:grpSp>
              <p:nvGrpSpPr>
                <p:cNvPr id="68" name="Group 4188">
                  <a:extLst>
                    <a:ext uri="{FF2B5EF4-FFF2-40B4-BE49-F238E27FC236}">
                      <a16:creationId xmlns:a16="http://schemas.microsoft.com/office/drawing/2014/main" id="{EFD34F74-CD4E-4DD1-8677-C191FF097D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0" y="3800"/>
                  <a:ext cx="69" cy="98"/>
                  <a:chOff x="4830" y="3800"/>
                  <a:chExt cx="69" cy="98"/>
                </a:xfrm>
                <a:grpFill/>
              </p:grpSpPr>
              <p:sp>
                <p:nvSpPr>
                  <p:cNvPr id="74" name="Line 4189">
                    <a:extLst>
                      <a:ext uri="{FF2B5EF4-FFF2-40B4-BE49-F238E27FC236}">
                        <a16:creationId xmlns:a16="http://schemas.microsoft.com/office/drawing/2014/main" id="{7694BB54-8E85-4F82-A48C-D3CEEEC9C8E0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9" y="3864"/>
                    <a:ext cx="0" cy="3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Line 4190">
                    <a:extLst>
                      <a:ext uri="{FF2B5EF4-FFF2-40B4-BE49-F238E27FC236}">
                        <a16:creationId xmlns:a16="http://schemas.microsoft.com/office/drawing/2014/main" id="{2CC04C52-5788-4D92-9C53-9FB62F995FB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844" y="3880"/>
                    <a:ext cx="10" cy="15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Line 4191">
                    <a:extLst>
                      <a:ext uri="{FF2B5EF4-FFF2-40B4-BE49-F238E27FC236}">
                        <a16:creationId xmlns:a16="http://schemas.microsoft.com/office/drawing/2014/main" id="{032B5293-C2A1-4F30-A12A-9474AB024484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843" y="3866"/>
                    <a:ext cx="10" cy="1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Oval 4192">
                    <a:extLst>
                      <a:ext uri="{FF2B5EF4-FFF2-40B4-BE49-F238E27FC236}">
                        <a16:creationId xmlns:a16="http://schemas.microsoft.com/office/drawing/2014/main" id="{856247B8-F0A7-4912-88B9-DC3F4FCA2A4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0" y="3800"/>
                    <a:ext cx="69" cy="6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" name="Group 4193">
                  <a:extLst>
                    <a:ext uri="{FF2B5EF4-FFF2-40B4-BE49-F238E27FC236}">
                      <a16:creationId xmlns:a16="http://schemas.microsoft.com/office/drawing/2014/main" id="{93D91D6A-4C8E-44CA-915F-DD0F68496F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0" y="3897"/>
                  <a:ext cx="69" cy="98"/>
                  <a:chOff x="4830" y="3897"/>
                  <a:chExt cx="69" cy="98"/>
                </a:xfrm>
                <a:grpFill/>
              </p:grpSpPr>
              <p:sp>
                <p:nvSpPr>
                  <p:cNvPr id="70" name="Line 4194">
                    <a:extLst>
                      <a:ext uri="{FF2B5EF4-FFF2-40B4-BE49-F238E27FC236}">
                        <a16:creationId xmlns:a16="http://schemas.microsoft.com/office/drawing/2014/main" id="{A8D39489-1BE9-429A-A55C-1C22D053CBA0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850" y="3897"/>
                    <a:ext cx="0" cy="3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Line 4195">
                    <a:extLst>
                      <a:ext uri="{FF2B5EF4-FFF2-40B4-BE49-F238E27FC236}">
                        <a16:creationId xmlns:a16="http://schemas.microsoft.com/office/drawing/2014/main" id="{319607E2-059F-4A82-B124-24BA223EFE8D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8" y="3902"/>
                    <a:ext cx="7" cy="11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Line 4196">
                    <a:extLst>
                      <a:ext uri="{FF2B5EF4-FFF2-40B4-BE49-F238E27FC236}">
                        <a16:creationId xmlns:a16="http://schemas.microsoft.com/office/drawing/2014/main" id="{C6612457-36C7-4AD2-A2E3-2A96330A19DD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876" y="3915"/>
                    <a:ext cx="10" cy="14"/>
                  </a:xfrm>
                  <a:prstGeom prst="lin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Oval 4197">
                    <a:extLst>
                      <a:ext uri="{FF2B5EF4-FFF2-40B4-BE49-F238E27FC236}">
                        <a16:creationId xmlns:a16="http://schemas.microsoft.com/office/drawing/2014/main" id="{CD4E0160-9B69-4FFB-A423-5407DCC24C1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830" y="3926"/>
                    <a:ext cx="69" cy="6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2" name="Group 4698">
              <a:extLst>
                <a:ext uri="{FF2B5EF4-FFF2-40B4-BE49-F238E27FC236}">
                  <a16:creationId xmlns:a16="http://schemas.microsoft.com/office/drawing/2014/main" id="{19A8D405-5189-430D-B5CB-11939962E76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179396" y="7736092"/>
              <a:ext cx="225133" cy="611574"/>
              <a:chOff x="4830" y="3800"/>
              <a:chExt cx="69" cy="195"/>
            </a:xfrm>
            <a:grpFill/>
          </p:grpSpPr>
          <p:grpSp>
            <p:nvGrpSpPr>
              <p:cNvPr id="46" name="Group 4699">
                <a:extLst>
                  <a:ext uri="{FF2B5EF4-FFF2-40B4-BE49-F238E27FC236}">
                    <a16:creationId xmlns:a16="http://schemas.microsoft.com/office/drawing/2014/main" id="{CC36BA58-B2A0-4E3A-B4B8-D9798BD187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30" y="3800"/>
                <a:ext cx="69" cy="98"/>
                <a:chOff x="4830" y="3800"/>
                <a:chExt cx="69" cy="98"/>
              </a:xfrm>
              <a:grpFill/>
            </p:grpSpPr>
            <p:sp>
              <p:nvSpPr>
                <p:cNvPr id="52" name="Line 4700">
                  <a:extLst>
                    <a:ext uri="{FF2B5EF4-FFF2-40B4-BE49-F238E27FC236}">
                      <a16:creationId xmlns:a16="http://schemas.microsoft.com/office/drawing/2014/main" id="{8DEBCC88-B884-426C-B629-52D0F81CD8B5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4879" y="3864"/>
                  <a:ext cx="0" cy="34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4701">
                  <a:extLst>
                    <a:ext uri="{FF2B5EF4-FFF2-40B4-BE49-F238E27FC236}">
                      <a16:creationId xmlns:a16="http://schemas.microsoft.com/office/drawing/2014/main" id="{6DDD9615-8E48-43FF-BA09-FA4746B46AFC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844" y="3880"/>
                  <a:ext cx="10" cy="15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4702">
                  <a:extLst>
                    <a:ext uri="{FF2B5EF4-FFF2-40B4-BE49-F238E27FC236}">
                      <a16:creationId xmlns:a16="http://schemas.microsoft.com/office/drawing/2014/main" id="{0AFBC5A8-FF1C-42C8-927C-EF4CE9B08D93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843" y="3866"/>
                  <a:ext cx="10" cy="14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Oval 4703">
                  <a:extLst>
                    <a:ext uri="{FF2B5EF4-FFF2-40B4-BE49-F238E27FC236}">
                      <a16:creationId xmlns:a16="http://schemas.microsoft.com/office/drawing/2014/main" id="{87A2B08B-A152-4FB8-B3F0-F1A9B65F566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30" y="3800"/>
                  <a:ext cx="69" cy="69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4704">
                <a:extLst>
                  <a:ext uri="{FF2B5EF4-FFF2-40B4-BE49-F238E27FC236}">
                    <a16:creationId xmlns:a16="http://schemas.microsoft.com/office/drawing/2014/main" id="{7DF95100-3B05-46E8-8D36-24E55A42C1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30" y="3897"/>
                <a:ext cx="69" cy="98"/>
                <a:chOff x="4830" y="3897"/>
                <a:chExt cx="69" cy="98"/>
              </a:xfrm>
              <a:grpFill/>
            </p:grpSpPr>
            <p:sp>
              <p:nvSpPr>
                <p:cNvPr id="48" name="Line 4705">
                  <a:extLst>
                    <a:ext uri="{FF2B5EF4-FFF2-40B4-BE49-F238E27FC236}">
                      <a16:creationId xmlns:a16="http://schemas.microsoft.com/office/drawing/2014/main" id="{E7B9517E-CC96-4FBA-BEEB-671735EDFAEE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850" y="3897"/>
                  <a:ext cx="0" cy="34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4706">
                  <a:extLst>
                    <a:ext uri="{FF2B5EF4-FFF2-40B4-BE49-F238E27FC236}">
                      <a16:creationId xmlns:a16="http://schemas.microsoft.com/office/drawing/2014/main" id="{7A0DC95B-019D-459D-8E74-977350F1D4A3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4878" y="3902"/>
                  <a:ext cx="7" cy="11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4707">
                  <a:extLst>
                    <a:ext uri="{FF2B5EF4-FFF2-40B4-BE49-F238E27FC236}">
                      <a16:creationId xmlns:a16="http://schemas.microsoft.com/office/drawing/2014/main" id="{F4CE3C29-27E1-4709-AEF2-3FB41E0A1C13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76" y="3915"/>
                  <a:ext cx="10" cy="14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Oval 4708">
                  <a:extLst>
                    <a:ext uri="{FF2B5EF4-FFF2-40B4-BE49-F238E27FC236}">
                      <a16:creationId xmlns:a16="http://schemas.microsoft.com/office/drawing/2014/main" id="{FC96B998-09F9-4D11-99CC-3BDC083308A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4830" y="3926"/>
                  <a:ext cx="69" cy="69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4709">
              <a:extLst>
                <a:ext uri="{FF2B5EF4-FFF2-40B4-BE49-F238E27FC236}">
                  <a16:creationId xmlns:a16="http://schemas.microsoft.com/office/drawing/2014/main" id="{B6CEB368-44B8-470A-A1AA-B8EED9CCFDC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947737" y="7736092"/>
              <a:ext cx="225133" cy="611574"/>
              <a:chOff x="4830" y="3800"/>
              <a:chExt cx="69" cy="195"/>
            </a:xfrm>
            <a:grpFill/>
          </p:grpSpPr>
          <p:grpSp>
            <p:nvGrpSpPr>
              <p:cNvPr id="36" name="Group 4710">
                <a:extLst>
                  <a:ext uri="{FF2B5EF4-FFF2-40B4-BE49-F238E27FC236}">
                    <a16:creationId xmlns:a16="http://schemas.microsoft.com/office/drawing/2014/main" id="{6DB70B5B-37AE-4CD9-B566-9310E7F3D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30" y="3800"/>
                <a:ext cx="69" cy="98"/>
                <a:chOff x="4830" y="3800"/>
                <a:chExt cx="69" cy="98"/>
              </a:xfrm>
              <a:grpFill/>
            </p:grpSpPr>
            <p:sp>
              <p:nvSpPr>
                <p:cNvPr id="42" name="Line 4711">
                  <a:extLst>
                    <a:ext uri="{FF2B5EF4-FFF2-40B4-BE49-F238E27FC236}">
                      <a16:creationId xmlns:a16="http://schemas.microsoft.com/office/drawing/2014/main" id="{EDA34515-F99A-4653-BC71-7E438B807C15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4879" y="3864"/>
                  <a:ext cx="0" cy="34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4712">
                  <a:extLst>
                    <a:ext uri="{FF2B5EF4-FFF2-40B4-BE49-F238E27FC236}">
                      <a16:creationId xmlns:a16="http://schemas.microsoft.com/office/drawing/2014/main" id="{C8D92AC7-47E0-4511-9718-5431B95411D5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844" y="3880"/>
                  <a:ext cx="10" cy="15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4713">
                  <a:extLst>
                    <a:ext uri="{FF2B5EF4-FFF2-40B4-BE49-F238E27FC236}">
                      <a16:creationId xmlns:a16="http://schemas.microsoft.com/office/drawing/2014/main" id="{A1EE84E3-90FA-4CC4-B717-27119899A907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843" y="3866"/>
                  <a:ext cx="10" cy="14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Oval 4714">
                  <a:extLst>
                    <a:ext uri="{FF2B5EF4-FFF2-40B4-BE49-F238E27FC236}">
                      <a16:creationId xmlns:a16="http://schemas.microsoft.com/office/drawing/2014/main" id="{0DF6F657-FEBF-4BA9-A492-8D434DCBBB3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30" y="3800"/>
                  <a:ext cx="69" cy="69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4715">
                <a:extLst>
                  <a:ext uri="{FF2B5EF4-FFF2-40B4-BE49-F238E27FC236}">
                    <a16:creationId xmlns:a16="http://schemas.microsoft.com/office/drawing/2014/main" id="{ADA14ADA-6366-4446-BE17-AA0E9ECD88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30" y="3897"/>
                <a:ext cx="69" cy="98"/>
                <a:chOff x="4830" y="3897"/>
                <a:chExt cx="69" cy="98"/>
              </a:xfrm>
              <a:grpFill/>
            </p:grpSpPr>
            <p:sp>
              <p:nvSpPr>
                <p:cNvPr id="38" name="Line 4716">
                  <a:extLst>
                    <a:ext uri="{FF2B5EF4-FFF2-40B4-BE49-F238E27FC236}">
                      <a16:creationId xmlns:a16="http://schemas.microsoft.com/office/drawing/2014/main" id="{B27A9FB5-1B99-43E9-BF9A-2C64B2BC5227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850" y="3897"/>
                  <a:ext cx="0" cy="34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4717">
                  <a:extLst>
                    <a:ext uri="{FF2B5EF4-FFF2-40B4-BE49-F238E27FC236}">
                      <a16:creationId xmlns:a16="http://schemas.microsoft.com/office/drawing/2014/main" id="{9CEDD5C2-B7F0-4856-9E7E-1B4CC2B842A2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4878" y="3902"/>
                  <a:ext cx="7" cy="11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4718">
                  <a:extLst>
                    <a:ext uri="{FF2B5EF4-FFF2-40B4-BE49-F238E27FC236}">
                      <a16:creationId xmlns:a16="http://schemas.microsoft.com/office/drawing/2014/main" id="{EA0FC7EF-5E22-44D1-93AC-2737750FD94F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76" y="3915"/>
                  <a:ext cx="10" cy="14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Oval 4719">
                  <a:extLst>
                    <a:ext uri="{FF2B5EF4-FFF2-40B4-BE49-F238E27FC236}">
                      <a16:creationId xmlns:a16="http://schemas.microsoft.com/office/drawing/2014/main" id="{B08EC4B6-7C8F-458E-9B78-456EF0DA0EC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4830" y="3926"/>
                  <a:ext cx="69" cy="69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4720">
              <a:extLst>
                <a:ext uri="{FF2B5EF4-FFF2-40B4-BE49-F238E27FC236}">
                  <a16:creationId xmlns:a16="http://schemas.microsoft.com/office/drawing/2014/main" id="{B2BE320E-4B61-4422-8D64-D290805C3C9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484419" y="7736092"/>
              <a:ext cx="225133" cy="611574"/>
              <a:chOff x="4830" y="3800"/>
              <a:chExt cx="69" cy="195"/>
            </a:xfrm>
            <a:grpFill/>
          </p:grpSpPr>
          <p:grpSp>
            <p:nvGrpSpPr>
              <p:cNvPr id="26" name="Group 4721">
                <a:extLst>
                  <a:ext uri="{FF2B5EF4-FFF2-40B4-BE49-F238E27FC236}">
                    <a16:creationId xmlns:a16="http://schemas.microsoft.com/office/drawing/2014/main" id="{743F34CE-1896-455B-8A90-77821120B5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30" y="3800"/>
                <a:ext cx="69" cy="98"/>
                <a:chOff x="4830" y="3800"/>
                <a:chExt cx="69" cy="98"/>
              </a:xfrm>
              <a:grpFill/>
            </p:grpSpPr>
            <p:sp>
              <p:nvSpPr>
                <p:cNvPr id="32" name="Line 4722">
                  <a:extLst>
                    <a:ext uri="{FF2B5EF4-FFF2-40B4-BE49-F238E27FC236}">
                      <a16:creationId xmlns:a16="http://schemas.microsoft.com/office/drawing/2014/main" id="{CB27B91B-757E-432A-A304-185FCEB21BE3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4879" y="3864"/>
                  <a:ext cx="0" cy="34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4723">
                  <a:extLst>
                    <a:ext uri="{FF2B5EF4-FFF2-40B4-BE49-F238E27FC236}">
                      <a16:creationId xmlns:a16="http://schemas.microsoft.com/office/drawing/2014/main" id="{4311D3F7-466E-46AF-A37B-E238A9F46AC2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844" y="3880"/>
                  <a:ext cx="10" cy="15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4724">
                  <a:extLst>
                    <a:ext uri="{FF2B5EF4-FFF2-40B4-BE49-F238E27FC236}">
                      <a16:creationId xmlns:a16="http://schemas.microsoft.com/office/drawing/2014/main" id="{D0324ED2-E16F-4858-B31A-8F2FA5022F1D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843" y="3866"/>
                  <a:ext cx="10" cy="14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Oval 4725">
                  <a:extLst>
                    <a:ext uri="{FF2B5EF4-FFF2-40B4-BE49-F238E27FC236}">
                      <a16:creationId xmlns:a16="http://schemas.microsoft.com/office/drawing/2014/main" id="{7E165425-2CCB-4735-A6B7-D6FA3BA4A03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30" y="3800"/>
                  <a:ext cx="69" cy="69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4726">
                <a:extLst>
                  <a:ext uri="{FF2B5EF4-FFF2-40B4-BE49-F238E27FC236}">
                    <a16:creationId xmlns:a16="http://schemas.microsoft.com/office/drawing/2014/main" id="{01488A54-2557-47FF-B9CA-EF9623B116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30" y="3897"/>
                <a:ext cx="69" cy="98"/>
                <a:chOff x="4830" y="3897"/>
                <a:chExt cx="69" cy="98"/>
              </a:xfrm>
              <a:grpFill/>
            </p:grpSpPr>
            <p:sp>
              <p:nvSpPr>
                <p:cNvPr id="28" name="Line 4727">
                  <a:extLst>
                    <a:ext uri="{FF2B5EF4-FFF2-40B4-BE49-F238E27FC236}">
                      <a16:creationId xmlns:a16="http://schemas.microsoft.com/office/drawing/2014/main" id="{CF412751-2F6C-4CF1-AFBC-DDAC827BCC8F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850" y="3897"/>
                  <a:ext cx="0" cy="34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4728">
                  <a:extLst>
                    <a:ext uri="{FF2B5EF4-FFF2-40B4-BE49-F238E27FC236}">
                      <a16:creationId xmlns:a16="http://schemas.microsoft.com/office/drawing/2014/main" id="{8135399F-CFAF-4AFC-99C6-2A751282E12C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4878" y="3902"/>
                  <a:ext cx="7" cy="11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4729">
                  <a:extLst>
                    <a:ext uri="{FF2B5EF4-FFF2-40B4-BE49-F238E27FC236}">
                      <a16:creationId xmlns:a16="http://schemas.microsoft.com/office/drawing/2014/main" id="{381499E9-9106-463B-8F0B-2480FA8187A9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76" y="3915"/>
                  <a:ext cx="10" cy="14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Oval 4730">
                  <a:extLst>
                    <a:ext uri="{FF2B5EF4-FFF2-40B4-BE49-F238E27FC236}">
                      <a16:creationId xmlns:a16="http://schemas.microsoft.com/office/drawing/2014/main" id="{F9C3AD20-09CA-4797-88FC-1F6BBFC482D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4830" y="3926"/>
                  <a:ext cx="69" cy="69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4742">
              <a:extLst>
                <a:ext uri="{FF2B5EF4-FFF2-40B4-BE49-F238E27FC236}">
                  <a16:creationId xmlns:a16="http://schemas.microsoft.com/office/drawing/2014/main" id="{DFAE7415-8012-4BBB-A8B3-DB29DD9446F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16078" y="7736092"/>
              <a:ext cx="225133" cy="611574"/>
              <a:chOff x="4830" y="3800"/>
              <a:chExt cx="69" cy="195"/>
            </a:xfrm>
            <a:grpFill/>
          </p:grpSpPr>
          <p:grpSp>
            <p:nvGrpSpPr>
              <p:cNvPr id="16" name="Group 4743">
                <a:extLst>
                  <a:ext uri="{FF2B5EF4-FFF2-40B4-BE49-F238E27FC236}">
                    <a16:creationId xmlns:a16="http://schemas.microsoft.com/office/drawing/2014/main" id="{9E6008D0-09DA-48F2-9465-94D46BEA31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30" y="3800"/>
                <a:ext cx="69" cy="98"/>
                <a:chOff x="4830" y="3800"/>
                <a:chExt cx="69" cy="98"/>
              </a:xfrm>
              <a:grpFill/>
            </p:grpSpPr>
            <p:sp>
              <p:nvSpPr>
                <p:cNvPr id="22" name="Line 4744">
                  <a:extLst>
                    <a:ext uri="{FF2B5EF4-FFF2-40B4-BE49-F238E27FC236}">
                      <a16:creationId xmlns:a16="http://schemas.microsoft.com/office/drawing/2014/main" id="{E441B7BC-AEEF-42AE-9DBC-D3386700752F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4879" y="3864"/>
                  <a:ext cx="0" cy="34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4745">
                  <a:extLst>
                    <a:ext uri="{FF2B5EF4-FFF2-40B4-BE49-F238E27FC236}">
                      <a16:creationId xmlns:a16="http://schemas.microsoft.com/office/drawing/2014/main" id="{53C640AC-DC0A-4756-8F06-CD830F918DEA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844" y="3880"/>
                  <a:ext cx="10" cy="15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4746">
                  <a:extLst>
                    <a:ext uri="{FF2B5EF4-FFF2-40B4-BE49-F238E27FC236}">
                      <a16:creationId xmlns:a16="http://schemas.microsoft.com/office/drawing/2014/main" id="{04909578-C34B-454F-BD91-F2EBACBB464B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843" y="3866"/>
                  <a:ext cx="10" cy="14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Oval 4747">
                  <a:extLst>
                    <a:ext uri="{FF2B5EF4-FFF2-40B4-BE49-F238E27FC236}">
                      <a16:creationId xmlns:a16="http://schemas.microsoft.com/office/drawing/2014/main" id="{450EDC81-4FC7-4A97-A737-6BBD0AF07C5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30" y="3800"/>
                  <a:ext cx="69" cy="69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4748">
                <a:extLst>
                  <a:ext uri="{FF2B5EF4-FFF2-40B4-BE49-F238E27FC236}">
                    <a16:creationId xmlns:a16="http://schemas.microsoft.com/office/drawing/2014/main" id="{01D9B551-51B7-46DA-BBB1-470292DE01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30" y="3897"/>
                <a:ext cx="69" cy="98"/>
                <a:chOff x="4830" y="3897"/>
                <a:chExt cx="69" cy="98"/>
              </a:xfrm>
              <a:grpFill/>
            </p:grpSpPr>
            <p:sp>
              <p:nvSpPr>
                <p:cNvPr id="18" name="Line 4749">
                  <a:extLst>
                    <a:ext uri="{FF2B5EF4-FFF2-40B4-BE49-F238E27FC236}">
                      <a16:creationId xmlns:a16="http://schemas.microsoft.com/office/drawing/2014/main" id="{8CE01E6B-63ED-4932-BB98-5FAE24300281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850" y="3897"/>
                  <a:ext cx="0" cy="34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4750">
                  <a:extLst>
                    <a:ext uri="{FF2B5EF4-FFF2-40B4-BE49-F238E27FC236}">
                      <a16:creationId xmlns:a16="http://schemas.microsoft.com/office/drawing/2014/main" id="{AABB2339-8491-4914-8E33-28BD4FE20D85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4878" y="3902"/>
                  <a:ext cx="7" cy="11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4751">
                  <a:extLst>
                    <a:ext uri="{FF2B5EF4-FFF2-40B4-BE49-F238E27FC236}">
                      <a16:creationId xmlns:a16="http://schemas.microsoft.com/office/drawing/2014/main" id="{55999797-6FC0-43ED-9B84-75F63537A229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76" y="3915"/>
                  <a:ext cx="10" cy="14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Oval 4752">
                  <a:extLst>
                    <a:ext uri="{FF2B5EF4-FFF2-40B4-BE49-F238E27FC236}">
                      <a16:creationId xmlns:a16="http://schemas.microsoft.com/office/drawing/2014/main" id="{7CE8B775-CB2D-46BC-A92E-77FAEBE0FF6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4830" y="3926"/>
                  <a:ext cx="69" cy="69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0" name="Freeform 14">
            <a:extLst>
              <a:ext uri="{FF2B5EF4-FFF2-40B4-BE49-F238E27FC236}">
                <a16:creationId xmlns:a16="http://schemas.microsoft.com/office/drawing/2014/main" id="{50F6979A-CB16-4132-BBC1-9C7538C095F2}"/>
              </a:ext>
            </a:extLst>
          </p:cNvPr>
          <p:cNvSpPr>
            <a:spLocks noChangeAspect="1"/>
          </p:cNvSpPr>
          <p:nvPr/>
        </p:nvSpPr>
        <p:spPr bwMode="auto">
          <a:xfrm rot="16200000" flipH="1" flipV="1">
            <a:off x="1452566" y="2092153"/>
            <a:ext cx="1521311" cy="909717"/>
          </a:xfrm>
          <a:custGeom>
            <a:avLst/>
            <a:gdLst>
              <a:gd name="T0" fmla="*/ 1409 w 1560"/>
              <a:gd name="T1" fmla="*/ 91 h 814"/>
              <a:gd name="T2" fmla="*/ 1455 w 1560"/>
              <a:gd name="T3" fmla="*/ 711 h 814"/>
              <a:gd name="T4" fmla="*/ 780 w 1560"/>
              <a:gd name="T5" fmla="*/ 711 h 814"/>
              <a:gd name="T6" fmla="*/ 724 w 1560"/>
              <a:gd name="T7" fmla="*/ 377 h 814"/>
              <a:gd name="T8" fmla="*/ 625 w 1560"/>
              <a:gd name="T9" fmla="*/ 268 h 814"/>
              <a:gd name="T10" fmla="*/ 96 w 1560"/>
              <a:gd name="T11" fmla="*/ 252 h 814"/>
              <a:gd name="T12" fmla="*/ 96 w 1560"/>
              <a:gd name="T13" fmla="*/ 174 h 814"/>
              <a:gd name="T14" fmla="*/ 672 w 1560"/>
              <a:gd name="T15" fmla="*/ 169 h 814"/>
              <a:gd name="T16" fmla="*/ 970 w 1560"/>
              <a:gd name="T17" fmla="*/ 164 h 814"/>
              <a:gd name="T18" fmla="*/ 1409 w 1560"/>
              <a:gd name="T19" fmla="*/ 91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60" h="814">
                <a:moveTo>
                  <a:pt x="1409" y="91"/>
                </a:moveTo>
                <a:cubicBezTo>
                  <a:pt x="1489" y="182"/>
                  <a:pt x="1560" y="608"/>
                  <a:pt x="1455" y="711"/>
                </a:cubicBezTo>
                <a:cubicBezTo>
                  <a:pt x="1349" y="814"/>
                  <a:pt x="902" y="766"/>
                  <a:pt x="780" y="711"/>
                </a:cubicBezTo>
                <a:cubicBezTo>
                  <a:pt x="659" y="655"/>
                  <a:pt x="750" y="451"/>
                  <a:pt x="724" y="377"/>
                </a:cubicBezTo>
                <a:cubicBezTo>
                  <a:pt x="698" y="303"/>
                  <a:pt x="730" y="289"/>
                  <a:pt x="625" y="268"/>
                </a:cubicBezTo>
                <a:cubicBezTo>
                  <a:pt x="520" y="247"/>
                  <a:pt x="184" y="268"/>
                  <a:pt x="96" y="252"/>
                </a:cubicBezTo>
                <a:cubicBezTo>
                  <a:pt x="8" y="236"/>
                  <a:pt x="0" y="188"/>
                  <a:pt x="96" y="174"/>
                </a:cubicBezTo>
                <a:cubicBezTo>
                  <a:pt x="192" y="160"/>
                  <a:pt x="526" y="171"/>
                  <a:pt x="672" y="169"/>
                </a:cubicBezTo>
                <a:cubicBezTo>
                  <a:pt x="818" y="167"/>
                  <a:pt x="847" y="177"/>
                  <a:pt x="970" y="164"/>
                </a:cubicBezTo>
                <a:cubicBezTo>
                  <a:pt x="1093" y="151"/>
                  <a:pt x="1328" y="0"/>
                  <a:pt x="1409" y="91"/>
                </a:cubicBez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9272745E-6982-4A4F-884E-18B42B525807}"/>
              </a:ext>
            </a:extLst>
          </p:cNvPr>
          <p:cNvGrpSpPr/>
          <p:nvPr/>
        </p:nvGrpSpPr>
        <p:grpSpPr>
          <a:xfrm>
            <a:off x="1569374" y="1152003"/>
            <a:ext cx="771219" cy="2048924"/>
            <a:chOff x="10974403" y="9093037"/>
            <a:chExt cx="1013465" cy="3107110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DC930E3C-028F-44EB-A5A8-514DD86301FC}"/>
                </a:ext>
              </a:extLst>
            </p:cNvPr>
            <p:cNvGrpSpPr/>
            <p:nvPr/>
          </p:nvGrpSpPr>
          <p:grpSpPr>
            <a:xfrm rot="10800000" flipH="1">
              <a:off x="10974403" y="9431430"/>
              <a:ext cx="1013465" cy="2768717"/>
              <a:chOff x="9890920" y="1035924"/>
              <a:chExt cx="845779" cy="1079722"/>
            </a:xfrm>
          </p:grpSpPr>
          <p:sp>
            <p:nvSpPr>
              <p:cNvPr id="196" name="Freeform 20">
                <a:extLst>
                  <a:ext uri="{FF2B5EF4-FFF2-40B4-BE49-F238E27FC236}">
                    <a16:creationId xmlns:a16="http://schemas.microsoft.com/office/drawing/2014/main" id="{2DC09B70-F1DB-4826-8A13-D4EA3B8C46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895478" y="1345356"/>
                <a:ext cx="841221" cy="770290"/>
              </a:xfrm>
              <a:custGeom>
                <a:avLst/>
                <a:gdLst>
                  <a:gd name="T0" fmla="*/ 610 w 808"/>
                  <a:gd name="T1" fmla="*/ 425 h 1054"/>
                  <a:gd name="T2" fmla="*/ 749 w 808"/>
                  <a:gd name="T3" fmla="*/ 599 h 1054"/>
                  <a:gd name="T4" fmla="*/ 701 w 808"/>
                  <a:gd name="T5" fmla="*/ 989 h 1054"/>
                  <a:gd name="T6" fmla="*/ 108 w 808"/>
                  <a:gd name="T7" fmla="*/ 989 h 1054"/>
                  <a:gd name="T8" fmla="*/ 57 w 808"/>
                  <a:gd name="T9" fmla="*/ 610 h 1054"/>
                  <a:gd name="T10" fmla="*/ 32 w 808"/>
                  <a:gd name="T11" fmla="*/ 399 h 1054"/>
                  <a:gd name="T12" fmla="*/ 26 w 808"/>
                  <a:gd name="T13" fmla="*/ 210 h 1054"/>
                  <a:gd name="T14" fmla="*/ 30 w 808"/>
                  <a:gd name="T15" fmla="*/ 30 h 1054"/>
                  <a:gd name="T16" fmla="*/ 96 w 808"/>
                  <a:gd name="T17" fmla="*/ 30 h 1054"/>
                  <a:gd name="T18" fmla="*/ 100 w 808"/>
                  <a:gd name="T19" fmla="*/ 210 h 1054"/>
                  <a:gd name="T20" fmla="*/ 172 w 808"/>
                  <a:gd name="T21" fmla="*/ 324 h 1054"/>
                  <a:gd name="T22" fmla="*/ 424 w 808"/>
                  <a:gd name="T23" fmla="*/ 356 h 1054"/>
                  <a:gd name="T24" fmla="*/ 610 w 808"/>
                  <a:gd name="T25" fmla="*/ 425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8" h="1054">
                    <a:moveTo>
                      <a:pt x="610" y="425"/>
                    </a:moveTo>
                    <a:cubicBezTo>
                      <a:pt x="665" y="460"/>
                      <a:pt x="734" y="506"/>
                      <a:pt x="749" y="599"/>
                    </a:cubicBezTo>
                    <a:cubicBezTo>
                      <a:pt x="764" y="693"/>
                      <a:pt x="808" y="924"/>
                      <a:pt x="701" y="989"/>
                    </a:cubicBezTo>
                    <a:cubicBezTo>
                      <a:pt x="594" y="1054"/>
                      <a:pt x="215" y="1052"/>
                      <a:pt x="108" y="989"/>
                    </a:cubicBezTo>
                    <a:cubicBezTo>
                      <a:pt x="0" y="926"/>
                      <a:pt x="70" y="708"/>
                      <a:pt x="57" y="610"/>
                    </a:cubicBezTo>
                    <a:cubicBezTo>
                      <a:pt x="45" y="512"/>
                      <a:pt x="37" y="467"/>
                      <a:pt x="32" y="399"/>
                    </a:cubicBezTo>
                    <a:cubicBezTo>
                      <a:pt x="27" y="332"/>
                      <a:pt x="26" y="271"/>
                      <a:pt x="26" y="210"/>
                    </a:cubicBezTo>
                    <a:cubicBezTo>
                      <a:pt x="26" y="149"/>
                      <a:pt x="18" y="60"/>
                      <a:pt x="30" y="30"/>
                    </a:cubicBezTo>
                    <a:cubicBezTo>
                      <a:pt x="42" y="0"/>
                      <a:pt x="84" y="0"/>
                      <a:pt x="96" y="30"/>
                    </a:cubicBezTo>
                    <a:cubicBezTo>
                      <a:pt x="108" y="60"/>
                      <a:pt x="87" y="161"/>
                      <a:pt x="100" y="210"/>
                    </a:cubicBezTo>
                    <a:cubicBezTo>
                      <a:pt x="113" y="259"/>
                      <a:pt x="118" y="300"/>
                      <a:pt x="172" y="324"/>
                    </a:cubicBezTo>
                    <a:cubicBezTo>
                      <a:pt x="226" y="348"/>
                      <a:pt x="351" y="339"/>
                      <a:pt x="424" y="356"/>
                    </a:cubicBezTo>
                    <a:cubicBezTo>
                      <a:pt x="497" y="373"/>
                      <a:pt x="571" y="411"/>
                      <a:pt x="610" y="425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Oval 21">
                <a:extLst>
                  <a:ext uri="{FF2B5EF4-FFF2-40B4-BE49-F238E27FC236}">
                    <a16:creationId xmlns:a16="http://schemas.microsoft.com/office/drawing/2014/main" id="{13E448CC-60D2-40DD-9ADD-A130584940D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9664976" y="1261868"/>
                <a:ext cx="570158" cy="11826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" name="Pie 860">
              <a:extLst>
                <a:ext uri="{FF2B5EF4-FFF2-40B4-BE49-F238E27FC236}">
                  <a16:creationId xmlns:a16="http://schemas.microsoft.com/office/drawing/2014/main" id="{94FE0DDD-8017-4D8E-A3F2-1923FEE2DF87}"/>
                </a:ext>
              </a:extLst>
            </p:cNvPr>
            <p:cNvSpPr/>
            <p:nvPr/>
          </p:nvSpPr>
          <p:spPr>
            <a:xfrm rot="18904254">
              <a:off x="11103680" y="9093037"/>
              <a:ext cx="512315" cy="521095"/>
            </a:xfrm>
            <a:prstGeom prst="pi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5" name="Hexagon 194">
              <a:extLst>
                <a:ext uri="{FF2B5EF4-FFF2-40B4-BE49-F238E27FC236}">
                  <a16:creationId xmlns:a16="http://schemas.microsoft.com/office/drawing/2014/main" id="{097A7F70-2387-42A5-A103-9E19F305DFA1}"/>
                </a:ext>
              </a:extLst>
            </p:cNvPr>
            <p:cNvSpPr/>
            <p:nvPr/>
          </p:nvSpPr>
          <p:spPr>
            <a:xfrm>
              <a:off x="11251816" y="9315482"/>
              <a:ext cx="189276" cy="212568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CB4DD760-0BC2-4767-9673-108C887DC0EA}"/>
              </a:ext>
            </a:extLst>
          </p:cNvPr>
          <p:cNvSpPr txBox="1"/>
          <p:nvPr/>
        </p:nvSpPr>
        <p:spPr>
          <a:xfrm>
            <a:off x="1499265" y="1462245"/>
            <a:ext cx="91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Rgt2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Snf3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102402E7-0362-4CAA-B226-0B0D42E1845D}"/>
              </a:ext>
            </a:extLst>
          </p:cNvPr>
          <p:cNvCxnSpPr/>
          <p:nvPr/>
        </p:nvCxnSpPr>
        <p:spPr>
          <a:xfrm>
            <a:off x="1267021" y="1298924"/>
            <a:ext cx="463667" cy="31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5C63F1D1-9F62-42A2-8349-D3EC84897645}"/>
              </a:ext>
            </a:extLst>
          </p:cNvPr>
          <p:cNvSpPr txBox="1"/>
          <p:nvPr/>
        </p:nvSpPr>
        <p:spPr>
          <a:xfrm>
            <a:off x="1667849" y="2493041"/>
            <a:ext cx="99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YckI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(CK1</a:t>
            </a:r>
            <a:r>
              <a:rPr lang="en-US" b="1" dirty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6D00255F-6988-43DA-97B6-BE0051E6178D}"/>
              </a:ext>
            </a:extLst>
          </p:cNvPr>
          <p:cNvSpPr txBox="1"/>
          <p:nvPr/>
        </p:nvSpPr>
        <p:spPr>
          <a:xfrm>
            <a:off x="504770" y="863513"/>
            <a:ext cx="994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</a:p>
        </p:txBody>
      </p: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77125882-047B-4F8A-AF49-E904895B881A}"/>
              </a:ext>
            </a:extLst>
          </p:cNvPr>
          <p:cNvCxnSpPr>
            <a:cxnSpLocks/>
          </p:cNvCxnSpPr>
          <p:nvPr/>
        </p:nvCxnSpPr>
        <p:spPr>
          <a:xfrm>
            <a:off x="1298583" y="1141237"/>
            <a:ext cx="432105" cy="13755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Freeform 142">
            <a:extLst>
              <a:ext uri="{FF2B5EF4-FFF2-40B4-BE49-F238E27FC236}">
                <a16:creationId xmlns:a16="http://schemas.microsoft.com/office/drawing/2014/main" id="{5CD69764-7362-492F-9BBB-3FE39F76EF3E}"/>
              </a:ext>
            </a:extLst>
          </p:cNvPr>
          <p:cNvSpPr>
            <a:spLocks/>
          </p:cNvSpPr>
          <p:nvPr/>
        </p:nvSpPr>
        <p:spPr bwMode="auto">
          <a:xfrm>
            <a:off x="350383" y="3846058"/>
            <a:ext cx="2588753" cy="1117839"/>
          </a:xfrm>
          <a:custGeom>
            <a:avLst/>
            <a:gdLst>
              <a:gd name="T0" fmla="*/ 88 w 615"/>
              <a:gd name="T1" fmla="*/ 63 h 522"/>
              <a:gd name="T2" fmla="*/ 75 w 615"/>
              <a:gd name="T3" fmla="*/ 458 h 522"/>
              <a:gd name="T4" fmla="*/ 539 w 615"/>
              <a:gd name="T5" fmla="*/ 458 h 522"/>
              <a:gd name="T6" fmla="*/ 532 w 615"/>
              <a:gd name="T7" fmla="*/ 82 h 522"/>
              <a:gd name="T8" fmla="*/ 88 w 615"/>
              <a:gd name="T9" fmla="*/ 63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5" h="522">
                <a:moveTo>
                  <a:pt x="88" y="63"/>
                </a:moveTo>
                <a:cubicBezTo>
                  <a:pt x="12" y="126"/>
                  <a:pt x="0" y="392"/>
                  <a:pt x="75" y="458"/>
                </a:cubicBezTo>
                <a:cubicBezTo>
                  <a:pt x="149" y="522"/>
                  <a:pt x="463" y="521"/>
                  <a:pt x="539" y="458"/>
                </a:cubicBezTo>
                <a:cubicBezTo>
                  <a:pt x="615" y="395"/>
                  <a:pt x="607" y="148"/>
                  <a:pt x="532" y="82"/>
                </a:cubicBezTo>
                <a:cubicBezTo>
                  <a:pt x="457" y="16"/>
                  <a:pt x="164" y="0"/>
                  <a:pt x="88" y="63"/>
                </a:cubicBezTo>
                <a:close/>
              </a:path>
            </a:pathLst>
          </a:custGeom>
          <a:solidFill>
            <a:schemeClr val="tx1"/>
          </a:solidFill>
          <a:ln w="57150" cap="flat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28DBA481-2D1A-4060-AB6C-07554E8A2AEA}"/>
              </a:ext>
            </a:extLst>
          </p:cNvPr>
          <p:cNvCxnSpPr>
            <a:cxnSpLocks/>
          </p:cNvCxnSpPr>
          <p:nvPr/>
        </p:nvCxnSpPr>
        <p:spPr>
          <a:xfrm>
            <a:off x="584110" y="4693492"/>
            <a:ext cx="207984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A4087D62-B874-4FED-8220-0A71A52A6660}"/>
              </a:ext>
            </a:extLst>
          </p:cNvPr>
          <p:cNvCxnSpPr/>
          <p:nvPr/>
        </p:nvCxnSpPr>
        <p:spPr>
          <a:xfrm>
            <a:off x="1277378" y="4168358"/>
            <a:ext cx="1367072" cy="611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2CDD97AF-0B8A-48D0-95D6-A7EC279D733E}"/>
              </a:ext>
            </a:extLst>
          </p:cNvPr>
          <p:cNvCxnSpPr/>
          <p:nvPr/>
        </p:nvCxnSpPr>
        <p:spPr>
          <a:xfrm>
            <a:off x="1295580" y="4163047"/>
            <a:ext cx="4221" cy="51198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" name="Rectangle 244">
            <a:extLst>
              <a:ext uri="{FF2B5EF4-FFF2-40B4-BE49-F238E27FC236}">
                <a16:creationId xmlns:a16="http://schemas.microsoft.com/office/drawing/2014/main" id="{A90D3166-9966-4E6F-98FA-A712A5110C23}"/>
              </a:ext>
            </a:extLst>
          </p:cNvPr>
          <p:cNvSpPr/>
          <p:nvPr/>
        </p:nvSpPr>
        <p:spPr>
          <a:xfrm>
            <a:off x="1340904" y="4170809"/>
            <a:ext cx="1303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 </a:t>
            </a:r>
          </a:p>
          <a:p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Transporters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9480975C-92BC-477F-B086-9C51553DC560}"/>
              </a:ext>
            </a:extLst>
          </p:cNvPr>
          <p:cNvSpPr txBox="1"/>
          <p:nvPr/>
        </p:nvSpPr>
        <p:spPr>
          <a:xfrm>
            <a:off x="1356225" y="4693492"/>
            <a:ext cx="9597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</a:p>
        </p:txBody>
      </p:sp>
      <p:sp>
        <p:nvSpPr>
          <p:cNvPr id="253" name="Arrow: Striped Right 252">
            <a:extLst>
              <a:ext uri="{FF2B5EF4-FFF2-40B4-BE49-F238E27FC236}">
                <a16:creationId xmlns:a16="http://schemas.microsoft.com/office/drawing/2014/main" id="{9DA86C96-8FD6-4538-A491-1CAF6E035CA5}"/>
              </a:ext>
            </a:extLst>
          </p:cNvPr>
          <p:cNvSpPr/>
          <p:nvPr/>
        </p:nvSpPr>
        <p:spPr>
          <a:xfrm rot="5400000">
            <a:off x="1576487" y="3191979"/>
            <a:ext cx="472596" cy="734808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5" name="Picture 484">
            <a:extLst>
              <a:ext uri="{FF2B5EF4-FFF2-40B4-BE49-F238E27FC236}">
                <a16:creationId xmlns:a16="http://schemas.microsoft.com/office/drawing/2014/main" id="{8D8C7B45-C2F8-4463-A299-0E83F9C86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630" y="926634"/>
            <a:ext cx="2145731" cy="4184932"/>
          </a:xfrm>
          <a:prstGeom prst="rect">
            <a:avLst/>
          </a:prstGeom>
        </p:spPr>
      </p:pic>
      <p:pic>
        <p:nvPicPr>
          <p:cNvPr id="488" name="Picture 487">
            <a:extLst>
              <a:ext uri="{FF2B5EF4-FFF2-40B4-BE49-F238E27FC236}">
                <a16:creationId xmlns:a16="http://schemas.microsoft.com/office/drawing/2014/main" id="{9649F6C2-12C8-4DDD-A8FF-7C0D667DA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537" y="942880"/>
            <a:ext cx="2315867" cy="2196492"/>
          </a:xfrm>
          <a:prstGeom prst="rect">
            <a:avLst/>
          </a:prstGeom>
        </p:spPr>
      </p:pic>
      <p:pic>
        <p:nvPicPr>
          <p:cNvPr id="492" name="Picture 491">
            <a:extLst>
              <a:ext uri="{FF2B5EF4-FFF2-40B4-BE49-F238E27FC236}">
                <a16:creationId xmlns:a16="http://schemas.microsoft.com/office/drawing/2014/main" id="{F8F8632A-F2C7-4DC8-8B9F-171716642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4537" y="3453606"/>
            <a:ext cx="1944169" cy="1639661"/>
          </a:xfrm>
          <a:prstGeom prst="rect">
            <a:avLst/>
          </a:prstGeom>
        </p:spPr>
      </p:pic>
      <p:grpSp>
        <p:nvGrpSpPr>
          <p:cNvPr id="494" name="Group 493">
            <a:extLst>
              <a:ext uri="{FF2B5EF4-FFF2-40B4-BE49-F238E27FC236}">
                <a16:creationId xmlns:a16="http://schemas.microsoft.com/office/drawing/2014/main" id="{8A9A3413-67CD-4FD7-B544-C42D2AB85A46}"/>
              </a:ext>
            </a:extLst>
          </p:cNvPr>
          <p:cNvGrpSpPr/>
          <p:nvPr/>
        </p:nvGrpSpPr>
        <p:grpSpPr>
          <a:xfrm>
            <a:off x="6203778" y="794323"/>
            <a:ext cx="508531" cy="461665"/>
            <a:chOff x="5115229" y="424697"/>
            <a:chExt cx="508531" cy="461665"/>
          </a:xfrm>
        </p:grpSpPr>
        <p:sp>
          <p:nvSpPr>
            <p:cNvPr id="495" name="Rectangle: Rounded Corners 494">
              <a:extLst>
                <a:ext uri="{FF2B5EF4-FFF2-40B4-BE49-F238E27FC236}">
                  <a16:creationId xmlns:a16="http://schemas.microsoft.com/office/drawing/2014/main" id="{BF6172A3-9027-4BB0-987B-960B080109DB}"/>
                </a:ext>
              </a:extLst>
            </p:cNvPr>
            <p:cNvSpPr/>
            <p:nvPr/>
          </p:nvSpPr>
          <p:spPr>
            <a:xfrm>
              <a:off x="5146545" y="484556"/>
              <a:ext cx="332181" cy="3290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TextBox 495">
              <a:extLst>
                <a:ext uri="{FF2B5EF4-FFF2-40B4-BE49-F238E27FC236}">
                  <a16:creationId xmlns:a16="http://schemas.microsoft.com/office/drawing/2014/main" id="{DF060039-FFA9-433A-A2A3-4557E0296D20}"/>
                </a:ext>
              </a:extLst>
            </p:cNvPr>
            <p:cNvSpPr txBox="1"/>
            <p:nvPr/>
          </p:nvSpPr>
          <p:spPr>
            <a:xfrm>
              <a:off x="5115229" y="424697"/>
              <a:ext cx="508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EDD5AD52-47C7-4EAF-95FE-622E0070E835}"/>
              </a:ext>
            </a:extLst>
          </p:cNvPr>
          <p:cNvGrpSpPr/>
          <p:nvPr/>
        </p:nvGrpSpPr>
        <p:grpSpPr>
          <a:xfrm>
            <a:off x="6260645" y="3318602"/>
            <a:ext cx="508531" cy="461665"/>
            <a:chOff x="5102376" y="423892"/>
            <a:chExt cx="508531" cy="461665"/>
          </a:xfrm>
        </p:grpSpPr>
        <p:sp>
          <p:nvSpPr>
            <p:cNvPr id="498" name="Rectangle: Rounded Corners 497">
              <a:extLst>
                <a:ext uri="{FF2B5EF4-FFF2-40B4-BE49-F238E27FC236}">
                  <a16:creationId xmlns:a16="http://schemas.microsoft.com/office/drawing/2014/main" id="{4A92F5B7-ECF5-4DEF-BCA9-FE392C18FF8B}"/>
                </a:ext>
              </a:extLst>
            </p:cNvPr>
            <p:cNvSpPr/>
            <p:nvPr/>
          </p:nvSpPr>
          <p:spPr>
            <a:xfrm>
              <a:off x="5146545" y="484556"/>
              <a:ext cx="332181" cy="3290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TextBox 498">
              <a:extLst>
                <a:ext uri="{FF2B5EF4-FFF2-40B4-BE49-F238E27FC236}">
                  <a16:creationId xmlns:a16="http://schemas.microsoft.com/office/drawing/2014/main" id="{DF805F8C-457C-4520-B8E1-3692B956AFF9}"/>
                </a:ext>
              </a:extLst>
            </p:cNvPr>
            <p:cNvSpPr txBox="1"/>
            <p:nvPr/>
          </p:nvSpPr>
          <p:spPr>
            <a:xfrm>
              <a:off x="5102376" y="423892"/>
              <a:ext cx="508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B0A978AB-A2F4-4C15-A7EE-0EDC6DA966BD}"/>
              </a:ext>
            </a:extLst>
          </p:cNvPr>
          <p:cNvGrpSpPr/>
          <p:nvPr/>
        </p:nvGrpSpPr>
        <p:grpSpPr>
          <a:xfrm>
            <a:off x="3489182" y="743054"/>
            <a:ext cx="508531" cy="461665"/>
            <a:chOff x="5110802" y="422137"/>
            <a:chExt cx="508531" cy="461665"/>
          </a:xfrm>
        </p:grpSpPr>
        <p:sp>
          <p:nvSpPr>
            <p:cNvPr id="501" name="Rectangle: Rounded Corners 500">
              <a:extLst>
                <a:ext uri="{FF2B5EF4-FFF2-40B4-BE49-F238E27FC236}">
                  <a16:creationId xmlns:a16="http://schemas.microsoft.com/office/drawing/2014/main" id="{4C28E1AF-AAFE-4E66-8C00-C4657F102EBF}"/>
                </a:ext>
              </a:extLst>
            </p:cNvPr>
            <p:cNvSpPr/>
            <p:nvPr/>
          </p:nvSpPr>
          <p:spPr>
            <a:xfrm>
              <a:off x="5146545" y="484556"/>
              <a:ext cx="332181" cy="3290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TextBox 501">
              <a:extLst>
                <a:ext uri="{FF2B5EF4-FFF2-40B4-BE49-F238E27FC236}">
                  <a16:creationId xmlns:a16="http://schemas.microsoft.com/office/drawing/2014/main" id="{D419D934-A43D-448A-9231-B4DBD322FE18}"/>
                </a:ext>
              </a:extLst>
            </p:cNvPr>
            <p:cNvSpPr txBox="1"/>
            <p:nvPr/>
          </p:nvSpPr>
          <p:spPr>
            <a:xfrm>
              <a:off x="5110802" y="422137"/>
              <a:ext cx="508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503" name="TextBox 502">
            <a:extLst>
              <a:ext uri="{FF2B5EF4-FFF2-40B4-BE49-F238E27FC236}">
                <a16:creationId xmlns:a16="http://schemas.microsoft.com/office/drawing/2014/main" id="{B3CACFB0-0808-4C97-BA99-C1E615F8E587}"/>
              </a:ext>
            </a:extLst>
          </p:cNvPr>
          <p:cNvSpPr txBox="1"/>
          <p:nvPr/>
        </p:nvSpPr>
        <p:spPr>
          <a:xfrm>
            <a:off x="270639" y="100549"/>
            <a:ext cx="8457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glucose receptor Rgt2 is unstable in a </a:t>
            </a:r>
            <a:r>
              <a:rPr lang="en-US" sz="24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yck-ts</a:t>
            </a:r>
            <a:r>
              <a:rPr lang="en-US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strain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FCC18839-21F3-9F4E-B0E6-F083236C3108}"/>
              </a:ext>
            </a:extLst>
          </p:cNvPr>
          <p:cNvSpPr txBox="1"/>
          <p:nvPr/>
        </p:nvSpPr>
        <p:spPr>
          <a:xfrm>
            <a:off x="417640" y="590360"/>
            <a:ext cx="3150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Figure 3.  </a:t>
            </a:r>
            <a:r>
              <a:rPr lang="en-US" sz="1000" dirty="0">
                <a:solidFill>
                  <a:schemeClr val="tx2"/>
                </a:solidFill>
              </a:rPr>
              <a:t>Graphic and photos by Daniel Bloor</a:t>
            </a:r>
          </a:p>
        </p:txBody>
      </p:sp>
    </p:spTree>
    <p:extLst>
      <p:ext uri="{BB962C8B-B14F-4D97-AF65-F5344CB8AC3E}">
        <p14:creationId xmlns:p14="http://schemas.microsoft.com/office/powerpoint/2010/main" val="193537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590056-4A17-4047-913F-90201AE53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909" y="2943539"/>
            <a:ext cx="4391727" cy="21357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588FA31-9C87-4706-9CEE-406C987E6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01" y="2817513"/>
            <a:ext cx="2154284" cy="226172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17623D8-BF82-4F95-B937-6C04217BEB57}"/>
              </a:ext>
            </a:extLst>
          </p:cNvPr>
          <p:cNvGrpSpPr/>
          <p:nvPr/>
        </p:nvGrpSpPr>
        <p:grpSpPr>
          <a:xfrm>
            <a:off x="738705" y="767430"/>
            <a:ext cx="7761790" cy="2278496"/>
            <a:chOff x="846024" y="487435"/>
            <a:chExt cx="7761790" cy="22784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F08A8EC-DE4F-46D2-B1F0-7F0AC2ED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4408" y="537231"/>
              <a:ext cx="4003406" cy="22287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10786C5-9864-4375-8759-F17D80172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024" y="487435"/>
              <a:ext cx="2860396" cy="2208660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309B607-0093-4742-8FB9-99F65A5EEF50}"/>
              </a:ext>
            </a:extLst>
          </p:cNvPr>
          <p:cNvSpPr txBox="1"/>
          <p:nvPr/>
        </p:nvSpPr>
        <p:spPr>
          <a:xfrm>
            <a:off x="433773" y="-35306"/>
            <a:ext cx="829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Yck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phosphorylation Rgt2 is required for its stability</a:t>
            </a:r>
          </a:p>
        </p:txBody>
      </p:sp>
      <p:sp>
        <p:nvSpPr>
          <p:cNvPr id="20" name="Rectangle: Rounded Corners 500">
            <a:extLst>
              <a:ext uri="{FF2B5EF4-FFF2-40B4-BE49-F238E27FC236}">
                <a16:creationId xmlns:a16="http://schemas.microsoft.com/office/drawing/2014/main" id="{C07DD6EB-350D-EC46-90B7-2FF62BE3FB74}"/>
              </a:ext>
            </a:extLst>
          </p:cNvPr>
          <p:cNvSpPr/>
          <p:nvPr/>
        </p:nvSpPr>
        <p:spPr>
          <a:xfrm>
            <a:off x="730765" y="738934"/>
            <a:ext cx="332181" cy="3290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B82ED2-0C83-4AD8-825C-23C34E366F89}"/>
              </a:ext>
            </a:extLst>
          </p:cNvPr>
          <p:cNvSpPr txBox="1"/>
          <p:nvPr/>
        </p:nvSpPr>
        <p:spPr>
          <a:xfrm>
            <a:off x="700955" y="660100"/>
            <a:ext cx="50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3" name="Rectangle: Rounded Corners 500">
            <a:extLst>
              <a:ext uri="{FF2B5EF4-FFF2-40B4-BE49-F238E27FC236}">
                <a16:creationId xmlns:a16="http://schemas.microsoft.com/office/drawing/2014/main" id="{DC3F14A2-0C2C-E748-A477-CB8B096DAF0F}"/>
              </a:ext>
            </a:extLst>
          </p:cNvPr>
          <p:cNvSpPr/>
          <p:nvPr/>
        </p:nvSpPr>
        <p:spPr>
          <a:xfrm>
            <a:off x="4580593" y="750332"/>
            <a:ext cx="332181" cy="3290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500">
            <a:extLst>
              <a:ext uri="{FF2B5EF4-FFF2-40B4-BE49-F238E27FC236}">
                <a16:creationId xmlns:a16="http://schemas.microsoft.com/office/drawing/2014/main" id="{49BE094C-C982-554E-BB67-7B9E6AD2D6B4}"/>
              </a:ext>
            </a:extLst>
          </p:cNvPr>
          <p:cNvSpPr/>
          <p:nvPr/>
        </p:nvSpPr>
        <p:spPr>
          <a:xfrm>
            <a:off x="775150" y="2790149"/>
            <a:ext cx="332181" cy="3290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7BFD6E-F33E-0C41-A4C6-71998D0A567D}"/>
              </a:ext>
            </a:extLst>
          </p:cNvPr>
          <p:cNvSpPr txBox="1"/>
          <p:nvPr/>
        </p:nvSpPr>
        <p:spPr>
          <a:xfrm>
            <a:off x="4538274" y="684024"/>
            <a:ext cx="50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9C2B9D-1B8F-AE40-BC77-EBB1BAF8B9F4}"/>
              </a:ext>
            </a:extLst>
          </p:cNvPr>
          <p:cNvSpPr txBox="1"/>
          <p:nvPr/>
        </p:nvSpPr>
        <p:spPr>
          <a:xfrm>
            <a:off x="738705" y="2723841"/>
            <a:ext cx="50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8" name="Rectangle: Rounded Corners 500">
            <a:extLst>
              <a:ext uri="{FF2B5EF4-FFF2-40B4-BE49-F238E27FC236}">
                <a16:creationId xmlns:a16="http://schemas.microsoft.com/office/drawing/2014/main" id="{394044DF-74EF-364C-BDE6-B3A0D8FA4662}"/>
              </a:ext>
            </a:extLst>
          </p:cNvPr>
          <p:cNvSpPr/>
          <p:nvPr/>
        </p:nvSpPr>
        <p:spPr>
          <a:xfrm>
            <a:off x="3842545" y="2930871"/>
            <a:ext cx="332181" cy="3290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39AC534-C6F6-224D-BF33-7621E9CE2A87}"/>
              </a:ext>
            </a:extLst>
          </p:cNvPr>
          <p:cNvSpPr txBox="1"/>
          <p:nvPr/>
        </p:nvSpPr>
        <p:spPr>
          <a:xfrm>
            <a:off x="3818397" y="2864563"/>
            <a:ext cx="50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E7A67F-D652-3145-A36F-5CE1C1AA1D79}"/>
              </a:ext>
            </a:extLst>
          </p:cNvPr>
          <p:cNvSpPr txBox="1"/>
          <p:nvPr/>
        </p:nvSpPr>
        <p:spPr>
          <a:xfrm>
            <a:off x="635065" y="514875"/>
            <a:ext cx="4587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Figure 4. </a:t>
            </a:r>
            <a:r>
              <a:rPr lang="en-US" sz="1000" dirty="0">
                <a:solidFill>
                  <a:schemeClr val="tx2"/>
                </a:solidFill>
              </a:rPr>
              <a:t>Chart and photos by Daniel Bloor</a:t>
            </a:r>
          </a:p>
        </p:txBody>
      </p:sp>
    </p:spTree>
    <p:extLst>
      <p:ext uri="{BB962C8B-B14F-4D97-AF65-F5344CB8AC3E}">
        <p14:creationId xmlns:p14="http://schemas.microsoft.com/office/powerpoint/2010/main" val="342585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00274F2-4C57-47F6-BDFD-A1550688842C}"/>
              </a:ext>
            </a:extLst>
          </p:cNvPr>
          <p:cNvGrpSpPr/>
          <p:nvPr/>
        </p:nvGrpSpPr>
        <p:grpSpPr>
          <a:xfrm>
            <a:off x="586686" y="705042"/>
            <a:ext cx="7877088" cy="3930731"/>
            <a:chOff x="586686" y="705042"/>
            <a:chExt cx="7877088" cy="393073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456871-B540-47EF-A96D-98946F5EB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2089" y="851822"/>
              <a:ext cx="3852290" cy="369474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0F197A-DE41-4345-A179-0ECF287FE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8352" y="925452"/>
              <a:ext cx="2475569" cy="194577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C9476D-E6DD-4477-8F1D-A8B4F5080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1073" y="2871230"/>
              <a:ext cx="3222701" cy="1764543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2BC3DAD-75BE-441A-9260-BAE6A76505D9}"/>
                </a:ext>
              </a:extLst>
            </p:cNvPr>
            <p:cNvSpPr/>
            <p:nvPr/>
          </p:nvSpPr>
          <p:spPr>
            <a:xfrm>
              <a:off x="612938" y="818585"/>
              <a:ext cx="332181" cy="3290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5934B2-80E9-4C71-9955-A56466C063C0}"/>
                </a:ext>
              </a:extLst>
            </p:cNvPr>
            <p:cNvSpPr txBox="1"/>
            <p:nvPr/>
          </p:nvSpPr>
          <p:spPr>
            <a:xfrm>
              <a:off x="586686" y="752277"/>
              <a:ext cx="508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0F93525-5F49-460D-8BC3-B2853EB01401}"/>
                </a:ext>
              </a:extLst>
            </p:cNvPr>
            <p:cNvSpPr/>
            <p:nvPr/>
          </p:nvSpPr>
          <p:spPr>
            <a:xfrm>
              <a:off x="639190" y="2954518"/>
              <a:ext cx="332181" cy="3290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7572AC-62FB-4C87-BC4E-D9E8587FC3D4}"/>
                </a:ext>
              </a:extLst>
            </p:cNvPr>
            <p:cNvSpPr txBox="1"/>
            <p:nvPr/>
          </p:nvSpPr>
          <p:spPr>
            <a:xfrm>
              <a:off x="612938" y="2888210"/>
              <a:ext cx="508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BFA854F-D630-453F-A64A-94CFE4E40990}"/>
                </a:ext>
              </a:extLst>
            </p:cNvPr>
            <p:cNvSpPr/>
            <p:nvPr/>
          </p:nvSpPr>
          <p:spPr>
            <a:xfrm>
              <a:off x="5104473" y="763345"/>
              <a:ext cx="332181" cy="3290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2DEA7E-BC04-43F1-830D-B5B9521041AF}"/>
                </a:ext>
              </a:extLst>
            </p:cNvPr>
            <p:cNvSpPr txBox="1"/>
            <p:nvPr/>
          </p:nvSpPr>
          <p:spPr>
            <a:xfrm>
              <a:off x="5072830" y="705042"/>
              <a:ext cx="508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3863088-9E4F-42FE-9232-391B02082B7C}"/>
                </a:ext>
              </a:extLst>
            </p:cNvPr>
            <p:cNvSpPr/>
            <p:nvPr/>
          </p:nvSpPr>
          <p:spPr>
            <a:xfrm>
              <a:off x="5136503" y="2801919"/>
              <a:ext cx="332181" cy="3290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5C416A-963D-4CB8-A077-7574C87639BE}"/>
                </a:ext>
              </a:extLst>
            </p:cNvPr>
            <p:cNvSpPr txBox="1"/>
            <p:nvPr/>
          </p:nvSpPr>
          <p:spPr>
            <a:xfrm>
              <a:off x="5104499" y="2735611"/>
              <a:ext cx="508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2649060-4040-44A4-B064-F25A1DAF6E56}"/>
              </a:ext>
            </a:extLst>
          </p:cNvPr>
          <p:cNvSpPr txBox="1"/>
          <p:nvPr/>
        </p:nvSpPr>
        <p:spPr>
          <a:xfrm>
            <a:off x="586686" y="95832"/>
            <a:ext cx="870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Rgt2 is phosphorylated in a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Yck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-dependent manner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9B1BCE-DBA8-2348-9907-04F885206120}"/>
              </a:ext>
            </a:extLst>
          </p:cNvPr>
          <p:cNvSpPr txBox="1"/>
          <p:nvPr/>
        </p:nvSpPr>
        <p:spPr>
          <a:xfrm>
            <a:off x="653833" y="555745"/>
            <a:ext cx="4587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Figure 5. </a:t>
            </a:r>
            <a:r>
              <a:rPr lang="en-US" sz="1000" dirty="0">
                <a:solidFill>
                  <a:schemeClr val="tx2"/>
                </a:solidFill>
              </a:rPr>
              <a:t>Charts and photos by Daniel Bloor</a:t>
            </a:r>
          </a:p>
        </p:txBody>
      </p:sp>
    </p:spTree>
    <p:extLst>
      <p:ext uri="{BB962C8B-B14F-4D97-AF65-F5344CB8AC3E}">
        <p14:creationId xmlns:p14="http://schemas.microsoft.com/office/powerpoint/2010/main" val="105706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745481-4A2E-4C0C-BAD1-3422F2FA2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69" y="503700"/>
            <a:ext cx="6824546" cy="4658987"/>
          </a:xfrm>
          <a:prstGeom prst="rect">
            <a:avLst/>
          </a:prstGeom>
        </p:spPr>
      </p:pic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1ABDAD06-B5DD-8E4A-BD00-DB77D6D04688}"/>
              </a:ext>
            </a:extLst>
          </p:cNvPr>
          <p:cNvSpPr/>
          <p:nvPr/>
        </p:nvSpPr>
        <p:spPr>
          <a:xfrm>
            <a:off x="1071694" y="503700"/>
            <a:ext cx="332181" cy="3290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9C2F6DA6-A53E-C142-8A52-B5947C5B7875}"/>
              </a:ext>
            </a:extLst>
          </p:cNvPr>
          <p:cNvSpPr/>
          <p:nvPr/>
        </p:nvSpPr>
        <p:spPr>
          <a:xfrm>
            <a:off x="1071693" y="1849220"/>
            <a:ext cx="332181" cy="3290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876C162B-0615-DB4B-A824-E9477F463AFE}"/>
              </a:ext>
            </a:extLst>
          </p:cNvPr>
          <p:cNvSpPr/>
          <p:nvPr/>
        </p:nvSpPr>
        <p:spPr>
          <a:xfrm>
            <a:off x="4572000" y="503700"/>
            <a:ext cx="332181" cy="3290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95024A89-8B6D-AB4E-8B86-8BE54DFF440F}"/>
              </a:ext>
            </a:extLst>
          </p:cNvPr>
          <p:cNvSpPr/>
          <p:nvPr/>
        </p:nvSpPr>
        <p:spPr>
          <a:xfrm>
            <a:off x="4712407" y="2961343"/>
            <a:ext cx="332181" cy="3290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3FE0F2D9-4A8B-204F-88AE-5E864437C134}"/>
              </a:ext>
            </a:extLst>
          </p:cNvPr>
          <p:cNvSpPr/>
          <p:nvPr/>
        </p:nvSpPr>
        <p:spPr>
          <a:xfrm>
            <a:off x="6143220" y="485704"/>
            <a:ext cx="332181" cy="3290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4D3A58AF-7E95-9D41-921F-D87767F72015}"/>
              </a:ext>
            </a:extLst>
          </p:cNvPr>
          <p:cNvSpPr/>
          <p:nvPr/>
        </p:nvSpPr>
        <p:spPr>
          <a:xfrm>
            <a:off x="4732729" y="4243387"/>
            <a:ext cx="332181" cy="3290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811168-2AB2-444B-9D36-4D3BCE706656}"/>
              </a:ext>
            </a:extLst>
          </p:cNvPr>
          <p:cNvSpPr txBox="1"/>
          <p:nvPr/>
        </p:nvSpPr>
        <p:spPr>
          <a:xfrm>
            <a:off x="1040669" y="1782912"/>
            <a:ext cx="50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12714-C7DC-4A48-AC31-5828CA806124}"/>
              </a:ext>
            </a:extLst>
          </p:cNvPr>
          <p:cNvSpPr txBox="1"/>
          <p:nvPr/>
        </p:nvSpPr>
        <p:spPr>
          <a:xfrm>
            <a:off x="4687417" y="2895035"/>
            <a:ext cx="50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94D3B3-104E-41E5-8EC1-162E3AD02DAB}"/>
              </a:ext>
            </a:extLst>
          </p:cNvPr>
          <p:cNvSpPr txBox="1"/>
          <p:nvPr/>
        </p:nvSpPr>
        <p:spPr>
          <a:xfrm>
            <a:off x="620140" y="0"/>
            <a:ext cx="870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Rgt2 interacts with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Yck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through its C-terminal domain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5A1E6-0FD3-D444-A842-77598D61CF03}"/>
              </a:ext>
            </a:extLst>
          </p:cNvPr>
          <p:cNvSpPr txBox="1"/>
          <p:nvPr/>
        </p:nvSpPr>
        <p:spPr>
          <a:xfrm>
            <a:off x="6121780" y="419396"/>
            <a:ext cx="50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CC98C-640D-B142-9E09-84E09A1894DC}"/>
              </a:ext>
            </a:extLst>
          </p:cNvPr>
          <p:cNvSpPr txBox="1"/>
          <p:nvPr/>
        </p:nvSpPr>
        <p:spPr>
          <a:xfrm>
            <a:off x="4712407" y="4177079"/>
            <a:ext cx="50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2F5B37-4685-8D4C-AE39-354AD4BA544C}"/>
              </a:ext>
            </a:extLst>
          </p:cNvPr>
          <p:cNvSpPr txBox="1"/>
          <p:nvPr/>
        </p:nvSpPr>
        <p:spPr>
          <a:xfrm>
            <a:off x="1040668" y="437392"/>
            <a:ext cx="50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20EC5C-F57F-344C-AFB7-7C86BD211E95}"/>
              </a:ext>
            </a:extLst>
          </p:cNvPr>
          <p:cNvSpPr txBox="1"/>
          <p:nvPr/>
        </p:nvSpPr>
        <p:spPr>
          <a:xfrm>
            <a:off x="4536057" y="434059"/>
            <a:ext cx="50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D6EF35-B151-3F40-9552-2217179632ED}"/>
              </a:ext>
            </a:extLst>
          </p:cNvPr>
          <p:cNvSpPr txBox="1"/>
          <p:nvPr/>
        </p:nvSpPr>
        <p:spPr>
          <a:xfrm>
            <a:off x="885585" y="353123"/>
            <a:ext cx="4587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Figure 6. </a:t>
            </a:r>
            <a:r>
              <a:rPr lang="en-US" sz="1000" dirty="0">
                <a:solidFill>
                  <a:schemeClr val="tx2"/>
                </a:solidFill>
              </a:rPr>
              <a:t>Photos by Daniel Bloor</a:t>
            </a:r>
          </a:p>
        </p:txBody>
      </p:sp>
    </p:spTree>
    <p:extLst>
      <p:ext uri="{BB962C8B-B14F-4D97-AF65-F5344CB8AC3E}">
        <p14:creationId xmlns:p14="http://schemas.microsoft.com/office/powerpoint/2010/main" val="322022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231">
            <a:extLst>
              <a:ext uri="{FF2B5EF4-FFF2-40B4-BE49-F238E27FC236}">
                <a16:creationId xmlns:a16="http://schemas.microsoft.com/office/drawing/2014/main" id="{277B593D-85C0-4022-9158-B4FA7AA7CBBE}"/>
              </a:ext>
            </a:extLst>
          </p:cNvPr>
          <p:cNvSpPr txBox="1"/>
          <p:nvPr/>
        </p:nvSpPr>
        <p:spPr>
          <a:xfrm>
            <a:off x="2280425" y="155115"/>
            <a:ext cx="4583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FF1D23-1764-4A46-84D2-FB7DB6F58102}"/>
              </a:ext>
            </a:extLst>
          </p:cNvPr>
          <p:cNvSpPr txBox="1"/>
          <p:nvPr/>
        </p:nvSpPr>
        <p:spPr>
          <a:xfrm>
            <a:off x="211874" y="1013419"/>
            <a:ext cx="861966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Cell surface levels of Rgt2 are significantly decreased in </a:t>
            </a:r>
          </a:p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glucose sensing defective mutants, including a</a:t>
            </a:r>
            <a:r>
              <a:rPr lang="en-US" sz="24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yck</a:t>
            </a:r>
            <a:r>
              <a:rPr lang="en-US" sz="24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mutant.</a:t>
            </a:r>
          </a:p>
          <a:p>
            <a:endParaRPr lang="en-US" sz="24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C-terminal domain of Rgt2 is phosphorylated in a </a:t>
            </a:r>
          </a:p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Yck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-dependent manner, and this is prerequired for the </a:t>
            </a:r>
          </a:p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stability of Rgt2</a:t>
            </a:r>
          </a:p>
          <a:p>
            <a:endParaRPr lang="en-US" sz="2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Rgt2 interacts with the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Ycks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through its C-terminal domain.</a:t>
            </a:r>
          </a:p>
          <a:p>
            <a:endParaRPr lang="en-US" sz="24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8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Box 289">
            <a:extLst>
              <a:ext uri="{FF2B5EF4-FFF2-40B4-BE49-F238E27FC236}">
                <a16:creationId xmlns:a16="http://schemas.microsoft.com/office/drawing/2014/main" id="{586D962E-EF57-478B-87D0-7DD85BEE3995}"/>
              </a:ext>
            </a:extLst>
          </p:cNvPr>
          <p:cNvSpPr txBox="1"/>
          <p:nvPr/>
        </p:nvSpPr>
        <p:spPr>
          <a:xfrm>
            <a:off x="2280425" y="177844"/>
            <a:ext cx="4583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C842057B-A8CE-40AA-BE12-6C8FEDC66BF2}"/>
              </a:ext>
            </a:extLst>
          </p:cNvPr>
          <p:cNvSpPr txBox="1"/>
          <p:nvPr/>
        </p:nvSpPr>
        <p:spPr>
          <a:xfrm>
            <a:off x="525966" y="966311"/>
            <a:ext cx="82277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Rgt2 interaction with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Yck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glucose-dependent.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this interaction disrupted in glucose-starved cells? 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1F18A78C-364D-4669-99E8-103817033DD6}"/>
              </a:ext>
            </a:extLst>
          </p:cNvPr>
          <p:cNvSpPr txBox="1"/>
          <p:nvPr/>
        </p:nvSpPr>
        <p:spPr>
          <a:xfrm>
            <a:off x="525966" y="2151880"/>
            <a:ext cx="82277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Rgt2 is degraded in a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yck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mutant. </a:t>
            </a:r>
          </a:p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its underlying mechanism?</a:t>
            </a:r>
          </a:p>
          <a:p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05D12E5B-8E5B-49E3-A701-D1FCC64B116A}"/>
              </a:ext>
            </a:extLst>
          </p:cNvPr>
          <p:cNvSpPr txBox="1"/>
          <p:nvPr/>
        </p:nvSpPr>
        <p:spPr>
          <a:xfrm>
            <a:off x="525966" y="3352209"/>
            <a:ext cx="82277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Snf3 glucose sensing receptor regulated in a similar manner to Rgt2?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233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erty">
      <a:dk1>
        <a:srgbClr val="FFFFFF"/>
      </a:dk1>
      <a:lt1>
        <a:sysClr val="window" lastClr="FFFFFF"/>
      </a:lt1>
      <a:dk2>
        <a:srgbClr val="0A193E"/>
      </a:dk2>
      <a:lt2>
        <a:srgbClr val="0A193E"/>
      </a:lt2>
      <a:accent1>
        <a:srgbClr val="8EC1EB"/>
      </a:accent1>
      <a:accent2>
        <a:srgbClr val="BCBDBF"/>
      </a:accent2>
      <a:accent3>
        <a:srgbClr val="3C3E42"/>
      </a:accent3>
      <a:accent4>
        <a:srgbClr val="8A0000"/>
      </a:accent4>
      <a:accent5>
        <a:srgbClr val="CE1126"/>
      </a:accent5>
      <a:accent6>
        <a:srgbClr val="008ED6"/>
      </a:accent6>
      <a:hlink>
        <a:srgbClr val="8EC1EB"/>
      </a:hlink>
      <a:folHlink>
        <a:srgbClr val="BCBDB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399</Words>
  <Application>Microsoft Macintosh PowerPoint</Application>
  <PresentationFormat>On-screen Show (16:9)</PresentationFormat>
  <Paragraphs>83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Symbol</vt:lpstr>
      <vt:lpstr>Wingdings</vt:lpstr>
      <vt:lpstr>Office Theme</vt:lpstr>
      <vt:lpstr>PowerPoint Presentation</vt:lpstr>
      <vt:lpstr>Glucose metabolism</vt:lpstr>
      <vt:lpstr>Yeast as a model organism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Liberty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Dugan</dc:creator>
  <cp:lastModifiedBy>Bloor, Danny A</cp:lastModifiedBy>
  <cp:revision>70</cp:revision>
  <dcterms:created xsi:type="dcterms:W3CDTF">2014-11-10T20:35:24Z</dcterms:created>
  <dcterms:modified xsi:type="dcterms:W3CDTF">2022-03-23T13:54:42Z</dcterms:modified>
</cp:coreProperties>
</file>