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8" r:id="rId2"/>
    <p:sldId id="273" r:id="rId3"/>
    <p:sldId id="257" r:id="rId4"/>
    <p:sldId id="259" r:id="rId5"/>
    <p:sldId id="260" r:id="rId6"/>
    <p:sldId id="261" r:id="rId7"/>
    <p:sldId id="271" r:id="rId8"/>
    <p:sldId id="272" r:id="rId9"/>
    <p:sldId id="274" r:id="rId10"/>
    <p:sldId id="264" r:id="rId11"/>
    <p:sldId id="267" r:id="rId12"/>
    <p:sldId id="270" r:id="rId13"/>
    <p:sldId id="275" r:id="rId14"/>
    <p:sldId id="266"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71" autoAdjust="0"/>
  </p:normalViewPr>
  <p:slideViewPr>
    <p:cSldViewPr snapToGrid="0">
      <p:cViewPr varScale="1">
        <p:scale>
          <a:sx n="64" d="100"/>
          <a:sy n="64" d="100"/>
        </p:scale>
        <p:origin x="499"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015F47-4256-458F-9441-96116B09424E}"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8CC05C32-90A2-4B5D-8BB7-20FE77D51679}">
      <dgm:prSet/>
      <dgm:spPr/>
      <dgm:t>
        <a:bodyPr/>
        <a:lstStyle/>
        <a:p>
          <a:r>
            <a:rPr lang="en-US"/>
            <a:t>Stress is a natural or cultivated experience</a:t>
          </a:r>
        </a:p>
      </dgm:t>
    </dgm:pt>
    <dgm:pt modelId="{7962C2A5-B117-4084-A64C-D0058955511F}" type="parTrans" cxnId="{14B27489-E661-4F31-9B28-708624F07678}">
      <dgm:prSet/>
      <dgm:spPr/>
      <dgm:t>
        <a:bodyPr/>
        <a:lstStyle/>
        <a:p>
          <a:endParaRPr lang="en-US"/>
        </a:p>
      </dgm:t>
    </dgm:pt>
    <dgm:pt modelId="{36255E84-28C1-48F3-B97D-8168A2B0885E}" type="sibTrans" cxnId="{14B27489-E661-4F31-9B28-708624F07678}">
      <dgm:prSet/>
      <dgm:spPr/>
      <dgm:t>
        <a:bodyPr/>
        <a:lstStyle/>
        <a:p>
          <a:endParaRPr lang="en-US"/>
        </a:p>
      </dgm:t>
    </dgm:pt>
    <dgm:pt modelId="{9900484A-5722-436F-AC56-8F2E4C4088FB}">
      <dgm:prSet/>
      <dgm:spPr/>
      <dgm:t>
        <a:bodyPr/>
        <a:lstStyle/>
        <a:p>
          <a:r>
            <a:rPr lang="en-US"/>
            <a:t>Stress increases cortisol</a:t>
          </a:r>
        </a:p>
      </dgm:t>
    </dgm:pt>
    <dgm:pt modelId="{ABC160C0-ED6A-4105-8073-FDE11B6CAEFB}" type="parTrans" cxnId="{70DCC352-500B-4362-8BBD-C339CAE89B6D}">
      <dgm:prSet/>
      <dgm:spPr/>
      <dgm:t>
        <a:bodyPr/>
        <a:lstStyle/>
        <a:p>
          <a:endParaRPr lang="en-US"/>
        </a:p>
      </dgm:t>
    </dgm:pt>
    <dgm:pt modelId="{E51A13F1-A0E0-45BA-9939-98858D7AB238}" type="sibTrans" cxnId="{70DCC352-500B-4362-8BBD-C339CAE89B6D}">
      <dgm:prSet/>
      <dgm:spPr/>
      <dgm:t>
        <a:bodyPr/>
        <a:lstStyle/>
        <a:p>
          <a:endParaRPr lang="en-US"/>
        </a:p>
      </dgm:t>
    </dgm:pt>
    <dgm:pt modelId="{9A10E89C-92A4-43C2-8E63-5405F50F52F2}">
      <dgm:prSet/>
      <dgm:spPr/>
      <dgm:t>
        <a:bodyPr/>
        <a:lstStyle/>
        <a:p>
          <a:r>
            <a:rPr lang="en-US"/>
            <a:t>Physical and psychological responses</a:t>
          </a:r>
        </a:p>
      </dgm:t>
    </dgm:pt>
    <dgm:pt modelId="{8C750BB1-DFD7-4BF3-B048-C3BDD38AB819}" type="parTrans" cxnId="{1E99AFBD-9398-4CB6-A3AD-C300FADB8B98}">
      <dgm:prSet/>
      <dgm:spPr/>
      <dgm:t>
        <a:bodyPr/>
        <a:lstStyle/>
        <a:p>
          <a:endParaRPr lang="en-US"/>
        </a:p>
      </dgm:t>
    </dgm:pt>
    <dgm:pt modelId="{9693D7AB-E077-4693-B580-98CE0E58361D}" type="sibTrans" cxnId="{1E99AFBD-9398-4CB6-A3AD-C300FADB8B98}">
      <dgm:prSet/>
      <dgm:spPr/>
      <dgm:t>
        <a:bodyPr/>
        <a:lstStyle/>
        <a:p>
          <a:endParaRPr lang="en-US"/>
        </a:p>
      </dgm:t>
    </dgm:pt>
    <dgm:pt modelId="{45D615D6-2069-4C40-9626-5D9FA7D1A34F}">
      <dgm:prSet/>
      <dgm:spPr/>
      <dgm:t>
        <a:bodyPr/>
        <a:lstStyle/>
        <a:p>
          <a:r>
            <a:rPr lang="en-US"/>
            <a:t>Effects of meditation</a:t>
          </a:r>
        </a:p>
      </dgm:t>
    </dgm:pt>
    <dgm:pt modelId="{2693FA1C-BCE0-435A-903A-8763D9CD489A}" type="parTrans" cxnId="{F3E438A0-CBD8-4D8F-81E1-D8C8A4F9FBB6}">
      <dgm:prSet/>
      <dgm:spPr/>
      <dgm:t>
        <a:bodyPr/>
        <a:lstStyle/>
        <a:p>
          <a:endParaRPr lang="en-US"/>
        </a:p>
      </dgm:t>
    </dgm:pt>
    <dgm:pt modelId="{3E81E412-0F6C-475A-9041-0CA8E59E675B}" type="sibTrans" cxnId="{F3E438A0-CBD8-4D8F-81E1-D8C8A4F9FBB6}">
      <dgm:prSet/>
      <dgm:spPr/>
      <dgm:t>
        <a:bodyPr/>
        <a:lstStyle/>
        <a:p>
          <a:endParaRPr lang="en-US"/>
        </a:p>
      </dgm:t>
    </dgm:pt>
    <dgm:pt modelId="{160E2241-B833-4B48-8375-CBC94447EE88}">
      <dgm:prSet/>
      <dgm:spPr/>
      <dgm:t>
        <a:bodyPr/>
        <a:lstStyle/>
        <a:p>
          <a:r>
            <a:rPr lang="en-US"/>
            <a:t>Who is suited to do this research?</a:t>
          </a:r>
        </a:p>
      </dgm:t>
    </dgm:pt>
    <dgm:pt modelId="{274B8340-9C42-494E-8DA9-4750B06DDC3A}" type="parTrans" cxnId="{F6A46012-11AC-45A6-9411-D2F96AF4365A}">
      <dgm:prSet/>
      <dgm:spPr/>
      <dgm:t>
        <a:bodyPr/>
        <a:lstStyle/>
        <a:p>
          <a:endParaRPr lang="en-US"/>
        </a:p>
      </dgm:t>
    </dgm:pt>
    <dgm:pt modelId="{05037100-DBDE-4048-BA65-24EC3308612A}" type="sibTrans" cxnId="{F6A46012-11AC-45A6-9411-D2F96AF4365A}">
      <dgm:prSet/>
      <dgm:spPr/>
      <dgm:t>
        <a:bodyPr/>
        <a:lstStyle/>
        <a:p>
          <a:endParaRPr lang="en-US"/>
        </a:p>
      </dgm:t>
    </dgm:pt>
    <dgm:pt modelId="{7937F276-E842-4516-B475-EAA42F24E21E}" type="pres">
      <dgm:prSet presAssocID="{D7015F47-4256-458F-9441-96116B09424E}" presName="linear" presStyleCnt="0">
        <dgm:presLayoutVars>
          <dgm:animLvl val="lvl"/>
          <dgm:resizeHandles val="exact"/>
        </dgm:presLayoutVars>
      </dgm:prSet>
      <dgm:spPr/>
    </dgm:pt>
    <dgm:pt modelId="{69586094-BB23-47CA-B5C9-453DD8D33815}" type="pres">
      <dgm:prSet presAssocID="{8CC05C32-90A2-4B5D-8BB7-20FE77D51679}" presName="parentText" presStyleLbl="node1" presStyleIdx="0" presStyleCnt="5" custLinFactNeighborY="-79801">
        <dgm:presLayoutVars>
          <dgm:chMax val="0"/>
          <dgm:bulletEnabled val="1"/>
        </dgm:presLayoutVars>
      </dgm:prSet>
      <dgm:spPr/>
    </dgm:pt>
    <dgm:pt modelId="{ED5F4FB0-327B-454C-8088-60D8C63ADD44}" type="pres">
      <dgm:prSet presAssocID="{36255E84-28C1-48F3-B97D-8168A2B0885E}" presName="spacer" presStyleCnt="0"/>
      <dgm:spPr/>
    </dgm:pt>
    <dgm:pt modelId="{3CA59CA2-75B9-40FB-B59E-9A04979C9CA1}" type="pres">
      <dgm:prSet presAssocID="{9900484A-5722-436F-AC56-8F2E4C4088FB}" presName="parentText" presStyleLbl="node1" presStyleIdx="1" presStyleCnt="5" custLinFactY="-827" custLinFactNeighborY="-100000">
        <dgm:presLayoutVars>
          <dgm:chMax val="0"/>
          <dgm:bulletEnabled val="1"/>
        </dgm:presLayoutVars>
      </dgm:prSet>
      <dgm:spPr/>
    </dgm:pt>
    <dgm:pt modelId="{73824953-FF3F-41C1-8673-352165787E16}" type="pres">
      <dgm:prSet presAssocID="{E51A13F1-A0E0-45BA-9939-98858D7AB238}" presName="spacer" presStyleCnt="0"/>
      <dgm:spPr/>
    </dgm:pt>
    <dgm:pt modelId="{71940C37-84CB-40E6-90CB-750EF4BC70C2}" type="pres">
      <dgm:prSet presAssocID="{9A10E89C-92A4-43C2-8E63-5405F50F52F2}" presName="parentText" presStyleLbl="node1" presStyleIdx="2" presStyleCnt="5" custLinFactNeighborY="-93380">
        <dgm:presLayoutVars>
          <dgm:chMax val="0"/>
          <dgm:bulletEnabled val="1"/>
        </dgm:presLayoutVars>
      </dgm:prSet>
      <dgm:spPr/>
    </dgm:pt>
    <dgm:pt modelId="{3BEEA421-3EF6-417D-862E-D07AFCB7BA90}" type="pres">
      <dgm:prSet presAssocID="{9693D7AB-E077-4693-B580-98CE0E58361D}" presName="spacer" presStyleCnt="0"/>
      <dgm:spPr/>
    </dgm:pt>
    <dgm:pt modelId="{8D839F99-6316-4DE4-AF44-472A5020843D}" type="pres">
      <dgm:prSet presAssocID="{45D615D6-2069-4C40-9626-5D9FA7D1A34F}" presName="parentText" presStyleLbl="node1" presStyleIdx="3" presStyleCnt="5" custLinFactNeighborY="-80042">
        <dgm:presLayoutVars>
          <dgm:chMax val="0"/>
          <dgm:bulletEnabled val="1"/>
        </dgm:presLayoutVars>
      </dgm:prSet>
      <dgm:spPr/>
    </dgm:pt>
    <dgm:pt modelId="{BD74C321-01CE-4412-8E26-4FD9A2A9935D}" type="pres">
      <dgm:prSet presAssocID="{3E81E412-0F6C-475A-9041-0CA8E59E675B}" presName="spacer" presStyleCnt="0"/>
      <dgm:spPr/>
    </dgm:pt>
    <dgm:pt modelId="{E756C68C-7182-4842-9F78-5E070E72C43E}" type="pres">
      <dgm:prSet presAssocID="{160E2241-B833-4B48-8375-CBC94447EE88}" presName="parentText" presStyleLbl="node1" presStyleIdx="4" presStyleCnt="5" custLinFactNeighborX="159" custLinFactNeighborY="-40020">
        <dgm:presLayoutVars>
          <dgm:chMax val="0"/>
          <dgm:bulletEnabled val="1"/>
        </dgm:presLayoutVars>
      </dgm:prSet>
      <dgm:spPr/>
    </dgm:pt>
  </dgm:ptLst>
  <dgm:cxnLst>
    <dgm:cxn modelId="{859E3101-E7DC-4AE7-8501-13D0B146D31E}" type="presOf" srcId="{160E2241-B833-4B48-8375-CBC94447EE88}" destId="{E756C68C-7182-4842-9F78-5E070E72C43E}" srcOrd="0" destOrd="0" presId="urn:microsoft.com/office/officeart/2005/8/layout/vList2"/>
    <dgm:cxn modelId="{F6A46012-11AC-45A6-9411-D2F96AF4365A}" srcId="{D7015F47-4256-458F-9441-96116B09424E}" destId="{160E2241-B833-4B48-8375-CBC94447EE88}" srcOrd="4" destOrd="0" parTransId="{274B8340-9C42-494E-8DA9-4750B06DDC3A}" sibTransId="{05037100-DBDE-4048-BA65-24EC3308612A}"/>
    <dgm:cxn modelId="{52961F34-AD93-4BB1-8680-0D94F2C47EBA}" type="presOf" srcId="{9A10E89C-92A4-43C2-8E63-5405F50F52F2}" destId="{71940C37-84CB-40E6-90CB-750EF4BC70C2}" srcOrd="0" destOrd="0" presId="urn:microsoft.com/office/officeart/2005/8/layout/vList2"/>
    <dgm:cxn modelId="{70DCC352-500B-4362-8BBD-C339CAE89B6D}" srcId="{D7015F47-4256-458F-9441-96116B09424E}" destId="{9900484A-5722-436F-AC56-8F2E4C4088FB}" srcOrd="1" destOrd="0" parTransId="{ABC160C0-ED6A-4105-8073-FDE11B6CAEFB}" sibTransId="{E51A13F1-A0E0-45BA-9939-98858D7AB238}"/>
    <dgm:cxn modelId="{14B27489-E661-4F31-9B28-708624F07678}" srcId="{D7015F47-4256-458F-9441-96116B09424E}" destId="{8CC05C32-90A2-4B5D-8BB7-20FE77D51679}" srcOrd="0" destOrd="0" parTransId="{7962C2A5-B117-4084-A64C-D0058955511F}" sibTransId="{36255E84-28C1-48F3-B97D-8168A2B0885E}"/>
    <dgm:cxn modelId="{9EBBFF92-CF49-4388-BFBD-12FD51E5D067}" type="presOf" srcId="{9900484A-5722-436F-AC56-8F2E4C4088FB}" destId="{3CA59CA2-75B9-40FB-B59E-9A04979C9CA1}" srcOrd="0" destOrd="0" presId="urn:microsoft.com/office/officeart/2005/8/layout/vList2"/>
    <dgm:cxn modelId="{815D029A-79E5-4DB6-ADA3-FBAC872F8155}" type="presOf" srcId="{D7015F47-4256-458F-9441-96116B09424E}" destId="{7937F276-E842-4516-B475-EAA42F24E21E}" srcOrd="0" destOrd="0" presId="urn:microsoft.com/office/officeart/2005/8/layout/vList2"/>
    <dgm:cxn modelId="{F3E438A0-CBD8-4D8F-81E1-D8C8A4F9FBB6}" srcId="{D7015F47-4256-458F-9441-96116B09424E}" destId="{45D615D6-2069-4C40-9626-5D9FA7D1A34F}" srcOrd="3" destOrd="0" parTransId="{2693FA1C-BCE0-435A-903A-8763D9CD489A}" sibTransId="{3E81E412-0F6C-475A-9041-0CA8E59E675B}"/>
    <dgm:cxn modelId="{1E99AFBD-9398-4CB6-A3AD-C300FADB8B98}" srcId="{D7015F47-4256-458F-9441-96116B09424E}" destId="{9A10E89C-92A4-43C2-8E63-5405F50F52F2}" srcOrd="2" destOrd="0" parTransId="{8C750BB1-DFD7-4BF3-B048-C3BDD38AB819}" sibTransId="{9693D7AB-E077-4693-B580-98CE0E58361D}"/>
    <dgm:cxn modelId="{7E87ABCA-EE5A-4D6B-A552-8A0808BF5E93}" type="presOf" srcId="{45D615D6-2069-4C40-9626-5D9FA7D1A34F}" destId="{8D839F99-6316-4DE4-AF44-472A5020843D}" srcOrd="0" destOrd="0" presId="urn:microsoft.com/office/officeart/2005/8/layout/vList2"/>
    <dgm:cxn modelId="{CDD53ED2-AA84-4612-B132-EB88D0E5172D}" type="presOf" srcId="{8CC05C32-90A2-4B5D-8BB7-20FE77D51679}" destId="{69586094-BB23-47CA-B5C9-453DD8D33815}" srcOrd="0" destOrd="0" presId="urn:microsoft.com/office/officeart/2005/8/layout/vList2"/>
    <dgm:cxn modelId="{5DC4F661-99EA-4926-8A17-5315940D1F09}" type="presParOf" srcId="{7937F276-E842-4516-B475-EAA42F24E21E}" destId="{69586094-BB23-47CA-B5C9-453DD8D33815}" srcOrd="0" destOrd="0" presId="urn:microsoft.com/office/officeart/2005/8/layout/vList2"/>
    <dgm:cxn modelId="{C4B9FD4B-883D-4ABF-B7A3-75AAE91198DA}" type="presParOf" srcId="{7937F276-E842-4516-B475-EAA42F24E21E}" destId="{ED5F4FB0-327B-454C-8088-60D8C63ADD44}" srcOrd="1" destOrd="0" presId="urn:microsoft.com/office/officeart/2005/8/layout/vList2"/>
    <dgm:cxn modelId="{43308D93-AB26-469E-964F-81D001A384B1}" type="presParOf" srcId="{7937F276-E842-4516-B475-EAA42F24E21E}" destId="{3CA59CA2-75B9-40FB-B59E-9A04979C9CA1}" srcOrd="2" destOrd="0" presId="urn:microsoft.com/office/officeart/2005/8/layout/vList2"/>
    <dgm:cxn modelId="{5D830175-4D18-429C-B122-A0EFDA89D8EB}" type="presParOf" srcId="{7937F276-E842-4516-B475-EAA42F24E21E}" destId="{73824953-FF3F-41C1-8673-352165787E16}" srcOrd="3" destOrd="0" presId="urn:microsoft.com/office/officeart/2005/8/layout/vList2"/>
    <dgm:cxn modelId="{7A48FAD9-A41B-4536-A6A2-54FCCA60989B}" type="presParOf" srcId="{7937F276-E842-4516-B475-EAA42F24E21E}" destId="{71940C37-84CB-40E6-90CB-750EF4BC70C2}" srcOrd="4" destOrd="0" presId="urn:microsoft.com/office/officeart/2005/8/layout/vList2"/>
    <dgm:cxn modelId="{5AEA9DE4-2E02-434A-9451-93F1B7765916}" type="presParOf" srcId="{7937F276-E842-4516-B475-EAA42F24E21E}" destId="{3BEEA421-3EF6-417D-862E-D07AFCB7BA90}" srcOrd="5" destOrd="0" presId="urn:microsoft.com/office/officeart/2005/8/layout/vList2"/>
    <dgm:cxn modelId="{D6DF20E9-26B2-46C6-A879-D08E02423BAC}" type="presParOf" srcId="{7937F276-E842-4516-B475-EAA42F24E21E}" destId="{8D839F99-6316-4DE4-AF44-472A5020843D}" srcOrd="6" destOrd="0" presId="urn:microsoft.com/office/officeart/2005/8/layout/vList2"/>
    <dgm:cxn modelId="{FF9B4BF5-C5AC-4439-AFBB-ABA7E44CCA7B}" type="presParOf" srcId="{7937F276-E842-4516-B475-EAA42F24E21E}" destId="{BD74C321-01CE-4412-8E26-4FD9A2A9935D}" srcOrd="7" destOrd="0" presId="urn:microsoft.com/office/officeart/2005/8/layout/vList2"/>
    <dgm:cxn modelId="{8EF9F9CF-487C-4982-B2BF-808974C1C0DD}" type="presParOf" srcId="{7937F276-E842-4516-B475-EAA42F24E21E}" destId="{E756C68C-7182-4842-9F78-5E070E72C43E}"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BE2658-822A-4DA9-B472-02AD32E2C7E0}"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91F20089-373E-48DA-BDD3-CBD2C332849C}">
      <dgm:prSet/>
      <dgm:spPr/>
      <dgm:t>
        <a:bodyPr/>
        <a:lstStyle/>
        <a:p>
          <a:pPr rtl="0"/>
          <a:r>
            <a:rPr lang="en-US" dirty="0">
              <a:latin typeface="Calibri"/>
            </a:rPr>
            <a:t>Literature was searched to </a:t>
          </a:r>
          <a:r>
            <a:rPr lang="en-US" dirty="0"/>
            <a:t> </a:t>
          </a:r>
          <a:r>
            <a:rPr lang="en-US" dirty="0">
              <a:latin typeface="Calibri"/>
            </a:rPr>
            <a:t>examine current measures for stress reduction </a:t>
          </a:r>
          <a:r>
            <a:rPr lang="en-US" dirty="0"/>
            <a:t> for nursing students that are easily accessible</a:t>
          </a:r>
          <a:r>
            <a:rPr lang="en-US" dirty="0">
              <a:latin typeface="Calibri"/>
            </a:rPr>
            <a:t> and fit into their busy schedules</a:t>
          </a:r>
          <a:endParaRPr lang="en-US" dirty="0"/>
        </a:p>
      </dgm:t>
    </dgm:pt>
    <dgm:pt modelId="{8F0268A2-8E6F-40BE-BAC1-382793ABCE90}" type="parTrans" cxnId="{B9FE219B-4EE4-42C1-9E8F-827AB5305452}">
      <dgm:prSet/>
      <dgm:spPr/>
      <dgm:t>
        <a:bodyPr/>
        <a:lstStyle/>
        <a:p>
          <a:endParaRPr lang="en-US"/>
        </a:p>
      </dgm:t>
    </dgm:pt>
    <dgm:pt modelId="{2395159F-5589-4748-9CEE-5BC923FE82A3}" type="sibTrans" cxnId="{B9FE219B-4EE4-42C1-9E8F-827AB5305452}">
      <dgm:prSet/>
      <dgm:spPr/>
      <dgm:t>
        <a:bodyPr/>
        <a:lstStyle/>
        <a:p>
          <a:endParaRPr lang="en-US"/>
        </a:p>
      </dgm:t>
    </dgm:pt>
    <dgm:pt modelId="{BECA9CA9-D572-4AC3-87E2-CE141433D11A}">
      <dgm:prSet/>
      <dgm:spPr/>
      <dgm:t>
        <a:bodyPr/>
        <a:lstStyle/>
        <a:p>
          <a:r>
            <a:rPr lang="en-US" dirty="0">
              <a:solidFill>
                <a:schemeClr val="bg2"/>
              </a:solidFill>
            </a:rPr>
            <a:t>Search terms: nursing students, stress, MM, cellphone or mobile app</a:t>
          </a:r>
        </a:p>
      </dgm:t>
    </dgm:pt>
    <dgm:pt modelId="{AFC6663E-C75D-4D59-AB02-CE5ECAF99584}" type="parTrans" cxnId="{A7B53AE3-FA66-4620-8429-C5FB8F8EF76F}">
      <dgm:prSet/>
      <dgm:spPr/>
      <dgm:t>
        <a:bodyPr/>
        <a:lstStyle/>
        <a:p>
          <a:endParaRPr lang="en-US"/>
        </a:p>
      </dgm:t>
    </dgm:pt>
    <dgm:pt modelId="{A434941A-A665-41C1-96A3-8901A824AC44}" type="sibTrans" cxnId="{A7B53AE3-FA66-4620-8429-C5FB8F8EF76F}">
      <dgm:prSet/>
      <dgm:spPr/>
      <dgm:t>
        <a:bodyPr/>
        <a:lstStyle/>
        <a:p>
          <a:endParaRPr lang="en-US"/>
        </a:p>
      </dgm:t>
    </dgm:pt>
    <dgm:pt modelId="{57BDA5A1-CA3C-47EB-83DA-061A3C230AE0}" type="pres">
      <dgm:prSet presAssocID="{89BE2658-822A-4DA9-B472-02AD32E2C7E0}" presName="Name0" presStyleCnt="0">
        <dgm:presLayoutVars>
          <dgm:dir/>
          <dgm:animLvl val="lvl"/>
          <dgm:resizeHandles val="exact"/>
        </dgm:presLayoutVars>
      </dgm:prSet>
      <dgm:spPr/>
    </dgm:pt>
    <dgm:pt modelId="{E624B49A-4693-4D77-8306-9356EBADB5D8}" type="pres">
      <dgm:prSet presAssocID="{BECA9CA9-D572-4AC3-87E2-CE141433D11A}" presName="boxAndChildren" presStyleCnt="0"/>
      <dgm:spPr/>
    </dgm:pt>
    <dgm:pt modelId="{D0421C45-ECDF-4C54-9949-ABF520BE727A}" type="pres">
      <dgm:prSet presAssocID="{BECA9CA9-D572-4AC3-87E2-CE141433D11A}" presName="parentTextBox" presStyleLbl="node1" presStyleIdx="0" presStyleCnt="2"/>
      <dgm:spPr/>
    </dgm:pt>
    <dgm:pt modelId="{501D70F3-6245-4CEF-9185-0652B5834E02}" type="pres">
      <dgm:prSet presAssocID="{2395159F-5589-4748-9CEE-5BC923FE82A3}" presName="sp" presStyleCnt="0"/>
      <dgm:spPr/>
    </dgm:pt>
    <dgm:pt modelId="{12064F33-6DD5-47B6-9882-7881EA1DF091}" type="pres">
      <dgm:prSet presAssocID="{91F20089-373E-48DA-BDD3-CBD2C332849C}" presName="arrowAndChildren" presStyleCnt="0"/>
      <dgm:spPr/>
    </dgm:pt>
    <dgm:pt modelId="{81F3B54D-F169-4498-A6C0-D4F42BC08608}" type="pres">
      <dgm:prSet presAssocID="{91F20089-373E-48DA-BDD3-CBD2C332849C}" presName="parentTextArrow" presStyleLbl="node1" presStyleIdx="1" presStyleCnt="2"/>
      <dgm:spPr/>
    </dgm:pt>
  </dgm:ptLst>
  <dgm:cxnLst>
    <dgm:cxn modelId="{28CFD581-8428-40C4-9557-919AAF71A489}" type="presOf" srcId="{89BE2658-822A-4DA9-B472-02AD32E2C7E0}" destId="{57BDA5A1-CA3C-47EB-83DA-061A3C230AE0}" srcOrd="0" destOrd="0" presId="urn:microsoft.com/office/officeart/2005/8/layout/process4"/>
    <dgm:cxn modelId="{B9FE219B-4EE4-42C1-9E8F-827AB5305452}" srcId="{89BE2658-822A-4DA9-B472-02AD32E2C7E0}" destId="{91F20089-373E-48DA-BDD3-CBD2C332849C}" srcOrd="0" destOrd="0" parTransId="{8F0268A2-8E6F-40BE-BAC1-382793ABCE90}" sibTransId="{2395159F-5589-4748-9CEE-5BC923FE82A3}"/>
    <dgm:cxn modelId="{16126CBD-1C00-47B1-99C5-469ECCC312BD}" type="presOf" srcId="{BECA9CA9-D572-4AC3-87E2-CE141433D11A}" destId="{D0421C45-ECDF-4C54-9949-ABF520BE727A}" srcOrd="0" destOrd="0" presId="urn:microsoft.com/office/officeart/2005/8/layout/process4"/>
    <dgm:cxn modelId="{63EC20CA-FA4A-4836-91C3-2F90A9953B37}" type="presOf" srcId="{91F20089-373E-48DA-BDD3-CBD2C332849C}" destId="{81F3B54D-F169-4498-A6C0-D4F42BC08608}" srcOrd="0" destOrd="0" presId="urn:microsoft.com/office/officeart/2005/8/layout/process4"/>
    <dgm:cxn modelId="{A7B53AE3-FA66-4620-8429-C5FB8F8EF76F}" srcId="{89BE2658-822A-4DA9-B472-02AD32E2C7E0}" destId="{BECA9CA9-D572-4AC3-87E2-CE141433D11A}" srcOrd="1" destOrd="0" parTransId="{AFC6663E-C75D-4D59-AB02-CE5ECAF99584}" sibTransId="{A434941A-A665-41C1-96A3-8901A824AC44}"/>
    <dgm:cxn modelId="{3F360E14-7D22-4E07-833B-2E39ECAE5CE4}" type="presParOf" srcId="{57BDA5A1-CA3C-47EB-83DA-061A3C230AE0}" destId="{E624B49A-4693-4D77-8306-9356EBADB5D8}" srcOrd="0" destOrd="0" presId="urn:microsoft.com/office/officeart/2005/8/layout/process4"/>
    <dgm:cxn modelId="{263E1107-EE3D-46DA-A89E-4B7A2446D1A0}" type="presParOf" srcId="{E624B49A-4693-4D77-8306-9356EBADB5D8}" destId="{D0421C45-ECDF-4C54-9949-ABF520BE727A}" srcOrd="0" destOrd="0" presId="urn:microsoft.com/office/officeart/2005/8/layout/process4"/>
    <dgm:cxn modelId="{9E01EE4F-D3D6-4D1C-B184-2024A2D37FC0}" type="presParOf" srcId="{57BDA5A1-CA3C-47EB-83DA-061A3C230AE0}" destId="{501D70F3-6245-4CEF-9185-0652B5834E02}" srcOrd="1" destOrd="0" presId="urn:microsoft.com/office/officeart/2005/8/layout/process4"/>
    <dgm:cxn modelId="{B6DC944E-E445-4A9C-911A-B90924CD5445}" type="presParOf" srcId="{57BDA5A1-CA3C-47EB-83DA-061A3C230AE0}" destId="{12064F33-6DD5-47B6-9882-7881EA1DF091}" srcOrd="2" destOrd="0" presId="urn:microsoft.com/office/officeart/2005/8/layout/process4"/>
    <dgm:cxn modelId="{CCA1826E-6E9D-4134-8FF4-791615013CFD}" type="presParOf" srcId="{12064F33-6DD5-47B6-9882-7881EA1DF091}" destId="{81F3B54D-F169-4498-A6C0-D4F42BC08608}"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65F922-AF4A-4BF4-A393-DB833750995C}"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E775E19A-B151-4591-A674-602B7E010F41}">
      <dgm:prSet custT="1"/>
      <dgm:spPr/>
      <dgm:t>
        <a:bodyPr/>
        <a:lstStyle/>
        <a:p>
          <a:r>
            <a:rPr lang="en-US" sz="2000" dirty="0">
              <a:solidFill>
                <a:schemeClr val="accent4"/>
              </a:solidFill>
            </a:rPr>
            <a:t>Sampling</a:t>
          </a:r>
        </a:p>
      </dgm:t>
    </dgm:pt>
    <dgm:pt modelId="{B49D6B52-0525-4CB1-A354-75B7F322796B}" type="parTrans" cxnId="{6579C2CB-3E0D-4FB4-B50C-C76E5A2CA00E}">
      <dgm:prSet/>
      <dgm:spPr/>
      <dgm:t>
        <a:bodyPr/>
        <a:lstStyle/>
        <a:p>
          <a:endParaRPr lang="en-US"/>
        </a:p>
      </dgm:t>
    </dgm:pt>
    <dgm:pt modelId="{7B995E1D-3064-4EDC-A150-C19BF44F5320}" type="sibTrans" cxnId="{6579C2CB-3E0D-4FB4-B50C-C76E5A2CA00E}">
      <dgm:prSet/>
      <dgm:spPr/>
      <dgm:t>
        <a:bodyPr/>
        <a:lstStyle/>
        <a:p>
          <a:endParaRPr lang="en-US"/>
        </a:p>
      </dgm:t>
    </dgm:pt>
    <dgm:pt modelId="{4835315D-B95E-4EFA-B921-38FFE7DD36A3}">
      <dgm:prSet custT="1"/>
      <dgm:spPr/>
      <dgm:t>
        <a:bodyPr/>
        <a:lstStyle/>
        <a:p>
          <a:r>
            <a:rPr lang="en-US" sz="2000" dirty="0">
              <a:solidFill>
                <a:schemeClr val="accent4"/>
              </a:solidFill>
            </a:rPr>
            <a:t>Intervention</a:t>
          </a:r>
        </a:p>
      </dgm:t>
    </dgm:pt>
    <dgm:pt modelId="{954F385F-70BB-4F82-9D72-0212C85CE1E9}" type="parTrans" cxnId="{2A6A1C6D-FE5C-4BA7-B205-7836B49579C0}">
      <dgm:prSet/>
      <dgm:spPr/>
      <dgm:t>
        <a:bodyPr/>
        <a:lstStyle/>
        <a:p>
          <a:endParaRPr lang="en-US"/>
        </a:p>
      </dgm:t>
    </dgm:pt>
    <dgm:pt modelId="{0B5D277A-A048-4F15-B672-16092F90DC3C}" type="sibTrans" cxnId="{2A6A1C6D-FE5C-4BA7-B205-7836B49579C0}">
      <dgm:prSet/>
      <dgm:spPr/>
      <dgm:t>
        <a:bodyPr/>
        <a:lstStyle/>
        <a:p>
          <a:endParaRPr lang="en-US"/>
        </a:p>
      </dgm:t>
    </dgm:pt>
    <dgm:pt modelId="{4D7E0AC5-D24A-4A83-88B1-A09C5A12898D}">
      <dgm:prSet custT="1"/>
      <dgm:spPr/>
      <dgm:t>
        <a:bodyPr/>
        <a:lstStyle/>
        <a:p>
          <a:r>
            <a:rPr lang="en-US" sz="2000" dirty="0">
              <a:solidFill>
                <a:schemeClr val="accent4"/>
              </a:solidFill>
            </a:rPr>
            <a:t>Data analysis</a:t>
          </a:r>
        </a:p>
      </dgm:t>
    </dgm:pt>
    <dgm:pt modelId="{D143435A-8008-433E-BAC8-680B78316D15}" type="parTrans" cxnId="{34A0EA0A-E83F-49CA-9FC2-42783E68AAB1}">
      <dgm:prSet/>
      <dgm:spPr/>
      <dgm:t>
        <a:bodyPr/>
        <a:lstStyle/>
        <a:p>
          <a:endParaRPr lang="en-US"/>
        </a:p>
      </dgm:t>
    </dgm:pt>
    <dgm:pt modelId="{52BFE4ED-900F-44DA-86CD-3BCB12E852B8}" type="sibTrans" cxnId="{34A0EA0A-E83F-49CA-9FC2-42783E68AAB1}">
      <dgm:prSet/>
      <dgm:spPr/>
      <dgm:t>
        <a:bodyPr/>
        <a:lstStyle/>
        <a:p>
          <a:endParaRPr lang="en-US"/>
        </a:p>
      </dgm:t>
    </dgm:pt>
    <dgm:pt modelId="{A9E5F2FC-8F6C-451A-B36C-1A46487865EF}">
      <dgm:prSet custT="1"/>
      <dgm:spPr/>
      <dgm:t>
        <a:bodyPr/>
        <a:lstStyle/>
        <a:p>
          <a:r>
            <a:rPr lang="en-US" sz="2000" dirty="0">
              <a:solidFill>
                <a:schemeClr val="accent4"/>
              </a:solidFill>
            </a:rPr>
            <a:t>Theoretical Basis</a:t>
          </a:r>
        </a:p>
      </dgm:t>
    </dgm:pt>
    <dgm:pt modelId="{23EE9E56-5D4F-41BA-999D-9AC3B952FC14}" type="parTrans" cxnId="{255FF737-B0BA-4A72-9B0A-F8D6A10B97D3}">
      <dgm:prSet/>
      <dgm:spPr/>
      <dgm:t>
        <a:bodyPr/>
        <a:lstStyle/>
        <a:p>
          <a:endParaRPr lang="en-US"/>
        </a:p>
      </dgm:t>
    </dgm:pt>
    <dgm:pt modelId="{801E5ED1-B6B1-4890-8F10-5BEF6FEE1DFE}" type="sibTrans" cxnId="{255FF737-B0BA-4A72-9B0A-F8D6A10B97D3}">
      <dgm:prSet/>
      <dgm:spPr/>
      <dgm:t>
        <a:bodyPr/>
        <a:lstStyle/>
        <a:p>
          <a:endParaRPr lang="en-US"/>
        </a:p>
      </dgm:t>
    </dgm:pt>
    <dgm:pt modelId="{8A80A4F7-C56F-4C90-AC94-8781F81D5232}">
      <dgm:prSet custT="1"/>
      <dgm:spPr/>
      <dgm:t>
        <a:bodyPr/>
        <a:lstStyle/>
        <a:p>
          <a:r>
            <a:rPr lang="en-US" sz="2000" dirty="0">
              <a:solidFill>
                <a:schemeClr val="accent4"/>
              </a:solidFill>
            </a:rPr>
            <a:t>Protection of Human Subjects and IRB approval</a:t>
          </a:r>
        </a:p>
      </dgm:t>
    </dgm:pt>
    <dgm:pt modelId="{90D8506A-835B-4246-81D8-FCC3E8354161}" type="parTrans" cxnId="{353C1E78-8504-4DD7-8D49-B9665C421AF8}">
      <dgm:prSet/>
      <dgm:spPr/>
      <dgm:t>
        <a:bodyPr/>
        <a:lstStyle/>
        <a:p>
          <a:endParaRPr lang="en-US"/>
        </a:p>
      </dgm:t>
    </dgm:pt>
    <dgm:pt modelId="{01D208BA-B5C8-4A85-BF0C-534A8D41C705}" type="sibTrans" cxnId="{353C1E78-8504-4DD7-8D49-B9665C421AF8}">
      <dgm:prSet/>
      <dgm:spPr/>
      <dgm:t>
        <a:bodyPr/>
        <a:lstStyle/>
        <a:p>
          <a:endParaRPr lang="en-US"/>
        </a:p>
      </dgm:t>
    </dgm:pt>
    <dgm:pt modelId="{D1ABC70C-B4AB-44AD-A549-08642422622A}">
      <dgm:prSet custT="1"/>
      <dgm:spPr/>
      <dgm:t>
        <a:bodyPr/>
        <a:lstStyle/>
        <a:p>
          <a:r>
            <a:rPr lang="en-US" sz="2000" dirty="0">
              <a:solidFill>
                <a:schemeClr val="accent4"/>
              </a:solidFill>
            </a:rPr>
            <a:t>Dissemination of Results</a:t>
          </a:r>
        </a:p>
      </dgm:t>
    </dgm:pt>
    <dgm:pt modelId="{07C99C25-D574-4722-91EB-53224711747E}" type="parTrans" cxnId="{D37A6F79-0D6D-4202-BA6F-3EF47BA4B60D}">
      <dgm:prSet/>
      <dgm:spPr/>
      <dgm:t>
        <a:bodyPr/>
        <a:lstStyle/>
        <a:p>
          <a:endParaRPr lang="en-US"/>
        </a:p>
      </dgm:t>
    </dgm:pt>
    <dgm:pt modelId="{56D96C66-20FC-4176-BAF0-99DA5D873C6D}" type="sibTrans" cxnId="{D37A6F79-0D6D-4202-BA6F-3EF47BA4B60D}">
      <dgm:prSet/>
      <dgm:spPr/>
      <dgm:t>
        <a:bodyPr/>
        <a:lstStyle/>
        <a:p>
          <a:endParaRPr lang="en-US"/>
        </a:p>
      </dgm:t>
    </dgm:pt>
    <dgm:pt modelId="{47DDD6C3-F8C4-453D-8CC9-A2480E2EA1AE}" type="pres">
      <dgm:prSet presAssocID="{7265F922-AF4A-4BF4-A393-DB833750995C}" presName="linear" presStyleCnt="0">
        <dgm:presLayoutVars>
          <dgm:dir/>
          <dgm:animLvl val="lvl"/>
          <dgm:resizeHandles val="exact"/>
        </dgm:presLayoutVars>
      </dgm:prSet>
      <dgm:spPr/>
    </dgm:pt>
    <dgm:pt modelId="{D7AA1DCC-6C57-4EB4-BDC2-464B573086A8}" type="pres">
      <dgm:prSet presAssocID="{E775E19A-B151-4591-A674-602B7E010F41}" presName="parentLin" presStyleCnt="0"/>
      <dgm:spPr/>
    </dgm:pt>
    <dgm:pt modelId="{7E287C2C-258C-4039-B47E-6C263C59EE09}" type="pres">
      <dgm:prSet presAssocID="{E775E19A-B151-4591-A674-602B7E010F41}" presName="parentLeftMargin" presStyleLbl="node1" presStyleIdx="0" presStyleCnt="6"/>
      <dgm:spPr/>
    </dgm:pt>
    <dgm:pt modelId="{EED4A726-13C1-4928-B92A-2255D3BC7727}" type="pres">
      <dgm:prSet presAssocID="{E775E19A-B151-4591-A674-602B7E010F41}" presName="parentText" presStyleLbl="node1" presStyleIdx="0" presStyleCnt="6" custLinFactNeighborX="16461" custLinFactNeighborY="2549">
        <dgm:presLayoutVars>
          <dgm:chMax val="0"/>
          <dgm:bulletEnabled val="1"/>
        </dgm:presLayoutVars>
      </dgm:prSet>
      <dgm:spPr/>
    </dgm:pt>
    <dgm:pt modelId="{42805F67-B508-4894-80B2-CCB74CEEF7D3}" type="pres">
      <dgm:prSet presAssocID="{E775E19A-B151-4591-A674-602B7E010F41}" presName="negativeSpace" presStyleCnt="0"/>
      <dgm:spPr/>
    </dgm:pt>
    <dgm:pt modelId="{6BC3A807-3CD9-45BE-8925-6AB47DD3FE93}" type="pres">
      <dgm:prSet presAssocID="{E775E19A-B151-4591-A674-602B7E010F41}" presName="childText" presStyleLbl="conFgAcc1" presStyleIdx="0" presStyleCnt="6">
        <dgm:presLayoutVars>
          <dgm:bulletEnabled val="1"/>
        </dgm:presLayoutVars>
      </dgm:prSet>
      <dgm:spPr/>
    </dgm:pt>
    <dgm:pt modelId="{8EB75AC7-067A-423A-A42F-9FC0B3FCB655}" type="pres">
      <dgm:prSet presAssocID="{7B995E1D-3064-4EDC-A150-C19BF44F5320}" presName="spaceBetweenRectangles" presStyleCnt="0"/>
      <dgm:spPr/>
    </dgm:pt>
    <dgm:pt modelId="{33AB1665-9F5A-479B-ADEE-C7958D942856}" type="pres">
      <dgm:prSet presAssocID="{4835315D-B95E-4EFA-B921-38FFE7DD36A3}" presName="parentLin" presStyleCnt="0"/>
      <dgm:spPr/>
    </dgm:pt>
    <dgm:pt modelId="{57CFF71C-AB2F-4FFC-9A0B-2C7BA9AFD72C}" type="pres">
      <dgm:prSet presAssocID="{4835315D-B95E-4EFA-B921-38FFE7DD36A3}" presName="parentLeftMargin" presStyleLbl="node1" presStyleIdx="0" presStyleCnt="6"/>
      <dgm:spPr/>
    </dgm:pt>
    <dgm:pt modelId="{BF119468-44DF-4710-B1BC-256D042A0EEB}" type="pres">
      <dgm:prSet presAssocID="{4835315D-B95E-4EFA-B921-38FFE7DD36A3}" presName="parentText" presStyleLbl="node1" presStyleIdx="1" presStyleCnt="6">
        <dgm:presLayoutVars>
          <dgm:chMax val="0"/>
          <dgm:bulletEnabled val="1"/>
        </dgm:presLayoutVars>
      </dgm:prSet>
      <dgm:spPr/>
    </dgm:pt>
    <dgm:pt modelId="{66DB3206-1801-4C8B-BDCA-AB1F58FA2510}" type="pres">
      <dgm:prSet presAssocID="{4835315D-B95E-4EFA-B921-38FFE7DD36A3}" presName="negativeSpace" presStyleCnt="0"/>
      <dgm:spPr/>
    </dgm:pt>
    <dgm:pt modelId="{8A4E782F-B629-43BB-B911-F1FA4977F7A4}" type="pres">
      <dgm:prSet presAssocID="{4835315D-B95E-4EFA-B921-38FFE7DD36A3}" presName="childText" presStyleLbl="conFgAcc1" presStyleIdx="1" presStyleCnt="6">
        <dgm:presLayoutVars>
          <dgm:bulletEnabled val="1"/>
        </dgm:presLayoutVars>
      </dgm:prSet>
      <dgm:spPr/>
    </dgm:pt>
    <dgm:pt modelId="{C24F05C5-5F69-45DE-9149-72EAA2F240A4}" type="pres">
      <dgm:prSet presAssocID="{0B5D277A-A048-4F15-B672-16092F90DC3C}" presName="spaceBetweenRectangles" presStyleCnt="0"/>
      <dgm:spPr/>
    </dgm:pt>
    <dgm:pt modelId="{12C2733C-F2A3-44E1-9A4F-ACF63667D8E4}" type="pres">
      <dgm:prSet presAssocID="{4D7E0AC5-D24A-4A83-88B1-A09C5A12898D}" presName="parentLin" presStyleCnt="0"/>
      <dgm:spPr/>
    </dgm:pt>
    <dgm:pt modelId="{F7E4A631-B997-4E90-8F3F-B83FEFE81CFA}" type="pres">
      <dgm:prSet presAssocID="{4D7E0AC5-D24A-4A83-88B1-A09C5A12898D}" presName="parentLeftMargin" presStyleLbl="node1" presStyleIdx="1" presStyleCnt="6"/>
      <dgm:spPr/>
    </dgm:pt>
    <dgm:pt modelId="{6E098EC7-C10E-4661-9281-C556CED974DC}" type="pres">
      <dgm:prSet presAssocID="{4D7E0AC5-D24A-4A83-88B1-A09C5A12898D}" presName="parentText" presStyleLbl="node1" presStyleIdx="2" presStyleCnt="6">
        <dgm:presLayoutVars>
          <dgm:chMax val="0"/>
          <dgm:bulletEnabled val="1"/>
        </dgm:presLayoutVars>
      </dgm:prSet>
      <dgm:spPr/>
    </dgm:pt>
    <dgm:pt modelId="{C49E23D7-6B94-4CDE-B57C-23E8BDF21154}" type="pres">
      <dgm:prSet presAssocID="{4D7E0AC5-D24A-4A83-88B1-A09C5A12898D}" presName="negativeSpace" presStyleCnt="0"/>
      <dgm:spPr/>
    </dgm:pt>
    <dgm:pt modelId="{C129D0E0-9BE7-4DE0-89AF-8AD399AD6043}" type="pres">
      <dgm:prSet presAssocID="{4D7E0AC5-D24A-4A83-88B1-A09C5A12898D}" presName="childText" presStyleLbl="conFgAcc1" presStyleIdx="2" presStyleCnt="6">
        <dgm:presLayoutVars>
          <dgm:bulletEnabled val="1"/>
        </dgm:presLayoutVars>
      </dgm:prSet>
      <dgm:spPr/>
    </dgm:pt>
    <dgm:pt modelId="{481FC653-0951-4AE5-8B4D-2B2B1EF4BD81}" type="pres">
      <dgm:prSet presAssocID="{52BFE4ED-900F-44DA-86CD-3BCB12E852B8}" presName="spaceBetweenRectangles" presStyleCnt="0"/>
      <dgm:spPr/>
    </dgm:pt>
    <dgm:pt modelId="{DDC24553-5443-4853-86C9-4E70B7BCF0E3}" type="pres">
      <dgm:prSet presAssocID="{A9E5F2FC-8F6C-451A-B36C-1A46487865EF}" presName="parentLin" presStyleCnt="0"/>
      <dgm:spPr/>
    </dgm:pt>
    <dgm:pt modelId="{DEE42C0B-885F-486B-B828-2A83F2B5CAC0}" type="pres">
      <dgm:prSet presAssocID="{A9E5F2FC-8F6C-451A-B36C-1A46487865EF}" presName="parentLeftMargin" presStyleLbl="node1" presStyleIdx="2" presStyleCnt="6"/>
      <dgm:spPr/>
    </dgm:pt>
    <dgm:pt modelId="{1AF6EEC9-3F16-4FA0-9C1E-B3FE08F9C217}" type="pres">
      <dgm:prSet presAssocID="{A9E5F2FC-8F6C-451A-B36C-1A46487865EF}" presName="parentText" presStyleLbl="node1" presStyleIdx="3" presStyleCnt="6">
        <dgm:presLayoutVars>
          <dgm:chMax val="0"/>
          <dgm:bulletEnabled val="1"/>
        </dgm:presLayoutVars>
      </dgm:prSet>
      <dgm:spPr/>
    </dgm:pt>
    <dgm:pt modelId="{5EB8FC3D-57C1-4AE1-A264-FE22420006D2}" type="pres">
      <dgm:prSet presAssocID="{A9E5F2FC-8F6C-451A-B36C-1A46487865EF}" presName="negativeSpace" presStyleCnt="0"/>
      <dgm:spPr/>
    </dgm:pt>
    <dgm:pt modelId="{5094224A-3E53-4050-8882-72E49562F775}" type="pres">
      <dgm:prSet presAssocID="{A9E5F2FC-8F6C-451A-B36C-1A46487865EF}" presName="childText" presStyleLbl="conFgAcc1" presStyleIdx="3" presStyleCnt="6">
        <dgm:presLayoutVars>
          <dgm:bulletEnabled val="1"/>
        </dgm:presLayoutVars>
      </dgm:prSet>
      <dgm:spPr/>
    </dgm:pt>
    <dgm:pt modelId="{37538900-2168-46EF-86F3-5D105FCC3801}" type="pres">
      <dgm:prSet presAssocID="{801E5ED1-B6B1-4890-8F10-5BEF6FEE1DFE}" presName="spaceBetweenRectangles" presStyleCnt="0"/>
      <dgm:spPr/>
    </dgm:pt>
    <dgm:pt modelId="{4D1ED1A7-3B86-475D-A53B-307D6C324A5A}" type="pres">
      <dgm:prSet presAssocID="{8A80A4F7-C56F-4C90-AC94-8781F81D5232}" presName="parentLin" presStyleCnt="0"/>
      <dgm:spPr/>
    </dgm:pt>
    <dgm:pt modelId="{50900DDD-81FC-436C-A4F7-5D790726919D}" type="pres">
      <dgm:prSet presAssocID="{8A80A4F7-C56F-4C90-AC94-8781F81D5232}" presName="parentLeftMargin" presStyleLbl="node1" presStyleIdx="3" presStyleCnt="6"/>
      <dgm:spPr/>
    </dgm:pt>
    <dgm:pt modelId="{F2C9EEF7-5B66-4162-9F00-2C573E42B241}" type="pres">
      <dgm:prSet presAssocID="{8A80A4F7-C56F-4C90-AC94-8781F81D5232}" presName="parentText" presStyleLbl="node1" presStyleIdx="4" presStyleCnt="6">
        <dgm:presLayoutVars>
          <dgm:chMax val="0"/>
          <dgm:bulletEnabled val="1"/>
        </dgm:presLayoutVars>
      </dgm:prSet>
      <dgm:spPr/>
    </dgm:pt>
    <dgm:pt modelId="{C1717098-93CE-4A95-9625-7620D08257DE}" type="pres">
      <dgm:prSet presAssocID="{8A80A4F7-C56F-4C90-AC94-8781F81D5232}" presName="negativeSpace" presStyleCnt="0"/>
      <dgm:spPr/>
    </dgm:pt>
    <dgm:pt modelId="{D50F0F87-7FE3-4F3F-957D-279528148999}" type="pres">
      <dgm:prSet presAssocID="{8A80A4F7-C56F-4C90-AC94-8781F81D5232}" presName="childText" presStyleLbl="conFgAcc1" presStyleIdx="4" presStyleCnt="6">
        <dgm:presLayoutVars>
          <dgm:bulletEnabled val="1"/>
        </dgm:presLayoutVars>
      </dgm:prSet>
      <dgm:spPr/>
    </dgm:pt>
    <dgm:pt modelId="{E582D042-56A1-40AB-A9F4-15C508136ACE}" type="pres">
      <dgm:prSet presAssocID="{01D208BA-B5C8-4A85-BF0C-534A8D41C705}" presName="spaceBetweenRectangles" presStyleCnt="0"/>
      <dgm:spPr/>
    </dgm:pt>
    <dgm:pt modelId="{E7D6AC02-89E1-4DF7-A9FF-1B708DE1BB58}" type="pres">
      <dgm:prSet presAssocID="{D1ABC70C-B4AB-44AD-A549-08642422622A}" presName="parentLin" presStyleCnt="0"/>
      <dgm:spPr/>
    </dgm:pt>
    <dgm:pt modelId="{60C25487-36E0-473A-AB7B-D89DC84ACFB9}" type="pres">
      <dgm:prSet presAssocID="{D1ABC70C-B4AB-44AD-A549-08642422622A}" presName="parentLeftMargin" presStyleLbl="node1" presStyleIdx="4" presStyleCnt="6"/>
      <dgm:spPr/>
    </dgm:pt>
    <dgm:pt modelId="{A9F7A8EA-EF4C-40F3-B1F4-263CE3F49BFE}" type="pres">
      <dgm:prSet presAssocID="{D1ABC70C-B4AB-44AD-A549-08642422622A}" presName="parentText" presStyleLbl="node1" presStyleIdx="5" presStyleCnt="6">
        <dgm:presLayoutVars>
          <dgm:chMax val="0"/>
          <dgm:bulletEnabled val="1"/>
        </dgm:presLayoutVars>
      </dgm:prSet>
      <dgm:spPr/>
    </dgm:pt>
    <dgm:pt modelId="{D0D73C09-121B-43E8-9D95-975FF9E912A9}" type="pres">
      <dgm:prSet presAssocID="{D1ABC70C-B4AB-44AD-A549-08642422622A}" presName="negativeSpace" presStyleCnt="0"/>
      <dgm:spPr/>
    </dgm:pt>
    <dgm:pt modelId="{A5EF07BA-6EEF-4B55-860F-E3010C89FABB}" type="pres">
      <dgm:prSet presAssocID="{D1ABC70C-B4AB-44AD-A549-08642422622A}" presName="childText" presStyleLbl="conFgAcc1" presStyleIdx="5" presStyleCnt="6">
        <dgm:presLayoutVars>
          <dgm:bulletEnabled val="1"/>
        </dgm:presLayoutVars>
      </dgm:prSet>
      <dgm:spPr/>
    </dgm:pt>
  </dgm:ptLst>
  <dgm:cxnLst>
    <dgm:cxn modelId="{D6D24202-E1F0-4B38-AED2-E21892A4DA24}" type="presOf" srcId="{8A80A4F7-C56F-4C90-AC94-8781F81D5232}" destId="{F2C9EEF7-5B66-4162-9F00-2C573E42B241}" srcOrd="1" destOrd="0" presId="urn:microsoft.com/office/officeart/2005/8/layout/list1"/>
    <dgm:cxn modelId="{34A0EA0A-E83F-49CA-9FC2-42783E68AAB1}" srcId="{7265F922-AF4A-4BF4-A393-DB833750995C}" destId="{4D7E0AC5-D24A-4A83-88B1-A09C5A12898D}" srcOrd="2" destOrd="0" parTransId="{D143435A-8008-433E-BAC8-680B78316D15}" sibTransId="{52BFE4ED-900F-44DA-86CD-3BCB12E852B8}"/>
    <dgm:cxn modelId="{5F8AAF0F-0089-4AF1-B2F8-9AD626E5FB41}" type="presOf" srcId="{7265F922-AF4A-4BF4-A393-DB833750995C}" destId="{47DDD6C3-F8C4-453D-8CC9-A2480E2EA1AE}" srcOrd="0" destOrd="0" presId="urn:microsoft.com/office/officeart/2005/8/layout/list1"/>
    <dgm:cxn modelId="{50433E15-38E3-4934-B22C-66EEFFE084B7}" type="presOf" srcId="{A9E5F2FC-8F6C-451A-B36C-1A46487865EF}" destId="{DEE42C0B-885F-486B-B828-2A83F2B5CAC0}" srcOrd="0" destOrd="0" presId="urn:microsoft.com/office/officeart/2005/8/layout/list1"/>
    <dgm:cxn modelId="{255FF737-B0BA-4A72-9B0A-F8D6A10B97D3}" srcId="{7265F922-AF4A-4BF4-A393-DB833750995C}" destId="{A9E5F2FC-8F6C-451A-B36C-1A46487865EF}" srcOrd="3" destOrd="0" parTransId="{23EE9E56-5D4F-41BA-999D-9AC3B952FC14}" sibTransId="{801E5ED1-B6B1-4890-8F10-5BEF6FEE1DFE}"/>
    <dgm:cxn modelId="{CD69993A-1E01-4740-B14D-4B5C42922E28}" type="presOf" srcId="{4835315D-B95E-4EFA-B921-38FFE7DD36A3}" destId="{57CFF71C-AB2F-4FFC-9A0B-2C7BA9AFD72C}" srcOrd="0" destOrd="0" presId="urn:microsoft.com/office/officeart/2005/8/layout/list1"/>
    <dgm:cxn modelId="{677FE43C-1C52-4FFF-837C-89F14F724BAB}" type="presOf" srcId="{D1ABC70C-B4AB-44AD-A549-08642422622A}" destId="{60C25487-36E0-473A-AB7B-D89DC84ACFB9}" srcOrd="0" destOrd="0" presId="urn:microsoft.com/office/officeart/2005/8/layout/list1"/>
    <dgm:cxn modelId="{9FB1DF66-898D-47EE-8223-06C449BF8847}" type="presOf" srcId="{E775E19A-B151-4591-A674-602B7E010F41}" destId="{EED4A726-13C1-4928-B92A-2255D3BC7727}" srcOrd="1" destOrd="0" presId="urn:microsoft.com/office/officeart/2005/8/layout/list1"/>
    <dgm:cxn modelId="{3016E648-4584-4DD8-88D6-91C9931311D3}" type="presOf" srcId="{8A80A4F7-C56F-4C90-AC94-8781F81D5232}" destId="{50900DDD-81FC-436C-A4F7-5D790726919D}" srcOrd="0" destOrd="0" presId="urn:microsoft.com/office/officeart/2005/8/layout/list1"/>
    <dgm:cxn modelId="{B715E84A-0176-4104-AF2A-2593141D8E9C}" type="presOf" srcId="{D1ABC70C-B4AB-44AD-A549-08642422622A}" destId="{A9F7A8EA-EF4C-40F3-B1F4-263CE3F49BFE}" srcOrd="1" destOrd="0" presId="urn:microsoft.com/office/officeart/2005/8/layout/list1"/>
    <dgm:cxn modelId="{E1F4586B-FD96-4258-9543-B795F59D5DBA}" type="presOf" srcId="{E775E19A-B151-4591-A674-602B7E010F41}" destId="{7E287C2C-258C-4039-B47E-6C263C59EE09}" srcOrd="0" destOrd="0" presId="urn:microsoft.com/office/officeart/2005/8/layout/list1"/>
    <dgm:cxn modelId="{2A6A1C6D-FE5C-4BA7-B205-7836B49579C0}" srcId="{7265F922-AF4A-4BF4-A393-DB833750995C}" destId="{4835315D-B95E-4EFA-B921-38FFE7DD36A3}" srcOrd="1" destOrd="0" parTransId="{954F385F-70BB-4F82-9D72-0212C85CE1E9}" sibTransId="{0B5D277A-A048-4F15-B672-16092F90DC3C}"/>
    <dgm:cxn modelId="{353C1E78-8504-4DD7-8D49-B9665C421AF8}" srcId="{7265F922-AF4A-4BF4-A393-DB833750995C}" destId="{8A80A4F7-C56F-4C90-AC94-8781F81D5232}" srcOrd="4" destOrd="0" parTransId="{90D8506A-835B-4246-81D8-FCC3E8354161}" sibTransId="{01D208BA-B5C8-4A85-BF0C-534A8D41C705}"/>
    <dgm:cxn modelId="{D37A6F79-0D6D-4202-BA6F-3EF47BA4B60D}" srcId="{7265F922-AF4A-4BF4-A393-DB833750995C}" destId="{D1ABC70C-B4AB-44AD-A549-08642422622A}" srcOrd="5" destOrd="0" parTransId="{07C99C25-D574-4722-91EB-53224711747E}" sibTransId="{56D96C66-20FC-4176-BAF0-99DA5D873C6D}"/>
    <dgm:cxn modelId="{16844485-0B0F-44FB-A503-DBC697D096B9}" type="presOf" srcId="{4D7E0AC5-D24A-4A83-88B1-A09C5A12898D}" destId="{6E098EC7-C10E-4661-9281-C556CED974DC}" srcOrd="1" destOrd="0" presId="urn:microsoft.com/office/officeart/2005/8/layout/list1"/>
    <dgm:cxn modelId="{AF4DE0B6-A153-41B7-A793-0D80CB98CA97}" type="presOf" srcId="{4D7E0AC5-D24A-4A83-88B1-A09C5A12898D}" destId="{F7E4A631-B997-4E90-8F3F-B83FEFE81CFA}" srcOrd="0" destOrd="0" presId="urn:microsoft.com/office/officeart/2005/8/layout/list1"/>
    <dgm:cxn modelId="{6579C2CB-3E0D-4FB4-B50C-C76E5A2CA00E}" srcId="{7265F922-AF4A-4BF4-A393-DB833750995C}" destId="{E775E19A-B151-4591-A674-602B7E010F41}" srcOrd="0" destOrd="0" parTransId="{B49D6B52-0525-4CB1-A354-75B7F322796B}" sibTransId="{7B995E1D-3064-4EDC-A150-C19BF44F5320}"/>
    <dgm:cxn modelId="{DE9756D1-5B11-4F3A-A909-9EC5350DA51D}" type="presOf" srcId="{4835315D-B95E-4EFA-B921-38FFE7DD36A3}" destId="{BF119468-44DF-4710-B1BC-256D042A0EEB}" srcOrd="1" destOrd="0" presId="urn:microsoft.com/office/officeart/2005/8/layout/list1"/>
    <dgm:cxn modelId="{F51141F8-2685-4D9D-B831-C9867015DA73}" type="presOf" srcId="{A9E5F2FC-8F6C-451A-B36C-1A46487865EF}" destId="{1AF6EEC9-3F16-4FA0-9C1E-B3FE08F9C217}" srcOrd="1" destOrd="0" presId="urn:microsoft.com/office/officeart/2005/8/layout/list1"/>
    <dgm:cxn modelId="{42782D55-8131-46D5-8A09-9224CAC1A5E0}" type="presParOf" srcId="{47DDD6C3-F8C4-453D-8CC9-A2480E2EA1AE}" destId="{D7AA1DCC-6C57-4EB4-BDC2-464B573086A8}" srcOrd="0" destOrd="0" presId="urn:microsoft.com/office/officeart/2005/8/layout/list1"/>
    <dgm:cxn modelId="{7E4BFF7A-DDA1-4C15-8AC8-79DA5A807B64}" type="presParOf" srcId="{D7AA1DCC-6C57-4EB4-BDC2-464B573086A8}" destId="{7E287C2C-258C-4039-B47E-6C263C59EE09}" srcOrd="0" destOrd="0" presId="urn:microsoft.com/office/officeart/2005/8/layout/list1"/>
    <dgm:cxn modelId="{4A745CA5-942C-42B3-A397-47BC72A5D66C}" type="presParOf" srcId="{D7AA1DCC-6C57-4EB4-BDC2-464B573086A8}" destId="{EED4A726-13C1-4928-B92A-2255D3BC7727}" srcOrd="1" destOrd="0" presId="urn:microsoft.com/office/officeart/2005/8/layout/list1"/>
    <dgm:cxn modelId="{80277D1E-A597-475F-9F07-AAD227D864D4}" type="presParOf" srcId="{47DDD6C3-F8C4-453D-8CC9-A2480E2EA1AE}" destId="{42805F67-B508-4894-80B2-CCB74CEEF7D3}" srcOrd="1" destOrd="0" presId="urn:microsoft.com/office/officeart/2005/8/layout/list1"/>
    <dgm:cxn modelId="{007464D0-D0AF-485E-80DD-D7113FEBA316}" type="presParOf" srcId="{47DDD6C3-F8C4-453D-8CC9-A2480E2EA1AE}" destId="{6BC3A807-3CD9-45BE-8925-6AB47DD3FE93}" srcOrd="2" destOrd="0" presId="urn:microsoft.com/office/officeart/2005/8/layout/list1"/>
    <dgm:cxn modelId="{A6BA88D2-E584-49A7-84F3-D6CE47D99C12}" type="presParOf" srcId="{47DDD6C3-F8C4-453D-8CC9-A2480E2EA1AE}" destId="{8EB75AC7-067A-423A-A42F-9FC0B3FCB655}" srcOrd="3" destOrd="0" presId="urn:microsoft.com/office/officeart/2005/8/layout/list1"/>
    <dgm:cxn modelId="{C154A2A7-0B8B-449A-83DC-926573A4B04E}" type="presParOf" srcId="{47DDD6C3-F8C4-453D-8CC9-A2480E2EA1AE}" destId="{33AB1665-9F5A-479B-ADEE-C7958D942856}" srcOrd="4" destOrd="0" presId="urn:microsoft.com/office/officeart/2005/8/layout/list1"/>
    <dgm:cxn modelId="{291C8C17-C1BB-4AD4-BD31-63F52BC005AB}" type="presParOf" srcId="{33AB1665-9F5A-479B-ADEE-C7958D942856}" destId="{57CFF71C-AB2F-4FFC-9A0B-2C7BA9AFD72C}" srcOrd="0" destOrd="0" presId="urn:microsoft.com/office/officeart/2005/8/layout/list1"/>
    <dgm:cxn modelId="{03B00D65-062C-450C-BD59-EFD1B9C21D2D}" type="presParOf" srcId="{33AB1665-9F5A-479B-ADEE-C7958D942856}" destId="{BF119468-44DF-4710-B1BC-256D042A0EEB}" srcOrd="1" destOrd="0" presId="urn:microsoft.com/office/officeart/2005/8/layout/list1"/>
    <dgm:cxn modelId="{384CFC0A-3EFD-46A1-B89F-99C457CAD4F6}" type="presParOf" srcId="{47DDD6C3-F8C4-453D-8CC9-A2480E2EA1AE}" destId="{66DB3206-1801-4C8B-BDCA-AB1F58FA2510}" srcOrd="5" destOrd="0" presId="urn:microsoft.com/office/officeart/2005/8/layout/list1"/>
    <dgm:cxn modelId="{C566163D-9E72-4EE2-A5DC-52E29DE712E3}" type="presParOf" srcId="{47DDD6C3-F8C4-453D-8CC9-A2480E2EA1AE}" destId="{8A4E782F-B629-43BB-B911-F1FA4977F7A4}" srcOrd="6" destOrd="0" presId="urn:microsoft.com/office/officeart/2005/8/layout/list1"/>
    <dgm:cxn modelId="{9F4CA401-53B9-4D88-B8A8-7FE548EC0A21}" type="presParOf" srcId="{47DDD6C3-F8C4-453D-8CC9-A2480E2EA1AE}" destId="{C24F05C5-5F69-45DE-9149-72EAA2F240A4}" srcOrd="7" destOrd="0" presId="urn:microsoft.com/office/officeart/2005/8/layout/list1"/>
    <dgm:cxn modelId="{B51A22E0-3B6D-478E-80A3-01D19D9CF9ED}" type="presParOf" srcId="{47DDD6C3-F8C4-453D-8CC9-A2480E2EA1AE}" destId="{12C2733C-F2A3-44E1-9A4F-ACF63667D8E4}" srcOrd="8" destOrd="0" presId="urn:microsoft.com/office/officeart/2005/8/layout/list1"/>
    <dgm:cxn modelId="{6DEC0953-24A8-4FB6-A421-E234B9C62770}" type="presParOf" srcId="{12C2733C-F2A3-44E1-9A4F-ACF63667D8E4}" destId="{F7E4A631-B997-4E90-8F3F-B83FEFE81CFA}" srcOrd="0" destOrd="0" presId="urn:microsoft.com/office/officeart/2005/8/layout/list1"/>
    <dgm:cxn modelId="{680CE299-A14D-4CC9-9628-4DC5D62A8406}" type="presParOf" srcId="{12C2733C-F2A3-44E1-9A4F-ACF63667D8E4}" destId="{6E098EC7-C10E-4661-9281-C556CED974DC}" srcOrd="1" destOrd="0" presId="urn:microsoft.com/office/officeart/2005/8/layout/list1"/>
    <dgm:cxn modelId="{CE7265ED-F393-46AC-9231-6BC414DAFC05}" type="presParOf" srcId="{47DDD6C3-F8C4-453D-8CC9-A2480E2EA1AE}" destId="{C49E23D7-6B94-4CDE-B57C-23E8BDF21154}" srcOrd="9" destOrd="0" presId="urn:microsoft.com/office/officeart/2005/8/layout/list1"/>
    <dgm:cxn modelId="{973E7A20-C95F-43B8-BBAF-6C64FE8EE3A5}" type="presParOf" srcId="{47DDD6C3-F8C4-453D-8CC9-A2480E2EA1AE}" destId="{C129D0E0-9BE7-4DE0-89AF-8AD399AD6043}" srcOrd="10" destOrd="0" presId="urn:microsoft.com/office/officeart/2005/8/layout/list1"/>
    <dgm:cxn modelId="{CAC99D2F-D38A-467A-8A4C-91BCBE621C07}" type="presParOf" srcId="{47DDD6C3-F8C4-453D-8CC9-A2480E2EA1AE}" destId="{481FC653-0951-4AE5-8B4D-2B2B1EF4BD81}" srcOrd="11" destOrd="0" presId="urn:microsoft.com/office/officeart/2005/8/layout/list1"/>
    <dgm:cxn modelId="{45DF4E0E-5D3B-402B-8D4C-DEEBE6551503}" type="presParOf" srcId="{47DDD6C3-F8C4-453D-8CC9-A2480E2EA1AE}" destId="{DDC24553-5443-4853-86C9-4E70B7BCF0E3}" srcOrd="12" destOrd="0" presId="urn:microsoft.com/office/officeart/2005/8/layout/list1"/>
    <dgm:cxn modelId="{FFD4951B-2A54-4F45-BD9E-65BD31448F4E}" type="presParOf" srcId="{DDC24553-5443-4853-86C9-4E70B7BCF0E3}" destId="{DEE42C0B-885F-486B-B828-2A83F2B5CAC0}" srcOrd="0" destOrd="0" presId="urn:microsoft.com/office/officeart/2005/8/layout/list1"/>
    <dgm:cxn modelId="{7F6C4FF6-76F0-44FA-95C5-F89A8A448085}" type="presParOf" srcId="{DDC24553-5443-4853-86C9-4E70B7BCF0E3}" destId="{1AF6EEC9-3F16-4FA0-9C1E-B3FE08F9C217}" srcOrd="1" destOrd="0" presId="urn:microsoft.com/office/officeart/2005/8/layout/list1"/>
    <dgm:cxn modelId="{0B63DBCC-125A-4B81-B6A5-E42AFB242011}" type="presParOf" srcId="{47DDD6C3-F8C4-453D-8CC9-A2480E2EA1AE}" destId="{5EB8FC3D-57C1-4AE1-A264-FE22420006D2}" srcOrd="13" destOrd="0" presId="urn:microsoft.com/office/officeart/2005/8/layout/list1"/>
    <dgm:cxn modelId="{6C2DE421-F7F6-4B0E-BD47-5DA98D66AA3D}" type="presParOf" srcId="{47DDD6C3-F8C4-453D-8CC9-A2480E2EA1AE}" destId="{5094224A-3E53-4050-8882-72E49562F775}" srcOrd="14" destOrd="0" presId="urn:microsoft.com/office/officeart/2005/8/layout/list1"/>
    <dgm:cxn modelId="{8B91B460-89D0-462C-B4E7-F2E5B86F3E47}" type="presParOf" srcId="{47DDD6C3-F8C4-453D-8CC9-A2480E2EA1AE}" destId="{37538900-2168-46EF-86F3-5D105FCC3801}" srcOrd="15" destOrd="0" presId="urn:microsoft.com/office/officeart/2005/8/layout/list1"/>
    <dgm:cxn modelId="{9A8F6E19-60EF-4C3A-84CA-8BFEA5CC6DCD}" type="presParOf" srcId="{47DDD6C3-F8C4-453D-8CC9-A2480E2EA1AE}" destId="{4D1ED1A7-3B86-475D-A53B-307D6C324A5A}" srcOrd="16" destOrd="0" presId="urn:microsoft.com/office/officeart/2005/8/layout/list1"/>
    <dgm:cxn modelId="{61733A76-63D8-43F2-B7BD-30EFDA866D91}" type="presParOf" srcId="{4D1ED1A7-3B86-475D-A53B-307D6C324A5A}" destId="{50900DDD-81FC-436C-A4F7-5D790726919D}" srcOrd="0" destOrd="0" presId="urn:microsoft.com/office/officeart/2005/8/layout/list1"/>
    <dgm:cxn modelId="{3DF0148E-B28B-4E8A-8067-9EC7DEEDC671}" type="presParOf" srcId="{4D1ED1A7-3B86-475D-A53B-307D6C324A5A}" destId="{F2C9EEF7-5B66-4162-9F00-2C573E42B241}" srcOrd="1" destOrd="0" presId="urn:microsoft.com/office/officeart/2005/8/layout/list1"/>
    <dgm:cxn modelId="{DC43812D-1075-4F3A-BAEB-5019C17A02C5}" type="presParOf" srcId="{47DDD6C3-F8C4-453D-8CC9-A2480E2EA1AE}" destId="{C1717098-93CE-4A95-9625-7620D08257DE}" srcOrd="17" destOrd="0" presId="urn:microsoft.com/office/officeart/2005/8/layout/list1"/>
    <dgm:cxn modelId="{772F7BAB-414E-42FA-97E1-548B6AB41470}" type="presParOf" srcId="{47DDD6C3-F8C4-453D-8CC9-A2480E2EA1AE}" destId="{D50F0F87-7FE3-4F3F-957D-279528148999}" srcOrd="18" destOrd="0" presId="urn:microsoft.com/office/officeart/2005/8/layout/list1"/>
    <dgm:cxn modelId="{F252AC12-EA3E-4B3F-8D33-FC3D97F65881}" type="presParOf" srcId="{47DDD6C3-F8C4-453D-8CC9-A2480E2EA1AE}" destId="{E582D042-56A1-40AB-A9F4-15C508136ACE}" srcOrd="19" destOrd="0" presId="urn:microsoft.com/office/officeart/2005/8/layout/list1"/>
    <dgm:cxn modelId="{D9C61043-65E8-4017-A160-E216E438B70A}" type="presParOf" srcId="{47DDD6C3-F8C4-453D-8CC9-A2480E2EA1AE}" destId="{E7D6AC02-89E1-4DF7-A9FF-1B708DE1BB58}" srcOrd="20" destOrd="0" presId="urn:microsoft.com/office/officeart/2005/8/layout/list1"/>
    <dgm:cxn modelId="{A7A09CDE-94E2-48BA-8714-345282A81D46}" type="presParOf" srcId="{E7D6AC02-89E1-4DF7-A9FF-1B708DE1BB58}" destId="{60C25487-36E0-473A-AB7B-D89DC84ACFB9}" srcOrd="0" destOrd="0" presId="urn:microsoft.com/office/officeart/2005/8/layout/list1"/>
    <dgm:cxn modelId="{7825DF63-946D-420B-A58C-0FE1E0D0FC41}" type="presParOf" srcId="{E7D6AC02-89E1-4DF7-A9FF-1B708DE1BB58}" destId="{A9F7A8EA-EF4C-40F3-B1F4-263CE3F49BFE}" srcOrd="1" destOrd="0" presId="urn:microsoft.com/office/officeart/2005/8/layout/list1"/>
    <dgm:cxn modelId="{EBA73AA0-4CFE-4209-9BB1-2CC54ABB0EE0}" type="presParOf" srcId="{47DDD6C3-F8C4-453D-8CC9-A2480E2EA1AE}" destId="{D0D73C09-121B-43E8-9D95-975FF9E912A9}" srcOrd="21" destOrd="0" presId="urn:microsoft.com/office/officeart/2005/8/layout/list1"/>
    <dgm:cxn modelId="{816C0EB8-C175-461F-9C60-0B57314AE1A4}" type="presParOf" srcId="{47DDD6C3-F8C4-453D-8CC9-A2480E2EA1AE}" destId="{A5EF07BA-6EEF-4B55-860F-E3010C89FABB}"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86094-BB23-47CA-B5C9-453DD8D33815}">
      <dsp:nvSpPr>
        <dsp:cNvPr id="0" name=""/>
        <dsp:cNvSpPr/>
      </dsp:nvSpPr>
      <dsp:spPr>
        <a:xfrm>
          <a:off x="0" y="55676"/>
          <a:ext cx="8229600" cy="7956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Stress is a natural or cultivated experience</a:t>
          </a:r>
        </a:p>
      </dsp:txBody>
      <dsp:txXfrm>
        <a:off x="38838" y="94514"/>
        <a:ext cx="8151924" cy="717924"/>
      </dsp:txXfrm>
    </dsp:sp>
    <dsp:sp modelId="{3CA59CA2-75B9-40FB-B59E-9A04979C9CA1}">
      <dsp:nvSpPr>
        <dsp:cNvPr id="0" name=""/>
        <dsp:cNvSpPr/>
      </dsp:nvSpPr>
      <dsp:spPr>
        <a:xfrm>
          <a:off x="0" y="922837"/>
          <a:ext cx="8229600" cy="795600"/>
        </a:xfrm>
        <a:prstGeom prst="roundRect">
          <a:avLst/>
        </a:prstGeom>
        <a:solidFill>
          <a:schemeClr val="accent3">
            <a:hueOff val="-3300431"/>
            <a:satOff val="23810"/>
            <a:lumOff val="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Stress increases cortisol</a:t>
          </a:r>
        </a:p>
      </dsp:txBody>
      <dsp:txXfrm>
        <a:off x="38838" y="961675"/>
        <a:ext cx="8151924" cy="717924"/>
      </dsp:txXfrm>
    </dsp:sp>
    <dsp:sp modelId="{71940C37-84CB-40E6-90CB-750EF4BC70C2}">
      <dsp:nvSpPr>
        <dsp:cNvPr id="0" name=""/>
        <dsp:cNvSpPr/>
      </dsp:nvSpPr>
      <dsp:spPr>
        <a:xfrm>
          <a:off x="0" y="1829419"/>
          <a:ext cx="8229600" cy="795600"/>
        </a:xfrm>
        <a:prstGeom prst="roundRect">
          <a:avLst/>
        </a:prstGeom>
        <a:solidFill>
          <a:schemeClr val="accent3">
            <a:hueOff val="-6600862"/>
            <a:satOff val="47620"/>
            <a:lumOff val="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Physical and psychological responses</a:t>
          </a:r>
        </a:p>
      </dsp:txBody>
      <dsp:txXfrm>
        <a:off x="38838" y="1868257"/>
        <a:ext cx="8151924" cy="717924"/>
      </dsp:txXfrm>
    </dsp:sp>
    <dsp:sp modelId="{8D839F99-6316-4DE4-AF44-472A5020843D}">
      <dsp:nvSpPr>
        <dsp:cNvPr id="0" name=""/>
        <dsp:cNvSpPr/>
      </dsp:nvSpPr>
      <dsp:spPr>
        <a:xfrm>
          <a:off x="0" y="2736000"/>
          <a:ext cx="8229600" cy="795600"/>
        </a:xfrm>
        <a:prstGeom prst="roundRect">
          <a:avLst/>
        </a:prstGeom>
        <a:solidFill>
          <a:schemeClr val="accent3">
            <a:hueOff val="-9901294"/>
            <a:satOff val="71430"/>
            <a:lumOff val="17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Effects of meditation</a:t>
          </a:r>
        </a:p>
      </dsp:txBody>
      <dsp:txXfrm>
        <a:off x="38838" y="2774838"/>
        <a:ext cx="8151924" cy="717924"/>
      </dsp:txXfrm>
    </dsp:sp>
    <dsp:sp modelId="{E756C68C-7182-4842-9F78-5E070E72C43E}">
      <dsp:nvSpPr>
        <dsp:cNvPr id="0" name=""/>
        <dsp:cNvSpPr/>
      </dsp:nvSpPr>
      <dsp:spPr>
        <a:xfrm>
          <a:off x="0" y="3668709"/>
          <a:ext cx="8229600" cy="795600"/>
        </a:xfrm>
        <a:prstGeom prst="roundRect">
          <a:avLst/>
        </a:prstGeom>
        <a:solidFill>
          <a:schemeClr val="accent3">
            <a:hueOff val="-13201725"/>
            <a:satOff val="95240"/>
            <a:lumOff val="2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Who is suited to do this research?</a:t>
          </a:r>
        </a:p>
      </dsp:txBody>
      <dsp:txXfrm>
        <a:off x="38838" y="3707547"/>
        <a:ext cx="8151924" cy="7179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421C45-ECDF-4C54-9949-ABF520BE727A}">
      <dsp:nvSpPr>
        <dsp:cNvPr id="0" name=""/>
        <dsp:cNvSpPr/>
      </dsp:nvSpPr>
      <dsp:spPr>
        <a:xfrm>
          <a:off x="0" y="3304625"/>
          <a:ext cx="5278040" cy="21681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solidFill>
                <a:schemeClr val="bg2"/>
              </a:solidFill>
            </a:rPr>
            <a:t>Search terms: nursing students, stress, MM, cellphone or mobile app</a:t>
          </a:r>
        </a:p>
      </dsp:txBody>
      <dsp:txXfrm>
        <a:off x="0" y="3304625"/>
        <a:ext cx="5278040" cy="2168192"/>
      </dsp:txXfrm>
    </dsp:sp>
    <dsp:sp modelId="{81F3B54D-F169-4498-A6C0-D4F42BC08608}">
      <dsp:nvSpPr>
        <dsp:cNvPr id="0" name=""/>
        <dsp:cNvSpPr/>
      </dsp:nvSpPr>
      <dsp:spPr>
        <a:xfrm rot="10800000">
          <a:off x="0" y="2468"/>
          <a:ext cx="5278040" cy="3334679"/>
        </a:xfrm>
        <a:prstGeom prst="upArrowCallout">
          <a:avLst/>
        </a:prstGeom>
        <a:solidFill>
          <a:schemeClr val="accent2">
            <a:hueOff val="716"/>
            <a:satOff val="2470"/>
            <a:lumOff val="-496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Calibri"/>
            </a:rPr>
            <a:t>Literature was searched to </a:t>
          </a:r>
          <a:r>
            <a:rPr lang="en-US" sz="2500" kern="1200" dirty="0"/>
            <a:t> </a:t>
          </a:r>
          <a:r>
            <a:rPr lang="en-US" sz="2500" kern="1200" dirty="0">
              <a:latin typeface="Calibri"/>
            </a:rPr>
            <a:t>examine current measures for stress reduction </a:t>
          </a:r>
          <a:r>
            <a:rPr lang="en-US" sz="2500" kern="1200" dirty="0"/>
            <a:t> for nursing students that are easily accessible</a:t>
          </a:r>
          <a:r>
            <a:rPr lang="en-US" sz="2500" kern="1200" dirty="0">
              <a:latin typeface="Calibri"/>
            </a:rPr>
            <a:t> and fit into their busy schedules</a:t>
          </a:r>
          <a:endParaRPr lang="en-US" sz="2500" kern="1200" dirty="0"/>
        </a:p>
      </dsp:txBody>
      <dsp:txXfrm rot="10800000">
        <a:off x="0" y="2468"/>
        <a:ext cx="5278040" cy="21667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C3A807-3CD9-45BE-8925-6AB47DD3FE93}">
      <dsp:nvSpPr>
        <dsp:cNvPr id="0" name=""/>
        <dsp:cNvSpPr/>
      </dsp:nvSpPr>
      <dsp:spPr>
        <a:xfrm>
          <a:off x="0" y="287976"/>
          <a:ext cx="82296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D4A726-13C1-4928-B92A-2255D3BC7727}">
      <dsp:nvSpPr>
        <dsp:cNvPr id="0" name=""/>
        <dsp:cNvSpPr/>
      </dsp:nvSpPr>
      <dsp:spPr>
        <a:xfrm>
          <a:off x="479213" y="77863"/>
          <a:ext cx="576072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accent4"/>
              </a:solidFill>
            </a:rPr>
            <a:t>Sampling</a:t>
          </a:r>
        </a:p>
      </dsp:txBody>
      <dsp:txXfrm>
        <a:off x="500829" y="99479"/>
        <a:ext cx="5717488" cy="399568"/>
      </dsp:txXfrm>
    </dsp:sp>
    <dsp:sp modelId="{8A4E782F-B629-43BB-B911-F1FA4977F7A4}">
      <dsp:nvSpPr>
        <dsp:cNvPr id="0" name=""/>
        <dsp:cNvSpPr/>
      </dsp:nvSpPr>
      <dsp:spPr>
        <a:xfrm>
          <a:off x="0" y="968377"/>
          <a:ext cx="82296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119468-44DF-4710-B1BC-256D042A0EEB}">
      <dsp:nvSpPr>
        <dsp:cNvPr id="0" name=""/>
        <dsp:cNvSpPr/>
      </dsp:nvSpPr>
      <dsp:spPr>
        <a:xfrm>
          <a:off x="411480" y="746977"/>
          <a:ext cx="576072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accent4"/>
              </a:solidFill>
            </a:rPr>
            <a:t>Intervention</a:t>
          </a:r>
        </a:p>
      </dsp:txBody>
      <dsp:txXfrm>
        <a:off x="433096" y="768593"/>
        <a:ext cx="5717488" cy="399568"/>
      </dsp:txXfrm>
    </dsp:sp>
    <dsp:sp modelId="{C129D0E0-9BE7-4DE0-89AF-8AD399AD6043}">
      <dsp:nvSpPr>
        <dsp:cNvPr id="0" name=""/>
        <dsp:cNvSpPr/>
      </dsp:nvSpPr>
      <dsp:spPr>
        <a:xfrm>
          <a:off x="0" y="1648777"/>
          <a:ext cx="82296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098EC7-C10E-4661-9281-C556CED974DC}">
      <dsp:nvSpPr>
        <dsp:cNvPr id="0" name=""/>
        <dsp:cNvSpPr/>
      </dsp:nvSpPr>
      <dsp:spPr>
        <a:xfrm>
          <a:off x="411480" y="1427377"/>
          <a:ext cx="576072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accent4"/>
              </a:solidFill>
            </a:rPr>
            <a:t>Data analysis</a:t>
          </a:r>
        </a:p>
      </dsp:txBody>
      <dsp:txXfrm>
        <a:off x="433096" y="1448993"/>
        <a:ext cx="5717488" cy="399568"/>
      </dsp:txXfrm>
    </dsp:sp>
    <dsp:sp modelId="{5094224A-3E53-4050-8882-72E49562F775}">
      <dsp:nvSpPr>
        <dsp:cNvPr id="0" name=""/>
        <dsp:cNvSpPr/>
      </dsp:nvSpPr>
      <dsp:spPr>
        <a:xfrm>
          <a:off x="0" y="2329177"/>
          <a:ext cx="82296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F6EEC9-3F16-4FA0-9C1E-B3FE08F9C217}">
      <dsp:nvSpPr>
        <dsp:cNvPr id="0" name=""/>
        <dsp:cNvSpPr/>
      </dsp:nvSpPr>
      <dsp:spPr>
        <a:xfrm>
          <a:off x="411480" y="2107777"/>
          <a:ext cx="576072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accent4"/>
              </a:solidFill>
            </a:rPr>
            <a:t>Theoretical Basis</a:t>
          </a:r>
        </a:p>
      </dsp:txBody>
      <dsp:txXfrm>
        <a:off x="433096" y="2129393"/>
        <a:ext cx="5717488" cy="399568"/>
      </dsp:txXfrm>
    </dsp:sp>
    <dsp:sp modelId="{D50F0F87-7FE3-4F3F-957D-279528148999}">
      <dsp:nvSpPr>
        <dsp:cNvPr id="0" name=""/>
        <dsp:cNvSpPr/>
      </dsp:nvSpPr>
      <dsp:spPr>
        <a:xfrm>
          <a:off x="0" y="3009577"/>
          <a:ext cx="82296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C9EEF7-5B66-4162-9F00-2C573E42B241}">
      <dsp:nvSpPr>
        <dsp:cNvPr id="0" name=""/>
        <dsp:cNvSpPr/>
      </dsp:nvSpPr>
      <dsp:spPr>
        <a:xfrm>
          <a:off x="411480" y="2788177"/>
          <a:ext cx="576072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accent4"/>
              </a:solidFill>
            </a:rPr>
            <a:t>Protection of Human Subjects and IRB approval</a:t>
          </a:r>
        </a:p>
      </dsp:txBody>
      <dsp:txXfrm>
        <a:off x="433096" y="2809793"/>
        <a:ext cx="5717488" cy="399568"/>
      </dsp:txXfrm>
    </dsp:sp>
    <dsp:sp modelId="{A5EF07BA-6EEF-4B55-860F-E3010C89FABB}">
      <dsp:nvSpPr>
        <dsp:cNvPr id="0" name=""/>
        <dsp:cNvSpPr/>
      </dsp:nvSpPr>
      <dsp:spPr>
        <a:xfrm>
          <a:off x="0" y="3689977"/>
          <a:ext cx="8229600"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F7A8EA-EF4C-40F3-B1F4-263CE3F49BFE}">
      <dsp:nvSpPr>
        <dsp:cNvPr id="0" name=""/>
        <dsp:cNvSpPr/>
      </dsp:nvSpPr>
      <dsp:spPr>
        <a:xfrm>
          <a:off x="411480" y="3468577"/>
          <a:ext cx="5760720"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accent4"/>
              </a:solidFill>
            </a:rPr>
            <a:t>Dissemination of Results</a:t>
          </a:r>
        </a:p>
      </dsp:txBody>
      <dsp:txXfrm>
        <a:off x="433096" y="3490193"/>
        <a:ext cx="5717488"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3679A8-B234-4B51-B837-A2D0C057AC67}" type="datetimeFigureOut">
              <a:rPr lang="en-US" smtClean="0"/>
              <a:t>3/3/2022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AFDCB1-BEC9-42A4-B93D-818214A9067C}" type="slidenum">
              <a:rPr lang="en-US" smtClean="0"/>
              <a:t>‹#›</a:t>
            </a:fld>
            <a:endParaRPr lang="en-US"/>
          </a:p>
        </p:txBody>
      </p:sp>
    </p:spTree>
    <p:extLst>
      <p:ext uri="{BB962C8B-B14F-4D97-AF65-F5344CB8AC3E}">
        <p14:creationId xmlns:p14="http://schemas.microsoft.com/office/powerpoint/2010/main" val="154921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AFDCB1-BEC9-42A4-B93D-818214A9067C}" type="slidenum">
              <a:rPr lang="en-US" smtClean="0"/>
              <a:t>2</a:t>
            </a:fld>
            <a:endParaRPr lang="en-US"/>
          </a:p>
        </p:txBody>
      </p:sp>
    </p:spTree>
    <p:extLst>
      <p:ext uri="{BB962C8B-B14F-4D97-AF65-F5344CB8AC3E}">
        <p14:creationId xmlns:p14="http://schemas.microsoft.com/office/powerpoint/2010/main" val="2158070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Helping students: God commands us in 1 Peter 3:8 “Finally, all of you, be like-minded, be sympathetic, love one another, be compassionate and humble”. Educators must take this teaching to heart and care for their students in the best way possible, constantly seeking better ways to help them succeed.</a:t>
            </a:r>
          </a:p>
          <a:p>
            <a:r>
              <a:rPr lang="en-US" dirty="0"/>
              <a:t>Stress for students: Students experience stress from many parts of their environment including</a:t>
            </a:r>
          </a:p>
          <a:p>
            <a:r>
              <a:rPr lang="en-US" dirty="0"/>
              <a:t>	1. Course work</a:t>
            </a:r>
          </a:p>
          <a:p>
            <a:r>
              <a:rPr lang="en-US" dirty="0"/>
              <a:t>	2. Difficulty of material</a:t>
            </a:r>
          </a:p>
          <a:p>
            <a:r>
              <a:rPr lang="en-US" dirty="0"/>
              <a:t>	3. Home life</a:t>
            </a:r>
          </a:p>
          <a:p>
            <a:r>
              <a:rPr lang="en-US" dirty="0"/>
              <a:t>	4. Testing and clinicals</a:t>
            </a:r>
          </a:p>
          <a:p>
            <a:r>
              <a:rPr lang="en-US" dirty="0"/>
              <a:t>	5. Knowledge that they will be dealing with responsibility to people’s health and comfort</a:t>
            </a:r>
          </a:p>
          <a:p>
            <a:r>
              <a:rPr lang="en-US" dirty="0"/>
              <a:t>We must continue to seek new ways to help the student so that the nursing workforce is well supplied to care for patients in a safe manner</a:t>
            </a:r>
          </a:p>
        </p:txBody>
      </p:sp>
      <p:sp>
        <p:nvSpPr>
          <p:cNvPr id="4" name="Slide Number Placeholder 3"/>
          <p:cNvSpPr>
            <a:spLocks noGrp="1"/>
          </p:cNvSpPr>
          <p:nvPr>
            <p:ph type="sldNum" sz="quarter" idx="5"/>
          </p:nvPr>
        </p:nvSpPr>
        <p:spPr/>
        <p:txBody>
          <a:bodyPr/>
          <a:lstStyle/>
          <a:p>
            <a:fld id="{25AFDCB1-BEC9-42A4-B93D-818214A9067C}" type="slidenum">
              <a:rPr lang="en-US" smtClean="0"/>
              <a:t>3</a:t>
            </a:fld>
            <a:endParaRPr lang="en-US"/>
          </a:p>
        </p:txBody>
      </p:sp>
    </p:spTree>
    <p:extLst>
      <p:ext uri="{BB962C8B-B14F-4D97-AF65-F5344CB8AC3E}">
        <p14:creationId xmlns:p14="http://schemas.microsoft.com/office/powerpoint/2010/main" val="3416728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dirty="0"/>
              <a:t>1</a:t>
            </a:r>
            <a:r>
              <a:rPr lang="en-US" dirty="0"/>
              <a:t>. Stress is an overall term that includes when the environmental demands outweigh the person’s coping skills (Croswell &amp; Lockwood, 2020). </a:t>
            </a:r>
          </a:p>
          <a:p>
            <a:r>
              <a:rPr lang="en-US" b="1" dirty="0"/>
              <a:t>2.</a:t>
            </a:r>
            <a:r>
              <a:rPr lang="en-US" dirty="0"/>
              <a:t> McEwen (1998) described allostasis as the body’s ability to maintain stability when things change.  When this change becomes too much, or chronic, the allostatic load becomes more than the body can handle. Stress increases the body’s secretion of cortisol, which returns to normal after the stressful event. However, chronic stress does not allow the level of cortisol to decrease, causing continued physical stress on the body. </a:t>
            </a:r>
          </a:p>
          <a:p>
            <a:r>
              <a:rPr lang="en-US" b="1" dirty="0"/>
              <a:t>3</a:t>
            </a:r>
            <a:r>
              <a:rPr lang="en-US" dirty="0"/>
              <a:t>. Increased stress levels can affect a person’s physical health and the ability to provide safe patient care (Burger et al.,2017). These authors noted that nurses must learn attention regulating behaviors to be able to focus and provide safe patient care in a distracting environment. Meditation can assist the student in doing this. When stress increases cortisol, it can cause damage to the hippocampus which can then lead to memory loss as we age (</a:t>
            </a:r>
            <a:r>
              <a:rPr lang="en-US" dirty="0" err="1"/>
              <a:t>Astin</a:t>
            </a:r>
            <a:r>
              <a:rPr lang="en-US" dirty="0"/>
              <a:t>, 1997)</a:t>
            </a:r>
          </a:p>
          <a:p>
            <a:r>
              <a:rPr lang="en-US" dirty="0"/>
              <a:t>Including MM in the nursing curriculum will provide increased student empowerment and allow them to become more self-aware (</a:t>
            </a:r>
            <a:r>
              <a:rPr lang="en-US" dirty="0" err="1"/>
              <a:t>Walsch</a:t>
            </a:r>
            <a:r>
              <a:rPr lang="en-US" dirty="0"/>
              <a:t> et al., 2020).</a:t>
            </a:r>
          </a:p>
          <a:p>
            <a:r>
              <a:rPr lang="en-US" b="1" dirty="0"/>
              <a:t>4</a:t>
            </a:r>
            <a:r>
              <a:rPr lang="en-US" dirty="0"/>
              <a:t>. MM has been found to decrease student stress and improve “executive function efficiency” (Burger et al., 2017, p. 433). These actions lead to a healthier nurse with improved ability for patient safety.</a:t>
            </a:r>
          </a:p>
          <a:p>
            <a:r>
              <a:rPr lang="en-US" b="1" dirty="0"/>
              <a:t>5</a:t>
            </a:r>
            <a:r>
              <a:rPr lang="en-US" dirty="0"/>
              <a:t>. Doctoral students are in an excellent position to address the need for more Evidence-Based Projects (EBP) (</a:t>
            </a:r>
            <a:r>
              <a:rPr lang="en-US" dirty="0" err="1"/>
              <a:t>McNett</a:t>
            </a:r>
            <a:r>
              <a:rPr lang="en-US" dirty="0"/>
              <a:t> et al., 2021). Many of these projects do not progress to implementation. Ph.D. and DNP-prepared nurses have the knowledge and background to learn the implementation process and help bring these changes to fruition.</a:t>
            </a:r>
          </a:p>
        </p:txBody>
      </p:sp>
      <p:sp>
        <p:nvSpPr>
          <p:cNvPr id="4" name="Slide Number Placeholder 3"/>
          <p:cNvSpPr>
            <a:spLocks noGrp="1"/>
          </p:cNvSpPr>
          <p:nvPr>
            <p:ph type="sldNum" sz="quarter" idx="5"/>
          </p:nvPr>
        </p:nvSpPr>
        <p:spPr/>
        <p:txBody>
          <a:bodyPr/>
          <a:lstStyle/>
          <a:p>
            <a:fld id="{25AFDCB1-BEC9-42A4-B93D-818214A9067C}" type="slidenum">
              <a:rPr lang="en-US" smtClean="0"/>
              <a:t>4</a:t>
            </a:fld>
            <a:endParaRPr lang="en-US"/>
          </a:p>
        </p:txBody>
      </p:sp>
    </p:spTree>
    <p:extLst>
      <p:ext uri="{BB962C8B-B14F-4D97-AF65-F5344CB8AC3E}">
        <p14:creationId xmlns:p14="http://schemas.microsoft.com/office/powerpoint/2010/main" val="2862522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228600" indent="-228600">
              <a:buAutoNum type="arabicPeriod"/>
            </a:pPr>
            <a:r>
              <a:rPr lang="en-US" dirty="0">
                <a:cs typeface="Calibri"/>
              </a:rPr>
              <a:t>This study is in the early stages, and I am presenting current findings about MM and this plan</a:t>
            </a:r>
            <a:endParaRPr lang="en-US" dirty="0"/>
          </a:p>
          <a:p>
            <a:pPr marL="228600" indent="-228600">
              <a:buAutoNum type="arabicPeriod"/>
            </a:pPr>
            <a:r>
              <a:rPr lang="en-US" dirty="0"/>
              <a:t>We must be aware to promote research in nursing science that will improve the quality of life for patients.</a:t>
            </a:r>
            <a:endParaRPr lang="en-US" dirty="0">
              <a:cs typeface="Calibri"/>
            </a:endParaRPr>
          </a:p>
          <a:p>
            <a:pPr marL="228600" indent="-228600">
              <a:buAutoNum type="arabicPeriod"/>
            </a:pPr>
            <a:r>
              <a:rPr lang="en-US" dirty="0"/>
              <a:t>Questions to be answered with this research proposal include:</a:t>
            </a:r>
            <a:endParaRPr lang="en-US" dirty="0">
              <a:cs typeface="Calibri"/>
            </a:endParaRPr>
          </a:p>
          <a:p>
            <a:pPr marL="685800" lvl="1" indent="-228600">
              <a:buAutoNum type="arabicPeriod"/>
            </a:pPr>
            <a:r>
              <a:rPr lang="en-US" dirty="0"/>
              <a:t>Does Mindfulness Meditation with a smartphone app decrease nursing student perceived stress? (Kelley, 2022).</a:t>
            </a:r>
            <a:endParaRPr lang="en-US" dirty="0">
              <a:cs typeface="Calibri"/>
            </a:endParaRPr>
          </a:p>
          <a:p>
            <a:pPr marL="685800" lvl="1" indent="-228600">
              <a:buAutoNum type="arabicPeriod"/>
            </a:pPr>
            <a:endParaRPr lang="en-US" dirty="0"/>
          </a:p>
          <a:p>
            <a:pPr marL="457200" lvl="1" indent="0">
              <a:buNone/>
            </a:pPr>
            <a:r>
              <a:rPr lang="en-US" dirty="0"/>
              <a:t>2. Hypotheses:</a:t>
            </a:r>
            <a:endParaRPr lang="en-US" dirty="0">
              <a:cs typeface="Calibri"/>
            </a:endParaRPr>
          </a:p>
          <a:p>
            <a:pPr marL="457200" lvl="1" indent="0">
              <a:buNone/>
            </a:pPr>
            <a:r>
              <a:rPr lang="en-US" dirty="0"/>
              <a:t>	a. stress will drop in the experimental group</a:t>
            </a:r>
            <a:endParaRPr lang="en-US" dirty="0">
              <a:cs typeface="Calibri"/>
            </a:endParaRPr>
          </a:p>
          <a:p>
            <a:pPr marL="457200" lvl="1" indent="0">
              <a:buNone/>
            </a:pPr>
            <a:r>
              <a:rPr lang="en-US" dirty="0"/>
              <a:t>	b. this drop in stress will cause improved well-being and academic performance (Kelley)</a:t>
            </a:r>
            <a:endParaRPr lang="en-US" dirty="0">
              <a:cs typeface="Calibri"/>
            </a:endParaRPr>
          </a:p>
          <a:p>
            <a:pPr marL="457200" lvl="1" indent="0">
              <a:buNone/>
            </a:pPr>
            <a:r>
              <a:rPr lang="en-US" dirty="0"/>
              <a:t>	</a:t>
            </a:r>
            <a:endParaRPr lang="en-US" dirty="0">
              <a:cs typeface="Calibri"/>
            </a:endParaRPr>
          </a:p>
        </p:txBody>
      </p:sp>
      <p:sp>
        <p:nvSpPr>
          <p:cNvPr id="4" name="Slide Number Placeholder 3"/>
          <p:cNvSpPr>
            <a:spLocks noGrp="1"/>
          </p:cNvSpPr>
          <p:nvPr>
            <p:ph type="sldNum" sz="quarter" idx="5"/>
          </p:nvPr>
        </p:nvSpPr>
        <p:spPr/>
        <p:txBody>
          <a:bodyPr/>
          <a:lstStyle/>
          <a:p>
            <a:fld id="{25AFDCB1-BEC9-42A4-B93D-818214A9067C}" type="slidenum">
              <a:rPr lang="en-US" smtClean="0"/>
              <a:t>5</a:t>
            </a:fld>
            <a:endParaRPr lang="en-US"/>
          </a:p>
        </p:txBody>
      </p:sp>
    </p:spTree>
    <p:extLst>
      <p:ext uri="{BB962C8B-B14F-4D97-AF65-F5344CB8AC3E}">
        <p14:creationId xmlns:p14="http://schemas.microsoft.com/office/powerpoint/2010/main" val="2136221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err="1"/>
              <a:t>Ebscohost</a:t>
            </a:r>
            <a:r>
              <a:rPr lang="en-US" dirty="0"/>
              <a:t>, CINAHL, and </a:t>
            </a:r>
            <a:r>
              <a:rPr lang="en-US" dirty="0" err="1"/>
              <a:t>Proquest</a:t>
            </a:r>
            <a:r>
              <a:rPr lang="en-US" dirty="0"/>
              <a:t> databases were used to search for journal articles, combining key terms ‘nursing students and stress’ combined with ‘MM and cellphone or mobile app’ that fit the inclusion criteria:</a:t>
            </a:r>
          </a:p>
          <a:p>
            <a:r>
              <a:rPr lang="en-US" dirty="0"/>
              <a:t>	English language</a:t>
            </a:r>
          </a:p>
          <a:p>
            <a:r>
              <a:rPr lang="en-US" dirty="0"/>
              <a:t>	Between 2017 and 2022</a:t>
            </a:r>
          </a:p>
          <a:p>
            <a:r>
              <a:rPr lang="en-US" dirty="0"/>
              <a:t>	quantitative or qualitative results for holistic measures that targeted stress and MM</a:t>
            </a:r>
          </a:p>
          <a:p>
            <a:r>
              <a:rPr lang="en-US" dirty="0"/>
              <a:t>	Involving BSN students</a:t>
            </a:r>
          </a:p>
          <a:p>
            <a:r>
              <a:rPr lang="en-US" dirty="0"/>
              <a:t>	Studies conducted in the U.S., Canada or the United Kingdom</a:t>
            </a:r>
          </a:p>
          <a:p>
            <a:r>
              <a:rPr lang="en-US" dirty="0"/>
              <a:t>BSN students were included because they met the study inclusion criteria of 3</a:t>
            </a:r>
            <a:r>
              <a:rPr lang="en-US" baseline="30000" dirty="0"/>
              <a:t>rd</a:t>
            </a:r>
            <a:r>
              <a:rPr lang="en-US" dirty="0"/>
              <a:t> and 4th-year students</a:t>
            </a:r>
          </a:p>
          <a:p>
            <a:r>
              <a:rPr lang="en-US" dirty="0"/>
              <a:t>Studies were limited to these countries because of cultural similarities</a:t>
            </a:r>
          </a:p>
          <a:p>
            <a:r>
              <a:rPr lang="en-US" dirty="0"/>
              <a:t>	</a:t>
            </a:r>
          </a:p>
        </p:txBody>
      </p:sp>
      <p:sp>
        <p:nvSpPr>
          <p:cNvPr id="4" name="Slide Number Placeholder 3"/>
          <p:cNvSpPr>
            <a:spLocks noGrp="1"/>
          </p:cNvSpPr>
          <p:nvPr>
            <p:ph type="sldNum" sz="quarter" idx="5"/>
          </p:nvPr>
        </p:nvSpPr>
        <p:spPr/>
        <p:txBody>
          <a:bodyPr/>
          <a:lstStyle/>
          <a:p>
            <a:fld id="{25AFDCB1-BEC9-42A4-B93D-818214A9067C}" type="slidenum">
              <a:rPr lang="en-US" smtClean="0"/>
              <a:t>6</a:t>
            </a:fld>
            <a:endParaRPr lang="en-US"/>
          </a:p>
        </p:txBody>
      </p:sp>
    </p:spTree>
    <p:extLst>
      <p:ext uri="{BB962C8B-B14F-4D97-AF65-F5344CB8AC3E}">
        <p14:creationId xmlns:p14="http://schemas.microsoft.com/office/powerpoint/2010/main" val="96711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Nursing students experience a lot of stress. These stressors are from the high workload in school, clinical rotations, dealing with death and home life stressors as well. Finding ways to help the student is of utmost concern for educators to help the student do better in school and have a way that can assist them as they progress in their careers. High stress for the nursing student also causes a high attrition rate, leading to more students or novice nurses who quit.. Mindfulness Meditation (MM) has been found to decrease stress. Applying this intervention with a mobile app shows early benefits but is minimally researched. The articles reviewed included all LOE for review. The studies indicated that MM was statistically significant and helpful for the participants. There was a range in how long the intervention was done and in what manner it was applied. </a:t>
            </a:r>
          </a:p>
        </p:txBody>
      </p:sp>
      <p:sp>
        <p:nvSpPr>
          <p:cNvPr id="4" name="Slide Number Placeholder 3"/>
          <p:cNvSpPr>
            <a:spLocks noGrp="1"/>
          </p:cNvSpPr>
          <p:nvPr>
            <p:ph type="sldNum" sz="quarter" idx="5"/>
          </p:nvPr>
        </p:nvSpPr>
        <p:spPr/>
        <p:txBody>
          <a:bodyPr/>
          <a:lstStyle/>
          <a:p>
            <a:fld id="{25AFDCB1-BEC9-42A4-B93D-818214A9067C}" type="slidenum">
              <a:rPr lang="en-US" smtClean="0"/>
              <a:t>8</a:t>
            </a:fld>
            <a:endParaRPr lang="en-US"/>
          </a:p>
        </p:txBody>
      </p:sp>
    </p:spTree>
    <p:extLst>
      <p:ext uri="{BB962C8B-B14F-4D97-AF65-F5344CB8AC3E}">
        <p14:creationId xmlns:p14="http://schemas.microsoft.com/office/powerpoint/2010/main" val="304560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dirty="0"/>
              <a:t>Sampling</a:t>
            </a:r>
            <a:r>
              <a:rPr lang="en-US" dirty="0"/>
              <a:t>: All student nurses in the third or fourth year of a BSN program at a large state university in the Midwest will be asked to participate. This author will obtain permission to address students and explain the study. Flyers will be posted, and a bulk email will be sent out. There will be no age limits or limitations of race or gender to improve the diversity of the participants. Appropriate sample size is estimated at this time at 150. The sample size will be determined based on the margin of error. The sampling error is “inversely proportional to the square root of n. (</a:t>
            </a:r>
            <a:r>
              <a:rPr lang="en-US" dirty="0" err="1"/>
              <a:t>Taherdoost</a:t>
            </a:r>
            <a:r>
              <a:rPr lang="en-US" dirty="0"/>
              <a:t>, 2017)</a:t>
            </a:r>
          </a:p>
          <a:p>
            <a:r>
              <a:rPr lang="en-US" b="1" dirty="0"/>
              <a:t>Intervention</a:t>
            </a:r>
            <a:r>
              <a:rPr lang="en-US" dirty="0"/>
              <a:t>: Participants will be given access to a free, research-proven, meditation mobile app. The students will be required to use the app five times a week for 8 weeks. Previous studies have been shorter in length. The students will access the app on their phone or computer and utilize an assigned course to maintain consistency. Students will also be asked to keep a journal noting the time and date meditated</a:t>
            </a:r>
            <a:endParaRPr lang="en-US" dirty="0">
              <a:cs typeface="Calibri"/>
            </a:endParaRPr>
          </a:p>
          <a:p>
            <a:r>
              <a:rPr lang="en-US" b="1" dirty="0"/>
              <a:t>Data analysis</a:t>
            </a:r>
            <a:r>
              <a:rPr lang="en-US" dirty="0"/>
              <a:t>: Participants will complete the validated Perceived Stress Questionnaire (PSQ) before and after the 8-week intervention. The PSQ is an inventory questionnaire with responses that are measured on a Likert-type scale. Data will first be analyzed with a box plot to eliminate any outliers and then a paired sample </a:t>
            </a:r>
            <a:r>
              <a:rPr lang="en-US" i="1" dirty="0"/>
              <a:t>t-</a:t>
            </a:r>
            <a:r>
              <a:rPr lang="en-US" i="0" dirty="0"/>
              <a:t>test. IBM SPSS will be utilized for quantitative analysis. The null hypotheses will be rejected at the .05 significance level.</a:t>
            </a:r>
            <a:endParaRPr lang="en-US" i="0" dirty="0">
              <a:cs typeface="Calibri"/>
            </a:endParaRPr>
          </a:p>
          <a:p>
            <a:r>
              <a:rPr lang="en-US" b="1" i="0" dirty="0"/>
              <a:t>Theoretical Basis:</a:t>
            </a:r>
            <a:r>
              <a:rPr lang="en-US" b="0" i="0" dirty="0"/>
              <a:t> The Lazarus and Folkman Theory of stress and coping with be used for this study (Folkman &amp; Lazarus, 1991). This theory states that stress is realized when a person experiences demands that rise above their resources for coping. The critical part of this theory is that stress is based on the person perceiving a threat and feeling vulnerable. The process involves reappraisal and positive or negative self-statements. The person will then develop new skills for coping.</a:t>
            </a:r>
            <a:r>
              <a:rPr lang="en-US" dirty="0"/>
              <a:t> </a:t>
            </a:r>
            <a:endParaRPr lang="en-US" b="1" dirty="0"/>
          </a:p>
          <a:p>
            <a:r>
              <a:rPr lang="en-US" b="1" i="0" dirty="0"/>
              <a:t>Protection of Human Subjects and IRB approval</a:t>
            </a:r>
            <a:r>
              <a:rPr lang="en-US" i="0" dirty="0"/>
              <a:t>: Since this proposal involves human subjects, review by the IRB is necessary (Gall et al., 2007). This process will ensure that the participants will have their rights protected. Participants will be given information about the study and asked to sign a consent. They will also be advised that they are able to quit at any time if they choose to do so. Research data will be stored with pin numbers for the participants and no other identifiers (Roush, 2019). All data will be stored on a secure computer that will not be taken anywhere that it could be stolen or accessed. Further, a plan will be devised for students who exhibit high stress and score high on the PSQ. The student will be directed to a university counseling office with a follow-up</a:t>
            </a:r>
            <a:endParaRPr lang="en-US" i="0" dirty="0">
              <a:cs typeface="Calibri"/>
            </a:endParaRPr>
          </a:p>
          <a:p>
            <a:r>
              <a:rPr lang="en-US" b="1" i="0" dirty="0"/>
              <a:t>Dissemination of Results:</a:t>
            </a:r>
            <a:r>
              <a:rPr lang="en-US" b="0" i="0" dirty="0"/>
              <a:t> Results will be analyzed regarding each hypothesis, presented in a table, and then discussed in the text (Gall et al., 2007). Regular committee meetings will be held with updates given on progress. After the dissertation approval, participants will receive results along with the educational dissertation team. This author plans to attend a poster presentation at the American College of Nurse-Midwives meeting and the Michigan Organization of Nurse Leaders (MONL). Plans to publish the literature review and research results are being made.</a:t>
            </a:r>
            <a:r>
              <a:rPr lang="en-US" dirty="0"/>
              <a:t> </a:t>
            </a:r>
            <a:endParaRPr lang="en-US" i="0" dirty="0">
              <a:cs typeface="Calibri"/>
            </a:endParaRPr>
          </a:p>
          <a:p>
            <a:endParaRPr lang="en-US" dirty="0"/>
          </a:p>
        </p:txBody>
      </p:sp>
      <p:sp>
        <p:nvSpPr>
          <p:cNvPr id="4" name="Slide Number Placeholder 3"/>
          <p:cNvSpPr>
            <a:spLocks noGrp="1"/>
          </p:cNvSpPr>
          <p:nvPr>
            <p:ph type="sldNum" sz="quarter" idx="5"/>
          </p:nvPr>
        </p:nvSpPr>
        <p:spPr/>
        <p:txBody>
          <a:bodyPr/>
          <a:lstStyle/>
          <a:p>
            <a:fld id="{25AFDCB1-BEC9-42A4-B93D-818214A9067C}" type="slidenum">
              <a:rPr lang="en-US" smtClean="0"/>
              <a:t>10</a:t>
            </a:fld>
            <a:endParaRPr lang="en-US"/>
          </a:p>
        </p:txBody>
      </p:sp>
    </p:spTree>
    <p:extLst>
      <p:ext uri="{BB962C8B-B14F-4D97-AF65-F5344CB8AC3E}">
        <p14:creationId xmlns:p14="http://schemas.microsoft.com/office/powerpoint/2010/main" val="21609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a:t>It is the educator’s job to lead students in a way that is pleasing to God. Teachers are called to educate the students and help them in any way possible to be successful. Educators in both Christian and secular institutions have this responsibility. The student will have difficulty being successful if stress levels are not addressed. Helping students in love is the best way to show Christ’s love. “A new command I give you: Love one another. As I have loved you, so you must love one another. By this everyone will know that you are my disciples, if you love one another” (New International Version, 1973/2011, John 13:34-35). This commission applies to all of us. The proposed research will potentially help student nurses in a fundamental way leading them to be better care providers who show love to their patients. </a:t>
            </a:r>
          </a:p>
        </p:txBody>
      </p:sp>
      <p:sp>
        <p:nvSpPr>
          <p:cNvPr id="4" name="Slide Number Placeholder 3"/>
          <p:cNvSpPr>
            <a:spLocks noGrp="1"/>
          </p:cNvSpPr>
          <p:nvPr>
            <p:ph type="sldNum" sz="quarter" idx="5"/>
          </p:nvPr>
        </p:nvSpPr>
        <p:spPr/>
        <p:txBody>
          <a:bodyPr/>
          <a:lstStyle/>
          <a:p>
            <a:fld id="{25AFDCB1-BEC9-42A4-B93D-818214A9067C}" type="slidenum">
              <a:rPr lang="en-US" smtClean="0"/>
              <a:t>11</a:t>
            </a:fld>
            <a:endParaRPr lang="en-US"/>
          </a:p>
        </p:txBody>
      </p:sp>
    </p:spTree>
    <p:extLst>
      <p:ext uri="{BB962C8B-B14F-4D97-AF65-F5344CB8AC3E}">
        <p14:creationId xmlns:p14="http://schemas.microsoft.com/office/powerpoint/2010/main" val="1671410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AFDCB1-BEC9-42A4-B93D-818214A9067C}" type="slidenum">
              <a:rPr lang="en-US" smtClean="0"/>
              <a:t>12</a:t>
            </a:fld>
            <a:endParaRPr lang="en-US"/>
          </a:p>
        </p:txBody>
      </p:sp>
    </p:spTree>
    <p:extLst>
      <p:ext uri="{BB962C8B-B14F-4D97-AF65-F5344CB8AC3E}">
        <p14:creationId xmlns:p14="http://schemas.microsoft.com/office/powerpoint/2010/main" val="3110881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9F539B8-959B-9F40-A9B4-335D47313F7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1557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06355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06376"/>
            <a:ext cx="2743200" cy="43878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06376"/>
            <a:ext cx="8026400" cy="43878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463286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F539B8-959B-9F40-A9B4-335D47313F7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2834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539B8-959B-9F40-A9B4-335D47313F70}" type="datetimeFigureOut">
              <a:rPr lang="en-US" smtClean="0"/>
              <a:t>3/3/2022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89921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2"/>
            <a:ext cx="53848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F539B8-959B-9F40-A9B4-335D47313F70}"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351708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F539B8-959B-9F40-A9B4-335D47313F70}" type="datetimeFigureOut">
              <a:rPr lang="en-US" smtClean="0"/>
              <a:t>3/3/2022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172744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F539B8-959B-9F40-A9B4-335D47313F70}" type="datetimeFigureOut">
              <a:rPr lang="en-US" smtClean="0"/>
              <a:t>3/3/2022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14685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539B8-959B-9F40-A9B4-335D47313F70}" type="datetimeFigureOut">
              <a:rPr lang="en-US" smtClean="0"/>
              <a:t>3/3/2022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2750575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solidFill>
                  <a:schemeClr val="accent2">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390028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F539B8-959B-9F40-A9B4-335D47313F70}" type="datetimeFigureOut">
              <a:rPr lang="en-US" smtClean="0"/>
              <a:t>3/3/2022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8E2560-1547-9E46-9222-AB130F27EA50}" type="slidenum">
              <a:rPr lang="en-US" smtClean="0"/>
              <a:t>‹#›</a:t>
            </a:fld>
            <a:endParaRPr lang="en-US"/>
          </a:p>
        </p:txBody>
      </p:sp>
    </p:spTree>
    <p:extLst>
      <p:ext uri="{BB962C8B-B14F-4D97-AF65-F5344CB8AC3E}">
        <p14:creationId xmlns:p14="http://schemas.microsoft.com/office/powerpoint/2010/main" val="417748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2"/>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F539B8-959B-9F40-A9B4-335D47313F70}" type="datetimeFigureOut">
              <a:rPr lang="en-US" smtClean="0"/>
              <a:t>3/3/2022</a:t>
            </a:fld>
            <a:endParaRPr lang="en-US"/>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E2560-1547-9E46-9222-AB130F27EA50}" type="slidenum">
              <a:rPr lang="en-US" smtClean="0"/>
              <a:t>‹#›</a:t>
            </a:fld>
            <a:endParaRPr lang="en-US"/>
          </a:p>
        </p:txBody>
      </p:sp>
    </p:spTree>
    <p:extLst>
      <p:ext uri="{BB962C8B-B14F-4D97-AF65-F5344CB8AC3E}">
        <p14:creationId xmlns:p14="http://schemas.microsoft.com/office/powerpoint/2010/main" val="3116190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accent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accent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accent2">
              <a:lumMod val="40000"/>
              <a:lumOff val="6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accent2">
              <a:lumMod val="20000"/>
              <a:lumOff val="8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110344"/>
            <a:ext cx="7772400" cy="2490108"/>
          </a:xfrm>
        </p:spPr>
        <p:txBody>
          <a:bodyPr>
            <a:normAutofit fontScale="90000"/>
          </a:bodyPr>
          <a:lstStyle/>
          <a:p>
            <a:r>
              <a:rPr lang="en-US" dirty="0">
                <a:solidFill>
                  <a:schemeClr val="bg2"/>
                </a:solidFill>
              </a:rPr>
              <a:t>Mindfulness meditation using a smartphone app to decrease nursing student's perceived stress</a:t>
            </a:r>
          </a:p>
        </p:txBody>
      </p:sp>
      <p:sp>
        <p:nvSpPr>
          <p:cNvPr id="3" name="Subtitle 2"/>
          <p:cNvSpPr>
            <a:spLocks noGrp="1"/>
          </p:cNvSpPr>
          <p:nvPr>
            <p:ph type="subTitle" idx="1"/>
          </p:nvPr>
        </p:nvSpPr>
        <p:spPr/>
        <p:txBody>
          <a:bodyPr vert="horz" lIns="91440" tIns="45720" rIns="91440" bIns="45720" rtlCol="0" anchor="t">
            <a:normAutofit/>
          </a:bodyPr>
          <a:lstStyle/>
          <a:p>
            <a:r>
              <a:rPr lang="en-US" dirty="0">
                <a:solidFill>
                  <a:schemeClr val="tx2"/>
                </a:solidFill>
              </a:rPr>
              <a:t>Beth Kelley, PhD student</a:t>
            </a:r>
          </a:p>
          <a:p>
            <a:r>
              <a:rPr lang="en-US" dirty="0">
                <a:solidFill>
                  <a:schemeClr val="tx2"/>
                </a:solidFill>
              </a:rPr>
              <a:t>School of Nursing, </a:t>
            </a:r>
            <a:endParaRPr lang="en-US" dirty="0">
              <a:solidFill>
                <a:schemeClr val="tx2"/>
              </a:solidFill>
              <a:ea typeface="Cambria"/>
            </a:endParaRPr>
          </a:p>
          <a:p>
            <a:r>
              <a:rPr lang="en-US" dirty="0">
                <a:solidFill>
                  <a:schemeClr val="tx2"/>
                </a:solidFill>
              </a:rPr>
              <a:t>Liberty University</a:t>
            </a:r>
            <a:endParaRPr lang="en-US" dirty="0">
              <a:solidFill>
                <a:schemeClr val="tx2"/>
              </a:solidFill>
              <a:ea typeface="Cambria"/>
            </a:endParaRPr>
          </a:p>
        </p:txBody>
      </p:sp>
    </p:spTree>
    <p:extLst>
      <p:ext uri="{BB962C8B-B14F-4D97-AF65-F5344CB8AC3E}">
        <p14:creationId xmlns:p14="http://schemas.microsoft.com/office/powerpoint/2010/main" val="4232403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A3768-2EF7-426C-9F58-A5A24F666B3B}"/>
              </a:ext>
            </a:extLst>
          </p:cNvPr>
          <p:cNvSpPr>
            <a:spLocks noGrp="1"/>
          </p:cNvSpPr>
          <p:nvPr>
            <p:ph type="title"/>
          </p:nvPr>
        </p:nvSpPr>
        <p:spPr/>
        <p:txBody>
          <a:bodyPr/>
          <a:lstStyle/>
          <a:p>
            <a:r>
              <a:rPr lang="en-US">
                <a:solidFill>
                  <a:schemeClr val="bg2"/>
                </a:solidFill>
              </a:rPr>
              <a:t>Plan</a:t>
            </a:r>
          </a:p>
        </p:txBody>
      </p:sp>
      <p:graphicFrame>
        <p:nvGraphicFramePr>
          <p:cNvPr id="8" name="Content Placeholder 2">
            <a:extLst>
              <a:ext uri="{FF2B5EF4-FFF2-40B4-BE49-F238E27FC236}">
                <a16:creationId xmlns:a16="http://schemas.microsoft.com/office/drawing/2014/main" id="{53820342-2CA8-4FAE-A434-B6D44C02CC29}"/>
              </a:ext>
            </a:extLst>
          </p:cNvPr>
          <p:cNvGraphicFramePr>
            <a:graphicFrameLocks noGrp="1"/>
          </p:cNvGraphicFramePr>
          <p:nvPr>
            <p:ph idx="1"/>
            <p:extLst>
              <p:ext uri="{D42A27DB-BD31-4B8C-83A1-F6EECF244321}">
                <p14:modId xmlns:p14="http://schemas.microsoft.com/office/powerpoint/2010/main" val="2410521426"/>
              </p:ext>
            </p:extLst>
          </p:nvPr>
        </p:nvGraphicFramePr>
        <p:xfrm>
          <a:off x="1981200" y="1600203"/>
          <a:ext cx="8229600" cy="41345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9353BB51-4255-4353-9FBF-CAF97AC1B6F6}"/>
              </a:ext>
            </a:extLst>
          </p:cNvPr>
          <p:cNvSpPr txBox="1"/>
          <p:nvPr/>
        </p:nvSpPr>
        <p:spPr>
          <a:xfrm>
            <a:off x="2882154" y="1210235"/>
            <a:ext cx="75706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rgbClr val="0A193E"/>
              </a:solidFill>
              <a:highlight>
                <a:srgbClr val="FFFF00"/>
              </a:highlight>
              <a:ea typeface="Cambria"/>
            </a:endParaRPr>
          </a:p>
        </p:txBody>
      </p:sp>
    </p:spTree>
    <p:extLst>
      <p:ext uri="{BB962C8B-B14F-4D97-AF65-F5344CB8AC3E}">
        <p14:creationId xmlns:p14="http://schemas.microsoft.com/office/powerpoint/2010/main" val="2850605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098C-E507-4632-A66A-DD7E7F367492}"/>
              </a:ext>
            </a:extLst>
          </p:cNvPr>
          <p:cNvSpPr>
            <a:spLocks noGrp="1"/>
          </p:cNvSpPr>
          <p:nvPr>
            <p:ph type="title"/>
          </p:nvPr>
        </p:nvSpPr>
        <p:spPr/>
        <p:txBody>
          <a:bodyPr/>
          <a:lstStyle/>
          <a:p>
            <a:r>
              <a:rPr lang="en-US">
                <a:solidFill>
                  <a:schemeClr val="bg2"/>
                </a:solidFill>
              </a:rPr>
              <a:t>Christian Worldview</a:t>
            </a:r>
          </a:p>
        </p:txBody>
      </p:sp>
      <p:sp>
        <p:nvSpPr>
          <p:cNvPr id="3" name="Content Placeholder 2">
            <a:extLst>
              <a:ext uri="{FF2B5EF4-FFF2-40B4-BE49-F238E27FC236}">
                <a16:creationId xmlns:a16="http://schemas.microsoft.com/office/drawing/2014/main" id="{54153428-B9A0-4CF5-A212-0BC209FC943E}"/>
              </a:ext>
            </a:extLst>
          </p:cNvPr>
          <p:cNvSpPr>
            <a:spLocks noGrp="1"/>
          </p:cNvSpPr>
          <p:nvPr>
            <p:ph idx="1"/>
          </p:nvPr>
        </p:nvSpPr>
        <p:spPr/>
        <p:txBody>
          <a:bodyPr/>
          <a:lstStyle/>
          <a:p>
            <a:r>
              <a:rPr lang="en-US">
                <a:solidFill>
                  <a:schemeClr val="bg2"/>
                </a:solidFill>
              </a:rPr>
              <a:t>James 3:1</a:t>
            </a:r>
          </a:p>
          <a:p>
            <a:r>
              <a:rPr lang="en-US">
                <a:solidFill>
                  <a:schemeClr val="bg2"/>
                </a:solidFill>
              </a:rPr>
              <a:t>“Not many of you should presume to be teachers, my brothers, because you know that we who teach will be judged more strictly. We all stumble in many ways. If anyone is never at fault for what he says, he is a perfect man, able to keep his whole body in check”(NIV, 1973/2011)</a:t>
            </a:r>
          </a:p>
        </p:txBody>
      </p:sp>
    </p:spTree>
    <p:extLst>
      <p:ext uri="{BB962C8B-B14F-4D97-AF65-F5344CB8AC3E}">
        <p14:creationId xmlns:p14="http://schemas.microsoft.com/office/powerpoint/2010/main" val="871290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ction Button: Help 2">
            <a:hlinkClick r:id="" action="ppaction://noaction" highlightClick="1"/>
            <a:extLst>
              <a:ext uri="{FF2B5EF4-FFF2-40B4-BE49-F238E27FC236}">
                <a16:creationId xmlns:a16="http://schemas.microsoft.com/office/drawing/2014/main" id="{580AA9E6-388B-4F95-A896-557B990B767F}"/>
              </a:ext>
            </a:extLst>
          </p:cNvPr>
          <p:cNvSpPr/>
          <p:nvPr/>
        </p:nvSpPr>
        <p:spPr>
          <a:xfrm>
            <a:off x="3966754" y="1371600"/>
            <a:ext cx="4781006" cy="2442754"/>
          </a:xfrm>
          <a:prstGeom prst="actionButtonHelp">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3D396D8D-B691-4A41-81F0-4006523D84B0}"/>
              </a:ext>
            </a:extLst>
          </p:cNvPr>
          <p:cNvSpPr txBox="1"/>
          <p:nvPr/>
        </p:nvSpPr>
        <p:spPr>
          <a:xfrm>
            <a:off x="2647406" y="4180115"/>
            <a:ext cx="7367451" cy="707886"/>
          </a:xfrm>
          <a:prstGeom prst="rect">
            <a:avLst/>
          </a:prstGeom>
          <a:noFill/>
        </p:spPr>
        <p:txBody>
          <a:bodyPr wrap="square" rtlCol="0">
            <a:spAutoFit/>
          </a:bodyPr>
          <a:lstStyle/>
          <a:p>
            <a:r>
              <a:rPr lang="en-US" sz="2800"/>
              <a:t>                    </a:t>
            </a:r>
            <a:r>
              <a:rPr lang="en-US" sz="4000"/>
              <a:t>      </a:t>
            </a:r>
            <a:r>
              <a:rPr lang="en-US" sz="4000" b="1">
                <a:solidFill>
                  <a:schemeClr val="bg2"/>
                </a:solidFill>
              </a:rPr>
              <a:t>Questions</a:t>
            </a:r>
            <a:endParaRPr lang="en-US" sz="2800" b="1">
              <a:solidFill>
                <a:schemeClr val="bg2"/>
              </a:solidFill>
            </a:endParaRPr>
          </a:p>
        </p:txBody>
      </p:sp>
    </p:spTree>
    <p:extLst>
      <p:ext uri="{BB962C8B-B14F-4D97-AF65-F5344CB8AC3E}">
        <p14:creationId xmlns:p14="http://schemas.microsoft.com/office/powerpoint/2010/main" val="1563781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41A2B-926F-4FDB-925A-80EFB441FABF}"/>
              </a:ext>
            </a:extLst>
          </p:cNvPr>
          <p:cNvSpPr>
            <a:spLocks noGrp="1"/>
          </p:cNvSpPr>
          <p:nvPr>
            <p:ph type="title"/>
          </p:nvPr>
        </p:nvSpPr>
        <p:spPr/>
        <p:txBody>
          <a:bodyPr/>
          <a:lstStyle/>
          <a:p>
            <a:r>
              <a:rPr lang="en-US" dirty="0">
                <a:solidFill>
                  <a:schemeClr val="bg2"/>
                </a:solidFill>
              </a:rPr>
              <a:t>References</a:t>
            </a:r>
          </a:p>
        </p:txBody>
      </p:sp>
      <p:sp>
        <p:nvSpPr>
          <p:cNvPr id="3" name="Content Placeholder 2">
            <a:extLst>
              <a:ext uri="{FF2B5EF4-FFF2-40B4-BE49-F238E27FC236}">
                <a16:creationId xmlns:a16="http://schemas.microsoft.com/office/drawing/2014/main" id="{DE186555-EB4A-4295-BD32-45DBB5C09D61}"/>
              </a:ext>
            </a:extLst>
          </p:cNvPr>
          <p:cNvSpPr>
            <a:spLocks noGrp="1"/>
          </p:cNvSpPr>
          <p:nvPr>
            <p:ph idx="1"/>
          </p:nvPr>
        </p:nvSpPr>
        <p:spPr>
          <a:xfrm>
            <a:off x="1981200" y="1600202"/>
            <a:ext cx="8229600" cy="4162925"/>
          </a:xfrm>
        </p:spPr>
        <p:txBody>
          <a:bodyPr>
            <a:normAutofit fontScale="62500" lnSpcReduction="20000"/>
          </a:bodyPr>
          <a:lstStyle/>
          <a:p>
            <a:pPr marL="0" indent="0">
              <a:lnSpc>
                <a:spcPct val="120000"/>
              </a:lnSpc>
              <a:buNone/>
              <a:tabLst>
                <a:tab pos="457200" algn="l"/>
              </a:tabLst>
            </a:pPr>
            <a:r>
              <a:rPr lang="en-US" sz="2500" dirty="0" err="1">
                <a:solidFill>
                  <a:schemeClr val="accent3">
                    <a:lumMod val="50000"/>
                  </a:schemeClr>
                </a:solidFill>
                <a:latin typeface="Times New Roman" panose="02020603050405020304" pitchFamily="18" charset="0"/>
                <a:cs typeface="Times New Roman" panose="02020603050405020304" pitchFamily="18" charset="0"/>
              </a:rPr>
              <a:t>Astin</a:t>
            </a:r>
            <a:r>
              <a:rPr lang="en-US" sz="2500" dirty="0">
                <a:solidFill>
                  <a:schemeClr val="accent3">
                    <a:lumMod val="50000"/>
                  </a:schemeClr>
                </a:solidFill>
                <a:latin typeface="Times New Roman" panose="02020603050405020304" pitchFamily="18" charset="0"/>
                <a:cs typeface="Times New Roman" panose="02020603050405020304" pitchFamily="18" charset="0"/>
              </a:rPr>
              <a:t>, J. A. (1997). Stress reduction through mindfulness meditation.</a:t>
            </a:r>
            <a:r>
              <a:rPr lang="en-US" sz="2500" i="1" dirty="0">
                <a:solidFill>
                  <a:schemeClr val="accent3">
                    <a:lumMod val="50000"/>
                  </a:schemeClr>
                </a:solidFill>
                <a:latin typeface="Times New Roman" panose="02020603050405020304" pitchFamily="18" charset="0"/>
                <a:cs typeface="Times New Roman" panose="02020603050405020304" pitchFamily="18" charset="0"/>
              </a:rPr>
              <a:t> Psychotherapy and 	Psychosomatics, 66</a:t>
            </a:r>
            <a:r>
              <a:rPr lang="en-US" sz="2500" dirty="0">
                <a:solidFill>
                  <a:schemeClr val="accent3">
                    <a:lumMod val="50000"/>
                  </a:schemeClr>
                </a:solidFill>
                <a:latin typeface="Times New Roman" panose="02020603050405020304" pitchFamily="18" charset="0"/>
                <a:cs typeface="Times New Roman" panose="02020603050405020304" pitchFamily="18" charset="0"/>
              </a:rPr>
              <a:t>(2), 97-106. </a:t>
            </a:r>
          </a:p>
          <a:p>
            <a:pPr marL="0" indent="0">
              <a:lnSpc>
                <a:spcPct val="120000"/>
              </a:lnSpc>
              <a:buNone/>
              <a:tabLst>
                <a:tab pos="457200" algn="l"/>
              </a:tabLst>
            </a:pPr>
            <a:endParaRPr lang="en-US" sz="2500" dirty="0">
              <a:solidFill>
                <a:schemeClr val="accent3">
                  <a:lumMod val="50000"/>
                </a:schemeClr>
              </a:solidFill>
              <a:latin typeface="Times New Roman" panose="02020603050405020304" pitchFamily="18" charset="0"/>
              <a:cs typeface="Times New Roman" panose="02020603050405020304" pitchFamily="18" charset="0"/>
            </a:endParaRPr>
          </a:p>
          <a:p>
            <a:pPr marL="0" indent="0">
              <a:lnSpc>
                <a:spcPct val="120000"/>
              </a:lnSpc>
              <a:buNone/>
              <a:tabLst>
                <a:tab pos="457200" algn="l"/>
              </a:tabLst>
            </a:pPr>
            <a:r>
              <a:rPr lang="en-US" sz="2500" dirty="0">
                <a:solidFill>
                  <a:schemeClr val="accent3">
                    <a:lumMod val="50000"/>
                  </a:schemeClr>
                </a:solidFill>
                <a:latin typeface="Times New Roman" panose="02020603050405020304" pitchFamily="18" charset="0"/>
                <a:cs typeface="Times New Roman" panose="02020603050405020304" pitchFamily="18" charset="0"/>
              </a:rPr>
              <a:t>Burger, K. G., &amp; Lockhart, J. S. (2017). Meditation's effect on attentional efficiency, stress, 	and mindfulness characteristics of  nursing students.</a:t>
            </a:r>
            <a:r>
              <a:rPr lang="en-US" sz="2500" i="1" dirty="0">
                <a:solidFill>
                  <a:schemeClr val="accent3">
                    <a:lumMod val="50000"/>
                  </a:schemeClr>
                </a:solidFill>
                <a:latin typeface="Times New Roman" panose="02020603050405020304" pitchFamily="18" charset="0"/>
                <a:cs typeface="Times New Roman" panose="02020603050405020304" pitchFamily="18" charset="0"/>
              </a:rPr>
              <a:t> The Journal of Nursing 	Education, 56</a:t>
            </a:r>
            <a:r>
              <a:rPr lang="en-US" sz="2500" dirty="0">
                <a:solidFill>
                  <a:schemeClr val="accent3">
                    <a:lumMod val="50000"/>
                  </a:schemeClr>
                </a:solidFill>
                <a:latin typeface="Times New Roman" panose="02020603050405020304" pitchFamily="18" charset="0"/>
                <a:cs typeface="Times New Roman" panose="02020603050405020304" pitchFamily="18" charset="0"/>
              </a:rPr>
              <a:t>(7), 430-434. </a:t>
            </a:r>
          </a:p>
          <a:p>
            <a:pPr marL="0" indent="0">
              <a:lnSpc>
                <a:spcPct val="120000"/>
              </a:lnSpc>
              <a:buNone/>
              <a:tabLst>
                <a:tab pos="457200" algn="l"/>
              </a:tabLst>
            </a:pPr>
            <a:endParaRPr lang="en-US" sz="2500" dirty="0">
              <a:solidFill>
                <a:schemeClr val="accent3">
                  <a:lumMod val="50000"/>
                </a:schemeClr>
              </a:solidFill>
              <a:latin typeface="Times New Roman" panose="02020603050405020304" pitchFamily="18" charset="0"/>
              <a:cs typeface="Times New Roman" panose="02020603050405020304" pitchFamily="18" charset="0"/>
            </a:endParaRPr>
          </a:p>
          <a:p>
            <a:pPr marL="0" indent="0">
              <a:lnSpc>
                <a:spcPct val="120000"/>
              </a:lnSpc>
              <a:buNone/>
              <a:tabLst>
                <a:tab pos="457200" algn="l"/>
              </a:tabLst>
            </a:pPr>
            <a:r>
              <a:rPr lang="en-US" sz="2500" i="1" dirty="0">
                <a:solidFill>
                  <a:schemeClr val="accent3">
                    <a:lumMod val="50000"/>
                  </a:schemeClr>
                </a:solidFill>
                <a:latin typeface="Times New Roman" panose="02020603050405020304" pitchFamily="18" charset="0"/>
                <a:cs typeface="Times New Roman" panose="02020603050405020304" pitchFamily="18" charset="0"/>
              </a:rPr>
              <a:t>Concordia Bible. </a:t>
            </a:r>
            <a:r>
              <a:rPr lang="en-US" sz="2500" dirty="0">
                <a:solidFill>
                  <a:schemeClr val="accent3">
                    <a:lumMod val="50000"/>
                  </a:schemeClr>
                </a:solidFill>
                <a:latin typeface="Times New Roman" panose="02020603050405020304" pitchFamily="18" charset="0"/>
                <a:cs typeface="Times New Roman" panose="02020603050405020304" pitchFamily="18" charset="0"/>
              </a:rPr>
              <a:t>(1973/2011). New International Version.</a:t>
            </a:r>
          </a:p>
          <a:p>
            <a:pPr marL="0" indent="0">
              <a:lnSpc>
                <a:spcPct val="120000"/>
              </a:lnSpc>
              <a:buNone/>
              <a:tabLst>
                <a:tab pos="457200" algn="l"/>
              </a:tabLst>
            </a:pPr>
            <a:endParaRPr lang="en-US" sz="2500" dirty="0">
              <a:solidFill>
                <a:schemeClr val="accent3">
                  <a:lumMod val="50000"/>
                </a:schemeClr>
              </a:solidFill>
              <a:latin typeface="Times New Roman" panose="02020603050405020304" pitchFamily="18" charset="0"/>
              <a:cs typeface="Times New Roman" panose="02020603050405020304" pitchFamily="18" charset="0"/>
            </a:endParaRPr>
          </a:p>
          <a:p>
            <a:pPr marL="0" indent="0">
              <a:lnSpc>
                <a:spcPct val="120000"/>
              </a:lnSpc>
              <a:buNone/>
              <a:tabLst>
                <a:tab pos="457200" algn="l"/>
              </a:tabLst>
            </a:pPr>
            <a:r>
              <a:rPr lang="en-US" sz="2500" dirty="0">
                <a:solidFill>
                  <a:schemeClr val="accent3">
                    <a:lumMod val="50000"/>
                  </a:schemeClr>
                </a:solidFill>
                <a:latin typeface="Times New Roman" panose="02020603050405020304" pitchFamily="18" charset="0"/>
                <a:cs typeface="Times New Roman" panose="02020603050405020304" pitchFamily="18" charset="0"/>
              </a:rPr>
              <a:t>Gall, M. D., Gall, J. P., Borg, W. </a:t>
            </a:r>
            <a:r>
              <a:rPr lang="en-US" sz="2500" dirty="0" err="1">
                <a:solidFill>
                  <a:schemeClr val="accent3">
                    <a:lumMod val="50000"/>
                  </a:schemeClr>
                </a:solidFill>
                <a:latin typeface="Times New Roman" panose="02020603050405020304" pitchFamily="18" charset="0"/>
                <a:cs typeface="Times New Roman" panose="02020603050405020304" pitchFamily="18" charset="0"/>
              </a:rPr>
              <a:t>R.</a:t>
            </a:r>
            <a:r>
              <a:rPr lang="en-US" sz="2500" i="1" dirty="0" err="1">
                <a:solidFill>
                  <a:schemeClr val="accent3">
                    <a:lumMod val="50000"/>
                  </a:schemeClr>
                </a:solidFill>
                <a:latin typeface="Times New Roman" panose="02020603050405020304" pitchFamily="18" charset="0"/>
                <a:cs typeface="Times New Roman" panose="02020603050405020304" pitchFamily="18" charset="0"/>
              </a:rPr>
              <a:t>Educational</a:t>
            </a:r>
            <a:r>
              <a:rPr lang="en-US" sz="2500" i="1" dirty="0">
                <a:solidFill>
                  <a:schemeClr val="accent3">
                    <a:lumMod val="50000"/>
                  </a:schemeClr>
                </a:solidFill>
                <a:latin typeface="Times New Roman" panose="02020603050405020304" pitchFamily="18" charset="0"/>
                <a:cs typeface="Times New Roman" panose="02020603050405020304" pitchFamily="18" charset="0"/>
              </a:rPr>
              <a:t> research: An introduction</a:t>
            </a:r>
            <a:r>
              <a:rPr lang="en-US" sz="2500" dirty="0">
                <a:solidFill>
                  <a:schemeClr val="accent3">
                    <a:lumMod val="50000"/>
                  </a:schemeClr>
                </a:solidFill>
                <a:latin typeface="Times New Roman" panose="02020603050405020304" pitchFamily="18" charset="0"/>
                <a:cs typeface="Times New Roman" panose="02020603050405020304" pitchFamily="18" charset="0"/>
              </a:rPr>
              <a:t>. Pearson.</a:t>
            </a:r>
          </a:p>
          <a:p>
            <a:pPr marL="0" indent="0">
              <a:lnSpc>
                <a:spcPct val="120000"/>
              </a:lnSpc>
              <a:buNone/>
              <a:tabLst>
                <a:tab pos="457200" algn="l"/>
              </a:tabLst>
            </a:pPr>
            <a:r>
              <a:rPr lang="en-US" sz="2500" dirty="0">
                <a:solidFill>
                  <a:schemeClr val="accent3">
                    <a:lumMod val="50000"/>
                  </a:schemeClr>
                </a:solidFill>
                <a:latin typeface="Times New Roman" panose="02020603050405020304" pitchFamily="18" charset="0"/>
                <a:cs typeface="Times New Roman" panose="02020603050405020304" pitchFamily="18" charset="0"/>
              </a:rPr>
              <a:t>	McEwen, B., (1998). Protective and damaging effects of stress mediators. </a:t>
            </a:r>
            <a:r>
              <a:rPr lang="en-US" sz="2500" i="1" dirty="0">
                <a:solidFill>
                  <a:schemeClr val="accent3">
                    <a:lumMod val="50000"/>
                  </a:schemeClr>
                </a:solidFill>
                <a:latin typeface="Times New Roman" panose="02020603050405020304" pitchFamily="18" charset="0"/>
                <a:cs typeface="Times New Roman" panose="02020603050405020304" pitchFamily="18" charset="0"/>
              </a:rPr>
              <a:t>New England 	Journal of Medicine, 338</a:t>
            </a:r>
            <a:r>
              <a:rPr lang="en-US" sz="2500" dirty="0">
                <a:solidFill>
                  <a:schemeClr val="accent3">
                    <a:lumMod val="50000"/>
                  </a:schemeClr>
                </a:solidFill>
                <a:latin typeface="Times New Roman" panose="02020603050405020304" pitchFamily="18" charset="0"/>
                <a:cs typeface="Times New Roman" panose="02020603050405020304" pitchFamily="18" charset="0"/>
              </a:rPr>
              <a:t>(3), 171-179</a:t>
            </a:r>
          </a:p>
          <a:p>
            <a:pPr marL="0" indent="0">
              <a:lnSpc>
                <a:spcPct val="120000"/>
              </a:lnSpc>
              <a:buNone/>
              <a:tabLst>
                <a:tab pos="457200" algn="l"/>
              </a:tabLst>
            </a:pPr>
            <a:endParaRPr lang="en-US" dirty="0">
              <a:solidFill>
                <a:srgbClr val="53565A"/>
              </a:solidFill>
              <a:latin typeface="Times New Roman" panose="02020603050405020304" pitchFamily="18" charset="0"/>
              <a:cs typeface="Times New Roman" panose="02020603050405020304" pitchFamily="18" charset="0"/>
            </a:endParaRPr>
          </a:p>
          <a:p>
            <a:pPr marL="0" indent="0">
              <a:lnSpc>
                <a:spcPct val="120000"/>
              </a:lnSpc>
              <a:buNone/>
              <a:tabLst>
                <a:tab pos="457200" algn="l"/>
              </a:tabLst>
            </a:pPr>
            <a:r>
              <a:rPr lang="en-US" dirty="0">
                <a:solidFill>
                  <a:srgbClr val="53565A"/>
                </a:solidFill>
                <a:latin typeface="Times New Roman" panose="02020603050405020304" pitchFamily="18"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3467047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387EF-8DF7-48A8-98EB-FBA01A26F8D8}"/>
              </a:ext>
            </a:extLst>
          </p:cNvPr>
          <p:cNvSpPr>
            <a:spLocks noGrp="1"/>
          </p:cNvSpPr>
          <p:nvPr>
            <p:ph type="title"/>
          </p:nvPr>
        </p:nvSpPr>
        <p:spPr/>
        <p:txBody>
          <a:bodyPr/>
          <a:lstStyle/>
          <a:p>
            <a:r>
              <a:rPr lang="en-US">
                <a:solidFill>
                  <a:schemeClr val="bg2"/>
                </a:solidFill>
              </a:rPr>
              <a:t>References</a:t>
            </a:r>
          </a:p>
        </p:txBody>
      </p:sp>
      <p:sp>
        <p:nvSpPr>
          <p:cNvPr id="3" name="Content Placeholder 2">
            <a:extLst>
              <a:ext uri="{FF2B5EF4-FFF2-40B4-BE49-F238E27FC236}">
                <a16:creationId xmlns:a16="http://schemas.microsoft.com/office/drawing/2014/main" id="{DDCD2503-E524-4113-BCA7-943C5729BFA1}"/>
              </a:ext>
            </a:extLst>
          </p:cNvPr>
          <p:cNvSpPr>
            <a:spLocks noGrp="1"/>
          </p:cNvSpPr>
          <p:nvPr>
            <p:ph idx="1"/>
          </p:nvPr>
        </p:nvSpPr>
        <p:spPr>
          <a:xfrm>
            <a:off x="1981200" y="1097624"/>
            <a:ext cx="8229600" cy="4662752"/>
          </a:xfrm>
        </p:spPr>
        <p:txBody>
          <a:bodyPr>
            <a:normAutofit/>
          </a:bodyPr>
          <a:lstStyle/>
          <a:p>
            <a:pPr marL="0" indent="0" algn="ctr">
              <a:buNone/>
            </a:pPr>
            <a:endParaRPr lang="en-US" sz="1000" dirty="0">
              <a:solidFill>
                <a:srgbClr val="53565A"/>
              </a:solidFill>
              <a:latin typeface="Roboto" panose="02000000000000000000" pitchFamily="2" charset="0"/>
            </a:endParaRPr>
          </a:p>
          <a:p>
            <a:pPr>
              <a:tabLst>
                <a:tab pos="457200" algn="l"/>
              </a:tabLst>
            </a:pPr>
            <a:endParaRPr lang="en-US" sz="1400" dirty="0">
              <a:solidFill>
                <a:srgbClr val="53565A"/>
              </a:solidFill>
              <a:latin typeface="Times New Roman" panose="02020603050405020304" pitchFamily="18" charset="0"/>
              <a:cs typeface="Times New Roman" panose="02020603050405020304" pitchFamily="18" charset="0"/>
            </a:endParaRPr>
          </a:p>
          <a:p>
            <a:pPr marL="0" indent="0">
              <a:buNone/>
              <a:tabLst>
                <a:tab pos="457200" algn="l"/>
              </a:tabLst>
            </a:pPr>
            <a:r>
              <a:rPr lang="en-US" sz="1400" dirty="0" err="1">
                <a:solidFill>
                  <a:schemeClr val="accent3">
                    <a:lumMod val="50000"/>
                  </a:schemeClr>
                </a:solidFill>
                <a:latin typeface="Times New Roman" panose="02020603050405020304" pitchFamily="18" charset="0"/>
                <a:cs typeface="Times New Roman" panose="02020603050405020304" pitchFamily="18" charset="0"/>
              </a:rPr>
              <a:t>McNett</a:t>
            </a:r>
            <a:r>
              <a:rPr lang="en-US" sz="1400" dirty="0">
                <a:solidFill>
                  <a:schemeClr val="accent3">
                    <a:lumMod val="50000"/>
                  </a:schemeClr>
                </a:solidFill>
                <a:latin typeface="Times New Roman" panose="02020603050405020304" pitchFamily="18" charset="0"/>
                <a:cs typeface="Times New Roman" panose="02020603050405020304" pitchFamily="18" charset="0"/>
              </a:rPr>
              <a:t>, M., </a:t>
            </a:r>
            <a:r>
              <a:rPr lang="en-US" sz="1400" dirty="0" err="1">
                <a:solidFill>
                  <a:schemeClr val="accent3">
                    <a:lumMod val="50000"/>
                  </a:schemeClr>
                </a:solidFill>
                <a:latin typeface="Times New Roman" panose="02020603050405020304" pitchFamily="18" charset="0"/>
                <a:cs typeface="Times New Roman" panose="02020603050405020304" pitchFamily="18" charset="0"/>
              </a:rPr>
              <a:t>Masciola</a:t>
            </a:r>
            <a:r>
              <a:rPr lang="en-US" sz="1400" dirty="0">
                <a:solidFill>
                  <a:schemeClr val="accent3">
                    <a:lumMod val="50000"/>
                  </a:schemeClr>
                </a:solidFill>
                <a:latin typeface="Times New Roman" panose="02020603050405020304" pitchFamily="18" charset="0"/>
                <a:cs typeface="Times New Roman" panose="02020603050405020304" pitchFamily="18" charset="0"/>
              </a:rPr>
              <a:t>, R., Sievert, D., &amp; Tucker, S. (2021). Advancing Evidence‐Based practice through 	implementation science: Critical contributions of doctor of nursing practice‐ and doctor of 	Philosophy‐Prepared nurses.</a:t>
            </a:r>
            <a:r>
              <a:rPr lang="en-US" sz="1400" i="1" dirty="0">
                <a:solidFill>
                  <a:schemeClr val="accent3">
                    <a:lumMod val="50000"/>
                  </a:schemeClr>
                </a:solidFill>
                <a:latin typeface="Times New Roman" panose="02020603050405020304" pitchFamily="18" charset="0"/>
                <a:cs typeface="Times New Roman" panose="02020603050405020304" pitchFamily="18" charset="0"/>
              </a:rPr>
              <a:t> Worldviews on Evidence-Based Nursing, 18</a:t>
            </a:r>
            <a:r>
              <a:rPr lang="en-US" sz="1400" dirty="0">
                <a:solidFill>
                  <a:schemeClr val="accent3">
                    <a:lumMod val="50000"/>
                  </a:schemeClr>
                </a:solidFill>
                <a:latin typeface="Times New Roman" panose="02020603050405020304" pitchFamily="18" charset="0"/>
                <a:cs typeface="Times New Roman" panose="02020603050405020304" pitchFamily="18" charset="0"/>
              </a:rPr>
              <a:t>(2), 93-101. </a:t>
            </a:r>
          </a:p>
          <a:p>
            <a:pPr marL="0" indent="0">
              <a:buNone/>
              <a:tabLst>
                <a:tab pos="457200" algn="l"/>
              </a:tabLst>
            </a:pPr>
            <a:endParaRPr lang="en-US" sz="1400" dirty="0">
              <a:solidFill>
                <a:schemeClr val="accent3">
                  <a:lumMod val="50000"/>
                </a:schemeClr>
              </a:solidFill>
              <a:latin typeface="Times New Roman" panose="02020603050405020304" pitchFamily="18" charset="0"/>
              <a:cs typeface="Times New Roman" panose="02020603050405020304" pitchFamily="18" charset="0"/>
            </a:endParaRPr>
          </a:p>
          <a:p>
            <a:pPr marL="0" indent="0">
              <a:buNone/>
              <a:tabLst>
                <a:tab pos="457200" algn="l"/>
              </a:tabLst>
            </a:pPr>
            <a:r>
              <a:rPr lang="en-US" sz="1400" dirty="0">
                <a:solidFill>
                  <a:schemeClr val="accent3">
                    <a:lumMod val="50000"/>
                  </a:schemeClr>
                </a:solidFill>
                <a:latin typeface="Times New Roman" panose="02020603050405020304" pitchFamily="18" charset="0"/>
                <a:cs typeface="Times New Roman" panose="02020603050405020304" pitchFamily="18" charset="0"/>
              </a:rPr>
              <a:t>McVeigh, C., Ace, L., Ski, C. F., Carswell, C., Burton, S., </a:t>
            </a:r>
            <a:r>
              <a:rPr lang="en-US" sz="1400" dirty="0" err="1">
                <a:solidFill>
                  <a:schemeClr val="accent3">
                    <a:lumMod val="50000"/>
                  </a:schemeClr>
                </a:solidFill>
                <a:latin typeface="Times New Roman" panose="02020603050405020304" pitchFamily="18" charset="0"/>
                <a:cs typeface="Times New Roman" panose="02020603050405020304" pitchFamily="18" charset="0"/>
              </a:rPr>
              <a:t>Rej</a:t>
            </a:r>
            <a:r>
              <a:rPr lang="en-US" sz="1400" dirty="0">
                <a:solidFill>
                  <a:schemeClr val="accent3">
                    <a:lumMod val="50000"/>
                  </a:schemeClr>
                </a:solidFill>
                <a:latin typeface="Times New Roman" panose="02020603050405020304" pitchFamily="18" charset="0"/>
                <a:cs typeface="Times New Roman" panose="02020603050405020304" pitchFamily="18" charset="0"/>
              </a:rPr>
              <a:t>, S., &amp; Noble, H. (2021). Mindfulness-based 	interventions for undergraduate nursing students in a university setting: A narrative review.</a:t>
            </a:r>
            <a:r>
              <a:rPr lang="en-US" sz="1400" i="1" dirty="0">
                <a:solidFill>
                  <a:schemeClr val="accent3">
                    <a:lumMod val="50000"/>
                  </a:schemeClr>
                </a:solidFill>
                <a:latin typeface="Times New Roman" panose="02020603050405020304" pitchFamily="18" charset="0"/>
                <a:cs typeface="Times New Roman" panose="02020603050405020304" pitchFamily="18" charset="0"/>
              </a:rPr>
              <a:t> Healthcare 	(Basel), 9</a:t>
            </a:r>
            <a:r>
              <a:rPr lang="en-US" sz="1400" dirty="0">
                <a:solidFill>
                  <a:schemeClr val="accent3">
                    <a:lumMod val="50000"/>
                  </a:schemeClr>
                </a:solidFill>
                <a:latin typeface="Times New Roman" panose="02020603050405020304" pitchFamily="18" charset="0"/>
                <a:cs typeface="Times New Roman" panose="02020603050405020304" pitchFamily="18" charset="0"/>
              </a:rPr>
              <a:t>(11).</a:t>
            </a:r>
          </a:p>
          <a:p>
            <a:pPr marL="0" indent="0">
              <a:buNone/>
            </a:pPr>
            <a:endParaRPr lang="en-US" sz="1600" dirty="0">
              <a:solidFill>
                <a:schemeClr val="accent3">
                  <a:lumMod val="50000"/>
                </a:schemeClr>
              </a:solidFill>
              <a:latin typeface="Roboto" panose="02000000000000000000" pitchFamily="2" charset="0"/>
            </a:endParaRPr>
          </a:p>
          <a:p>
            <a:pPr marL="0" indent="0">
              <a:buNone/>
            </a:pPr>
            <a:r>
              <a:rPr lang="en-US" sz="1600" dirty="0">
                <a:solidFill>
                  <a:schemeClr val="accent3">
                    <a:lumMod val="50000"/>
                  </a:schemeClr>
                </a:solidFill>
                <a:latin typeface="Times New Roman" panose="02020603050405020304" pitchFamily="18" charset="0"/>
                <a:cs typeface="Times New Roman" panose="02020603050405020304" pitchFamily="18" charset="0"/>
              </a:rPr>
              <a:t>Rung, A. L., Oral, E., </a:t>
            </a:r>
            <a:r>
              <a:rPr lang="en-US" sz="1600" dirty="0" err="1">
                <a:solidFill>
                  <a:schemeClr val="accent3">
                    <a:lumMod val="50000"/>
                  </a:schemeClr>
                </a:solidFill>
                <a:latin typeface="Times New Roman" panose="02020603050405020304" pitchFamily="18" charset="0"/>
                <a:cs typeface="Times New Roman" panose="02020603050405020304" pitchFamily="18" charset="0"/>
              </a:rPr>
              <a:t>Berghammer</a:t>
            </a:r>
            <a:r>
              <a:rPr lang="en-US" sz="1600" dirty="0">
                <a:solidFill>
                  <a:schemeClr val="accent3">
                    <a:lumMod val="50000"/>
                  </a:schemeClr>
                </a:solidFill>
                <a:latin typeface="Times New Roman" panose="02020603050405020304" pitchFamily="18" charset="0"/>
                <a:cs typeface="Times New Roman" panose="02020603050405020304" pitchFamily="18" charset="0"/>
              </a:rPr>
              <a:t>, L., &amp; Peters, E. S. (2020). Feasibility and acceptability of a 	mobile mindfulness meditation intervention among women: Intervention study.</a:t>
            </a:r>
            <a:r>
              <a:rPr lang="en-US" sz="1600" i="1" dirty="0">
                <a:solidFill>
                  <a:schemeClr val="accent3">
                    <a:lumMod val="50000"/>
                  </a:schemeClr>
                </a:solidFill>
                <a:latin typeface="Times New Roman" panose="02020603050405020304" pitchFamily="18" charset="0"/>
                <a:cs typeface="Times New Roman" panose="02020603050405020304" pitchFamily="18" charset="0"/>
              </a:rPr>
              <a:t> JMIR 	mHealth and </a:t>
            </a:r>
            <a:r>
              <a:rPr lang="en-US" sz="1600" i="1" dirty="0" err="1">
                <a:solidFill>
                  <a:schemeClr val="accent3">
                    <a:lumMod val="50000"/>
                  </a:schemeClr>
                </a:solidFill>
                <a:latin typeface="Times New Roman" panose="02020603050405020304" pitchFamily="18" charset="0"/>
                <a:cs typeface="Times New Roman" panose="02020603050405020304" pitchFamily="18" charset="0"/>
              </a:rPr>
              <a:t>uHealth</a:t>
            </a:r>
            <a:r>
              <a:rPr lang="en-US" sz="1600" i="1" dirty="0">
                <a:solidFill>
                  <a:schemeClr val="accent3">
                    <a:lumMod val="50000"/>
                  </a:schemeClr>
                </a:solidFill>
                <a:latin typeface="Times New Roman" panose="02020603050405020304" pitchFamily="18" charset="0"/>
                <a:cs typeface="Times New Roman" panose="02020603050405020304" pitchFamily="18" charset="0"/>
              </a:rPr>
              <a:t>, 8</a:t>
            </a:r>
            <a:r>
              <a:rPr lang="en-US" sz="1600" dirty="0">
                <a:solidFill>
                  <a:schemeClr val="accent3">
                    <a:lumMod val="50000"/>
                  </a:schemeClr>
                </a:solidFill>
                <a:latin typeface="Times New Roman" panose="02020603050405020304" pitchFamily="18" charset="0"/>
                <a:cs typeface="Times New Roman" panose="02020603050405020304" pitchFamily="18" charset="0"/>
              </a:rPr>
              <a:t>(6), e15943. https://10.2196/15943</a:t>
            </a:r>
          </a:p>
          <a:p>
            <a:pPr algn="l"/>
            <a:endParaRPr lang="en-US" sz="1600" dirty="0">
              <a:solidFill>
                <a:srgbClr val="53565A"/>
              </a:solidFill>
              <a:latin typeface="Times New Roman" panose="02020603050405020304" pitchFamily="18" charset="0"/>
              <a:cs typeface="Times New Roman" panose="02020603050405020304" pitchFamily="18" charset="0"/>
            </a:endParaRPr>
          </a:p>
          <a:p>
            <a:endParaRPr lang="en-US" sz="1400" dirty="0">
              <a:solidFill>
                <a:schemeClr val="bg2"/>
              </a:solidFill>
            </a:endParaRPr>
          </a:p>
        </p:txBody>
      </p:sp>
    </p:spTree>
    <p:extLst>
      <p:ext uri="{BB962C8B-B14F-4D97-AF65-F5344CB8AC3E}">
        <p14:creationId xmlns:p14="http://schemas.microsoft.com/office/powerpoint/2010/main" val="935953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EC01-28DD-414E-B44B-77011C1F8527}"/>
              </a:ext>
            </a:extLst>
          </p:cNvPr>
          <p:cNvSpPr>
            <a:spLocks noGrp="1"/>
          </p:cNvSpPr>
          <p:nvPr>
            <p:ph type="title"/>
          </p:nvPr>
        </p:nvSpPr>
        <p:spPr/>
        <p:txBody>
          <a:bodyPr/>
          <a:lstStyle/>
          <a:p>
            <a:r>
              <a:rPr lang="en-US">
                <a:solidFill>
                  <a:schemeClr val="bg2"/>
                </a:solidFill>
              </a:rPr>
              <a:t>References</a:t>
            </a:r>
          </a:p>
        </p:txBody>
      </p:sp>
      <p:sp>
        <p:nvSpPr>
          <p:cNvPr id="3" name="Content Placeholder 2">
            <a:extLst>
              <a:ext uri="{FF2B5EF4-FFF2-40B4-BE49-F238E27FC236}">
                <a16:creationId xmlns:a16="http://schemas.microsoft.com/office/drawing/2014/main" id="{C7670D51-3032-454D-9085-F58240F1C4ED}"/>
              </a:ext>
            </a:extLst>
          </p:cNvPr>
          <p:cNvSpPr>
            <a:spLocks noGrp="1"/>
          </p:cNvSpPr>
          <p:nvPr>
            <p:ph idx="1"/>
          </p:nvPr>
        </p:nvSpPr>
        <p:spPr/>
        <p:txBody>
          <a:bodyPr>
            <a:normAutofit/>
          </a:bodyPr>
          <a:lstStyle/>
          <a:p>
            <a:pPr marL="0" indent="0">
              <a:buNone/>
            </a:pPr>
            <a:r>
              <a:rPr lang="en-US" sz="1400" dirty="0" err="1">
                <a:solidFill>
                  <a:schemeClr val="accent3">
                    <a:lumMod val="50000"/>
                  </a:schemeClr>
                </a:solidFill>
                <a:latin typeface="Times New Roman" panose="02020603050405020304" pitchFamily="18" charset="0"/>
                <a:cs typeface="Times New Roman" panose="02020603050405020304" pitchFamily="18" charset="0"/>
              </a:rPr>
              <a:t>Taherdoost</a:t>
            </a:r>
            <a:r>
              <a:rPr lang="en-US" sz="1400" dirty="0">
                <a:solidFill>
                  <a:schemeClr val="accent3">
                    <a:lumMod val="50000"/>
                  </a:schemeClr>
                </a:solidFill>
                <a:latin typeface="Times New Roman" panose="02020603050405020304" pitchFamily="18" charset="0"/>
                <a:cs typeface="Times New Roman" panose="02020603050405020304" pitchFamily="18" charset="0"/>
              </a:rPr>
              <a:t>, H. (2017). Determining sample size; how to calculate survey sample size.</a:t>
            </a:r>
            <a:r>
              <a:rPr lang="en-US" sz="1400" i="1" dirty="0">
                <a:solidFill>
                  <a:schemeClr val="accent3">
                    <a:lumMod val="50000"/>
                  </a:schemeClr>
                </a:solidFill>
                <a:latin typeface="Times New Roman" panose="02020603050405020304" pitchFamily="18" charset="0"/>
                <a:cs typeface="Times New Roman" panose="02020603050405020304" pitchFamily="18" charset="0"/>
              </a:rPr>
              <a:t> International Journal 	of 	Economics and Management System.</a:t>
            </a:r>
            <a:endParaRPr lang="en-US" sz="1400" dirty="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endParaRPr lang="en-US" sz="1400" dirty="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r>
              <a:rPr lang="en-US" sz="1400" dirty="0" err="1">
                <a:solidFill>
                  <a:schemeClr val="accent3">
                    <a:lumMod val="50000"/>
                  </a:schemeClr>
                </a:solidFill>
                <a:latin typeface="Times New Roman" panose="02020603050405020304" pitchFamily="18" charset="0"/>
                <a:cs typeface="Times New Roman" panose="02020603050405020304" pitchFamily="18" charset="0"/>
              </a:rPr>
              <a:t>Wylde</a:t>
            </a:r>
            <a:r>
              <a:rPr lang="en-US" sz="1400" dirty="0">
                <a:solidFill>
                  <a:schemeClr val="accent3">
                    <a:lumMod val="50000"/>
                  </a:schemeClr>
                </a:solidFill>
                <a:latin typeface="Times New Roman" panose="02020603050405020304" pitchFamily="18" charset="0"/>
                <a:cs typeface="Times New Roman" panose="02020603050405020304" pitchFamily="18" charset="0"/>
              </a:rPr>
              <a:t>, C. M., </a:t>
            </a:r>
            <a:r>
              <a:rPr lang="en-US" sz="1400" dirty="0" err="1">
                <a:solidFill>
                  <a:schemeClr val="accent3">
                    <a:lumMod val="50000"/>
                  </a:schemeClr>
                </a:solidFill>
                <a:latin typeface="Times New Roman" panose="02020603050405020304" pitchFamily="18" charset="0"/>
                <a:cs typeface="Times New Roman" panose="02020603050405020304" pitchFamily="18" charset="0"/>
              </a:rPr>
              <a:t>Mahrer</a:t>
            </a:r>
            <a:r>
              <a:rPr lang="en-US" sz="1400" dirty="0">
                <a:solidFill>
                  <a:schemeClr val="accent3">
                    <a:lumMod val="50000"/>
                  </a:schemeClr>
                </a:solidFill>
                <a:latin typeface="Times New Roman" panose="02020603050405020304" pitchFamily="18" charset="0"/>
                <a:cs typeface="Times New Roman" panose="02020603050405020304" pitchFamily="18" charset="0"/>
              </a:rPr>
              <a:t>, N. E., Meyer, R. M., &amp; Gold, J. (2017). Mindfulness for novice pediatric nurses: 	Smartphone application versus traditional intervention.</a:t>
            </a:r>
            <a:r>
              <a:rPr lang="en-US" sz="1400" i="1" dirty="0">
                <a:solidFill>
                  <a:schemeClr val="accent3">
                    <a:lumMod val="50000"/>
                  </a:schemeClr>
                </a:solidFill>
                <a:latin typeface="Times New Roman" panose="02020603050405020304" pitchFamily="18" charset="0"/>
                <a:cs typeface="Times New Roman" panose="02020603050405020304" pitchFamily="18" charset="0"/>
              </a:rPr>
              <a:t> Journal of Pediatric Nursing, 36</a:t>
            </a:r>
            <a:r>
              <a:rPr lang="en-US" sz="1400" dirty="0">
                <a:solidFill>
                  <a:schemeClr val="accent3">
                    <a:lumMod val="50000"/>
                  </a:schemeClr>
                </a:solidFill>
                <a:latin typeface="Times New Roman" panose="02020603050405020304" pitchFamily="18" charset="0"/>
                <a:cs typeface="Times New Roman" panose="02020603050405020304" pitchFamily="18" charset="0"/>
              </a:rPr>
              <a:t>, 205-212. </a:t>
            </a:r>
          </a:p>
        </p:txBody>
      </p:sp>
    </p:spTree>
    <p:extLst>
      <p:ext uri="{BB962C8B-B14F-4D97-AF65-F5344CB8AC3E}">
        <p14:creationId xmlns:p14="http://schemas.microsoft.com/office/powerpoint/2010/main" val="4116846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65D8-E84D-4333-9E1C-4815B526D79C}"/>
              </a:ext>
            </a:extLst>
          </p:cNvPr>
          <p:cNvSpPr>
            <a:spLocks noGrp="1"/>
          </p:cNvSpPr>
          <p:nvPr>
            <p:ph type="title"/>
          </p:nvPr>
        </p:nvSpPr>
        <p:spPr/>
        <p:txBody>
          <a:bodyPr/>
          <a:lstStyle/>
          <a:p>
            <a:r>
              <a:rPr lang="en-US" dirty="0">
                <a:solidFill>
                  <a:schemeClr val="tx2"/>
                </a:solidFill>
                <a:cs typeface="Calibri"/>
              </a:rPr>
              <a:t>Disclaimer</a:t>
            </a:r>
            <a:endParaRPr lang="en-US" dirty="0">
              <a:solidFill>
                <a:schemeClr val="tx2"/>
              </a:solidFill>
            </a:endParaRPr>
          </a:p>
        </p:txBody>
      </p:sp>
      <p:sp>
        <p:nvSpPr>
          <p:cNvPr id="3" name="Content Placeholder 2">
            <a:extLst>
              <a:ext uri="{FF2B5EF4-FFF2-40B4-BE49-F238E27FC236}">
                <a16:creationId xmlns:a16="http://schemas.microsoft.com/office/drawing/2014/main" id="{2CB15636-9925-4A8F-83F2-B923A3E9C401}"/>
              </a:ext>
            </a:extLst>
          </p:cNvPr>
          <p:cNvSpPr>
            <a:spLocks noGrp="1"/>
          </p:cNvSpPr>
          <p:nvPr>
            <p:ph idx="1"/>
          </p:nvPr>
        </p:nvSpPr>
        <p:spPr/>
        <p:txBody>
          <a:bodyPr vert="horz" lIns="91440" tIns="45720" rIns="91440" bIns="45720" rtlCol="0" anchor="t">
            <a:normAutofit/>
          </a:bodyPr>
          <a:lstStyle/>
          <a:p>
            <a:pPr marL="0" indent="0">
              <a:buNone/>
            </a:pPr>
            <a:r>
              <a:rPr lang="en-US" dirty="0">
                <a:solidFill>
                  <a:schemeClr val="accent4">
                    <a:lumMod val="75000"/>
                  </a:schemeClr>
                </a:solidFill>
                <a:ea typeface="Cambria"/>
              </a:rPr>
              <a:t>Philippians 4:6-7</a:t>
            </a:r>
          </a:p>
          <a:p>
            <a:pPr marL="457200" lvl="1" indent="0">
              <a:buNone/>
            </a:pPr>
            <a:r>
              <a:rPr lang="en-US" dirty="0">
                <a:solidFill>
                  <a:schemeClr val="tx2"/>
                </a:solidFill>
                <a:ea typeface="Cambria"/>
              </a:rPr>
              <a:t>Don't worry about anything; instead pray about everything. Tell God what you need, and thank him for all he has done. Then you will experience God's peace...</a:t>
            </a:r>
          </a:p>
          <a:p>
            <a:pPr marL="457200" lvl="1" indent="0">
              <a:buNone/>
            </a:pPr>
            <a:endParaRPr lang="en-US" dirty="0">
              <a:solidFill>
                <a:schemeClr val="tx2"/>
              </a:solidFill>
              <a:ea typeface="Cambria"/>
            </a:endParaRPr>
          </a:p>
          <a:p>
            <a:pPr marL="457200" lvl="1" indent="0">
              <a:buNone/>
            </a:pPr>
            <a:r>
              <a:rPr lang="en-US" dirty="0">
                <a:solidFill>
                  <a:schemeClr val="tx2"/>
                </a:solidFill>
                <a:ea typeface="Cambria"/>
              </a:rPr>
              <a:t>No funding has been obtained for this research proposal</a:t>
            </a:r>
          </a:p>
        </p:txBody>
      </p:sp>
    </p:spTree>
    <p:extLst>
      <p:ext uri="{BB962C8B-B14F-4D97-AF65-F5344CB8AC3E}">
        <p14:creationId xmlns:p14="http://schemas.microsoft.com/office/powerpoint/2010/main" val="3831191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chemeClr val="bg2"/>
                </a:solidFill>
              </a:rPr>
              <a:t>Introduction</a:t>
            </a:r>
          </a:p>
        </p:txBody>
      </p:sp>
      <p:sp>
        <p:nvSpPr>
          <p:cNvPr id="3" name="Content Placeholder 2"/>
          <p:cNvSpPr>
            <a:spLocks noGrp="1"/>
          </p:cNvSpPr>
          <p:nvPr>
            <p:ph idx="1"/>
          </p:nvPr>
        </p:nvSpPr>
        <p:spPr>
          <a:xfrm>
            <a:off x="1981200" y="1600202"/>
            <a:ext cx="8229600" cy="4150894"/>
          </a:xfrm>
        </p:spPr>
        <p:txBody>
          <a:bodyPr vert="horz" lIns="91440" tIns="45720" rIns="91440" bIns="45720" rtlCol="0" anchor="t">
            <a:normAutofit/>
          </a:bodyPr>
          <a:lstStyle/>
          <a:p>
            <a:r>
              <a:rPr lang="en-US" dirty="0">
                <a:solidFill>
                  <a:schemeClr val="bg2"/>
                </a:solidFill>
              </a:rPr>
              <a:t>Importance of faculty role in addressing the needs of students</a:t>
            </a:r>
          </a:p>
          <a:p>
            <a:endParaRPr lang="en-US" dirty="0">
              <a:solidFill>
                <a:schemeClr val="bg2"/>
              </a:solidFill>
              <a:ea typeface="Cambria"/>
            </a:endParaRPr>
          </a:p>
          <a:p>
            <a:r>
              <a:rPr lang="en-US" dirty="0">
                <a:solidFill>
                  <a:schemeClr val="bg2"/>
                </a:solidFill>
              </a:rPr>
              <a:t>Common sources of stress for students</a:t>
            </a:r>
          </a:p>
          <a:p>
            <a:endParaRPr lang="en-US" dirty="0">
              <a:solidFill>
                <a:schemeClr val="bg2"/>
              </a:solidFill>
              <a:ea typeface="Cambria"/>
            </a:endParaRPr>
          </a:p>
          <a:p>
            <a:r>
              <a:rPr lang="en-US" dirty="0">
                <a:solidFill>
                  <a:schemeClr val="bg2"/>
                </a:solidFill>
              </a:rPr>
              <a:t>Continued research necessary to explore ways to support the students</a:t>
            </a:r>
            <a:endParaRPr lang="en-US" dirty="0">
              <a:solidFill>
                <a:schemeClr val="bg2"/>
              </a:solidFill>
              <a:ea typeface="Cambria"/>
            </a:endParaRPr>
          </a:p>
        </p:txBody>
      </p:sp>
      <p:sp>
        <p:nvSpPr>
          <p:cNvPr id="4" name="TextBox 3">
            <a:extLst>
              <a:ext uri="{FF2B5EF4-FFF2-40B4-BE49-F238E27FC236}">
                <a16:creationId xmlns:a16="http://schemas.microsoft.com/office/drawing/2014/main" id="{B532EBE5-6AD5-4A2B-B099-0BD1AC5BCC61}"/>
              </a:ext>
            </a:extLst>
          </p:cNvPr>
          <p:cNvSpPr txBox="1"/>
          <p:nvPr/>
        </p:nvSpPr>
        <p:spPr>
          <a:xfrm>
            <a:off x="3742764" y="1210235"/>
            <a:ext cx="5029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rgbClr val="0A193E"/>
              </a:solidFill>
              <a:highlight>
                <a:srgbClr val="FFFF00"/>
              </a:highlight>
              <a:ea typeface="Cambria"/>
            </a:endParaRPr>
          </a:p>
        </p:txBody>
      </p:sp>
      <p:sp>
        <p:nvSpPr>
          <p:cNvPr id="6" name="TextBox 5">
            <a:extLst>
              <a:ext uri="{FF2B5EF4-FFF2-40B4-BE49-F238E27FC236}">
                <a16:creationId xmlns:a16="http://schemas.microsoft.com/office/drawing/2014/main" id="{53D8E052-2732-4036-B0AF-CBDD622448D3}"/>
              </a:ext>
            </a:extLst>
          </p:cNvPr>
          <p:cNvSpPr txBox="1"/>
          <p:nvPr/>
        </p:nvSpPr>
        <p:spPr>
          <a:xfrm>
            <a:off x="2801471" y="3428999"/>
            <a:ext cx="558052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rgbClr val="0A193E"/>
              </a:solidFill>
              <a:highlight>
                <a:srgbClr val="FFFF00"/>
              </a:highlight>
              <a:ea typeface="Cambria"/>
            </a:endParaRPr>
          </a:p>
        </p:txBody>
      </p:sp>
    </p:spTree>
    <p:extLst>
      <p:ext uri="{BB962C8B-B14F-4D97-AF65-F5344CB8AC3E}">
        <p14:creationId xmlns:p14="http://schemas.microsoft.com/office/powerpoint/2010/main" val="291044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A5B67-F8E5-4E05-89C7-6620645F22BE}"/>
              </a:ext>
            </a:extLst>
          </p:cNvPr>
          <p:cNvSpPr>
            <a:spLocks noGrp="1"/>
          </p:cNvSpPr>
          <p:nvPr>
            <p:ph type="title"/>
          </p:nvPr>
        </p:nvSpPr>
        <p:spPr/>
        <p:txBody>
          <a:bodyPr/>
          <a:lstStyle/>
          <a:p>
            <a:r>
              <a:rPr lang="en-US">
                <a:solidFill>
                  <a:schemeClr val="bg2"/>
                </a:solidFill>
              </a:rPr>
              <a:t>Background</a:t>
            </a:r>
          </a:p>
        </p:txBody>
      </p:sp>
      <p:graphicFrame>
        <p:nvGraphicFramePr>
          <p:cNvPr id="5" name="Content Placeholder 2">
            <a:extLst>
              <a:ext uri="{FF2B5EF4-FFF2-40B4-BE49-F238E27FC236}">
                <a16:creationId xmlns:a16="http://schemas.microsoft.com/office/drawing/2014/main" id="{6382DC6D-1A3C-4C26-8CBB-42AE86698487}"/>
              </a:ext>
            </a:extLst>
          </p:cNvPr>
          <p:cNvGraphicFramePr>
            <a:graphicFrameLocks noGrp="1"/>
          </p:cNvGraphicFramePr>
          <p:nvPr>
            <p:ph idx="1"/>
            <p:extLst>
              <p:ext uri="{D42A27DB-BD31-4B8C-83A1-F6EECF244321}">
                <p14:modId xmlns:p14="http://schemas.microsoft.com/office/powerpoint/2010/main" val="1711629123"/>
              </p:ext>
            </p:extLst>
          </p:nvPr>
        </p:nvGraphicFramePr>
        <p:xfrm>
          <a:off x="1981200" y="1201784"/>
          <a:ext cx="8229600" cy="46373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78852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8B2CC-B677-4832-B0B7-8AC5E4146469}"/>
              </a:ext>
            </a:extLst>
          </p:cNvPr>
          <p:cNvSpPr>
            <a:spLocks noGrp="1"/>
          </p:cNvSpPr>
          <p:nvPr>
            <p:ph type="title"/>
          </p:nvPr>
        </p:nvSpPr>
        <p:spPr/>
        <p:txBody>
          <a:bodyPr/>
          <a:lstStyle/>
          <a:p>
            <a:r>
              <a:rPr lang="en-US">
                <a:solidFill>
                  <a:schemeClr val="bg2"/>
                </a:solidFill>
              </a:rPr>
              <a:t>Purpose</a:t>
            </a:r>
          </a:p>
        </p:txBody>
      </p:sp>
      <p:sp>
        <p:nvSpPr>
          <p:cNvPr id="3" name="Content Placeholder 2">
            <a:extLst>
              <a:ext uri="{FF2B5EF4-FFF2-40B4-BE49-F238E27FC236}">
                <a16:creationId xmlns:a16="http://schemas.microsoft.com/office/drawing/2014/main" id="{BEACF6F2-D3D1-4095-B3A0-44561BEA0026}"/>
              </a:ext>
            </a:extLst>
          </p:cNvPr>
          <p:cNvSpPr>
            <a:spLocks noGrp="1"/>
          </p:cNvSpPr>
          <p:nvPr>
            <p:ph idx="1"/>
          </p:nvPr>
        </p:nvSpPr>
        <p:spPr>
          <a:xfrm>
            <a:off x="1981200" y="2351633"/>
            <a:ext cx="8229600" cy="4525963"/>
          </a:xfrm>
        </p:spPr>
        <p:txBody>
          <a:bodyPr vert="horz" lIns="91440" tIns="45720" rIns="91440" bIns="45720" rtlCol="0" anchor="t">
            <a:normAutofit/>
          </a:bodyPr>
          <a:lstStyle/>
          <a:p>
            <a:pPr marL="0" indent="0" algn="ctr">
              <a:buNone/>
            </a:pPr>
            <a:r>
              <a:rPr lang="en-US" sz="3600" dirty="0">
                <a:solidFill>
                  <a:schemeClr val="bg2"/>
                </a:solidFill>
              </a:rPr>
              <a:t>The purpose of this study is to determine if meditation using a smartphone app will decrease stress levels for nursing students.  Early findings presented.</a:t>
            </a:r>
            <a:endParaRPr lang="en-US" sz="1200" dirty="0">
              <a:solidFill>
                <a:schemeClr val="bg2"/>
              </a:solidFill>
              <a:ea typeface="Cambria"/>
            </a:endParaRPr>
          </a:p>
        </p:txBody>
      </p:sp>
      <p:sp>
        <p:nvSpPr>
          <p:cNvPr id="5" name="TextBox 4">
            <a:extLst>
              <a:ext uri="{FF2B5EF4-FFF2-40B4-BE49-F238E27FC236}">
                <a16:creationId xmlns:a16="http://schemas.microsoft.com/office/drawing/2014/main" id="{F278D323-1C77-4B78-91C1-F4D633427183}"/>
              </a:ext>
            </a:extLst>
          </p:cNvPr>
          <p:cNvSpPr txBox="1"/>
          <p:nvPr/>
        </p:nvSpPr>
        <p:spPr>
          <a:xfrm>
            <a:off x="4724399" y="4612342"/>
            <a:ext cx="5029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rgbClr val="0A193E"/>
              </a:solidFill>
              <a:highlight>
                <a:srgbClr val="FFFF00"/>
              </a:highlight>
              <a:ea typeface="Cambria"/>
            </a:endParaRPr>
          </a:p>
          <a:p>
            <a:endParaRPr lang="en-US" dirty="0">
              <a:solidFill>
                <a:srgbClr val="0A193E"/>
              </a:solidFill>
              <a:highlight>
                <a:srgbClr val="FFFF00"/>
              </a:highlight>
              <a:ea typeface="Cambria"/>
            </a:endParaRPr>
          </a:p>
        </p:txBody>
      </p:sp>
    </p:spTree>
    <p:extLst>
      <p:ext uri="{BB962C8B-B14F-4D97-AF65-F5344CB8AC3E}">
        <p14:creationId xmlns:p14="http://schemas.microsoft.com/office/powerpoint/2010/main" val="3149253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73759" y="448056"/>
            <a:ext cx="2560777"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A1388EB6-426E-48F0-B274-1EDABFC68904}"/>
              </a:ext>
            </a:extLst>
          </p:cNvPr>
          <p:cNvSpPr>
            <a:spLocks noGrp="1"/>
          </p:cNvSpPr>
          <p:nvPr>
            <p:ph type="title"/>
          </p:nvPr>
        </p:nvSpPr>
        <p:spPr>
          <a:xfrm>
            <a:off x="2106931" y="731520"/>
            <a:ext cx="2133893" cy="3237579"/>
          </a:xfrm>
        </p:spPr>
        <p:txBody>
          <a:bodyPr>
            <a:normAutofit/>
          </a:bodyPr>
          <a:lstStyle/>
          <a:p>
            <a:r>
              <a:rPr lang="en-US" sz="3300">
                <a:solidFill>
                  <a:srgbClr val="FFFFFF"/>
                </a:solidFill>
              </a:rPr>
              <a:t>Search Criteria</a:t>
            </a:r>
          </a:p>
        </p:txBody>
      </p:sp>
      <p:sp>
        <p:nvSpPr>
          <p:cNvPr id="22" name="Rectangle 1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73758" y="4419227"/>
            <a:ext cx="2560777"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3" name="Rectangle 12">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7452" y="448056"/>
            <a:ext cx="5766356"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Content Placeholder 2">
            <a:extLst>
              <a:ext uri="{FF2B5EF4-FFF2-40B4-BE49-F238E27FC236}">
                <a16:creationId xmlns:a16="http://schemas.microsoft.com/office/drawing/2014/main" id="{C4E6B20C-77C6-4D3C-951B-5DA3505CAD76}"/>
              </a:ext>
            </a:extLst>
          </p:cNvPr>
          <p:cNvGraphicFramePr>
            <a:graphicFrameLocks noGrp="1"/>
          </p:cNvGraphicFramePr>
          <p:nvPr>
            <p:ph idx="1"/>
            <p:extLst>
              <p:ext uri="{D42A27DB-BD31-4B8C-83A1-F6EECF244321}">
                <p14:modId xmlns:p14="http://schemas.microsoft.com/office/powerpoint/2010/main" val="175983796"/>
              </p:ext>
            </p:extLst>
          </p:nvPr>
        </p:nvGraphicFramePr>
        <p:xfrm>
          <a:off x="4808935" y="687389"/>
          <a:ext cx="5278041" cy="54752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2466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AE3D4-30D5-47DE-A8D8-556CA7D1FE2D}"/>
              </a:ext>
            </a:extLst>
          </p:cNvPr>
          <p:cNvSpPr>
            <a:spLocks noGrp="1"/>
          </p:cNvSpPr>
          <p:nvPr>
            <p:ph type="title"/>
          </p:nvPr>
        </p:nvSpPr>
        <p:spPr/>
        <p:txBody>
          <a:bodyPr/>
          <a:lstStyle/>
          <a:p>
            <a:r>
              <a:rPr lang="en-US">
                <a:solidFill>
                  <a:schemeClr val="bg2"/>
                </a:solidFill>
              </a:rPr>
              <a:t>Articles Reviewed </a:t>
            </a:r>
          </a:p>
        </p:txBody>
      </p:sp>
      <p:graphicFrame>
        <p:nvGraphicFramePr>
          <p:cNvPr id="4" name="Content Placeholder 3">
            <a:extLst>
              <a:ext uri="{FF2B5EF4-FFF2-40B4-BE49-F238E27FC236}">
                <a16:creationId xmlns:a16="http://schemas.microsoft.com/office/drawing/2014/main" id="{5C96CE78-0C3C-43BC-9492-DA50D5C7657C}"/>
              </a:ext>
            </a:extLst>
          </p:cNvPr>
          <p:cNvGraphicFramePr>
            <a:graphicFrameLocks noGrp="1"/>
          </p:cNvGraphicFramePr>
          <p:nvPr>
            <p:ph idx="1"/>
            <p:extLst>
              <p:ext uri="{D42A27DB-BD31-4B8C-83A1-F6EECF244321}">
                <p14:modId xmlns:p14="http://schemas.microsoft.com/office/powerpoint/2010/main" val="1150089820"/>
              </p:ext>
            </p:extLst>
          </p:nvPr>
        </p:nvGraphicFramePr>
        <p:xfrm>
          <a:off x="2599764" y="1573305"/>
          <a:ext cx="7260346" cy="4212084"/>
        </p:xfrm>
        <a:graphic>
          <a:graphicData uri="http://schemas.openxmlformats.org/drawingml/2006/table">
            <a:tbl>
              <a:tblPr firstRow="1" firstCol="1" bandRow="1">
                <a:tableStyleId>{5C22544A-7EE6-4342-B048-85BDC9FD1C3A}</a:tableStyleId>
              </a:tblPr>
              <a:tblGrid>
                <a:gridCol w="2252382">
                  <a:extLst>
                    <a:ext uri="{9D8B030D-6E8A-4147-A177-3AD203B41FA5}">
                      <a16:colId xmlns:a16="http://schemas.microsoft.com/office/drawing/2014/main" val="726409845"/>
                    </a:ext>
                  </a:extLst>
                </a:gridCol>
                <a:gridCol w="2503982">
                  <a:extLst>
                    <a:ext uri="{9D8B030D-6E8A-4147-A177-3AD203B41FA5}">
                      <a16:colId xmlns:a16="http://schemas.microsoft.com/office/drawing/2014/main" val="3954522825"/>
                    </a:ext>
                  </a:extLst>
                </a:gridCol>
                <a:gridCol w="2503982">
                  <a:extLst>
                    <a:ext uri="{9D8B030D-6E8A-4147-A177-3AD203B41FA5}">
                      <a16:colId xmlns:a16="http://schemas.microsoft.com/office/drawing/2014/main" val="3361592341"/>
                    </a:ext>
                  </a:extLst>
                </a:gridCol>
              </a:tblGrid>
              <a:tr h="367554">
                <a:tc>
                  <a:txBody>
                    <a:bodyPr/>
                    <a:lstStyle/>
                    <a:p>
                      <a:pPr marL="0" marR="0">
                        <a:lnSpc>
                          <a:spcPct val="107000"/>
                        </a:lnSpc>
                        <a:spcBef>
                          <a:spcPts val="0"/>
                        </a:spcBef>
                        <a:spcAft>
                          <a:spcPts val="0"/>
                        </a:spcAft>
                      </a:pPr>
                      <a:r>
                        <a:rPr lang="en-US" sz="2000" dirty="0">
                          <a:solidFill>
                            <a:schemeClr val="bg2"/>
                          </a:solidFill>
                          <a:effectLst/>
                        </a:rPr>
                        <a:t>Methodology</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Number</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LOE</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491435120"/>
                  </a:ext>
                </a:extLst>
              </a:tr>
              <a:tr h="367554">
                <a:tc>
                  <a:txBody>
                    <a:bodyPr/>
                    <a:lstStyle/>
                    <a:p>
                      <a:pPr marL="0" marR="0">
                        <a:lnSpc>
                          <a:spcPct val="107000"/>
                        </a:lnSpc>
                        <a:spcBef>
                          <a:spcPts val="0"/>
                        </a:spcBef>
                        <a:spcAft>
                          <a:spcPts val="0"/>
                        </a:spcAft>
                      </a:pPr>
                      <a:r>
                        <a:rPr lang="en-US" sz="2000" dirty="0">
                          <a:solidFill>
                            <a:schemeClr val="bg2"/>
                          </a:solidFill>
                          <a:effectLst/>
                        </a:rPr>
                        <a:t>Qualitative</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1, 14</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VI</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732804969"/>
                  </a:ext>
                </a:extLst>
              </a:tr>
              <a:tr h="367554">
                <a:tc>
                  <a:txBody>
                    <a:bodyPr/>
                    <a:lstStyle/>
                    <a:p>
                      <a:pPr marL="0" marR="0">
                        <a:lnSpc>
                          <a:spcPct val="107000"/>
                        </a:lnSpc>
                        <a:spcBef>
                          <a:spcPts val="0"/>
                        </a:spcBef>
                        <a:spcAft>
                          <a:spcPts val="0"/>
                        </a:spcAft>
                      </a:pPr>
                      <a:r>
                        <a:rPr lang="en-US" sz="2000" dirty="0">
                          <a:solidFill>
                            <a:schemeClr val="bg2"/>
                          </a:solidFill>
                          <a:effectLst/>
                        </a:rPr>
                        <a:t>Case-study</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2, 15</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IV</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254283213"/>
                  </a:ext>
                </a:extLst>
              </a:tr>
              <a:tr h="367554">
                <a:tc>
                  <a:txBody>
                    <a:bodyPr/>
                    <a:lstStyle/>
                    <a:p>
                      <a:pPr marL="0" marR="0">
                        <a:lnSpc>
                          <a:spcPct val="107000"/>
                        </a:lnSpc>
                        <a:spcBef>
                          <a:spcPts val="0"/>
                        </a:spcBef>
                        <a:spcAft>
                          <a:spcPts val="0"/>
                        </a:spcAft>
                      </a:pPr>
                      <a:r>
                        <a:rPr lang="en-US" sz="2000" dirty="0">
                          <a:solidFill>
                            <a:schemeClr val="bg2"/>
                          </a:solidFill>
                          <a:effectLst/>
                        </a:rPr>
                        <a:t>Cross-sectional</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3, 13</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III</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457109935"/>
                  </a:ext>
                </a:extLst>
              </a:tr>
              <a:tr h="367554">
                <a:tc>
                  <a:txBody>
                    <a:bodyPr/>
                    <a:lstStyle/>
                    <a:p>
                      <a:pPr marL="0" marR="0">
                        <a:lnSpc>
                          <a:spcPct val="107000"/>
                        </a:lnSpc>
                        <a:spcBef>
                          <a:spcPts val="0"/>
                        </a:spcBef>
                        <a:spcAft>
                          <a:spcPts val="0"/>
                        </a:spcAft>
                      </a:pPr>
                      <a:r>
                        <a:rPr lang="en-US" sz="2000" dirty="0">
                          <a:solidFill>
                            <a:schemeClr val="bg2"/>
                          </a:solidFill>
                          <a:effectLst/>
                        </a:rPr>
                        <a:t>Literature Review</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4</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I</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4201195292"/>
                  </a:ext>
                </a:extLst>
              </a:tr>
              <a:tr h="367554">
                <a:tc>
                  <a:txBody>
                    <a:bodyPr/>
                    <a:lstStyle/>
                    <a:p>
                      <a:pPr marL="0" marR="0">
                        <a:lnSpc>
                          <a:spcPct val="107000"/>
                        </a:lnSpc>
                        <a:spcBef>
                          <a:spcPts val="0"/>
                        </a:spcBef>
                        <a:spcAft>
                          <a:spcPts val="0"/>
                        </a:spcAft>
                      </a:pPr>
                      <a:r>
                        <a:rPr lang="en-US" sz="2000" dirty="0">
                          <a:solidFill>
                            <a:schemeClr val="bg2"/>
                          </a:solidFill>
                          <a:effectLst/>
                        </a:rPr>
                        <a:t>RCT</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5, 9, 11, 12</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II</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1751725101"/>
                  </a:ext>
                </a:extLst>
              </a:tr>
              <a:tr h="367554">
                <a:tc>
                  <a:txBody>
                    <a:bodyPr/>
                    <a:lstStyle/>
                    <a:p>
                      <a:pPr marL="0" marR="0">
                        <a:lnSpc>
                          <a:spcPct val="107000"/>
                        </a:lnSpc>
                        <a:spcBef>
                          <a:spcPts val="0"/>
                        </a:spcBef>
                        <a:spcAft>
                          <a:spcPts val="0"/>
                        </a:spcAft>
                      </a:pPr>
                      <a:r>
                        <a:rPr lang="en-US" sz="2000" dirty="0">
                          <a:solidFill>
                            <a:schemeClr val="bg2"/>
                          </a:solidFill>
                          <a:effectLst/>
                        </a:rPr>
                        <a:t>Cohort</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6</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IV</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692648559"/>
                  </a:ext>
                </a:extLst>
              </a:tr>
              <a:tr h="367554">
                <a:tc>
                  <a:txBody>
                    <a:bodyPr/>
                    <a:lstStyle/>
                    <a:p>
                      <a:pPr marL="0" marR="0">
                        <a:lnSpc>
                          <a:spcPct val="107000"/>
                        </a:lnSpc>
                        <a:spcBef>
                          <a:spcPts val="0"/>
                        </a:spcBef>
                        <a:spcAft>
                          <a:spcPts val="0"/>
                        </a:spcAft>
                      </a:pPr>
                      <a:r>
                        <a:rPr lang="en-US" sz="2000" dirty="0">
                          <a:solidFill>
                            <a:schemeClr val="bg2"/>
                          </a:solidFill>
                          <a:effectLst/>
                        </a:rPr>
                        <a:t>Quasi-Experimental</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7</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III</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2998498288"/>
                  </a:ext>
                </a:extLst>
              </a:tr>
              <a:tr h="367554">
                <a:tc>
                  <a:txBody>
                    <a:bodyPr/>
                    <a:lstStyle/>
                    <a:p>
                      <a:pPr marL="0" marR="0">
                        <a:lnSpc>
                          <a:spcPct val="107000"/>
                        </a:lnSpc>
                        <a:spcBef>
                          <a:spcPts val="0"/>
                        </a:spcBef>
                        <a:spcAft>
                          <a:spcPts val="0"/>
                        </a:spcAft>
                      </a:pPr>
                      <a:r>
                        <a:rPr lang="en-US" sz="2000" dirty="0">
                          <a:solidFill>
                            <a:schemeClr val="bg2"/>
                          </a:solidFill>
                          <a:effectLst/>
                        </a:rPr>
                        <a:t>Pilot Study</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8</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VI</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3299023418"/>
                  </a:ext>
                </a:extLst>
              </a:tr>
              <a:tr h="607770">
                <a:tc>
                  <a:txBody>
                    <a:bodyPr/>
                    <a:lstStyle/>
                    <a:p>
                      <a:pPr marL="0" marR="0">
                        <a:lnSpc>
                          <a:spcPct val="107000"/>
                        </a:lnSpc>
                        <a:spcBef>
                          <a:spcPts val="0"/>
                        </a:spcBef>
                        <a:spcAft>
                          <a:spcPts val="0"/>
                        </a:spcAft>
                      </a:pPr>
                      <a:r>
                        <a:rPr lang="en-US" sz="2000" dirty="0">
                          <a:solidFill>
                            <a:schemeClr val="bg2"/>
                          </a:solidFill>
                          <a:effectLst/>
                        </a:rPr>
                        <a:t>Systematic Literature Review</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10</a:t>
                      </a:r>
                      <a:endParaRPr lang="en-US" sz="2000" dirty="0">
                        <a:solidFill>
                          <a:schemeClr val="bg2"/>
                        </a:solidFill>
                        <a:effectLst/>
                        <a:latin typeface="Calibri"/>
                        <a:ea typeface="Calibri" panose="020F0502020204030204" pitchFamily="34" charset="0"/>
                        <a:cs typeface="Times New Roman"/>
                      </a:endParaRPr>
                    </a:p>
                  </a:txBody>
                  <a:tcPr marL="68580" marR="68580" marT="0" marB="0"/>
                </a:tc>
                <a:tc>
                  <a:txBody>
                    <a:bodyPr/>
                    <a:lstStyle/>
                    <a:p>
                      <a:pPr marL="0" marR="0">
                        <a:lnSpc>
                          <a:spcPct val="107000"/>
                        </a:lnSpc>
                        <a:spcBef>
                          <a:spcPts val="0"/>
                        </a:spcBef>
                        <a:spcAft>
                          <a:spcPts val="0"/>
                        </a:spcAft>
                      </a:pPr>
                      <a:r>
                        <a:rPr lang="en-US" sz="2000" dirty="0">
                          <a:solidFill>
                            <a:schemeClr val="bg2"/>
                          </a:solidFill>
                          <a:effectLst/>
                        </a:rPr>
                        <a:t>V</a:t>
                      </a:r>
                      <a:endParaRPr lang="en-US" sz="2000" dirty="0">
                        <a:solidFill>
                          <a:schemeClr val="bg2"/>
                        </a:solidFill>
                        <a:effectLst/>
                        <a:latin typeface="Calibri"/>
                        <a:ea typeface="Calibri" panose="020F0502020204030204" pitchFamily="34" charset="0"/>
                        <a:cs typeface="Times New Roman"/>
                      </a:endParaRPr>
                    </a:p>
                  </a:txBody>
                  <a:tcPr marL="68580" marR="68580" marT="0" marB="0"/>
                </a:tc>
                <a:extLst>
                  <a:ext uri="{0D108BD9-81ED-4DB2-BD59-A6C34878D82A}">
                    <a16:rowId xmlns:a16="http://schemas.microsoft.com/office/drawing/2014/main" val="1226529447"/>
                  </a:ext>
                </a:extLst>
              </a:tr>
            </a:tbl>
          </a:graphicData>
        </a:graphic>
      </p:graphicFrame>
      <p:sp>
        <p:nvSpPr>
          <p:cNvPr id="3" name="TextBox 2">
            <a:extLst>
              <a:ext uri="{FF2B5EF4-FFF2-40B4-BE49-F238E27FC236}">
                <a16:creationId xmlns:a16="http://schemas.microsoft.com/office/drawing/2014/main" id="{DC06F2C4-F6BA-4328-9FCD-EA7206429681}"/>
              </a:ext>
            </a:extLst>
          </p:cNvPr>
          <p:cNvSpPr txBox="1"/>
          <p:nvPr/>
        </p:nvSpPr>
        <p:spPr>
          <a:xfrm>
            <a:off x="3742764" y="1210235"/>
            <a:ext cx="5029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rgbClr val="0A193E"/>
              </a:solidFill>
              <a:highlight>
                <a:srgbClr val="FFFF00"/>
              </a:highlight>
              <a:ea typeface="Cambria"/>
            </a:endParaRPr>
          </a:p>
        </p:txBody>
      </p:sp>
    </p:spTree>
    <p:extLst>
      <p:ext uri="{BB962C8B-B14F-4D97-AF65-F5344CB8AC3E}">
        <p14:creationId xmlns:p14="http://schemas.microsoft.com/office/powerpoint/2010/main" val="4260957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63BC7-88AF-454B-B592-8E4CDA267E82}"/>
              </a:ext>
            </a:extLst>
          </p:cNvPr>
          <p:cNvSpPr>
            <a:spLocks noGrp="1"/>
          </p:cNvSpPr>
          <p:nvPr>
            <p:ph type="title"/>
          </p:nvPr>
        </p:nvSpPr>
        <p:spPr/>
        <p:txBody>
          <a:bodyPr/>
          <a:lstStyle/>
          <a:p>
            <a:r>
              <a:rPr lang="en-US">
                <a:solidFill>
                  <a:schemeClr val="bg2"/>
                </a:solidFill>
              </a:rPr>
              <a:t>Synthesis</a:t>
            </a:r>
          </a:p>
        </p:txBody>
      </p:sp>
      <p:sp>
        <p:nvSpPr>
          <p:cNvPr id="6" name="Content Placeholder 5">
            <a:extLst>
              <a:ext uri="{FF2B5EF4-FFF2-40B4-BE49-F238E27FC236}">
                <a16:creationId xmlns:a16="http://schemas.microsoft.com/office/drawing/2014/main" id="{84AA0648-D719-44F6-8736-F53663BDC902}"/>
              </a:ext>
            </a:extLst>
          </p:cNvPr>
          <p:cNvSpPr>
            <a:spLocks noGrp="1"/>
          </p:cNvSpPr>
          <p:nvPr>
            <p:ph idx="1"/>
          </p:nvPr>
        </p:nvSpPr>
        <p:spPr>
          <a:xfrm>
            <a:off x="1981200" y="2534194"/>
            <a:ext cx="8229600" cy="3591970"/>
          </a:xfrm>
        </p:spPr>
        <p:txBody>
          <a:bodyPr/>
          <a:lstStyle/>
          <a:p>
            <a:pPr marL="0" indent="0">
              <a:buNone/>
            </a:pPr>
            <a:r>
              <a:rPr lang="en-US">
                <a:solidFill>
                  <a:schemeClr val="bg2"/>
                </a:solidFill>
              </a:rPr>
              <a:t>The articles that were reviewed for the proposed research included studies regarding MM and provided information to determine what area of MM needs further study</a:t>
            </a:r>
          </a:p>
        </p:txBody>
      </p:sp>
    </p:spTree>
    <p:extLst>
      <p:ext uri="{BB962C8B-B14F-4D97-AF65-F5344CB8AC3E}">
        <p14:creationId xmlns:p14="http://schemas.microsoft.com/office/powerpoint/2010/main" val="2817413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A329-F602-4346-BAE8-1EFE58DB6E4E}"/>
              </a:ext>
            </a:extLst>
          </p:cNvPr>
          <p:cNvSpPr>
            <a:spLocks noGrp="1"/>
          </p:cNvSpPr>
          <p:nvPr>
            <p:ph type="title"/>
          </p:nvPr>
        </p:nvSpPr>
        <p:spPr/>
        <p:txBody>
          <a:bodyPr/>
          <a:lstStyle/>
          <a:p>
            <a:r>
              <a:rPr lang="en-US" dirty="0">
                <a:solidFill>
                  <a:schemeClr val="bg2"/>
                </a:solidFill>
                <a:cs typeface="Calibri"/>
              </a:rPr>
              <a:t>Gap</a:t>
            </a:r>
            <a:endParaRPr lang="en-US" dirty="0"/>
          </a:p>
        </p:txBody>
      </p:sp>
      <p:sp>
        <p:nvSpPr>
          <p:cNvPr id="3" name="Content Placeholder 2">
            <a:extLst>
              <a:ext uri="{FF2B5EF4-FFF2-40B4-BE49-F238E27FC236}">
                <a16:creationId xmlns:a16="http://schemas.microsoft.com/office/drawing/2014/main" id="{8CD3E501-1CC6-4BAC-82AE-A59A3AD72E5B}"/>
              </a:ext>
            </a:extLst>
          </p:cNvPr>
          <p:cNvSpPr>
            <a:spLocks noGrp="1"/>
          </p:cNvSpPr>
          <p:nvPr>
            <p:ph idx="1"/>
          </p:nvPr>
        </p:nvSpPr>
        <p:spPr/>
        <p:txBody>
          <a:bodyPr vert="horz" lIns="91440" tIns="45720" rIns="91440" bIns="45720" rtlCol="0" anchor="t">
            <a:normAutofit/>
          </a:bodyPr>
          <a:lstStyle/>
          <a:p>
            <a:r>
              <a:rPr lang="en-US" dirty="0">
                <a:solidFill>
                  <a:srgbClr val="C00000"/>
                </a:solidFill>
                <a:ea typeface="Cambria"/>
              </a:rPr>
              <a:t>Literature Review shows that there is evidence that MM works in the general population</a:t>
            </a:r>
          </a:p>
          <a:p>
            <a:r>
              <a:rPr lang="en-US" dirty="0">
                <a:solidFill>
                  <a:schemeClr val="bg2">
                    <a:lumMod val="75000"/>
                    <a:lumOff val="25000"/>
                  </a:schemeClr>
                </a:solidFill>
                <a:ea typeface="Cambria"/>
              </a:rPr>
              <a:t>Noone has explored a MM mobile app for nursing students which is suitable for their busy schedule</a:t>
            </a:r>
          </a:p>
          <a:p>
            <a:r>
              <a:rPr lang="en-US" dirty="0">
                <a:solidFill>
                  <a:schemeClr val="accent4">
                    <a:lumMod val="50000"/>
                  </a:schemeClr>
                </a:solidFill>
                <a:ea typeface="Cambria"/>
              </a:rPr>
              <a:t>Greater sample sizes are needed in future research</a:t>
            </a:r>
          </a:p>
        </p:txBody>
      </p:sp>
    </p:spTree>
    <p:extLst>
      <p:ext uri="{BB962C8B-B14F-4D97-AF65-F5344CB8AC3E}">
        <p14:creationId xmlns:p14="http://schemas.microsoft.com/office/powerpoint/2010/main" val="3725898455"/>
      </p:ext>
    </p:extLst>
  </p:cSld>
  <p:clrMapOvr>
    <a:masterClrMapping/>
  </p:clrMapOvr>
</p:sld>
</file>

<file path=ppt/theme/theme1.xml><?xml version="1.0" encoding="utf-8"?>
<a:theme xmlns:a="http://schemas.openxmlformats.org/drawingml/2006/main" name="Office Theme">
  <a:themeElements>
    <a:clrScheme name="Liberty">
      <a:dk1>
        <a:srgbClr val="FFFFFF"/>
      </a:dk1>
      <a:lt1>
        <a:sysClr val="window" lastClr="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10102</TotalTime>
  <Words>2364</Words>
  <Application>Microsoft Office PowerPoint</Application>
  <PresentationFormat>Widescreen</PresentationFormat>
  <Paragraphs>146</Paragraphs>
  <Slides>15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Cambria</vt:lpstr>
      <vt:lpstr>Roboto</vt:lpstr>
      <vt:lpstr>Times New Roman</vt:lpstr>
      <vt:lpstr>Office Theme</vt:lpstr>
      <vt:lpstr>Mindfulness meditation using a smartphone app to decrease nursing student's perceived stress</vt:lpstr>
      <vt:lpstr>Disclaimer</vt:lpstr>
      <vt:lpstr>Introduction</vt:lpstr>
      <vt:lpstr>Background</vt:lpstr>
      <vt:lpstr>Purpose</vt:lpstr>
      <vt:lpstr>Search Criteria</vt:lpstr>
      <vt:lpstr>Articles Reviewed </vt:lpstr>
      <vt:lpstr>Synthesis</vt:lpstr>
      <vt:lpstr>Gap</vt:lpstr>
      <vt:lpstr>Plan</vt:lpstr>
      <vt:lpstr>Christian Worldview</vt:lpstr>
      <vt:lpstr>PowerPoint Presentation</vt:lpstr>
      <vt:lpstr>References</vt:lpstr>
      <vt:lpstr>References</vt:lpstr>
      <vt:lpstr>References</vt:lpstr>
    </vt:vector>
  </TitlesOfParts>
  <Company>Liberty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Dugan</dc:creator>
  <cp:lastModifiedBy>Beth Kelley</cp:lastModifiedBy>
  <cp:revision>142</cp:revision>
  <dcterms:created xsi:type="dcterms:W3CDTF">2014-11-10T20:35:24Z</dcterms:created>
  <dcterms:modified xsi:type="dcterms:W3CDTF">2022-03-10T21:23:24Z</dcterms:modified>
</cp:coreProperties>
</file>