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DC9CD3-7CF8-45D7-9B50-BCE60AAB1E6B}" v="15" dt="2022-03-28T15:52:53.545"/>
  </p1510:revLst>
</p1510:revInfo>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71" autoAdjust="0"/>
    <p:restoredTop sz="94095" autoAdjust="0"/>
  </p:normalViewPr>
  <p:slideViewPr>
    <p:cSldViewPr snapToGrid="0" snapToObjects="1">
      <p:cViewPr>
        <p:scale>
          <a:sx n="40" d="100"/>
          <a:sy n="40" d="100"/>
        </p:scale>
        <p:origin x="-1842" y="-5388"/>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aac Liu" userId="f744e8e5-0696-4c32-97b3-4761004f71da" providerId="ADAL" clId="{06DC9CD3-7CF8-45D7-9B50-BCE60AAB1E6B}"/>
    <pc:docChg chg="modSld">
      <pc:chgData name="Isaac Liu" userId="f744e8e5-0696-4c32-97b3-4761004f71da" providerId="ADAL" clId="{06DC9CD3-7CF8-45D7-9B50-BCE60AAB1E6B}" dt="2022-03-28T15:53:35.900" v="101" actId="20577"/>
      <pc:docMkLst>
        <pc:docMk/>
      </pc:docMkLst>
      <pc:sldChg chg="modSp mod">
        <pc:chgData name="Isaac Liu" userId="f744e8e5-0696-4c32-97b3-4761004f71da" providerId="ADAL" clId="{06DC9CD3-7CF8-45D7-9B50-BCE60AAB1E6B}" dt="2022-03-28T15:53:35.900" v="101" actId="20577"/>
        <pc:sldMkLst>
          <pc:docMk/>
          <pc:sldMk cId="3247708637" sldId="256"/>
        </pc:sldMkLst>
        <pc:spChg chg="mod">
          <ac:chgData name="Isaac Liu" userId="f744e8e5-0696-4c32-97b3-4761004f71da" providerId="ADAL" clId="{06DC9CD3-7CF8-45D7-9B50-BCE60AAB1E6B}" dt="2022-03-28T15:53:17.354" v="75" actId="20577"/>
          <ac:spMkLst>
            <pc:docMk/>
            <pc:sldMk cId="3247708637" sldId="256"/>
            <ac:spMk id="19" creationId="{E9429C9D-A715-48F0-A940-B1AB4EE267FB}"/>
          </ac:spMkLst>
        </pc:spChg>
        <pc:spChg chg="mod">
          <ac:chgData name="Isaac Liu" userId="f744e8e5-0696-4c32-97b3-4761004f71da" providerId="ADAL" clId="{06DC9CD3-7CF8-45D7-9B50-BCE60AAB1E6B}" dt="2022-03-28T15:53:35.900" v="101" actId="20577"/>
          <ac:spMkLst>
            <pc:docMk/>
            <pc:sldMk cId="3247708637" sldId="256"/>
            <ac:spMk id="53" creationId="{F8ED174F-6B64-43C6-B8B6-70BE47B68422}"/>
          </ac:spMkLst>
        </pc:spChg>
        <pc:spChg chg="mod">
          <ac:chgData name="Isaac Liu" userId="f744e8e5-0696-4c32-97b3-4761004f71da" providerId="ADAL" clId="{06DC9CD3-7CF8-45D7-9B50-BCE60AAB1E6B}" dt="2022-03-28T15:53:26.015" v="80" actId="20577"/>
          <ac:spMkLst>
            <pc:docMk/>
            <pc:sldMk cId="3247708637" sldId="256"/>
            <ac:spMk id="60" creationId="{6DE6CA1F-6EA6-4393-8430-727C401FEDAD}"/>
          </ac:spMkLst>
        </pc:spChg>
        <pc:spChg chg="mod">
          <ac:chgData name="Isaac Liu" userId="f744e8e5-0696-4c32-97b3-4761004f71da" providerId="ADAL" clId="{06DC9CD3-7CF8-45D7-9B50-BCE60AAB1E6B}" dt="2022-03-28T15:52:53.545" v="67" actId="20577"/>
          <ac:spMkLst>
            <pc:docMk/>
            <pc:sldMk cId="3247708637" sldId="256"/>
            <ac:spMk id="107" creationId="{46BDA4A1-DC65-4248-8AED-2973F5BC3FE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3/28/2022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3/28/2022</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DC858345-F9E2-4A95-BAD7-AE36DF77CB28}"/>
              </a:ext>
            </a:extLst>
          </p:cNvPr>
          <p:cNvSpPr/>
          <p:nvPr/>
        </p:nvSpPr>
        <p:spPr>
          <a:xfrm>
            <a:off x="742129" y="486485"/>
            <a:ext cx="42534030" cy="280125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TextBox 3"/>
          <p:cNvSpPr txBox="1"/>
          <p:nvPr/>
        </p:nvSpPr>
        <p:spPr>
          <a:xfrm>
            <a:off x="10160393" y="333066"/>
            <a:ext cx="23020877" cy="2480742"/>
          </a:xfrm>
          <a:prstGeom prst="rect">
            <a:avLst/>
          </a:prstGeom>
          <a:noFill/>
          <a:ln w="12700" cap="rnd" cmpd="sng">
            <a:no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6700" b="1" dirty="0">
                <a:latin typeface="times new roman"/>
                <a:ea typeface="+mn-lt"/>
                <a:cs typeface="+mn-lt"/>
              </a:rPr>
              <a:t>Simulation </a:t>
            </a:r>
            <a:r>
              <a:rPr lang="en-US" sz="6700" b="1" dirty="0">
                <a:effectLst/>
                <a:latin typeface="times new roman"/>
                <a:ea typeface="+mn-lt"/>
                <a:cs typeface="+mn-lt"/>
              </a:rPr>
              <a:t>of </a:t>
            </a:r>
            <a:r>
              <a:rPr lang="en-US" sz="6700" b="1" dirty="0">
                <a:latin typeface="times new roman"/>
                <a:ea typeface="+mn-lt"/>
                <a:cs typeface="+mn-lt"/>
              </a:rPr>
              <a:t>a Dual Active Bridge Converter </a:t>
            </a:r>
            <a:r>
              <a:rPr lang="en-US" sz="6700" b="1" dirty="0">
                <a:effectLst/>
                <a:latin typeface="times new roman"/>
                <a:ea typeface="+mn-lt"/>
                <a:cs typeface="+mn-lt"/>
              </a:rPr>
              <a:t>for Dielectric </a:t>
            </a:r>
            <a:r>
              <a:rPr lang="en-US" sz="6700" b="1" dirty="0">
                <a:latin typeface="times new roman"/>
                <a:ea typeface="+mn-lt"/>
                <a:cs typeface="+mn-lt"/>
              </a:rPr>
              <a:t>Elastomer Transducer Applications </a:t>
            </a:r>
            <a:endParaRPr lang="en-US" b="1" dirty="0">
              <a:ea typeface="+mn-lt"/>
              <a:cs typeface="+mn-lt"/>
            </a:endParaRP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7703" y="1247474"/>
            <a:ext cx="4840224" cy="1377696"/>
          </a:xfrm>
          <a:prstGeom prst="rect">
            <a:avLst/>
          </a:prstGeom>
        </p:spPr>
      </p:pic>
      <p:sp>
        <p:nvSpPr>
          <p:cNvPr id="159" name="TextBox 158"/>
          <p:cNvSpPr txBox="1"/>
          <p:nvPr/>
        </p:nvSpPr>
        <p:spPr>
          <a:xfrm>
            <a:off x="32661232" y="19978446"/>
            <a:ext cx="10537032" cy="11320408"/>
          </a:xfrm>
          <a:prstGeom prst="rect">
            <a:avLst/>
          </a:prstGeom>
          <a:solidFill>
            <a:schemeClr val="bg1"/>
          </a:solidFill>
          <a:ln>
            <a:solidFill>
              <a:schemeClr val="tx1"/>
            </a:solidFill>
          </a:ln>
        </p:spPr>
        <p:txBody>
          <a:bodyPr wrap="square" lIns="131445" tIns="65723" rIns="131445" bIns="65723" rtlCol="0">
            <a:spAutoFit/>
          </a:bodyPr>
          <a:lstStyle/>
          <a:p>
            <a:pPr>
              <a:spcAft>
                <a:spcPts val="600"/>
              </a:spcAft>
            </a:pPr>
            <a:r>
              <a:rPr lang="en-US" sz="2400" b="1" dirty="0">
                <a:latin typeface="Times New Roman"/>
                <a:cs typeface="Times New Roman"/>
              </a:rPr>
              <a:t>Initial Results</a:t>
            </a:r>
            <a:endParaRPr lang="en-US" sz="2400" dirty="0">
              <a:latin typeface="Times New Roman"/>
              <a:cs typeface="Times New Roman"/>
            </a:endParaRPr>
          </a:p>
          <a:p>
            <a:pPr>
              <a:spcAft>
                <a:spcPts val="600"/>
              </a:spcAft>
            </a:pPr>
            <a:r>
              <a:rPr lang="en-US" sz="2400" dirty="0">
                <a:latin typeface="Times New Roman"/>
                <a:cs typeface="Times New Roman"/>
              </a:rPr>
              <a:t>[1] Medina H, Farmer CW. Improved model for conical dielectric elastomer actuators with fewer electrical connections. Journal of Mechanisms and Robotics. 2020 Jun 1;12(3).</a:t>
            </a:r>
          </a:p>
          <a:p>
            <a:pPr>
              <a:spcAft>
                <a:spcPts val="600"/>
              </a:spcAft>
            </a:pPr>
            <a:r>
              <a:rPr lang="en-US" sz="2400" dirty="0">
                <a:latin typeface="Times New Roman"/>
                <a:cs typeface="Times New Roman"/>
              </a:rPr>
              <a:t>[2] J.-H. </a:t>
            </a:r>
            <a:r>
              <a:rPr lang="en-US" sz="2400" dirty="0" err="1">
                <a:latin typeface="Times New Roman"/>
                <a:cs typeface="Times New Roman"/>
              </a:rPr>
              <a:t>Youn</a:t>
            </a:r>
            <a:r>
              <a:rPr lang="en-US" sz="2400" dirty="0">
                <a:latin typeface="Times New Roman"/>
                <a:cs typeface="Times New Roman"/>
              </a:rPr>
              <a:t>, S. M. </a:t>
            </a:r>
            <a:r>
              <a:rPr lang="en-US" sz="2400" dirty="0" err="1">
                <a:latin typeface="Times New Roman"/>
                <a:cs typeface="Times New Roman"/>
              </a:rPr>
              <a:t>Jeong</a:t>
            </a:r>
            <a:r>
              <a:rPr lang="en-US" sz="2400" dirty="0">
                <a:latin typeface="Times New Roman"/>
                <a:cs typeface="Times New Roman"/>
              </a:rPr>
              <a:t>, G. Hwang, H. Kim, K. Hyeon, J. Park and K.-U. Kyung, "Dielectric elastomer actuator for soft robotics applications and challenges," Applied Sciences, vol. 10, p. 640, 2020. </a:t>
            </a:r>
          </a:p>
          <a:p>
            <a:pPr>
              <a:spcAft>
                <a:spcPts val="600"/>
              </a:spcAft>
            </a:pPr>
            <a:r>
              <a:rPr lang="en-US" sz="2400" dirty="0">
                <a:latin typeface="Times New Roman"/>
                <a:cs typeface="Times New Roman"/>
              </a:rPr>
              <a:t>[3] G. Moretti, S. Rosset, R. </a:t>
            </a:r>
            <a:r>
              <a:rPr lang="en-US" sz="2400" dirty="0" err="1">
                <a:latin typeface="Times New Roman"/>
                <a:cs typeface="Times New Roman"/>
              </a:rPr>
              <a:t>Vertechy</a:t>
            </a:r>
            <a:r>
              <a:rPr lang="en-US" sz="2400" dirty="0">
                <a:latin typeface="Times New Roman"/>
                <a:cs typeface="Times New Roman"/>
              </a:rPr>
              <a:t>, I. Anderson and M. Fontana, "A review of dielectric elastomer generator systems," Advanced Intelligent Systems, p. 2000125, 2020. </a:t>
            </a:r>
          </a:p>
          <a:p>
            <a:pPr>
              <a:spcAft>
                <a:spcPts val="600"/>
              </a:spcAft>
            </a:pPr>
            <a:r>
              <a:rPr lang="en-US" sz="2400" dirty="0">
                <a:latin typeface="Times New Roman"/>
                <a:cs typeface="Times New Roman"/>
              </a:rPr>
              <a:t> [4] T. McKay, B. O’Brien, E. </a:t>
            </a:r>
            <a:r>
              <a:rPr lang="en-US" sz="2400" dirty="0" err="1">
                <a:latin typeface="Times New Roman"/>
                <a:cs typeface="Times New Roman"/>
              </a:rPr>
              <a:t>Calius</a:t>
            </a:r>
            <a:r>
              <a:rPr lang="en-US" sz="2400" dirty="0">
                <a:latin typeface="Times New Roman"/>
                <a:cs typeface="Times New Roman"/>
              </a:rPr>
              <a:t> and I. Anderson, "An integrated, self-priming dielectric elastomer generator," Applied Physics Letters, vol. 97, p. 062911, 2010. [5] L. </a:t>
            </a:r>
            <a:r>
              <a:rPr lang="en-US" sz="2400" dirty="0" err="1">
                <a:latin typeface="Times New Roman"/>
                <a:cs typeface="Times New Roman"/>
              </a:rPr>
              <a:t>Eitzen</a:t>
            </a:r>
            <a:r>
              <a:rPr lang="en-US" sz="2400" dirty="0">
                <a:latin typeface="Times New Roman"/>
                <a:cs typeface="Times New Roman"/>
              </a:rPr>
              <a:t>, C. Graf and J. Maas, "Cascaded bidirectional flyback converter driving DEAP transducers," in IECON 2011-37th Annual Conference of the IEEE Industrial Electronics Society, 2011. </a:t>
            </a:r>
          </a:p>
          <a:p>
            <a:pPr>
              <a:spcAft>
                <a:spcPts val="600"/>
              </a:spcAft>
            </a:pPr>
            <a:r>
              <a:rPr lang="en-US" sz="2400" dirty="0">
                <a:latin typeface="Times New Roman"/>
                <a:cs typeface="Times New Roman"/>
              </a:rPr>
              <a:t>[6] Electronics Maddy Simulink Tutorial. “Simulation of a Dual Active Bridge Converter in MATLAB | SIMULINK”</a:t>
            </a:r>
          </a:p>
          <a:p>
            <a:pPr>
              <a:spcAft>
                <a:spcPts val="600"/>
              </a:spcAft>
            </a:pPr>
            <a:r>
              <a:rPr lang="en-US" sz="2400" dirty="0">
                <a:latin typeface="Times New Roman"/>
                <a:cs typeface="Times New Roman"/>
              </a:rPr>
              <a:t>[7] </a:t>
            </a:r>
            <a:r>
              <a:rPr lang="en-US" sz="2400" dirty="0">
                <a:latin typeface="Times New Roman"/>
                <a:ea typeface="+mn-lt"/>
                <a:cs typeface="Times New Roman"/>
              </a:rPr>
              <a:t>S. Chiba, K. Hasegawa, M. </a:t>
            </a:r>
            <a:r>
              <a:rPr lang="en-US" sz="2400" dirty="0" err="1">
                <a:latin typeface="Times New Roman"/>
                <a:ea typeface="+mn-lt"/>
                <a:cs typeface="Times New Roman"/>
              </a:rPr>
              <a:t>Waki</a:t>
            </a:r>
            <a:r>
              <a:rPr lang="en-US" sz="2400" dirty="0">
                <a:latin typeface="Times New Roman"/>
                <a:ea typeface="+mn-lt"/>
                <a:cs typeface="Times New Roman"/>
              </a:rPr>
              <a:t>, K. Fujita, K. </a:t>
            </a:r>
            <a:r>
              <a:rPr lang="en-US" sz="2400" dirty="0" err="1">
                <a:latin typeface="Times New Roman"/>
                <a:ea typeface="+mn-lt"/>
                <a:cs typeface="Times New Roman"/>
              </a:rPr>
              <a:t>Ohyama</a:t>
            </a:r>
            <a:r>
              <a:rPr lang="en-US" sz="2400" dirty="0">
                <a:latin typeface="Times New Roman"/>
                <a:ea typeface="+mn-lt"/>
                <a:cs typeface="Times New Roman"/>
              </a:rPr>
              <a:t>, Z. Kazuhiro, and S. Zhu, </a:t>
            </a:r>
            <a:r>
              <a:rPr lang="en-US" sz="2400" dirty="0">
                <a:latin typeface="Times New Roman"/>
                <a:ea typeface="+mn-lt"/>
                <a:cs typeface="+mn-lt"/>
              </a:rPr>
              <a:t>“</a:t>
            </a:r>
            <a:r>
              <a:rPr lang="en-US" sz="2400" dirty="0">
                <a:latin typeface="Times New Roman"/>
                <a:ea typeface="+mn-lt"/>
                <a:cs typeface="Times New Roman"/>
              </a:rPr>
              <a:t>Innovative elastomer transducer driven by Karman vortices in water flow,” J Mater Sci </a:t>
            </a:r>
            <a:r>
              <a:rPr lang="en-US" sz="2400" dirty="0" err="1">
                <a:latin typeface="Times New Roman"/>
                <a:ea typeface="+mn-lt"/>
                <a:cs typeface="Times New Roman"/>
              </a:rPr>
              <a:t>Eng</a:t>
            </a:r>
            <a:r>
              <a:rPr lang="en-US" sz="2400" dirty="0">
                <a:latin typeface="Times New Roman"/>
                <a:ea typeface="+mn-lt"/>
                <a:cs typeface="Times New Roman"/>
              </a:rPr>
              <a:t> A, vol. 7, p.121-35, 2017. </a:t>
            </a:r>
          </a:p>
          <a:p>
            <a:pPr>
              <a:spcAft>
                <a:spcPts val="600"/>
              </a:spcAft>
            </a:pPr>
            <a:r>
              <a:rPr lang="en-US" sz="2400" dirty="0">
                <a:latin typeface="Times New Roman"/>
                <a:ea typeface="+mn-lt"/>
                <a:cs typeface="Times New Roman"/>
              </a:rPr>
              <a:t>[8] T. </a:t>
            </a:r>
            <a:r>
              <a:rPr lang="en-US" sz="2400" dirty="0" err="1">
                <a:latin typeface="Times New Roman"/>
                <a:ea typeface="+mn-lt"/>
                <a:cs typeface="Times New Roman"/>
              </a:rPr>
              <a:t>Todorčević</a:t>
            </a:r>
            <a:r>
              <a:rPr lang="en-US" sz="2400" dirty="0">
                <a:latin typeface="Times New Roman"/>
                <a:ea typeface="+mn-lt"/>
                <a:cs typeface="Times New Roman"/>
              </a:rPr>
              <a:t>, R. van Kessel, P. Bauer and J. A. Ferreira, "A modulation strategy for wide voltage output in DAB-based DC–DC modular multilevel converter for DEAP wave energy conversion," IEEE Journal of Emerging and Selected Topics in Power Electronics, vol. 3, p. 1171–1181, 2015.</a:t>
            </a:r>
            <a:endParaRPr lang="en-US" sz="2400" dirty="0">
              <a:latin typeface="Times New Roman"/>
              <a:cs typeface="Times New Roman"/>
            </a:endParaRPr>
          </a:p>
          <a:p>
            <a:pPr>
              <a:spcAft>
                <a:spcPts val="600"/>
              </a:spcAft>
            </a:pPr>
            <a:r>
              <a:rPr lang="en-US" sz="2400" b="1" dirty="0">
                <a:latin typeface="Times New Roman"/>
                <a:cs typeface="Times New Roman"/>
              </a:rPr>
              <a:t>Acknowledgements</a:t>
            </a:r>
          </a:p>
          <a:p>
            <a:pPr marL="342900" indent="-342900">
              <a:spcAft>
                <a:spcPts val="600"/>
              </a:spcAft>
              <a:buFont typeface="Arial" panose="020B0604020202020204" pitchFamily="34" charset="0"/>
              <a:buChar char="•"/>
            </a:pPr>
            <a:r>
              <a:rPr lang="en-US" sz="2400" dirty="0">
                <a:latin typeface="Times New Roman"/>
                <a:cs typeface="Times New Roman"/>
              </a:rPr>
              <a:t>TRACER Laboratories</a:t>
            </a:r>
          </a:p>
          <a:p>
            <a:pPr marL="342900" indent="-342900">
              <a:spcAft>
                <a:spcPts val="600"/>
              </a:spcAft>
              <a:buFont typeface="Arial" panose="020B0604020202020204" pitchFamily="34" charset="0"/>
              <a:buChar char="•"/>
            </a:pPr>
            <a:r>
              <a:rPr lang="en-US" sz="2400" dirty="0">
                <a:latin typeface="Times New Roman"/>
                <a:cs typeface="Times New Roman"/>
              </a:rPr>
              <a:t>Liberty University Center for Research and Scholarship</a:t>
            </a:r>
          </a:p>
          <a:p>
            <a:pPr marL="342900" indent="-342900">
              <a:spcAft>
                <a:spcPts val="600"/>
              </a:spcAft>
              <a:buFont typeface="Arial" panose="020B0604020202020204" pitchFamily="34" charset="0"/>
              <a:buChar char="•"/>
            </a:pPr>
            <a:r>
              <a:rPr lang="en-US" sz="2400" dirty="0">
                <a:latin typeface="Times New Roman"/>
                <a:cs typeface="Times New Roman"/>
              </a:rPr>
              <a:t>Carson Farmer</a:t>
            </a:r>
          </a:p>
        </p:txBody>
      </p:sp>
      <p:sp>
        <p:nvSpPr>
          <p:cNvPr id="160" name="Rectangle 159"/>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sp>
        <p:nvSpPr>
          <p:cNvPr id="162" name="TextBox 161"/>
          <p:cNvSpPr txBox="1"/>
          <p:nvPr/>
        </p:nvSpPr>
        <p:spPr>
          <a:xfrm>
            <a:off x="13804489" y="3917131"/>
            <a:ext cx="17786555" cy="26962401"/>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sp>
        <p:nvSpPr>
          <p:cNvPr id="165" name="TextBox 164"/>
          <p:cNvSpPr txBox="1"/>
          <p:nvPr/>
        </p:nvSpPr>
        <p:spPr>
          <a:xfrm>
            <a:off x="797831" y="4731834"/>
            <a:ext cx="11887200" cy="4041492"/>
          </a:xfrm>
          <a:prstGeom prst="rect">
            <a:avLst/>
          </a:prstGeom>
          <a:solidFill>
            <a:schemeClr val="bg1"/>
          </a:solidFill>
          <a:ln>
            <a:solidFill>
              <a:srgbClr val="000000"/>
            </a:solidFill>
          </a:ln>
        </p:spPr>
        <p:txBody>
          <a:bodyPr wrap="square" lIns="131445" tIns="65723" rIns="131445" bIns="65723" rtlCol="0" anchor="t">
            <a:spAutoFit/>
          </a:bodyPr>
          <a:lstStyle/>
          <a:p>
            <a:endParaRPr lang="en-US" sz="2800" b="1" dirty="0"/>
          </a:p>
          <a:p>
            <a:pPr>
              <a:spcAft>
                <a:spcPts val="1200"/>
              </a:spcAft>
            </a:pPr>
            <a:r>
              <a:rPr lang="en-US" sz="2800" b="1" dirty="0">
                <a:latin typeface="Times New Roman"/>
                <a:cs typeface="Times New Roman"/>
              </a:rPr>
              <a:t>Objective</a:t>
            </a:r>
            <a:r>
              <a:rPr lang="en-US" sz="2800" dirty="0">
                <a:latin typeface="Times New Roman"/>
                <a:cs typeface="Times New Roman"/>
              </a:rPr>
              <a:t>: To develop and simulate a dual active bridge converter for bidirectional control of dielectric elastomer transducers (DETs)</a:t>
            </a:r>
          </a:p>
          <a:p>
            <a:pPr>
              <a:spcAft>
                <a:spcPts val="1200"/>
              </a:spcAft>
            </a:pPr>
            <a:r>
              <a:rPr lang="en-US" sz="2800" b="1" dirty="0">
                <a:latin typeface="Times New Roman"/>
                <a:cs typeface="Times New Roman"/>
              </a:rPr>
              <a:t>Approach: </a:t>
            </a:r>
            <a:r>
              <a:rPr lang="en-US" sz="2800" dirty="0">
                <a:latin typeface="Times New Roman"/>
                <a:cs typeface="Times New Roman"/>
              </a:rPr>
              <a:t>Use Simulink to model a dual active bridge converter.</a:t>
            </a:r>
          </a:p>
          <a:p>
            <a:pPr>
              <a:spcAft>
                <a:spcPts val="1200"/>
              </a:spcAft>
            </a:pPr>
            <a:r>
              <a:rPr lang="en-US" sz="2800" b="1" dirty="0">
                <a:latin typeface="Times New Roman"/>
                <a:cs typeface="Times New Roman"/>
              </a:rPr>
              <a:t>Question: </a:t>
            </a:r>
            <a:r>
              <a:rPr lang="en-US" sz="2800" dirty="0">
                <a:latin typeface="Times New Roman"/>
                <a:cs typeface="Times New Roman"/>
              </a:rPr>
              <a:t>Is a dual active bridge converter a cost-effective means of priming DETs from a low-voltage source and removing any generated energy?</a:t>
            </a:r>
            <a:endParaRPr lang="en-US" sz="2800" dirty="0"/>
          </a:p>
          <a:p>
            <a:pPr>
              <a:spcAft>
                <a:spcPts val="1200"/>
              </a:spcAft>
            </a:pPr>
            <a:r>
              <a:rPr lang="en-US" sz="2800" b="1" dirty="0">
                <a:latin typeface="Times New Roman"/>
                <a:cs typeface="Times New Roman"/>
              </a:rPr>
              <a:t>Research hypothesis: </a:t>
            </a:r>
            <a:r>
              <a:rPr lang="en-US" sz="2800" dirty="0">
                <a:latin typeface="Times New Roman"/>
                <a:cs typeface="Times New Roman"/>
              </a:rPr>
              <a:t>A dual active bridge converter is the most cost-effective and energy-efficient means of controlling a DET.</a:t>
            </a:r>
          </a:p>
        </p:txBody>
      </p:sp>
      <p:sp>
        <p:nvSpPr>
          <p:cNvPr id="166" name="TextBox 165"/>
          <p:cNvSpPr txBox="1"/>
          <p:nvPr/>
        </p:nvSpPr>
        <p:spPr>
          <a:xfrm>
            <a:off x="797833" y="3934552"/>
            <a:ext cx="11887200" cy="90217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5000" dirty="0">
                <a:solidFill>
                  <a:schemeClr val="bg1"/>
                </a:solidFill>
                <a:latin typeface="Times New Roman"/>
                <a:cs typeface="Times New Roman"/>
              </a:rPr>
              <a:t>Introduction</a:t>
            </a:r>
          </a:p>
        </p:txBody>
      </p:sp>
      <p:sp>
        <p:nvSpPr>
          <p:cNvPr id="167" name="TextBox 166"/>
          <p:cNvSpPr txBox="1"/>
          <p:nvPr/>
        </p:nvSpPr>
        <p:spPr>
          <a:xfrm>
            <a:off x="797829" y="10217420"/>
            <a:ext cx="11887200" cy="10443244"/>
          </a:xfrm>
          <a:prstGeom prst="rect">
            <a:avLst/>
          </a:prstGeom>
          <a:solidFill>
            <a:schemeClr val="bg1"/>
          </a:solidFill>
          <a:ln>
            <a:solidFill>
              <a:schemeClr val="tx1"/>
            </a:solidFill>
          </a:ln>
        </p:spPr>
        <p:txBody>
          <a:bodyPr wrap="square" lIns="131445" tIns="65723" rIns="131445" bIns="65723" rtlCol="0">
            <a:spAutoFit/>
          </a:bodyPr>
          <a:lstStyle/>
          <a:p>
            <a:pPr>
              <a:spcAft>
                <a:spcPts val="600"/>
              </a:spcAft>
            </a:pPr>
            <a:r>
              <a:rPr lang="en-US" sz="3700" b="1" dirty="0">
                <a:latin typeface="Times New Roman"/>
                <a:cs typeface="Times New Roman"/>
              </a:rPr>
              <a:t>The Potential</a:t>
            </a:r>
          </a:p>
          <a:p>
            <a:pPr marL="342900" indent="-342900">
              <a:spcAft>
                <a:spcPts val="600"/>
              </a:spcAft>
              <a:buFont typeface="Arial" panose="020B0604020202020204" pitchFamily="34" charset="0"/>
              <a:buChar char="•"/>
            </a:pPr>
            <a:r>
              <a:rPr lang="en-US" sz="2800" dirty="0">
                <a:latin typeface="Times New Roman"/>
                <a:cs typeface="Times New Roman"/>
              </a:rPr>
              <a:t>Dielectric transducers (DETs) can revolutionize multiple fields, from soft robotic actuators to wave energy generation [1,2]</a:t>
            </a:r>
          </a:p>
          <a:p>
            <a:pPr marL="342900" indent="-342900">
              <a:spcAft>
                <a:spcPts val="600"/>
              </a:spcAft>
              <a:buFont typeface="Arial" panose="020B0604020202020204" pitchFamily="34" charset="0"/>
              <a:buChar char="•"/>
            </a:pPr>
            <a:r>
              <a:rPr lang="en-US" sz="2800" dirty="0">
                <a:latin typeface="Times New Roman"/>
                <a:cs typeface="Times New Roman"/>
              </a:rPr>
              <a:t>DETs require specific electrical schemes to achieve their operation, the ideal circuit maximizes energy efficiency while avoiding excessive complexity.</a:t>
            </a:r>
          </a:p>
          <a:p>
            <a:pPr marL="342900" indent="-342900">
              <a:spcAft>
                <a:spcPts val="600"/>
              </a:spcAft>
              <a:buFont typeface="Arial" panose="020B0604020202020204" pitchFamily="34" charset="0"/>
              <a:buChar char="•"/>
            </a:pPr>
            <a:r>
              <a:rPr lang="en-US" sz="2800" dirty="0">
                <a:latin typeface="Times New Roman"/>
                <a:cs typeface="Times New Roman"/>
              </a:rPr>
              <a:t>This is particularly necessary for the Honor’s Thesis dielectric elastomer generator (DEG) work done by the presenter.</a:t>
            </a:r>
          </a:p>
          <a:p>
            <a:pPr marL="342900" indent="-342900">
              <a:spcAft>
                <a:spcPts val="600"/>
              </a:spcAft>
              <a:buFont typeface="Arial" panose="020B0604020202020204" pitchFamily="34" charset="0"/>
              <a:buChar char="•"/>
            </a:pPr>
            <a:r>
              <a:rPr lang="en-US" sz="2800" dirty="0">
                <a:latin typeface="Times New Roman"/>
                <a:cs typeface="Times New Roman"/>
              </a:rPr>
              <a:t>As seen in Figure 1 and 2, the circuit must be bidirectional – able to place a high-voltage charge on the DET and remove the energy as well.</a:t>
            </a:r>
          </a:p>
          <a:p>
            <a:pPr>
              <a:spcAft>
                <a:spcPts val="600"/>
              </a:spcAft>
            </a:pPr>
            <a:r>
              <a:rPr lang="en-US" sz="3700" b="1" dirty="0">
                <a:latin typeface="Times New Roman"/>
                <a:cs typeface="Times New Roman"/>
              </a:rPr>
              <a:t>The Problem</a:t>
            </a:r>
          </a:p>
          <a:p>
            <a:pPr marL="342900" indent="-342900">
              <a:spcAft>
                <a:spcPts val="600"/>
              </a:spcAft>
              <a:buFont typeface="Arial" panose="020B0604020202020204" pitchFamily="34" charset="0"/>
              <a:buChar char="•"/>
            </a:pPr>
            <a:r>
              <a:rPr lang="en-US" sz="2800" dirty="0">
                <a:latin typeface="Times New Roman"/>
                <a:cs typeface="Times New Roman"/>
              </a:rPr>
              <a:t>Circuits for DEGs are complex – with costly, high-voltage components which operate at low efficiencies.</a:t>
            </a:r>
          </a:p>
          <a:p>
            <a:pPr marL="342900" indent="-342900">
              <a:spcAft>
                <a:spcPts val="600"/>
              </a:spcAft>
              <a:buFont typeface="Arial" panose="020B0604020202020204" pitchFamily="34" charset="0"/>
              <a:buChar char="•"/>
            </a:pPr>
            <a:r>
              <a:rPr lang="en-US" sz="2800" dirty="0">
                <a:latin typeface="Times New Roman"/>
                <a:cs typeface="Times New Roman"/>
              </a:rPr>
              <a:t>This limits the application of dielectric elastomer generators—efficient, yet low-cost circuit designs must be developed for use in DEGs.</a:t>
            </a:r>
          </a:p>
          <a:p>
            <a:pPr>
              <a:spcAft>
                <a:spcPts val="600"/>
              </a:spcAft>
            </a:pPr>
            <a:r>
              <a:rPr lang="en-US" sz="3700" b="1" dirty="0">
                <a:latin typeface="Times New Roman"/>
                <a:cs typeface="Times New Roman"/>
              </a:rPr>
              <a:t>The Proposals</a:t>
            </a:r>
          </a:p>
          <a:p>
            <a:pPr marL="342900" indent="-342900">
              <a:spcAft>
                <a:spcPts val="600"/>
              </a:spcAft>
              <a:buFont typeface="Arial" panose="020B0604020202020204" pitchFamily="34" charset="0"/>
              <a:buChar char="•"/>
            </a:pPr>
            <a:r>
              <a:rPr lang="en-US" sz="2800" dirty="0">
                <a:latin typeface="Times New Roman"/>
                <a:cs typeface="Times New Roman"/>
              </a:rPr>
              <a:t>There are multiple options for DET circuit design: self-priming circuits and high-voltage circuits [3].</a:t>
            </a:r>
          </a:p>
          <a:p>
            <a:pPr marL="342900" indent="-342900">
              <a:spcAft>
                <a:spcPts val="600"/>
              </a:spcAft>
              <a:buFont typeface="Arial" panose="020B0604020202020204" pitchFamily="34" charset="0"/>
              <a:buChar char="•"/>
            </a:pPr>
            <a:r>
              <a:rPr lang="en-US" sz="2800" dirty="0">
                <a:latin typeface="Times New Roman"/>
                <a:cs typeface="Times New Roman"/>
              </a:rPr>
              <a:t>Self-priming circuits remove the need for an external, high-voltage source [4], but have lower overall efficiency.</a:t>
            </a:r>
          </a:p>
          <a:p>
            <a:pPr marL="342900" indent="-342900">
              <a:spcAft>
                <a:spcPts val="600"/>
              </a:spcAft>
              <a:buFont typeface="Arial" panose="020B0604020202020204" pitchFamily="34" charset="0"/>
              <a:buChar char="•"/>
            </a:pPr>
            <a:r>
              <a:rPr lang="en-US" sz="2800" dirty="0">
                <a:latin typeface="Times New Roman"/>
                <a:cs typeface="Times New Roman"/>
              </a:rPr>
              <a:t>High-voltage circuits have better overall efficiency but require a significant amount of input energy.</a:t>
            </a:r>
          </a:p>
        </p:txBody>
      </p:sp>
      <p:sp>
        <p:nvSpPr>
          <p:cNvPr id="168" name="TextBox 167"/>
          <p:cNvSpPr txBox="1"/>
          <p:nvPr/>
        </p:nvSpPr>
        <p:spPr>
          <a:xfrm>
            <a:off x="797830" y="9364318"/>
            <a:ext cx="11887200" cy="902171"/>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5000" dirty="0">
                <a:solidFill>
                  <a:schemeClr val="bg1"/>
                </a:solidFill>
                <a:latin typeface="Times New Roman"/>
                <a:cs typeface="Times New Roman"/>
              </a:rPr>
              <a:t>Background</a:t>
            </a:r>
          </a:p>
        </p:txBody>
      </p:sp>
      <p:sp>
        <p:nvSpPr>
          <p:cNvPr id="170" name="TextBox 169"/>
          <p:cNvSpPr txBox="1"/>
          <p:nvPr/>
        </p:nvSpPr>
        <p:spPr>
          <a:xfrm>
            <a:off x="806279" y="22421986"/>
            <a:ext cx="11887200" cy="7546737"/>
          </a:xfrm>
          <a:prstGeom prst="rect">
            <a:avLst/>
          </a:prstGeom>
          <a:solidFill>
            <a:schemeClr val="bg1"/>
          </a:solidFill>
          <a:ln cap="rnd">
            <a:solidFill>
              <a:schemeClr val="tx1"/>
            </a:solidFill>
          </a:ln>
        </p:spPr>
        <p:txBody>
          <a:bodyPr wrap="square" lIns="182880" tIns="45720" rIns="182880" bIns="45720" rtlCol="0" anchor="t">
            <a:noAutofit/>
          </a:bodyPr>
          <a:lstStyle/>
          <a:p>
            <a:pPr marL="457200" indent="-457200">
              <a:buFont typeface="Arial" panose="020B0604020202020204" pitchFamily="34" charset="0"/>
              <a:buChar char="•"/>
            </a:pPr>
            <a:r>
              <a:rPr lang="en-US" sz="2800" dirty="0">
                <a:latin typeface="Times New Roman" panose="02020603050405020304" pitchFamily="18" charset="0"/>
                <a:ea typeface="Calibri" panose="020F0502020204030204" pitchFamily="34" charset="0"/>
              </a:rPr>
              <a:t>Analyzed different circuit topologies in the literature. Due to the lack of constraints which often limit an application to self-priming, I focused on high voltage circuits.</a:t>
            </a:r>
          </a:p>
          <a:p>
            <a:pPr marL="457200" indent="-457200">
              <a:buFont typeface="Arial" panose="020B0604020202020204" pitchFamily="34" charset="0"/>
              <a:buChar char="•"/>
            </a:pPr>
            <a:r>
              <a:rPr lang="en-US" sz="2800" dirty="0">
                <a:effectLst/>
                <a:latin typeface="Times New Roman" panose="02020603050405020304" pitchFamily="18" charset="0"/>
                <a:ea typeface="Calibri" panose="020F0502020204030204" pitchFamily="34" charset="0"/>
              </a:rPr>
              <a:t>Evaluated DEG circuit architectures based on four </a:t>
            </a:r>
            <a:r>
              <a:rPr lang="en-US" sz="2800">
                <a:effectLst/>
                <a:latin typeface="Times New Roman" panose="02020603050405020304" pitchFamily="18" charset="0"/>
                <a:ea typeface="Calibri" panose="020F0502020204030204" pitchFamily="34" charset="0"/>
              </a:rPr>
              <a:t>aspects [5]. </a:t>
            </a:r>
            <a:endParaRPr lang="en-US" sz="2800" dirty="0">
              <a:effectLst/>
              <a:latin typeface="Times New Roman" panose="02020603050405020304" pitchFamily="18" charset="0"/>
              <a:ea typeface="Calibri" panose="020F0502020204030204" pitchFamily="34" charset="0"/>
            </a:endParaRPr>
          </a:p>
          <a:p>
            <a:pPr marL="914400" lvl="1" indent="-457200">
              <a:buFont typeface="Arial" panose="020B0604020202020204" pitchFamily="34" charset="0"/>
              <a:buChar char="•"/>
            </a:pPr>
            <a:r>
              <a:rPr lang="en-US" sz="2800" dirty="0">
                <a:latin typeface="Times New Roman" panose="02020603050405020304" pitchFamily="18" charset="0"/>
                <a:ea typeface="Calibri" panose="020F0502020204030204" pitchFamily="34" charset="0"/>
              </a:rPr>
              <a:t>M</a:t>
            </a:r>
            <a:r>
              <a:rPr lang="en-US" sz="2800" dirty="0">
                <a:effectLst/>
                <a:latin typeface="Times New Roman" panose="02020603050405020304" pitchFamily="18" charset="0"/>
                <a:ea typeface="Calibri" panose="020F0502020204030204" pitchFamily="34" charset="0"/>
              </a:rPr>
              <a:t>ust allow for bidirectional energy flow, as it must be able to deposit the initial charge on the DEG and collect the increased charge on the DEG.</a:t>
            </a:r>
          </a:p>
          <a:p>
            <a:pPr marL="914400" lvl="1" indent="-457200">
              <a:buFont typeface="Arial" panose="020B0604020202020204" pitchFamily="34" charset="0"/>
              <a:buChar char="•"/>
            </a:pPr>
            <a:r>
              <a:rPr lang="en-US" sz="2800" dirty="0">
                <a:latin typeface="Times New Roman" panose="02020603050405020304" pitchFamily="18" charset="0"/>
                <a:ea typeface="Calibri" panose="020F0502020204030204" pitchFamily="34" charset="0"/>
              </a:rPr>
              <a:t>M</a:t>
            </a:r>
            <a:r>
              <a:rPr lang="en-US" sz="2800" dirty="0">
                <a:effectLst/>
                <a:latin typeface="Times New Roman" panose="02020603050405020304" pitchFamily="18" charset="0"/>
                <a:ea typeface="Calibri" panose="020F0502020204030204" pitchFamily="34" charset="0"/>
              </a:rPr>
              <a:t>ust be able to output a high voltage, in the range of several kilovolts. </a:t>
            </a:r>
          </a:p>
          <a:p>
            <a:pPr marL="914400" lvl="1" indent="-457200">
              <a:buFont typeface="Arial" panose="020B0604020202020204" pitchFamily="34" charset="0"/>
              <a:buChar char="•"/>
            </a:pPr>
            <a:r>
              <a:rPr lang="en-US" sz="2800" dirty="0">
                <a:latin typeface="Times New Roman" panose="02020603050405020304" pitchFamily="18" charset="0"/>
                <a:ea typeface="Calibri" panose="020F0502020204030204" pitchFamily="34" charset="0"/>
              </a:rPr>
              <a:t>S</a:t>
            </a:r>
            <a:r>
              <a:rPr lang="en-US" sz="2800" dirty="0">
                <a:effectLst/>
                <a:latin typeface="Times New Roman" panose="02020603050405020304" pitchFamily="18" charset="0"/>
                <a:ea typeface="Calibri" panose="020F0502020204030204" pitchFamily="34" charset="0"/>
              </a:rPr>
              <a:t>hould use standard semiconductors, ones that are easy to purchase at low costs.</a:t>
            </a:r>
          </a:p>
          <a:p>
            <a:pPr marL="914400" lvl="1" indent="-457200">
              <a:buFont typeface="Arial" panose="020B0604020202020204" pitchFamily="34" charset="0"/>
              <a:buChar char="•"/>
            </a:pPr>
            <a:r>
              <a:rPr lang="en-US" sz="2800" dirty="0">
                <a:latin typeface="Times New Roman" panose="02020603050405020304" pitchFamily="18" charset="0"/>
                <a:ea typeface="Calibri" panose="020F0502020204030204" pitchFamily="34" charset="0"/>
              </a:rPr>
              <a:t>Must</a:t>
            </a:r>
            <a:r>
              <a:rPr lang="en-US" sz="2800" dirty="0">
                <a:effectLst/>
                <a:latin typeface="Times New Roman" panose="02020603050405020304" pitchFamily="18" charset="0"/>
                <a:ea typeface="Calibri" panose="020F0502020204030204" pitchFamily="34" charset="0"/>
              </a:rPr>
              <a:t> interface with standard power grid voltages.</a:t>
            </a:r>
          </a:p>
          <a:p>
            <a:pPr marL="457200" lvl="1" indent="-457200">
              <a:buFont typeface="Arial" panose="020B0604020202020204" pitchFamily="34" charset="0"/>
              <a:buChar char="•"/>
            </a:pPr>
            <a:r>
              <a:rPr lang="en-US" sz="2800" dirty="0">
                <a:latin typeface="Times New Roman" panose="02020603050405020304" pitchFamily="18" charset="0"/>
                <a:ea typeface="Calibri" panose="020F0502020204030204" pitchFamily="34" charset="0"/>
              </a:rPr>
              <a:t>Analyzed different circuit topologies in the literature. Due to the lack of constraints which often limit an application to self-priming, I focused on high voltage circuits.</a:t>
            </a:r>
          </a:p>
          <a:p>
            <a:pPr marL="457200" lvl="1" indent="-457200">
              <a:buFont typeface="Arial" panose="020B0604020202020204" pitchFamily="34" charset="0"/>
              <a:buChar char="•"/>
            </a:pPr>
            <a:r>
              <a:rPr lang="en-US" sz="2800" dirty="0">
                <a:effectLst/>
                <a:latin typeface="Times New Roman" panose="02020603050405020304" pitchFamily="18" charset="0"/>
                <a:ea typeface="Calibri" panose="020F0502020204030204" pitchFamily="34" charset="0"/>
              </a:rPr>
              <a:t>Simulated DAB circuit in MATLAB Simulink. </a:t>
            </a:r>
          </a:p>
          <a:p>
            <a:pPr marL="457200" lvl="1" indent="-457200">
              <a:buFont typeface="Arial" panose="020B0604020202020204" pitchFamily="34" charset="0"/>
              <a:buChar char="•"/>
            </a:pPr>
            <a:r>
              <a:rPr lang="en-US" sz="2800" dirty="0">
                <a:latin typeface="Times New Roman" panose="02020603050405020304" pitchFamily="18" charset="0"/>
                <a:ea typeface="Calibri" panose="020F0502020204030204" pitchFamily="34" charset="0"/>
              </a:rPr>
              <a:t>Used a time step of 10 </a:t>
            </a:r>
            <a:r>
              <a:rPr lang="en-US" sz="2800" dirty="0" err="1">
                <a:latin typeface="Times New Roman" panose="02020603050405020304" pitchFamily="18" charset="0"/>
                <a:ea typeface="Calibri" panose="020F0502020204030204" pitchFamily="34" charset="0"/>
              </a:rPr>
              <a:t>ms</a:t>
            </a:r>
            <a:r>
              <a:rPr lang="en-US" sz="2800" dirty="0">
                <a:latin typeface="Times New Roman" panose="02020603050405020304" pitchFamily="18" charset="0"/>
                <a:ea typeface="Calibri" panose="020F0502020204030204" pitchFamily="34" charset="0"/>
              </a:rPr>
              <a:t>, MOSFET blocks, and Thyristor blocks.</a:t>
            </a:r>
          </a:p>
          <a:p>
            <a:pPr marL="457200" lvl="1"/>
            <a:r>
              <a:rPr lang="en-US" sz="2800" dirty="0">
                <a:effectLst/>
                <a:latin typeface="Times New Roman" panose="02020603050405020304" pitchFamily="18" charset="0"/>
                <a:ea typeface="Calibri" panose="020F0502020204030204" pitchFamily="34" charset="0"/>
              </a:rPr>
              <a:t> </a:t>
            </a:r>
            <a:endParaRPr lang="en-US" sz="2800" dirty="0">
              <a:latin typeface="Times New Roman"/>
              <a:cs typeface="Times New Roman"/>
            </a:endParaRPr>
          </a:p>
        </p:txBody>
      </p:sp>
      <p:grpSp>
        <p:nvGrpSpPr>
          <p:cNvPr id="175" name="Group 174"/>
          <p:cNvGrpSpPr/>
          <p:nvPr/>
        </p:nvGrpSpPr>
        <p:grpSpPr>
          <a:xfrm>
            <a:off x="32634783" y="10547708"/>
            <a:ext cx="10563480" cy="7710797"/>
            <a:chOff x="34114657" y="17838275"/>
            <a:chExt cx="9325799" cy="4448130"/>
          </a:xfrm>
        </p:grpSpPr>
        <p:sp>
          <p:nvSpPr>
            <p:cNvPr id="176" name="TextBox 175"/>
            <p:cNvSpPr txBox="1"/>
            <p:nvPr/>
          </p:nvSpPr>
          <p:spPr>
            <a:xfrm>
              <a:off x="34138006" y="18361672"/>
              <a:ext cx="9302450" cy="3924733"/>
            </a:xfrm>
            <a:prstGeom prst="rect">
              <a:avLst/>
            </a:prstGeom>
            <a:solidFill>
              <a:srgbClr val="FFFFFF"/>
            </a:solidFill>
            <a:ln cap="rnd">
              <a:solidFill>
                <a:schemeClr val="tx1"/>
              </a:solidFill>
            </a:ln>
          </p:spPr>
          <p:txBody>
            <a:bodyPr wrap="square" lIns="182880" tIns="45720" rIns="182880" bIns="45720" rtlCol="0" anchor="t">
              <a:noAutofit/>
            </a:bodyPr>
            <a:lstStyle/>
            <a:p>
              <a:pPr algn="just">
                <a:spcAft>
                  <a:spcPts val="600"/>
                </a:spcAft>
              </a:pPr>
              <a:r>
                <a:rPr lang="en-US" sz="3700" b="1" dirty="0">
                  <a:latin typeface="Times New Roman"/>
                  <a:cs typeface="Times New Roman"/>
                </a:rPr>
                <a:t>Future Work</a:t>
              </a:r>
            </a:p>
            <a:p>
              <a:pPr marL="457200" indent="-457200" algn="just">
                <a:spcAft>
                  <a:spcPts val="600"/>
                </a:spcAft>
                <a:buAutoNum type="arabicPeriod"/>
              </a:pPr>
              <a:r>
                <a:rPr lang="en-US" sz="2800" dirty="0">
                  <a:latin typeface="Times New Roman"/>
                  <a:cs typeface="Times New Roman"/>
                </a:rPr>
                <a:t>Purchase components and print PCB</a:t>
              </a:r>
            </a:p>
            <a:p>
              <a:pPr marL="457200" indent="-457200" algn="just">
                <a:spcAft>
                  <a:spcPts val="600"/>
                </a:spcAft>
                <a:buAutoNum type="arabicPeriod"/>
              </a:pPr>
              <a:r>
                <a:rPr lang="en-US" sz="2800" dirty="0">
                  <a:latin typeface="Times New Roman"/>
                  <a:cs typeface="Times New Roman"/>
                </a:rPr>
                <a:t>Model more complex DAB in </a:t>
              </a:r>
              <a:r>
                <a:rPr lang="en-US" sz="2800" dirty="0" err="1">
                  <a:latin typeface="Times New Roman"/>
                  <a:cs typeface="Times New Roman"/>
                </a:rPr>
                <a:t>Matlab</a:t>
              </a:r>
              <a:r>
                <a:rPr lang="en-US" sz="2800" dirty="0">
                  <a:latin typeface="Times New Roman"/>
                  <a:cs typeface="Times New Roman"/>
                </a:rPr>
                <a:t> Simulink</a:t>
              </a:r>
              <a:endParaRPr lang="en-US" sz="2800" dirty="0">
                <a:latin typeface="Calibri"/>
                <a:cs typeface="Calibri"/>
              </a:endParaRPr>
            </a:p>
            <a:p>
              <a:pPr marL="457200" indent="-457200" algn="just">
                <a:spcAft>
                  <a:spcPts val="600"/>
                </a:spcAft>
                <a:buAutoNum type="arabicPeriod"/>
              </a:pPr>
              <a:r>
                <a:rPr lang="en-US" sz="2800" dirty="0">
                  <a:latin typeface="Times New Roman"/>
                  <a:cs typeface="Times New Roman"/>
                </a:rPr>
                <a:t>Test DAB on a dielectric elastomer generator</a:t>
              </a:r>
            </a:p>
            <a:p>
              <a:pPr marL="457200" indent="-457200" algn="just">
                <a:spcAft>
                  <a:spcPts val="600"/>
                </a:spcAft>
                <a:buAutoNum type="arabicPeriod"/>
              </a:pPr>
              <a:r>
                <a:rPr lang="en-US" sz="2800" dirty="0">
                  <a:latin typeface="Times New Roman"/>
                  <a:cs typeface="Times New Roman"/>
                </a:rPr>
                <a:t>Test alternate control schemes</a:t>
              </a:r>
            </a:p>
            <a:p>
              <a:pPr algn="just">
                <a:spcAft>
                  <a:spcPts val="600"/>
                </a:spcAft>
              </a:pPr>
              <a:r>
                <a:rPr lang="en-US" sz="3700" b="1" dirty="0">
                  <a:latin typeface="Times New Roman"/>
                  <a:cs typeface="Times New Roman"/>
                </a:rPr>
                <a:t>Conclusion</a:t>
              </a:r>
            </a:p>
            <a:p>
              <a:pPr marL="457200" indent="-457200" algn="just">
                <a:spcAft>
                  <a:spcPts val="600"/>
                </a:spcAft>
                <a:buFont typeface="Arial" panose="020B0604020202020204" pitchFamily="34" charset="0"/>
                <a:buChar char="•"/>
              </a:pPr>
              <a:r>
                <a:rPr lang="en-US" sz="2800" dirty="0">
                  <a:latin typeface="Times New Roman"/>
                  <a:cs typeface="Times New Roman"/>
                </a:rPr>
                <a:t>Different electric architectures were compared by analysis of the literature.</a:t>
              </a:r>
            </a:p>
            <a:p>
              <a:pPr marL="457200" indent="-457200" algn="just">
                <a:spcAft>
                  <a:spcPts val="600"/>
                </a:spcAft>
                <a:buFont typeface="Arial" panose="020B0604020202020204" pitchFamily="34" charset="0"/>
                <a:buChar char="•"/>
              </a:pPr>
              <a:r>
                <a:rPr lang="en-US" sz="2800" dirty="0">
                  <a:latin typeface="Times New Roman"/>
                  <a:cs typeface="Times New Roman"/>
                </a:rPr>
                <a:t>A Dual Active Bridge converter was selected due to its high efficiency and increased interest in the literature.</a:t>
              </a:r>
            </a:p>
            <a:p>
              <a:pPr marL="457200" indent="-457200" algn="just">
                <a:spcAft>
                  <a:spcPts val="600"/>
                </a:spcAft>
                <a:buFont typeface="Arial" panose="020B0604020202020204" pitchFamily="34" charset="0"/>
                <a:buChar char="•"/>
              </a:pPr>
              <a:r>
                <a:rPr lang="en-US" sz="2800" dirty="0">
                  <a:latin typeface="Times New Roman"/>
                  <a:cs typeface="Times New Roman"/>
                </a:rPr>
                <a:t>A basic Dual Active Bridge converter was modelled in Simulink – illustrated Simulink as a useful tool for analysis of circuitry for this application.</a:t>
              </a:r>
            </a:p>
          </p:txBody>
        </p:sp>
        <p:sp>
          <p:nvSpPr>
            <p:cNvPr id="177" name="TextBox 176"/>
            <p:cNvSpPr txBox="1"/>
            <p:nvPr/>
          </p:nvSpPr>
          <p:spPr>
            <a:xfrm>
              <a:off x="34114657" y="17838275"/>
              <a:ext cx="9302450" cy="520436"/>
            </a:xfrm>
            <a:prstGeom prst="rect">
              <a:avLst/>
            </a:prstGeom>
            <a:solidFill>
              <a:srgbClr val="0A254E"/>
            </a:solidFill>
            <a:ln>
              <a:solidFill>
                <a:schemeClr val="tx1"/>
              </a:solidFill>
            </a:ln>
          </p:spPr>
          <p:txBody>
            <a:bodyPr wrap="square" lIns="131445" tIns="65723" rIns="131445" bIns="65723" rtlCol="0">
              <a:spAutoFit/>
            </a:bodyPr>
            <a:lstStyle/>
            <a:p>
              <a:pPr algn="ctr"/>
              <a:r>
                <a:rPr lang="en-US" sz="5000" dirty="0">
                  <a:solidFill>
                    <a:schemeClr val="bg1"/>
                  </a:solidFill>
                  <a:latin typeface="Garamond"/>
                  <a:cs typeface="Garamond"/>
                </a:rPr>
                <a:t>Conclusion/Future Work</a:t>
              </a:r>
            </a:p>
          </p:txBody>
        </p:sp>
      </p:grpSp>
      <p:sp>
        <p:nvSpPr>
          <p:cNvPr id="178" name="TextBox 177"/>
          <p:cNvSpPr txBox="1"/>
          <p:nvPr/>
        </p:nvSpPr>
        <p:spPr>
          <a:xfrm>
            <a:off x="32660739" y="19165065"/>
            <a:ext cx="10537525"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 and Acknowledgments</a:t>
            </a:r>
            <a:endParaRPr lang="en-US" sz="6000" dirty="0">
              <a:solidFill>
                <a:schemeClr val="bg1"/>
              </a:solidFill>
              <a:latin typeface="Times New Roman"/>
              <a:cs typeface="Times New Roman"/>
            </a:endParaRPr>
          </a:p>
        </p:txBody>
      </p:sp>
      <p:grpSp>
        <p:nvGrpSpPr>
          <p:cNvPr id="179" name="Group 178"/>
          <p:cNvGrpSpPr/>
          <p:nvPr/>
        </p:nvGrpSpPr>
        <p:grpSpPr>
          <a:xfrm>
            <a:off x="32634782" y="4791532"/>
            <a:ext cx="10537032" cy="4931589"/>
            <a:chOff x="33928267" y="5947654"/>
            <a:chExt cx="9278259" cy="11334895"/>
          </a:xfrm>
        </p:grpSpPr>
        <p:sp>
          <p:nvSpPr>
            <p:cNvPr id="180" name="TextBox 179"/>
            <p:cNvSpPr txBox="1"/>
            <p:nvPr/>
          </p:nvSpPr>
          <p:spPr>
            <a:xfrm>
              <a:off x="33928267" y="5947654"/>
              <a:ext cx="9278259" cy="11334895"/>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2" name="Rectangle 181"/>
            <p:cNvSpPr/>
            <p:nvPr/>
          </p:nvSpPr>
          <p:spPr>
            <a:xfrm>
              <a:off x="34071065" y="6192201"/>
              <a:ext cx="8956371" cy="6072964"/>
            </a:xfrm>
            <a:prstGeom prst="rect">
              <a:avLst/>
            </a:prstGeom>
          </p:spPr>
          <p:txBody>
            <a:bodyPr wrap="square">
              <a:spAutoFit/>
            </a:bodyPr>
            <a:lstStyle/>
            <a:p>
              <a:pPr marL="457200" indent="-457200">
                <a:spcAft>
                  <a:spcPts val="600"/>
                </a:spcAft>
                <a:buFont typeface="Arial" panose="020B0604020202020204" pitchFamily="34" charset="0"/>
                <a:buChar char="•"/>
              </a:pPr>
              <a:r>
                <a:rPr lang="en-US" sz="2800" dirty="0">
                  <a:effectLst/>
                  <a:latin typeface="Times New Roman" panose="02020603050405020304" pitchFamily="18" charset="0"/>
                  <a:ea typeface="Calibri" panose="020F0502020204030204" pitchFamily="34" charset="0"/>
                </a:rPr>
                <a:t>As the researcher does not know the specific application of the DEG (rather simply wants to build one), the circuit design should focus on choosing the simplest, yet efficient circuit. </a:t>
              </a:r>
            </a:p>
            <a:p>
              <a:pPr marL="457200" indent="-457200">
                <a:spcAft>
                  <a:spcPts val="600"/>
                </a:spcAft>
                <a:buFont typeface="Arial" panose="020B0604020202020204" pitchFamily="34" charset="0"/>
                <a:buChar char="•"/>
              </a:pPr>
              <a:r>
                <a:rPr lang="en-US" sz="2800" dirty="0">
                  <a:effectLst/>
                  <a:latin typeface="Times New Roman" panose="02020603050405020304" pitchFamily="18" charset="0"/>
                  <a:ea typeface="Calibri" panose="020F0502020204030204" pitchFamily="34" charset="0"/>
                </a:rPr>
                <a:t>Self-priming circuits, though simple in components compared to DABs, requires multiple cycles of DEG deformation before a high operating voltage is achieved. An energy collection circuit would also be required. Thus, the researcher selected the DAB as the initial circuit for his DEG design. </a:t>
              </a:r>
            </a:p>
            <a:p>
              <a:pPr marL="457200" indent="-457200">
                <a:spcAft>
                  <a:spcPts val="600"/>
                </a:spcAft>
                <a:buFont typeface="Arial" panose="020B0604020202020204" pitchFamily="34" charset="0"/>
                <a:buChar char="•"/>
              </a:pPr>
              <a:r>
                <a:rPr lang="en-US" sz="2800" dirty="0">
                  <a:latin typeface="Times New Roman" panose="02020603050405020304" pitchFamily="18" charset="0"/>
                  <a:ea typeface="Calibri" panose="020F0502020204030204" pitchFamily="34" charset="0"/>
                </a:rPr>
                <a:t>MATLAB Simulink effective yet complex tool for analysis of circuitry. </a:t>
              </a:r>
              <a:endParaRPr lang="en-US" sz="2800" dirty="0">
                <a:effectLst/>
                <a:latin typeface="Times New Roman" panose="02020603050405020304" pitchFamily="18" charset="0"/>
                <a:ea typeface="Calibri" panose="020F0502020204030204" pitchFamily="34" charset="0"/>
              </a:endParaRPr>
            </a:p>
            <a:p>
              <a:pPr>
                <a:spcAft>
                  <a:spcPts val="600"/>
                </a:spcAft>
              </a:pPr>
              <a:endParaRPr lang="en-US" sz="2400" dirty="0">
                <a:latin typeface="Times New Roman"/>
                <a:cs typeface="Times New Roman"/>
              </a:endParaRPr>
            </a:p>
          </p:txBody>
        </p:sp>
      </p:grpSp>
      <p:sp>
        <p:nvSpPr>
          <p:cNvPr id="80" name="TextBox 79">
            <a:extLst>
              <a:ext uri="{FF2B5EF4-FFF2-40B4-BE49-F238E27FC236}">
                <a16:creationId xmlns:a16="http://schemas.microsoft.com/office/drawing/2014/main" id="{8408BCBC-61CE-4AD0-A58E-03E47FB507F6}"/>
              </a:ext>
            </a:extLst>
          </p:cNvPr>
          <p:cNvSpPr txBox="1"/>
          <p:nvPr/>
        </p:nvSpPr>
        <p:spPr>
          <a:xfrm>
            <a:off x="742129" y="21519815"/>
            <a:ext cx="11887200" cy="90217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5000" dirty="0">
                <a:solidFill>
                  <a:schemeClr val="bg1"/>
                </a:solidFill>
                <a:latin typeface="Times New Roman"/>
                <a:cs typeface="Times New Roman"/>
              </a:rPr>
              <a:t>Methods</a:t>
            </a:r>
          </a:p>
        </p:txBody>
      </p:sp>
      <p:sp>
        <p:nvSpPr>
          <p:cNvPr id="19" name="TextBox 18">
            <a:extLst>
              <a:ext uri="{FF2B5EF4-FFF2-40B4-BE49-F238E27FC236}">
                <a16:creationId xmlns:a16="http://schemas.microsoft.com/office/drawing/2014/main" id="{E9429C9D-A715-48F0-A940-B1AB4EE267FB}"/>
              </a:ext>
            </a:extLst>
          </p:cNvPr>
          <p:cNvSpPr txBox="1"/>
          <p:nvPr/>
        </p:nvSpPr>
        <p:spPr>
          <a:xfrm>
            <a:off x="14431094" y="10187100"/>
            <a:ext cx="10019530" cy="3046988"/>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Figure 1. A diagram of a dielectric elastomer generator (Photo by Isaac Liu). State A shows the DEG in its undeformed state. An external load then expands the DEG from State A to State B. A charge is then deposited on the DEG (priming the DEG), leading to State C. The load is then removed and the DEG returns to its undeformed state from State C to State D, generating energy as electrostatic energy is proportional to dielectric thickness and inversely proportional to dielectric area. The energy is then removed, returning the DEG from State D to State A. </a:t>
            </a:r>
          </a:p>
        </p:txBody>
      </p:sp>
      <p:sp>
        <p:nvSpPr>
          <p:cNvPr id="53" name="TextBox 52">
            <a:extLst>
              <a:ext uri="{FF2B5EF4-FFF2-40B4-BE49-F238E27FC236}">
                <a16:creationId xmlns:a16="http://schemas.microsoft.com/office/drawing/2014/main" id="{F8ED174F-6B64-43C6-B8B6-70BE47B68422}"/>
              </a:ext>
            </a:extLst>
          </p:cNvPr>
          <p:cNvSpPr txBox="1"/>
          <p:nvPr/>
        </p:nvSpPr>
        <p:spPr>
          <a:xfrm>
            <a:off x="14558214" y="29574459"/>
            <a:ext cx="16266444" cy="83099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Figure 4. Scope view of DAB output voltage signal (Photo by Isaac Liu). Subplot A shows how the voltage signal gives an appearance of being constant, but zooming in to the view in Subplot B, one can see how the voltage signal oscillates in an AC form.</a:t>
            </a:r>
          </a:p>
        </p:txBody>
      </p:sp>
      <p:sp>
        <p:nvSpPr>
          <p:cNvPr id="60" name="TextBox 59">
            <a:extLst>
              <a:ext uri="{FF2B5EF4-FFF2-40B4-BE49-F238E27FC236}">
                <a16:creationId xmlns:a16="http://schemas.microsoft.com/office/drawing/2014/main" id="{6DE6CA1F-6EA6-4393-8430-727C401FEDAD}"/>
              </a:ext>
            </a:extLst>
          </p:cNvPr>
          <p:cNvSpPr txBox="1"/>
          <p:nvPr/>
        </p:nvSpPr>
        <p:spPr>
          <a:xfrm>
            <a:off x="14431094" y="21821822"/>
            <a:ext cx="16393564" cy="1200329"/>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Figure 3. Dual Active Bridge (DAB) Converter topology in MATLAB Simulink (Photo by Isaac Liu). By alternating MOSFET switches, a DC current can be broken down into an AC-like voltage. The voltage would then be transformed across the circuit (to a higher voltage), and then the switches on the other side of the circuit can convert the voltage back to a DC voltage source. </a:t>
            </a:r>
          </a:p>
        </p:txBody>
      </p:sp>
      <p:sp>
        <p:nvSpPr>
          <p:cNvPr id="68" name="TextBox 67">
            <a:extLst>
              <a:ext uri="{FF2B5EF4-FFF2-40B4-BE49-F238E27FC236}">
                <a16:creationId xmlns:a16="http://schemas.microsoft.com/office/drawing/2014/main" id="{1A89587C-9017-4478-A3A8-7261B4F5FB31}"/>
              </a:ext>
            </a:extLst>
          </p:cNvPr>
          <p:cNvSpPr txBox="1"/>
          <p:nvPr/>
        </p:nvSpPr>
        <p:spPr>
          <a:xfrm>
            <a:off x="14501211" y="2344344"/>
            <a:ext cx="16143903" cy="1188080"/>
          </a:xfrm>
          <a:prstGeom prst="rect">
            <a:avLst/>
          </a:prstGeom>
          <a:noFill/>
          <a:ln w="12700" cap="rnd" cmpd="sng">
            <a:no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5000" dirty="0">
                <a:latin typeface="Times New Roman" panose="02020603050405020304" pitchFamily="18" charset="0"/>
              </a:rPr>
              <a:t>Isaac Liu &amp; Dr. Hector Medina</a:t>
            </a:r>
          </a:p>
        </p:txBody>
      </p:sp>
      <p:sp>
        <p:nvSpPr>
          <p:cNvPr id="70" name="TextBox 69">
            <a:extLst>
              <a:ext uri="{FF2B5EF4-FFF2-40B4-BE49-F238E27FC236}">
                <a16:creationId xmlns:a16="http://schemas.microsoft.com/office/drawing/2014/main" id="{5073B31D-C30C-4A5A-9704-A9EFB78E10AA}"/>
              </a:ext>
            </a:extLst>
          </p:cNvPr>
          <p:cNvSpPr txBox="1"/>
          <p:nvPr/>
        </p:nvSpPr>
        <p:spPr>
          <a:xfrm>
            <a:off x="32634784" y="3966945"/>
            <a:ext cx="10537032"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Preliminary Observations</a:t>
            </a:r>
            <a:endParaRPr lang="en-US" sz="6000" dirty="0">
              <a:solidFill>
                <a:schemeClr val="bg1"/>
              </a:solidFill>
              <a:latin typeface="Times New Roman"/>
              <a:cs typeface="Times New Roman"/>
            </a:endParaRPr>
          </a:p>
        </p:txBody>
      </p:sp>
      <p:sp>
        <p:nvSpPr>
          <p:cNvPr id="36" name="Rectangle 35">
            <a:extLst>
              <a:ext uri="{FF2B5EF4-FFF2-40B4-BE49-F238E27FC236}">
                <a16:creationId xmlns:a16="http://schemas.microsoft.com/office/drawing/2014/main" id="{0FBFC9F7-A3CB-426F-9133-6B51138047A5}"/>
              </a:ext>
            </a:extLst>
          </p:cNvPr>
          <p:cNvSpPr/>
          <p:nvPr/>
        </p:nvSpPr>
        <p:spPr bwMode="auto">
          <a:xfrm>
            <a:off x="15374747" y="5480353"/>
            <a:ext cx="1371600" cy="137160"/>
          </a:xfrm>
          <a:prstGeom prst="rect">
            <a:avLst/>
          </a:prstGeom>
          <a:solidFill>
            <a:srgbClr val="000000"/>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cxnSp>
        <p:nvCxnSpPr>
          <p:cNvPr id="37" name="Straight Connector 36">
            <a:extLst>
              <a:ext uri="{FF2B5EF4-FFF2-40B4-BE49-F238E27FC236}">
                <a16:creationId xmlns:a16="http://schemas.microsoft.com/office/drawing/2014/main" id="{80EB8DD4-6FA8-46E7-85CE-00E21B529DAA}"/>
              </a:ext>
            </a:extLst>
          </p:cNvPr>
          <p:cNvCxnSpPr>
            <a:cxnSpLocks/>
          </p:cNvCxnSpPr>
          <p:nvPr/>
        </p:nvCxnSpPr>
        <p:spPr bwMode="auto">
          <a:xfrm flipH="1">
            <a:off x="16056448" y="5126334"/>
            <a:ext cx="238587" cy="209938"/>
          </a:xfrm>
          <a:prstGeom prst="line">
            <a:avLst/>
          </a:prstGeom>
          <a:noFill/>
          <a:ln w="9525" cap="flat" cmpd="sng" algn="ctr">
            <a:solidFill>
              <a:srgbClr val="000000">
                <a:shade val="95000"/>
                <a:satMod val="105000"/>
              </a:srgbClr>
            </a:solidFill>
            <a:prstDash val="solid"/>
            <a:headEnd type="none" w="med" len="med"/>
            <a:tailEnd type="none" w="med" len="med"/>
          </a:ln>
          <a:effectLst/>
        </p:spPr>
      </p:cxnSp>
      <p:cxnSp>
        <p:nvCxnSpPr>
          <p:cNvPr id="38" name="Straight Connector 37">
            <a:extLst>
              <a:ext uri="{FF2B5EF4-FFF2-40B4-BE49-F238E27FC236}">
                <a16:creationId xmlns:a16="http://schemas.microsoft.com/office/drawing/2014/main" id="{47C7030C-47C0-4E8A-83DF-96E2091C4678}"/>
              </a:ext>
            </a:extLst>
          </p:cNvPr>
          <p:cNvCxnSpPr>
            <a:cxnSpLocks/>
          </p:cNvCxnSpPr>
          <p:nvPr/>
        </p:nvCxnSpPr>
        <p:spPr bwMode="auto">
          <a:xfrm flipV="1">
            <a:off x="16019332" y="5793225"/>
            <a:ext cx="31616" cy="290429"/>
          </a:xfrm>
          <a:prstGeom prst="line">
            <a:avLst/>
          </a:prstGeom>
          <a:noFill/>
          <a:ln w="9525" cap="flat" cmpd="sng" algn="ctr">
            <a:solidFill>
              <a:srgbClr val="000000">
                <a:shade val="95000"/>
                <a:satMod val="105000"/>
              </a:srgbClr>
            </a:solidFill>
            <a:prstDash val="solid"/>
            <a:headEnd type="none" w="med" len="med"/>
            <a:tailEnd type="none" w="med" len="med"/>
          </a:ln>
          <a:effectLst/>
        </p:spPr>
      </p:cxnSp>
      <p:cxnSp>
        <p:nvCxnSpPr>
          <p:cNvPr id="39" name="Straight Connector 38">
            <a:extLst>
              <a:ext uri="{FF2B5EF4-FFF2-40B4-BE49-F238E27FC236}">
                <a16:creationId xmlns:a16="http://schemas.microsoft.com/office/drawing/2014/main" id="{C5CE1603-3744-41A0-85C6-426106CBDBC8}"/>
              </a:ext>
            </a:extLst>
          </p:cNvPr>
          <p:cNvCxnSpPr>
            <a:cxnSpLocks/>
          </p:cNvCxnSpPr>
          <p:nvPr/>
        </p:nvCxnSpPr>
        <p:spPr bwMode="auto">
          <a:xfrm>
            <a:off x="14900101" y="5225700"/>
            <a:ext cx="371175" cy="337460"/>
          </a:xfrm>
          <a:prstGeom prst="line">
            <a:avLst/>
          </a:prstGeom>
          <a:noFill/>
          <a:ln w="9525" cap="flat" cmpd="sng" algn="ctr">
            <a:solidFill>
              <a:srgbClr val="000000">
                <a:shade val="95000"/>
                <a:satMod val="105000"/>
              </a:srgbClr>
            </a:solidFill>
            <a:prstDash val="solid"/>
            <a:headEnd type="none" w="med" len="med"/>
            <a:tailEnd type="none" w="med" len="med"/>
          </a:ln>
          <a:effectLst/>
        </p:spPr>
      </p:cxnSp>
      <p:sp>
        <p:nvSpPr>
          <p:cNvPr id="40" name="TextBox 39">
            <a:extLst>
              <a:ext uri="{FF2B5EF4-FFF2-40B4-BE49-F238E27FC236}">
                <a16:creationId xmlns:a16="http://schemas.microsoft.com/office/drawing/2014/main" id="{B3195EEB-E14E-4708-BE8A-BE0EC86E7C7C}"/>
              </a:ext>
            </a:extLst>
          </p:cNvPr>
          <p:cNvSpPr txBox="1"/>
          <p:nvPr/>
        </p:nvSpPr>
        <p:spPr>
          <a:xfrm>
            <a:off x="14431094" y="4400292"/>
            <a:ext cx="1394934" cy="830997"/>
          </a:xfrm>
          <a:prstGeom prst="rect">
            <a:avLst/>
          </a:prstGeom>
          <a:noFill/>
        </p:spPr>
        <p:txBody>
          <a:bodyPr wrap="none" rtlCol="0">
            <a:spAutoFit/>
          </a:bodyPr>
          <a:lstStyle/>
          <a:p>
            <a:pP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Dielectric</a:t>
            </a:r>
          </a:p>
          <a:p>
            <a:pP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elastomer</a:t>
            </a:r>
          </a:p>
        </p:txBody>
      </p:sp>
      <p:sp>
        <p:nvSpPr>
          <p:cNvPr id="41" name="TextBox 40">
            <a:extLst>
              <a:ext uri="{FF2B5EF4-FFF2-40B4-BE49-F238E27FC236}">
                <a16:creationId xmlns:a16="http://schemas.microsoft.com/office/drawing/2014/main" id="{0258CD34-2E56-413C-BE96-6BF2E73019E6}"/>
              </a:ext>
            </a:extLst>
          </p:cNvPr>
          <p:cNvSpPr txBox="1"/>
          <p:nvPr/>
        </p:nvSpPr>
        <p:spPr>
          <a:xfrm>
            <a:off x="16109908" y="4601916"/>
            <a:ext cx="1309974" cy="461665"/>
          </a:xfrm>
          <a:prstGeom prst="rect">
            <a:avLst/>
          </a:prstGeom>
          <a:noFill/>
        </p:spPr>
        <p:txBody>
          <a:bodyPr wrap="none" rtlCol="0">
            <a:spAutoFit/>
          </a:bodyPr>
          <a:lstStyle/>
          <a:p>
            <a:pP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electrode</a:t>
            </a:r>
          </a:p>
        </p:txBody>
      </p:sp>
      <p:sp>
        <p:nvSpPr>
          <p:cNvPr id="42" name="TextBox 41">
            <a:extLst>
              <a:ext uri="{FF2B5EF4-FFF2-40B4-BE49-F238E27FC236}">
                <a16:creationId xmlns:a16="http://schemas.microsoft.com/office/drawing/2014/main" id="{12B3F3D3-C3A2-47CC-B937-081E8F9D017D}"/>
              </a:ext>
            </a:extLst>
          </p:cNvPr>
          <p:cNvSpPr txBox="1"/>
          <p:nvPr/>
        </p:nvSpPr>
        <p:spPr>
          <a:xfrm>
            <a:off x="15432275" y="5982424"/>
            <a:ext cx="1309974" cy="461665"/>
          </a:xfrm>
          <a:prstGeom prst="rect">
            <a:avLst/>
          </a:prstGeom>
          <a:noFill/>
        </p:spPr>
        <p:txBody>
          <a:bodyPr wrap="none" rtlCol="0">
            <a:spAutoFit/>
          </a:bodyPr>
          <a:lstStyle/>
          <a:p>
            <a:pP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electrode</a:t>
            </a:r>
          </a:p>
        </p:txBody>
      </p:sp>
      <p:sp>
        <p:nvSpPr>
          <p:cNvPr id="43" name="Rectangle 42">
            <a:extLst>
              <a:ext uri="{FF2B5EF4-FFF2-40B4-BE49-F238E27FC236}">
                <a16:creationId xmlns:a16="http://schemas.microsoft.com/office/drawing/2014/main" id="{D9CD79E5-F4AC-4B01-92BD-108A5716844E}"/>
              </a:ext>
            </a:extLst>
          </p:cNvPr>
          <p:cNvSpPr/>
          <p:nvPr/>
        </p:nvSpPr>
        <p:spPr bwMode="auto">
          <a:xfrm>
            <a:off x="15374747" y="5380855"/>
            <a:ext cx="1371600" cy="91440"/>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20000"/>
              </a:spcBef>
              <a:spcAft>
                <a:spcPct val="0"/>
              </a:spcAft>
              <a:defRPr/>
            </a:pPr>
            <a:endParaRPr lang="en-US" sz="2800" b="1" kern="0" baseline="-25000">
              <a:solidFill>
                <a:prstClr val="black"/>
              </a:solidFill>
              <a:latin typeface="Arial" charset="0"/>
            </a:endParaRPr>
          </a:p>
        </p:txBody>
      </p:sp>
      <p:sp>
        <p:nvSpPr>
          <p:cNvPr id="44" name="Rectangle 43">
            <a:extLst>
              <a:ext uri="{FF2B5EF4-FFF2-40B4-BE49-F238E27FC236}">
                <a16:creationId xmlns:a16="http://schemas.microsoft.com/office/drawing/2014/main" id="{38089EFE-C095-4D26-ADE2-6AF017F479CC}"/>
              </a:ext>
            </a:extLst>
          </p:cNvPr>
          <p:cNvSpPr/>
          <p:nvPr/>
        </p:nvSpPr>
        <p:spPr bwMode="auto">
          <a:xfrm>
            <a:off x="15374747" y="5611814"/>
            <a:ext cx="1371600" cy="91440"/>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45" name="TextBox 44">
            <a:extLst>
              <a:ext uri="{FF2B5EF4-FFF2-40B4-BE49-F238E27FC236}">
                <a16:creationId xmlns:a16="http://schemas.microsoft.com/office/drawing/2014/main" id="{E50F54E1-29CE-4841-A55A-09E8305C01BE}"/>
              </a:ext>
            </a:extLst>
          </p:cNvPr>
          <p:cNvSpPr txBox="1"/>
          <p:nvPr/>
        </p:nvSpPr>
        <p:spPr>
          <a:xfrm>
            <a:off x="14709522" y="5886022"/>
            <a:ext cx="518091" cy="646331"/>
          </a:xfrm>
          <a:prstGeom prst="rect">
            <a:avLst/>
          </a:prstGeom>
          <a:noFill/>
        </p:spPr>
        <p:txBody>
          <a:bodyPr wrap="none" rtlCol="0">
            <a:spAutoFit/>
          </a:bodyPr>
          <a:lstStyle/>
          <a:p>
            <a:pPr defTabSz="914400" eaLnBrk="0" fontAlgn="base" hangingPunct="0">
              <a:spcBef>
                <a:spcPct val="0"/>
              </a:spcBef>
              <a:spcAft>
                <a:spcPct val="0"/>
              </a:spcAft>
            </a:pPr>
            <a:r>
              <a:rPr lang="en-US" sz="3600" b="1" dirty="0">
                <a:solidFill>
                  <a:srgbClr val="000000"/>
                </a:solidFill>
                <a:latin typeface="Times New Roman" panose="02020603050405020304" pitchFamily="18" charset="0"/>
                <a:cs typeface="Times New Roman" panose="02020603050405020304" pitchFamily="18" charset="0"/>
              </a:rPr>
              <a:t>A</a:t>
            </a:r>
          </a:p>
        </p:txBody>
      </p:sp>
      <p:sp>
        <p:nvSpPr>
          <p:cNvPr id="46" name="Rectangle 45">
            <a:extLst>
              <a:ext uri="{FF2B5EF4-FFF2-40B4-BE49-F238E27FC236}">
                <a16:creationId xmlns:a16="http://schemas.microsoft.com/office/drawing/2014/main" id="{FF572453-0CF5-47D8-8A9E-83FD92304B29}"/>
              </a:ext>
            </a:extLst>
          </p:cNvPr>
          <p:cNvSpPr/>
          <p:nvPr/>
        </p:nvSpPr>
        <p:spPr bwMode="auto">
          <a:xfrm>
            <a:off x="20507557" y="5446452"/>
            <a:ext cx="2743200" cy="45720"/>
          </a:xfrm>
          <a:prstGeom prst="rect">
            <a:avLst/>
          </a:prstGeom>
          <a:solidFill>
            <a:srgbClr val="000000"/>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47" name="Arrow: Down 46">
            <a:extLst>
              <a:ext uri="{FF2B5EF4-FFF2-40B4-BE49-F238E27FC236}">
                <a16:creationId xmlns:a16="http://schemas.microsoft.com/office/drawing/2014/main" id="{BA142509-5D5D-4B4F-AE0C-645067FC05ED}"/>
              </a:ext>
            </a:extLst>
          </p:cNvPr>
          <p:cNvSpPr/>
          <p:nvPr/>
        </p:nvSpPr>
        <p:spPr bwMode="auto">
          <a:xfrm rot="5400000">
            <a:off x="20022456" y="5232161"/>
            <a:ext cx="228600" cy="445584"/>
          </a:xfrm>
          <a:prstGeom prst="downArrow">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48" name="Rectangle 47">
            <a:extLst>
              <a:ext uri="{FF2B5EF4-FFF2-40B4-BE49-F238E27FC236}">
                <a16:creationId xmlns:a16="http://schemas.microsoft.com/office/drawing/2014/main" id="{135ABD9A-649D-4634-BE13-970D6833EA9B}"/>
              </a:ext>
            </a:extLst>
          </p:cNvPr>
          <p:cNvSpPr/>
          <p:nvPr/>
        </p:nvSpPr>
        <p:spPr bwMode="auto">
          <a:xfrm>
            <a:off x="20507334" y="5376728"/>
            <a:ext cx="2743200" cy="64008"/>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25000" noProof="0">
              <a:ln>
                <a:noFill/>
              </a:ln>
              <a:solidFill>
                <a:prstClr val="black"/>
              </a:solidFill>
              <a:effectLst/>
              <a:uLnTx/>
              <a:uFillTx/>
              <a:latin typeface="Arial" charset="0"/>
            </a:endParaRPr>
          </a:p>
        </p:txBody>
      </p:sp>
      <p:sp>
        <p:nvSpPr>
          <p:cNvPr id="49" name="Rectangle 48">
            <a:extLst>
              <a:ext uri="{FF2B5EF4-FFF2-40B4-BE49-F238E27FC236}">
                <a16:creationId xmlns:a16="http://schemas.microsoft.com/office/drawing/2014/main" id="{313031B3-5DF3-4F07-8FD7-889BE40075C9}"/>
              </a:ext>
            </a:extLst>
          </p:cNvPr>
          <p:cNvSpPr/>
          <p:nvPr/>
        </p:nvSpPr>
        <p:spPr bwMode="auto">
          <a:xfrm>
            <a:off x="20507334" y="5483575"/>
            <a:ext cx="2743200" cy="64008"/>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lvl="0" indent="-342900" defTabSz="914400" eaLnBrk="0" fontAlgn="base" latinLnBrk="0" hangingPunct="0">
              <a:lnSpc>
                <a:spcPct val="100000"/>
              </a:lnSpc>
              <a:spcBef>
                <a:spcPct val="20000"/>
              </a:spcBef>
              <a:spcAft>
                <a:spcPct val="0"/>
              </a:spcAft>
              <a:buClrTx/>
              <a:buSzTx/>
              <a:buFontTx/>
              <a:buChar char="•"/>
              <a:tabLst/>
              <a:defRPr/>
            </a:pPr>
            <a:endParaRPr kumimoji="0" lang="en-US" sz="2800" b="1" i="0" u="none" strike="noStrike" kern="0" cap="none" spc="0" normalizeH="0" baseline="-25000" noProof="0">
              <a:ln>
                <a:noFill/>
              </a:ln>
              <a:solidFill>
                <a:srgbClr val="FFFFFF"/>
              </a:solidFill>
              <a:effectLst/>
              <a:uLnTx/>
              <a:uFillTx/>
              <a:latin typeface="Arial" charset="0"/>
            </a:endParaRPr>
          </a:p>
        </p:txBody>
      </p:sp>
      <p:sp>
        <p:nvSpPr>
          <p:cNvPr id="50" name="TextBox 49">
            <a:extLst>
              <a:ext uri="{FF2B5EF4-FFF2-40B4-BE49-F238E27FC236}">
                <a16:creationId xmlns:a16="http://schemas.microsoft.com/office/drawing/2014/main" id="{828FDA9D-E832-4C30-84E3-43F99FEBE16F}"/>
              </a:ext>
            </a:extLst>
          </p:cNvPr>
          <p:cNvSpPr txBox="1"/>
          <p:nvPr/>
        </p:nvSpPr>
        <p:spPr>
          <a:xfrm>
            <a:off x="19472022" y="5850417"/>
            <a:ext cx="438535" cy="646331"/>
          </a:xfrm>
          <a:prstGeom prst="rect">
            <a:avLst/>
          </a:prstGeom>
          <a:noFill/>
        </p:spPr>
        <p:txBody>
          <a:bodyPr wrap="square" rtlCol="0">
            <a:spAutoFit/>
          </a:bodyPr>
          <a:lstStyle/>
          <a:p>
            <a:pPr defTabSz="914400" eaLnBrk="0" fontAlgn="base" hangingPunct="0">
              <a:spcBef>
                <a:spcPct val="0"/>
              </a:spcBef>
              <a:spcAft>
                <a:spcPct val="0"/>
              </a:spcAft>
            </a:pPr>
            <a:r>
              <a:rPr lang="en-US" sz="3600" b="1" dirty="0">
                <a:solidFill>
                  <a:srgbClr val="000000"/>
                </a:solidFill>
                <a:latin typeface="Times New Roman" panose="02020603050405020304" pitchFamily="18" charset="0"/>
                <a:cs typeface="Times New Roman" panose="02020603050405020304" pitchFamily="18" charset="0"/>
              </a:rPr>
              <a:t>B</a:t>
            </a:r>
          </a:p>
        </p:txBody>
      </p:sp>
      <p:sp>
        <p:nvSpPr>
          <p:cNvPr id="51" name="TextBox 50">
            <a:extLst>
              <a:ext uri="{FF2B5EF4-FFF2-40B4-BE49-F238E27FC236}">
                <a16:creationId xmlns:a16="http://schemas.microsoft.com/office/drawing/2014/main" id="{A0F741EC-2D34-438F-9DFD-1603622DA2AC}"/>
              </a:ext>
            </a:extLst>
          </p:cNvPr>
          <p:cNvSpPr txBox="1"/>
          <p:nvPr/>
        </p:nvSpPr>
        <p:spPr>
          <a:xfrm>
            <a:off x="19472022" y="9231686"/>
            <a:ext cx="518091" cy="646331"/>
          </a:xfrm>
          <a:prstGeom prst="rect">
            <a:avLst/>
          </a:prstGeom>
          <a:noFill/>
        </p:spPr>
        <p:txBody>
          <a:bodyPr wrap="none" rtlCol="0">
            <a:spAutoFit/>
          </a:bodyPr>
          <a:lstStyle/>
          <a:p>
            <a:pPr defTabSz="914400" eaLnBrk="0" fontAlgn="base" hangingPunct="0">
              <a:spcBef>
                <a:spcPct val="0"/>
              </a:spcBef>
              <a:spcAft>
                <a:spcPct val="0"/>
              </a:spcAft>
            </a:pPr>
            <a:r>
              <a:rPr lang="en-US" sz="3600" b="1" dirty="0">
                <a:solidFill>
                  <a:srgbClr val="000000"/>
                </a:solidFill>
                <a:latin typeface="Times New Roman" panose="02020603050405020304" pitchFamily="18" charset="0"/>
                <a:cs typeface="Times New Roman" panose="02020603050405020304" pitchFamily="18" charset="0"/>
              </a:rPr>
              <a:t>C</a:t>
            </a:r>
          </a:p>
        </p:txBody>
      </p:sp>
      <p:sp>
        <p:nvSpPr>
          <p:cNvPr id="52" name="TextBox 51">
            <a:extLst>
              <a:ext uri="{FF2B5EF4-FFF2-40B4-BE49-F238E27FC236}">
                <a16:creationId xmlns:a16="http://schemas.microsoft.com/office/drawing/2014/main" id="{A4158281-1035-4204-BF19-1775D3736352}"/>
              </a:ext>
            </a:extLst>
          </p:cNvPr>
          <p:cNvSpPr txBox="1"/>
          <p:nvPr/>
        </p:nvSpPr>
        <p:spPr>
          <a:xfrm>
            <a:off x="14709522" y="9234110"/>
            <a:ext cx="518091" cy="646331"/>
          </a:xfrm>
          <a:prstGeom prst="rect">
            <a:avLst/>
          </a:prstGeom>
          <a:noFill/>
        </p:spPr>
        <p:txBody>
          <a:bodyPr wrap="none" rtlCol="0">
            <a:spAutoFit/>
          </a:bodyPr>
          <a:lstStyle/>
          <a:p>
            <a:pPr defTabSz="914400" eaLnBrk="0" fontAlgn="base" hangingPunct="0">
              <a:spcBef>
                <a:spcPct val="0"/>
              </a:spcBef>
              <a:spcAft>
                <a:spcPct val="0"/>
              </a:spcAft>
            </a:pPr>
            <a:r>
              <a:rPr lang="en-US" sz="3600" b="1" dirty="0">
                <a:solidFill>
                  <a:srgbClr val="000000"/>
                </a:solidFill>
                <a:latin typeface="Times New Roman" panose="02020603050405020304" pitchFamily="18" charset="0"/>
                <a:cs typeface="Times New Roman" panose="02020603050405020304" pitchFamily="18" charset="0"/>
              </a:rPr>
              <a:t>D</a:t>
            </a:r>
          </a:p>
        </p:txBody>
      </p:sp>
      <p:sp>
        <p:nvSpPr>
          <p:cNvPr id="54" name="TextBox 53">
            <a:extLst>
              <a:ext uri="{FF2B5EF4-FFF2-40B4-BE49-F238E27FC236}">
                <a16:creationId xmlns:a16="http://schemas.microsoft.com/office/drawing/2014/main" id="{A7F17D33-DADC-4B09-A2D4-2192CBF7213E}"/>
              </a:ext>
            </a:extLst>
          </p:cNvPr>
          <p:cNvSpPr txBox="1"/>
          <p:nvPr/>
        </p:nvSpPr>
        <p:spPr>
          <a:xfrm>
            <a:off x="21211531" y="8026883"/>
            <a:ext cx="1383521" cy="830997"/>
          </a:xfrm>
          <a:prstGeom prst="rect">
            <a:avLst/>
          </a:prstGeom>
          <a:noFill/>
        </p:spPr>
        <p:txBody>
          <a:bodyPr wrap="square" rtlCol="0">
            <a:spAutoFit/>
          </a:bodyPr>
          <a:lstStyle/>
          <a:p>
            <a:pPr algn="ct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Positive Charge</a:t>
            </a:r>
          </a:p>
        </p:txBody>
      </p:sp>
      <p:sp>
        <p:nvSpPr>
          <p:cNvPr id="59" name="TextBox 58">
            <a:extLst>
              <a:ext uri="{FF2B5EF4-FFF2-40B4-BE49-F238E27FC236}">
                <a16:creationId xmlns:a16="http://schemas.microsoft.com/office/drawing/2014/main" id="{CA180C9B-4BFC-4D5F-AB64-8D2BAC0B9132}"/>
              </a:ext>
            </a:extLst>
          </p:cNvPr>
          <p:cNvSpPr txBox="1"/>
          <p:nvPr/>
        </p:nvSpPr>
        <p:spPr>
          <a:xfrm>
            <a:off x="21052056" y="9070378"/>
            <a:ext cx="1700649" cy="830997"/>
          </a:xfrm>
          <a:prstGeom prst="rect">
            <a:avLst/>
          </a:prstGeom>
          <a:noFill/>
        </p:spPr>
        <p:txBody>
          <a:bodyPr wrap="square" rtlCol="0">
            <a:spAutoFit/>
          </a:bodyPr>
          <a:lstStyle/>
          <a:p>
            <a:pPr algn="ct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Negative Charge</a:t>
            </a:r>
          </a:p>
        </p:txBody>
      </p:sp>
      <p:sp>
        <p:nvSpPr>
          <p:cNvPr id="62" name="Arrow: Down 61">
            <a:extLst>
              <a:ext uri="{FF2B5EF4-FFF2-40B4-BE49-F238E27FC236}">
                <a16:creationId xmlns:a16="http://schemas.microsoft.com/office/drawing/2014/main" id="{1561FF3E-547E-4F49-BA14-EDB808D582F9}"/>
              </a:ext>
            </a:extLst>
          </p:cNvPr>
          <p:cNvSpPr/>
          <p:nvPr/>
        </p:nvSpPr>
        <p:spPr bwMode="auto">
          <a:xfrm rot="16200000">
            <a:off x="17953095" y="4910055"/>
            <a:ext cx="464069" cy="1122328"/>
          </a:xfrm>
          <a:prstGeom prst="downArrow">
            <a:avLst/>
          </a:prstGeom>
          <a:solidFill>
            <a:schemeClr val="accent2"/>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63" name="TextBox 62">
            <a:extLst>
              <a:ext uri="{FF2B5EF4-FFF2-40B4-BE49-F238E27FC236}">
                <a16:creationId xmlns:a16="http://schemas.microsoft.com/office/drawing/2014/main" id="{9860CE0D-AA23-4A09-A267-9C21B34AD94A}"/>
              </a:ext>
            </a:extLst>
          </p:cNvPr>
          <p:cNvSpPr txBox="1"/>
          <p:nvPr/>
        </p:nvSpPr>
        <p:spPr>
          <a:xfrm>
            <a:off x="19209374" y="4819079"/>
            <a:ext cx="1883849" cy="461665"/>
          </a:xfrm>
          <a:prstGeom prst="rect">
            <a:avLst/>
          </a:prstGeom>
          <a:noFill/>
        </p:spPr>
        <p:txBody>
          <a:bodyPr wrap="none" rtlCol="0">
            <a:spAutoFit/>
          </a:bodyPr>
          <a:lstStyle/>
          <a:p>
            <a:pP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Applied Load</a:t>
            </a:r>
          </a:p>
        </p:txBody>
      </p:sp>
      <p:sp>
        <p:nvSpPr>
          <p:cNvPr id="65" name="Arrow: Down 64">
            <a:extLst>
              <a:ext uri="{FF2B5EF4-FFF2-40B4-BE49-F238E27FC236}">
                <a16:creationId xmlns:a16="http://schemas.microsoft.com/office/drawing/2014/main" id="{2098C54E-B2B0-42E5-BB28-8A99EB02DBBB}"/>
              </a:ext>
            </a:extLst>
          </p:cNvPr>
          <p:cNvSpPr/>
          <p:nvPr/>
        </p:nvSpPr>
        <p:spPr bwMode="auto">
          <a:xfrm>
            <a:off x="21670832" y="6694848"/>
            <a:ext cx="464069" cy="1122328"/>
          </a:xfrm>
          <a:prstGeom prst="downArrow">
            <a:avLst/>
          </a:prstGeom>
          <a:solidFill>
            <a:schemeClr val="accent2"/>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66" name="Arrow: Down 65">
            <a:extLst>
              <a:ext uri="{FF2B5EF4-FFF2-40B4-BE49-F238E27FC236}">
                <a16:creationId xmlns:a16="http://schemas.microsoft.com/office/drawing/2014/main" id="{B207677A-7B86-41D8-93DA-D1B2CCDEFE21}"/>
              </a:ext>
            </a:extLst>
          </p:cNvPr>
          <p:cNvSpPr/>
          <p:nvPr/>
        </p:nvSpPr>
        <p:spPr bwMode="auto">
          <a:xfrm rot="5400000">
            <a:off x="17927593" y="8471229"/>
            <a:ext cx="464069" cy="1122328"/>
          </a:xfrm>
          <a:prstGeom prst="downArrow">
            <a:avLst/>
          </a:prstGeom>
          <a:solidFill>
            <a:schemeClr val="accent2"/>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67" name="Arrow: Down 66">
            <a:extLst>
              <a:ext uri="{FF2B5EF4-FFF2-40B4-BE49-F238E27FC236}">
                <a16:creationId xmlns:a16="http://schemas.microsoft.com/office/drawing/2014/main" id="{23F71194-EA1B-443B-B88F-81D309EAFEFC}"/>
              </a:ext>
            </a:extLst>
          </p:cNvPr>
          <p:cNvSpPr/>
          <p:nvPr/>
        </p:nvSpPr>
        <p:spPr bwMode="auto">
          <a:xfrm rot="10800000">
            <a:off x="16019332" y="6673507"/>
            <a:ext cx="464069" cy="1122328"/>
          </a:xfrm>
          <a:prstGeom prst="downArrow">
            <a:avLst/>
          </a:prstGeom>
          <a:solidFill>
            <a:schemeClr val="accent2"/>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69" name="TextBox 68">
            <a:extLst>
              <a:ext uri="{FF2B5EF4-FFF2-40B4-BE49-F238E27FC236}">
                <a16:creationId xmlns:a16="http://schemas.microsoft.com/office/drawing/2014/main" id="{5A4717B9-F0A3-4A69-9981-120CE012C841}"/>
              </a:ext>
            </a:extLst>
          </p:cNvPr>
          <p:cNvSpPr txBox="1"/>
          <p:nvPr/>
        </p:nvSpPr>
        <p:spPr>
          <a:xfrm>
            <a:off x="17082514" y="5787140"/>
            <a:ext cx="1955985" cy="461665"/>
          </a:xfrm>
          <a:prstGeom prst="rect">
            <a:avLst/>
          </a:prstGeom>
          <a:noFill/>
        </p:spPr>
        <p:txBody>
          <a:bodyPr wrap="none" rtlCol="0">
            <a:spAutoFit/>
          </a:bodyPr>
          <a:lstStyle/>
          <a:p>
            <a:pPr defTabSz="914400" eaLnBrk="0" fontAlgn="base" hangingPunct="0">
              <a:spcBef>
                <a:spcPct val="0"/>
              </a:spcBef>
              <a:spcAft>
                <a:spcPct val="0"/>
              </a:spcAft>
            </a:pPr>
            <a:r>
              <a:rPr lang="en-US" sz="2400" b="1" dirty="0">
                <a:solidFill>
                  <a:srgbClr val="000000"/>
                </a:solidFill>
                <a:latin typeface="Times New Roman" panose="02020603050405020304" pitchFamily="18" charset="0"/>
                <a:cs typeface="Times New Roman" panose="02020603050405020304" pitchFamily="18" charset="0"/>
              </a:rPr>
              <a:t>Expand DEG</a:t>
            </a:r>
          </a:p>
        </p:txBody>
      </p:sp>
      <p:sp>
        <p:nvSpPr>
          <p:cNvPr id="71" name="TextBox 70">
            <a:extLst>
              <a:ext uri="{FF2B5EF4-FFF2-40B4-BE49-F238E27FC236}">
                <a16:creationId xmlns:a16="http://schemas.microsoft.com/office/drawing/2014/main" id="{1542B88B-79CB-4E09-AF82-DA803C4B4326}"/>
              </a:ext>
            </a:extLst>
          </p:cNvPr>
          <p:cNvSpPr txBox="1"/>
          <p:nvPr/>
        </p:nvSpPr>
        <p:spPr>
          <a:xfrm>
            <a:off x="15260049" y="7803392"/>
            <a:ext cx="1699717" cy="830997"/>
          </a:xfrm>
          <a:prstGeom prst="rect">
            <a:avLst/>
          </a:prstGeom>
          <a:noFill/>
        </p:spPr>
        <p:txBody>
          <a:bodyPr wrap="square" rtlCol="0">
            <a:spAutoFit/>
          </a:bodyPr>
          <a:lstStyle/>
          <a:p>
            <a:pPr algn="ct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Positive Charge</a:t>
            </a:r>
          </a:p>
        </p:txBody>
      </p:sp>
      <p:sp>
        <p:nvSpPr>
          <p:cNvPr id="72" name="TextBox 71">
            <a:extLst>
              <a:ext uri="{FF2B5EF4-FFF2-40B4-BE49-F238E27FC236}">
                <a16:creationId xmlns:a16="http://schemas.microsoft.com/office/drawing/2014/main" id="{378AC90D-C6EE-4FEC-AFD9-A643BD03356D}"/>
              </a:ext>
            </a:extLst>
          </p:cNvPr>
          <p:cNvSpPr txBox="1"/>
          <p:nvPr/>
        </p:nvSpPr>
        <p:spPr>
          <a:xfrm>
            <a:off x="15305353" y="8892124"/>
            <a:ext cx="1500180" cy="830997"/>
          </a:xfrm>
          <a:prstGeom prst="rect">
            <a:avLst/>
          </a:prstGeom>
          <a:noFill/>
        </p:spPr>
        <p:txBody>
          <a:bodyPr wrap="square" rtlCol="0">
            <a:spAutoFit/>
          </a:bodyPr>
          <a:lstStyle/>
          <a:p>
            <a:pPr algn="ct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Negative Charge</a:t>
            </a:r>
          </a:p>
        </p:txBody>
      </p:sp>
      <p:sp>
        <p:nvSpPr>
          <p:cNvPr id="73" name="TextBox 72">
            <a:extLst>
              <a:ext uri="{FF2B5EF4-FFF2-40B4-BE49-F238E27FC236}">
                <a16:creationId xmlns:a16="http://schemas.microsoft.com/office/drawing/2014/main" id="{2A8757C4-3FD0-480D-BEBD-E16A38B1D0CF}"/>
              </a:ext>
            </a:extLst>
          </p:cNvPr>
          <p:cNvSpPr txBox="1"/>
          <p:nvPr/>
        </p:nvSpPr>
        <p:spPr>
          <a:xfrm>
            <a:off x="19870371" y="6982052"/>
            <a:ext cx="1715534" cy="461665"/>
          </a:xfrm>
          <a:prstGeom prst="rect">
            <a:avLst/>
          </a:prstGeom>
          <a:noFill/>
        </p:spPr>
        <p:txBody>
          <a:bodyPr wrap="none" rtlCol="0">
            <a:spAutoFit/>
          </a:bodyPr>
          <a:lstStyle/>
          <a:p>
            <a:pPr defTabSz="914400" eaLnBrk="0" fontAlgn="base" hangingPunct="0">
              <a:spcBef>
                <a:spcPct val="0"/>
              </a:spcBef>
              <a:spcAft>
                <a:spcPct val="0"/>
              </a:spcAft>
            </a:pPr>
            <a:r>
              <a:rPr lang="en-US" sz="2400" b="1">
                <a:solidFill>
                  <a:srgbClr val="000000"/>
                </a:solidFill>
                <a:latin typeface="Times New Roman" panose="02020603050405020304" pitchFamily="18" charset="0"/>
                <a:cs typeface="Times New Roman" panose="02020603050405020304" pitchFamily="18" charset="0"/>
              </a:rPr>
              <a:t>Add charge</a:t>
            </a:r>
          </a:p>
        </p:txBody>
      </p:sp>
      <p:sp>
        <p:nvSpPr>
          <p:cNvPr id="74" name="TextBox 73">
            <a:extLst>
              <a:ext uri="{FF2B5EF4-FFF2-40B4-BE49-F238E27FC236}">
                <a16:creationId xmlns:a16="http://schemas.microsoft.com/office/drawing/2014/main" id="{B032005F-524A-4362-B0A2-1E1481128F75}"/>
              </a:ext>
            </a:extLst>
          </p:cNvPr>
          <p:cNvSpPr txBox="1"/>
          <p:nvPr/>
        </p:nvSpPr>
        <p:spPr>
          <a:xfrm>
            <a:off x="17153044" y="8312106"/>
            <a:ext cx="1885453" cy="461665"/>
          </a:xfrm>
          <a:prstGeom prst="rect">
            <a:avLst/>
          </a:prstGeom>
          <a:noFill/>
        </p:spPr>
        <p:txBody>
          <a:bodyPr wrap="none" rtlCol="0">
            <a:spAutoFit/>
          </a:bodyPr>
          <a:lstStyle/>
          <a:p>
            <a:pPr defTabSz="914400" eaLnBrk="0" fontAlgn="base" hangingPunct="0">
              <a:spcBef>
                <a:spcPct val="0"/>
              </a:spcBef>
              <a:spcAft>
                <a:spcPct val="0"/>
              </a:spcAft>
            </a:pPr>
            <a:r>
              <a:rPr lang="en-US" sz="2400" b="1" dirty="0">
                <a:solidFill>
                  <a:srgbClr val="000000"/>
                </a:solidFill>
                <a:latin typeface="Times New Roman" panose="02020603050405020304" pitchFamily="18" charset="0"/>
                <a:cs typeface="Times New Roman" panose="02020603050405020304" pitchFamily="18" charset="0"/>
              </a:rPr>
              <a:t>Remove load</a:t>
            </a:r>
          </a:p>
        </p:txBody>
      </p:sp>
      <p:sp>
        <p:nvSpPr>
          <p:cNvPr id="75" name="TextBox 74">
            <a:extLst>
              <a:ext uri="{FF2B5EF4-FFF2-40B4-BE49-F238E27FC236}">
                <a16:creationId xmlns:a16="http://schemas.microsoft.com/office/drawing/2014/main" id="{14560A53-59AA-448A-AFD4-32F08531C302}"/>
              </a:ext>
            </a:extLst>
          </p:cNvPr>
          <p:cNvSpPr txBox="1"/>
          <p:nvPr/>
        </p:nvSpPr>
        <p:spPr>
          <a:xfrm>
            <a:off x="16669480" y="6830330"/>
            <a:ext cx="1303562" cy="830997"/>
          </a:xfrm>
          <a:prstGeom prst="rect">
            <a:avLst/>
          </a:prstGeom>
          <a:noFill/>
        </p:spPr>
        <p:txBody>
          <a:bodyPr wrap="none" rtlCol="0">
            <a:spAutoFit/>
          </a:bodyPr>
          <a:lstStyle/>
          <a:p>
            <a:pPr defTabSz="914400" eaLnBrk="0" fontAlgn="base" hangingPunct="0">
              <a:spcBef>
                <a:spcPct val="0"/>
              </a:spcBef>
              <a:spcAft>
                <a:spcPct val="0"/>
              </a:spcAft>
            </a:pPr>
            <a:r>
              <a:rPr lang="en-US" sz="2400" b="1" dirty="0">
                <a:solidFill>
                  <a:srgbClr val="000000"/>
                </a:solidFill>
                <a:latin typeface="Times New Roman" panose="02020603050405020304" pitchFamily="18" charset="0"/>
                <a:cs typeface="Times New Roman" panose="02020603050405020304" pitchFamily="18" charset="0"/>
              </a:rPr>
              <a:t>Harvest </a:t>
            </a:r>
          </a:p>
          <a:p>
            <a:pPr algn="ctr" defTabSz="914400" eaLnBrk="0" fontAlgn="base" hangingPunct="0">
              <a:spcBef>
                <a:spcPct val="0"/>
              </a:spcBef>
              <a:spcAft>
                <a:spcPct val="0"/>
              </a:spcAft>
            </a:pPr>
            <a:r>
              <a:rPr lang="en-US" sz="2400" b="1" dirty="0">
                <a:solidFill>
                  <a:srgbClr val="000000"/>
                </a:solidFill>
                <a:latin typeface="Times New Roman" panose="02020603050405020304" pitchFamily="18" charset="0"/>
                <a:cs typeface="Times New Roman" panose="02020603050405020304" pitchFamily="18" charset="0"/>
              </a:rPr>
              <a:t>energy</a:t>
            </a:r>
          </a:p>
        </p:txBody>
      </p:sp>
      <p:sp>
        <p:nvSpPr>
          <p:cNvPr id="76" name="Rectangle 75">
            <a:extLst>
              <a:ext uri="{FF2B5EF4-FFF2-40B4-BE49-F238E27FC236}">
                <a16:creationId xmlns:a16="http://schemas.microsoft.com/office/drawing/2014/main" id="{3474D41E-B77E-428F-B1F3-4595C67BC0AF}"/>
              </a:ext>
            </a:extLst>
          </p:cNvPr>
          <p:cNvSpPr/>
          <p:nvPr/>
        </p:nvSpPr>
        <p:spPr bwMode="auto">
          <a:xfrm>
            <a:off x="15370649" y="8689050"/>
            <a:ext cx="1371600" cy="137160"/>
          </a:xfrm>
          <a:prstGeom prst="rect">
            <a:avLst/>
          </a:prstGeom>
          <a:solidFill>
            <a:srgbClr val="000000"/>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77" name="Rectangle 76">
            <a:extLst>
              <a:ext uri="{FF2B5EF4-FFF2-40B4-BE49-F238E27FC236}">
                <a16:creationId xmlns:a16="http://schemas.microsoft.com/office/drawing/2014/main" id="{2779E362-509D-4ED9-B01A-681F54494BE2}"/>
              </a:ext>
            </a:extLst>
          </p:cNvPr>
          <p:cNvSpPr/>
          <p:nvPr/>
        </p:nvSpPr>
        <p:spPr bwMode="auto">
          <a:xfrm>
            <a:off x="15370649" y="8589552"/>
            <a:ext cx="1371600" cy="91440"/>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20000"/>
              </a:spcBef>
              <a:spcAft>
                <a:spcPct val="0"/>
              </a:spcAft>
              <a:defRPr/>
            </a:pPr>
            <a:endParaRPr lang="en-US" sz="2800" b="1" kern="0" baseline="-25000">
              <a:solidFill>
                <a:prstClr val="black"/>
              </a:solidFill>
              <a:latin typeface="Arial" charset="0"/>
            </a:endParaRPr>
          </a:p>
        </p:txBody>
      </p:sp>
      <p:sp>
        <p:nvSpPr>
          <p:cNvPr id="78" name="Rectangle 77">
            <a:extLst>
              <a:ext uri="{FF2B5EF4-FFF2-40B4-BE49-F238E27FC236}">
                <a16:creationId xmlns:a16="http://schemas.microsoft.com/office/drawing/2014/main" id="{C48A684F-B81B-4FA4-A142-ADB3705A1164}"/>
              </a:ext>
            </a:extLst>
          </p:cNvPr>
          <p:cNvSpPr/>
          <p:nvPr/>
        </p:nvSpPr>
        <p:spPr bwMode="auto">
          <a:xfrm>
            <a:off x="15370649" y="8820511"/>
            <a:ext cx="1371600" cy="91440"/>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79" name="TextBox 78">
            <a:extLst>
              <a:ext uri="{FF2B5EF4-FFF2-40B4-BE49-F238E27FC236}">
                <a16:creationId xmlns:a16="http://schemas.microsoft.com/office/drawing/2014/main" id="{E40B4359-4959-435F-B652-28D993BC0A30}"/>
              </a:ext>
            </a:extLst>
          </p:cNvPr>
          <p:cNvSpPr txBox="1"/>
          <p:nvPr/>
        </p:nvSpPr>
        <p:spPr>
          <a:xfrm>
            <a:off x="15068860" y="8696606"/>
            <a:ext cx="1975177"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rPr>
              <a:t>− − − − − − − − − </a:t>
            </a:r>
          </a:p>
        </p:txBody>
      </p:sp>
      <p:sp>
        <p:nvSpPr>
          <p:cNvPr id="81" name="TextBox 80">
            <a:extLst>
              <a:ext uri="{FF2B5EF4-FFF2-40B4-BE49-F238E27FC236}">
                <a16:creationId xmlns:a16="http://schemas.microsoft.com/office/drawing/2014/main" id="{43FDF1E5-7D01-4240-9C3C-06A98F020E92}"/>
              </a:ext>
            </a:extLst>
          </p:cNvPr>
          <p:cNvSpPr txBox="1"/>
          <p:nvPr/>
        </p:nvSpPr>
        <p:spPr>
          <a:xfrm>
            <a:off x="15292948" y="8496772"/>
            <a:ext cx="1563020"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   +   +   +   +   +   +   +</a:t>
            </a:r>
          </a:p>
        </p:txBody>
      </p:sp>
      <p:sp>
        <p:nvSpPr>
          <p:cNvPr id="82" name="Arrow: Down 81">
            <a:extLst>
              <a:ext uri="{FF2B5EF4-FFF2-40B4-BE49-F238E27FC236}">
                <a16:creationId xmlns:a16="http://schemas.microsoft.com/office/drawing/2014/main" id="{4262E9A6-FC8E-4992-A334-1FDCF270362A}"/>
              </a:ext>
            </a:extLst>
          </p:cNvPr>
          <p:cNvSpPr/>
          <p:nvPr/>
        </p:nvSpPr>
        <p:spPr bwMode="auto">
          <a:xfrm rot="16200000">
            <a:off x="23505710" y="5235945"/>
            <a:ext cx="228600" cy="445584"/>
          </a:xfrm>
          <a:prstGeom prst="downArrow">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83" name="TextBox 82">
            <a:extLst>
              <a:ext uri="{FF2B5EF4-FFF2-40B4-BE49-F238E27FC236}">
                <a16:creationId xmlns:a16="http://schemas.microsoft.com/office/drawing/2014/main" id="{774A8F4D-5E60-4E77-A035-CEBCD37D0C6F}"/>
              </a:ext>
            </a:extLst>
          </p:cNvPr>
          <p:cNvSpPr txBox="1"/>
          <p:nvPr/>
        </p:nvSpPr>
        <p:spPr>
          <a:xfrm>
            <a:off x="22577414" y="4819079"/>
            <a:ext cx="1883849" cy="461665"/>
          </a:xfrm>
          <a:prstGeom prst="rect">
            <a:avLst/>
          </a:prstGeom>
          <a:noFill/>
        </p:spPr>
        <p:txBody>
          <a:bodyPr wrap="none" rtlCol="0">
            <a:spAutoFit/>
          </a:bodyPr>
          <a:lstStyle/>
          <a:p>
            <a:pP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Applied Load</a:t>
            </a:r>
          </a:p>
        </p:txBody>
      </p:sp>
      <p:sp>
        <p:nvSpPr>
          <p:cNvPr id="84" name="Rectangle 83">
            <a:extLst>
              <a:ext uri="{FF2B5EF4-FFF2-40B4-BE49-F238E27FC236}">
                <a16:creationId xmlns:a16="http://schemas.microsoft.com/office/drawing/2014/main" id="{919745D4-8D32-457E-836A-A1EE0B18E601}"/>
              </a:ext>
            </a:extLst>
          </p:cNvPr>
          <p:cNvSpPr/>
          <p:nvPr/>
        </p:nvSpPr>
        <p:spPr bwMode="auto">
          <a:xfrm>
            <a:off x="20496918" y="9013682"/>
            <a:ext cx="2743200" cy="45720"/>
          </a:xfrm>
          <a:prstGeom prst="rect">
            <a:avLst/>
          </a:prstGeom>
          <a:solidFill>
            <a:srgbClr val="000000"/>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85" name="Arrow: Down 84">
            <a:extLst>
              <a:ext uri="{FF2B5EF4-FFF2-40B4-BE49-F238E27FC236}">
                <a16:creationId xmlns:a16="http://schemas.microsoft.com/office/drawing/2014/main" id="{8E3CF72D-DCDB-4020-A8F8-7346F429195F}"/>
              </a:ext>
            </a:extLst>
          </p:cNvPr>
          <p:cNvSpPr/>
          <p:nvPr/>
        </p:nvSpPr>
        <p:spPr bwMode="auto">
          <a:xfrm rot="5400000">
            <a:off x="20011817" y="8799391"/>
            <a:ext cx="228600" cy="445584"/>
          </a:xfrm>
          <a:prstGeom prst="downArrow">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86" name="Rectangle 85">
            <a:extLst>
              <a:ext uri="{FF2B5EF4-FFF2-40B4-BE49-F238E27FC236}">
                <a16:creationId xmlns:a16="http://schemas.microsoft.com/office/drawing/2014/main" id="{829CA3B1-B496-4CB6-883B-10D6D20C8C86}"/>
              </a:ext>
            </a:extLst>
          </p:cNvPr>
          <p:cNvSpPr/>
          <p:nvPr/>
        </p:nvSpPr>
        <p:spPr bwMode="auto">
          <a:xfrm>
            <a:off x="20496695" y="8943958"/>
            <a:ext cx="2743200" cy="64008"/>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25000" noProof="0">
              <a:ln>
                <a:noFill/>
              </a:ln>
              <a:solidFill>
                <a:prstClr val="black"/>
              </a:solidFill>
              <a:effectLst/>
              <a:uLnTx/>
              <a:uFillTx/>
              <a:latin typeface="Arial" charset="0"/>
            </a:endParaRPr>
          </a:p>
        </p:txBody>
      </p:sp>
      <p:sp>
        <p:nvSpPr>
          <p:cNvPr id="87" name="Rectangle 86">
            <a:extLst>
              <a:ext uri="{FF2B5EF4-FFF2-40B4-BE49-F238E27FC236}">
                <a16:creationId xmlns:a16="http://schemas.microsoft.com/office/drawing/2014/main" id="{82880DF1-461C-48DA-814C-9A344C891C51}"/>
              </a:ext>
            </a:extLst>
          </p:cNvPr>
          <p:cNvSpPr/>
          <p:nvPr/>
        </p:nvSpPr>
        <p:spPr bwMode="auto">
          <a:xfrm>
            <a:off x="20496695" y="9050805"/>
            <a:ext cx="2743200" cy="64008"/>
          </a:xfrm>
          <a:prstGeom prst="rect">
            <a:avLst/>
          </a:prstGeom>
          <a:solidFill>
            <a:srgbClr val="FFFFFF"/>
          </a:solidFill>
          <a:ln w="25400" cap="flat" cmpd="sng" algn="ctr">
            <a:solidFill>
              <a:srgbClr val="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lvl="0" indent="-342900" defTabSz="914400" eaLnBrk="0" fontAlgn="base" latinLnBrk="0" hangingPunct="0">
              <a:lnSpc>
                <a:spcPct val="100000"/>
              </a:lnSpc>
              <a:spcBef>
                <a:spcPct val="20000"/>
              </a:spcBef>
              <a:spcAft>
                <a:spcPct val="0"/>
              </a:spcAft>
              <a:buClrTx/>
              <a:buSzTx/>
              <a:buFontTx/>
              <a:buChar char="•"/>
              <a:tabLst/>
              <a:defRPr/>
            </a:pPr>
            <a:endParaRPr kumimoji="0" lang="en-US" sz="2800" b="1" i="0" u="none" strike="noStrike" kern="0" cap="none" spc="0" normalizeH="0" baseline="-25000" noProof="0">
              <a:ln>
                <a:noFill/>
              </a:ln>
              <a:solidFill>
                <a:srgbClr val="FFFFFF"/>
              </a:solidFill>
              <a:effectLst/>
              <a:uLnTx/>
              <a:uFillTx/>
              <a:latin typeface="Arial" charset="0"/>
            </a:endParaRPr>
          </a:p>
        </p:txBody>
      </p:sp>
      <p:sp>
        <p:nvSpPr>
          <p:cNvPr id="88" name="TextBox 87">
            <a:extLst>
              <a:ext uri="{FF2B5EF4-FFF2-40B4-BE49-F238E27FC236}">
                <a16:creationId xmlns:a16="http://schemas.microsoft.com/office/drawing/2014/main" id="{49BBF514-7B6D-4485-B676-BF2F0925BC9E}"/>
              </a:ext>
            </a:extLst>
          </p:cNvPr>
          <p:cNvSpPr txBox="1"/>
          <p:nvPr/>
        </p:nvSpPr>
        <p:spPr>
          <a:xfrm>
            <a:off x="19198735" y="8386309"/>
            <a:ext cx="1883849" cy="461665"/>
          </a:xfrm>
          <a:prstGeom prst="rect">
            <a:avLst/>
          </a:prstGeom>
          <a:noFill/>
        </p:spPr>
        <p:txBody>
          <a:bodyPr wrap="none" rtlCol="0">
            <a:spAutoFit/>
          </a:bodyPr>
          <a:lstStyle/>
          <a:p>
            <a:pP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Applied Load</a:t>
            </a:r>
          </a:p>
        </p:txBody>
      </p:sp>
      <p:sp>
        <p:nvSpPr>
          <p:cNvPr id="89" name="Arrow: Down 88">
            <a:extLst>
              <a:ext uri="{FF2B5EF4-FFF2-40B4-BE49-F238E27FC236}">
                <a16:creationId xmlns:a16="http://schemas.microsoft.com/office/drawing/2014/main" id="{11CACB39-1542-4484-8207-D54C75FCAA02}"/>
              </a:ext>
            </a:extLst>
          </p:cNvPr>
          <p:cNvSpPr/>
          <p:nvPr/>
        </p:nvSpPr>
        <p:spPr bwMode="auto">
          <a:xfrm rot="16200000">
            <a:off x="23495071" y="8803175"/>
            <a:ext cx="228600" cy="445584"/>
          </a:xfrm>
          <a:prstGeom prst="downArrow">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defTabSz="914400" eaLnBrk="0" fontAlgn="base" hangingPunct="0">
              <a:spcBef>
                <a:spcPct val="20000"/>
              </a:spcBef>
              <a:spcAft>
                <a:spcPct val="0"/>
              </a:spcAft>
              <a:buFontTx/>
              <a:buChar char="•"/>
              <a:defRPr/>
            </a:pPr>
            <a:endParaRPr lang="en-US" sz="2800" b="1" kern="0" baseline="-25000">
              <a:solidFill>
                <a:srgbClr val="FFFFFF"/>
              </a:solidFill>
              <a:latin typeface="Arial" charset="0"/>
            </a:endParaRPr>
          </a:p>
        </p:txBody>
      </p:sp>
      <p:sp>
        <p:nvSpPr>
          <p:cNvPr id="90" name="TextBox 89">
            <a:extLst>
              <a:ext uri="{FF2B5EF4-FFF2-40B4-BE49-F238E27FC236}">
                <a16:creationId xmlns:a16="http://schemas.microsoft.com/office/drawing/2014/main" id="{D0756F94-71B8-49AE-8A1F-AD7866EB2E1F}"/>
              </a:ext>
            </a:extLst>
          </p:cNvPr>
          <p:cNvSpPr txBox="1"/>
          <p:nvPr/>
        </p:nvSpPr>
        <p:spPr>
          <a:xfrm>
            <a:off x="22566775" y="8386309"/>
            <a:ext cx="1883849" cy="461665"/>
          </a:xfrm>
          <a:prstGeom prst="rect">
            <a:avLst/>
          </a:prstGeom>
          <a:noFill/>
        </p:spPr>
        <p:txBody>
          <a:bodyPr wrap="none" rtlCol="0">
            <a:spAutoFit/>
          </a:bodyPr>
          <a:lstStyle/>
          <a:p>
            <a:pPr defTabSz="914400" eaLnBrk="0" fontAlgn="base" hangingPunct="0">
              <a:spcBef>
                <a:spcPct val="0"/>
              </a:spcBef>
              <a:spcAft>
                <a:spcPct val="0"/>
              </a:spcAft>
            </a:pPr>
            <a:r>
              <a:rPr lang="en-US" sz="2400" dirty="0">
                <a:solidFill>
                  <a:srgbClr val="000000"/>
                </a:solidFill>
                <a:latin typeface="Times New Roman" panose="02020603050405020304" pitchFamily="18" charset="0"/>
                <a:cs typeface="Times New Roman" panose="02020603050405020304" pitchFamily="18" charset="0"/>
              </a:rPr>
              <a:t>Applied Load</a:t>
            </a:r>
          </a:p>
        </p:txBody>
      </p:sp>
      <p:sp>
        <p:nvSpPr>
          <p:cNvPr id="91" name="TextBox 90">
            <a:extLst>
              <a:ext uri="{FF2B5EF4-FFF2-40B4-BE49-F238E27FC236}">
                <a16:creationId xmlns:a16="http://schemas.microsoft.com/office/drawing/2014/main" id="{1D692899-B15E-40A2-A72E-522692060405}"/>
              </a:ext>
            </a:extLst>
          </p:cNvPr>
          <p:cNvSpPr txBox="1"/>
          <p:nvPr/>
        </p:nvSpPr>
        <p:spPr>
          <a:xfrm>
            <a:off x="20589398" y="8867787"/>
            <a:ext cx="2625967"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                 +                +                +              +             +              +</a:t>
            </a:r>
          </a:p>
        </p:txBody>
      </p:sp>
      <p:sp>
        <p:nvSpPr>
          <p:cNvPr id="92" name="TextBox 91">
            <a:extLst>
              <a:ext uri="{FF2B5EF4-FFF2-40B4-BE49-F238E27FC236}">
                <a16:creationId xmlns:a16="http://schemas.microsoft.com/office/drawing/2014/main" id="{CDB655C1-FCB9-45F9-982B-CEE871CFF0DB}"/>
              </a:ext>
            </a:extLst>
          </p:cNvPr>
          <p:cNvSpPr txBox="1"/>
          <p:nvPr/>
        </p:nvSpPr>
        <p:spPr>
          <a:xfrm>
            <a:off x="20589398" y="8975099"/>
            <a:ext cx="2548453"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                 −                −                −              −             −              −</a:t>
            </a:r>
          </a:p>
        </p:txBody>
      </p:sp>
      <p:cxnSp>
        <p:nvCxnSpPr>
          <p:cNvPr id="93" name="Straight Arrow Connector 92">
            <a:extLst>
              <a:ext uri="{FF2B5EF4-FFF2-40B4-BE49-F238E27FC236}">
                <a16:creationId xmlns:a16="http://schemas.microsoft.com/office/drawing/2014/main" id="{4E8780B8-4AB2-4C85-AEE3-8639843B8671}"/>
              </a:ext>
            </a:extLst>
          </p:cNvPr>
          <p:cNvCxnSpPr>
            <a:cxnSpLocks/>
          </p:cNvCxnSpPr>
          <p:nvPr/>
        </p:nvCxnSpPr>
        <p:spPr>
          <a:xfrm flipV="1">
            <a:off x="26109486" y="4859431"/>
            <a:ext cx="0" cy="3657600"/>
          </a:xfrm>
          <a:prstGeom prst="straightConnector1">
            <a:avLst/>
          </a:prstGeom>
          <a:noFill/>
          <a:ln w="38100" cap="flat" cmpd="sng" algn="ctr">
            <a:solidFill>
              <a:sysClr val="windowText" lastClr="000000"/>
            </a:solidFill>
            <a:prstDash val="solid"/>
            <a:miter lim="800000"/>
            <a:tailEnd type="triangle"/>
          </a:ln>
          <a:effectLst/>
        </p:spPr>
      </p:cxnSp>
      <p:cxnSp>
        <p:nvCxnSpPr>
          <p:cNvPr id="94" name="Straight Arrow Connector 93">
            <a:extLst>
              <a:ext uri="{FF2B5EF4-FFF2-40B4-BE49-F238E27FC236}">
                <a16:creationId xmlns:a16="http://schemas.microsoft.com/office/drawing/2014/main" id="{18644B10-6745-41A3-8A6D-70934A220F46}"/>
              </a:ext>
            </a:extLst>
          </p:cNvPr>
          <p:cNvCxnSpPr>
            <a:cxnSpLocks/>
          </p:cNvCxnSpPr>
          <p:nvPr/>
        </p:nvCxnSpPr>
        <p:spPr>
          <a:xfrm flipV="1">
            <a:off x="26109486" y="8517031"/>
            <a:ext cx="4572000" cy="1"/>
          </a:xfrm>
          <a:prstGeom prst="straightConnector1">
            <a:avLst/>
          </a:prstGeom>
          <a:noFill/>
          <a:ln w="38100" cap="flat" cmpd="sng" algn="ctr">
            <a:solidFill>
              <a:sysClr val="windowText" lastClr="000000"/>
            </a:solidFill>
            <a:prstDash val="solid"/>
            <a:miter lim="800000"/>
            <a:tailEnd type="triangle"/>
          </a:ln>
          <a:effectLst/>
        </p:spPr>
      </p:cxnSp>
      <p:sp>
        <p:nvSpPr>
          <p:cNvPr id="95" name="Isosceles Triangle 94">
            <a:extLst>
              <a:ext uri="{FF2B5EF4-FFF2-40B4-BE49-F238E27FC236}">
                <a16:creationId xmlns:a16="http://schemas.microsoft.com/office/drawing/2014/main" id="{D4B6387F-357D-4B0C-9A13-6B61828E1AF2}"/>
              </a:ext>
            </a:extLst>
          </p:cNvPr>
          <p:cNvSpPr/>
          <p:nvPr/>
        </p:nvSpPr>
        <p:spPr>
          <a:xfrm rot="20457421">
            <a:off x="25767807" y="6464784"/>
            <a:ext cx="2616523" cy="1671117"/>
          </a:xfrm>
          <a:prstGeom prst="triangle">
            <a:avLst/>
          </a:prstGeom>
          <a:solidFill>
            <a:schemeClr val="accent2"/>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6" name="Freeform: Shape 95">
            <a:extLst>
              <a:ext uri="{FF2B5EF4-FFF2-40B4-BE49-F238E27FC236}">
                <a16:creationId xmlns:a16="http://schemas.microsoft.com/office/drawing/2014/main" id="{910A6263-9019-4A65-92C2-5C807AFD845C}"/>
              </a:ext>
            </a:extLst>
          </p:cNvPr>
          <p:cNvSpPr/>
          <p:nvPr/>
        </p:nvSpPr>
        <p:spPr>
          <a:xfrm>
            <a:off x="26639495" y="5656221"/>
            <a:ext cx="3080105" cy="1803399"/>
          </a:xfrm>
          <a:custGeom>
            <a:avLst/>
            <a:gdLst>
              <a:gd name="connsiteX0" fmla="*/ 0 w 3111500"/>
              <a:gd name="connsiteY0" fmla="*/ 0 h 1612900"/>
              <a:gd name="connsiteX1" fmla="*/ 965200 w 3111500"/>
              <a:gd name="connsiteY1" fmla="*/ 1193800 h 1612900"/>
              <a:gd name="connsiteX2" fmla="*/ 3111500 w 3111500"/>
              <a:gd name="connsiteY2" fmla="*/ 1612900 h 1612900"/>
            </a:gdLst>
            <a:ahLst/>
            <a:cxnLst>
              <a:cxn ang="0">
                <a:pos x="connsiteX0" y="connsiteY0"/>
              </a:cxn>
              <a:cxn ang="0">
                <a:pos x="connsiteX1" y="connsiteY1"/>
              </a:cxn>
              <a:cxn ang="0">
                <a:pos x="connsiteX2" y="connsiteY2"/>
              </a:cxn>
            </a:cxnLst>
            <a:rect l="l" t="t" r="r" b="b"/>
            <a:pathLst>
              <a:path w="3111500" h="1612900">
                <a:moveTo>
                  <a:pt x="0" y="0"/>
                </a:moveTo>
                <a:cubicBezTo>
                  <a:pt x="223308" y="462491"/>
                  <a:pt x="446617" y="924983"/>
                  <a:pt x="965200" y="1193800"/>
                </a:cubicBezTo>
                <a:cubicBezTo>
                  <a:pt x="1483783" y="1462617"/>
                  <a:pt x="2664883" y="1540933"/>
                  <a:pt x="3111500" y="1612900"/>
                </a:cubicBezTo>
              </a:path>
            </a:pathLst>
          </a:custGeom>
          <a:noFill/>
          <a:ln w="28575" cap="flat" cmpd="sng" algn="ctr">
            <a:solidFill>
              <a:schemeClr val="tx2"/>
            </a:solidFill>
            <a:prstDash val="lg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97" name="TextBox 96">
            <a:extLst>
              <a:ext uri="{FF2B5EF4-FFF2-40B4-BE49-F238E27FC236}">
                <a16:creationId xmlns:a16="http://schemas.microsoft.com/office/drawing/2014/main" id="{03F0B133-94BA-48E0-A6AC-89072F57C40E}"/>
              </a:ext>
            </a:extLst>
          </p:cNvPr>
          <p:cNvSpPr txBox="1"/>
          <p:nvPr/>
        </p:nvSpPr>
        <p:spPr>
          <a:xfrm>
            <a:off x="28538414" y="7438908"/>
            <a:ext cx="310795" cy="461665"/>
          </a:xfrm>
          <a:prstGeom prst="rect">
            <a:avLst/>
          </a:prstGeom>
          <a:noFill/>
        </p:spPr>
        <p:txBody>
          <a:bodyPr wrap="square" rtlCol="0">
            <a:spAutoFit/>
          </a:bodyPr>
          <a:lstStyle/>
          <a:p>
            <a:pPr defTabSz="914400"/>
            <a:r>
              <a:rPr lang="en-US" sz="2400" b="1">
                <a:solidFill>
                  <a:prstClr val="black"/>
                </a:solidFill>
                <a:latin typeface="Times New Roman" panose="02020603050405020304" pitchFamily="18" charset="0"/>
                <a:cs typeface="Times New Roman" panose="02020603050405020304" pitchFamily="18" charset="0"/>
              </a:rPr>
              <a:t>C</a:t>
            </a:r>
          </a:p>
        </p:txBody>
      </p:sp>
      <p:sp>
        <p:nvSpPr>
          <p:cNvPr id="98" name="TextBox 97">
            <a:extLst>
              <a:ext uri="{FF2B5EF4-FFF2-40B4-BE49-F238E27FC236}">
                <a16:creationId xmlns:a16="http://schemas.microsoft.com/office/drawing/2014/main" id="{867552F3-26C6-46FE-8079-289DEC459C03}"/>
              </a:ext>
            </a:extLst>
          </p:cNvPr>
          <p:cNvSpPr txBox="1"/>
          <p:nvPr/>
        </p:nvSpPr>
        <p:spPr>
          <a:xfrm>
            <a:off x="26484097" y="6096255"/>
            <a:ext cx="310795" cy="461665"/>
          </a:xfrm>
          <a:prstGeom prst="rect">
            <a:avLst/>
          </a:prstGeom>
          <a:noFill/>
        </p:spPr>
        <p:txBody>
          <a:bodyPr wrap="square" rtlCol="0">
            <a:spAutoFit/>
          </a:bodyPr>
          <a:lstStyle/>
          <a:p>
            <a:pPr defTabSz="914400"/>
            <a:r>
              <a:rPr lang="en-US" sz="2400" b="1">
                <a:solidFill>
                  <a:prstClr val="black"/>
                </a:solidFill>
                <a:latin typeface="Times New Roman" panose="02020603050405020304" pitchFamily="18" charset="0"/>
                <a:cs typeface="Times New Roman" panose="02020603050405020304" pitchFamily="18" charset="0"/>
              </a:rPr>
              <a:t>D</a:t>
            </a:r>
          </a:p>
        </p:txBody>
      </p:sp>
      <p:sp>
        <p:nvSpPr>
          <p:cNvPr id="99" name="TextBox 98">
            <a:extLst>
              <a:ext uri="{FF2B5EF4-FFF2-40B4-BE49-F238E27FC236}">
                <a16:creationId xmlns:a16="http://schemas.microsoft.com/office/drawing/2014/main" id="{AE975C13-7921-47B9-826D-BF0EB32C5828}"/>
              </a:ext>
            </a:extLst>
          </p:cNvPr>
          <p:cNvSpPr txBox="1"/>
          <p:nvPr/>
        </p:nvSpPr>
        <p:spPr>
          <a:xfrm>
            <a:off x="25703419" y="8517031"/>
            <a:ext cx="812131" cy="461665"/>
          </a:xfrm>
          <a:prstGeom prst="rect">
            <a:avLst/>
          </a:prstGeom>
          <a:noFill/>
        </p:spPr>
        <p:txBody>
          <a:bodyPr wrap="square" rtlCol="0">
            <a:spAutoFit/>
          </a:bodyPr>
          <a:lstStyle/>
          <a:p>
            <a:pPr defTabSz="914400"/>
            <a:r>
              <a:rPr lang="en-US" sz="2400" b="1">
                <a:solidFill>
                  <a:prstClr val="black"/>
                </a:solidFill>
                <a:latin typeface="Times New Roman" panose="02020603050405020304" pitchFamily="18" charset="0"/>
                <a:cs typeface="Times New Roman" panose="02020603050405020304" pitchFamily="18" charset="0"/>
              </a:rPr>
              <a:t>A, B</a:t>
            </a:r>
          </a:p>
        </p:txBody>
      </p:sp>
      <p:sp>
        <p:nvSpPr>
          <p:cNvPr id="100" name="TextBox 99">
            <a:extLst>
              <a:ext uri="{FF2B5EF4-FFF2-40B4-BE49-F238E27FC236}">
                <a16:creationId xmlns:a16="http://schemas.microsoft.com/office/drawing/2014/main" id="{89E8CA1D-6E71-48A7-92CA-80912B17AE60}"/>
              </a:ext>
            </a:extLst>
          </p:cNvPr>
          <p:cNvSpPr txBox="1"/>
          <p:nvPr/>
        </p:nvSpPr>
        <p:spPr>
          <a:xfrm rot="16200000">
            <a:off x="24761488" y="6531645"/>
            <a:ext cx="1272981" cy="461665"/>
          </a:xfrm>
          <a:prstGeom prst="rect">
            <a:avLst/>
          </a:prstGeom>
          <a:noFill/>
        </p:spPr>
        <p:txBody>
          <a:bodyPr wrap="square" rtlCol="0">
            <a:spAutoFit/>
          </a:bodyPr>
          <a:lstStyle/>
          <a:p>
            <a:pPr defTabSz="914400"/>
            <a:r>
              <a:rPr lang="en-US" sz="2400">
                <a:solidFill>
                  <a:prstClr val="black"/>
                </a:solidFill>
                <a:latin typeface="Times New Roman" panose="02020603050405020304" pitchFamily="18" charset="0"/>
                <a:cs typeface="Times New Roman" panose="02020603050405020304" pitchFamily="18" charset="0"/>
              </a:rPr>
              <a:t>Voltage</a:t>
            </a:r>
          </a:p>
        </p:txBody>
      </p:sp>
      <p:sp>
        <p:nvSpPr>
          <p:cNvPr id="101" name="TextBox 100">
            <a:extLst>
              <a:ext uri="{FF2B5EF4-FFF2-40B4-BE49-F238E27FC236}">
                <a16:creationId xmlns:a16="http://schemas.microsoft.com/office/drawing/2014/main" id="{DB1A53EA-B61E-4A62-B7EF-D35E9E8AABF1}"/>
              </a:ext>
            </a:extLst>
          </p:cNvPr>
          <p:cNvSpPr txBox="1"/>
          <p:nvPr/>
        </p:nvSpPr>
        <p:spPr>
          <a:xfrm>
            <a:off x="27758995" y="9071466"/>
            <a:ext cx="1272981" cy="461665"/>
          </a:xfrm>
          <a:prstGeom prst="rect">
            <a:avLst/>
          </a:prstGeom>
          <a:noFill/>
        </p:spPr>
        <p:txBody>
          <a:bodyPr wrap="square" rtlCol="0">
            <a:spAutoFit/>
          </a:bodyPr>
          <a:lstStyle/>
          <a:p>
            <a:pPr defTabSz="914400"/>
            <a:r>
              <a:rPr lang="en-US" sz="2400">
                <a:solidFill>
                  <a:prstClr val="black"/>
                </a:solidFill>
                <a:latin typeface="Times New Roman" panose="02020603050405020304" pitchFamily="18" charset="0"/>
                <a:cs typeface="Times New Roman" panose="02020603050405020304" pitchFamily="18" charset="0"/>
              </a:rPr>
              <a:t>Charge</a:t>
            </a:r>
          </a:p>
        </p:txBody>
      </p:sp>
      <mc:AlternateContent xmlns:mc="http://schemas.openxmlformats.org/markup-compatibility/2006" xmlns:a14="http://schemas.microsoft.com/office/drawing/2010/main">
        <mc:Choice Requires="a14">
          <p:sp>
            <p:nvSpPr>
              <p:cNvPr id="102" name="TextBox 101">
                <a:extLst>
                  <a:ext uri="{FF2B5EF4-FFF2-40B4-BE49-F238E27FC236}">
                    <a16:creationId xmlns:a16="http://schemas.microsoft.com/office/drawing/2014/main" id="{6B054DFA-5E96-426C-85D7-74609BBBE396}"/>
                  </a:ext>
                </a:extLst>
              </p:cNvPr>
              <p:cNvSpPr txBox="1"/>
              <p:nvPr/>
            </p:nvSpPr>
            <p:spPr>
              <a:xfrm>
                <a:off x="25548021" y="7364736"/>
                <a:ext cx="310795" cy="461665"/>
              </a:xfrm>
              <a:prstGeom prst="rect">
                <a:avLst/>
              </a:prstGeom>
              <a:noFill/>
            </p:spPr>
            <p:txBody>
              <a:bodyPr wrap="square" rtlCol="0">
                <a:spAutoFit/>
              </a:bodyPr>
              <a:lstStyle/>
              <a:p>
                <a:pPr defTabSz="914400"/>
                <a14:m>
                  <m:oMathPara xmlns:m="http://schemas.openxmlformats.org/officeDocument/2006/math">
                    <m:oMathParaPr>
                      <m:jc m:val="centerGroup"/>
                    </m:oMathParaPr>
                    <m:oMath xmlns:m="http://schemas.openxmlformats.org/officeDocument/2006/math">
                      <m:sSub>
                        <m:sSubPr>
                          <m:ctrlPr>
                            <a:rPr lang="en-US" sz="2400" i="1" smtClean="0">
                              <a:solidFill>
                                <a:prstClr val="black"/>
                              </a:solidFill>
                              <a:latin typeface="Cambria Math" panose="02040503050406030204" pitchFamily="18" charset="0"/>
                              <a:cs typeface="Times New Roman" panose="02020603050405020304" pitchFamily="18" charset="0"/>
                            </a:rPr>
                          </m:ctrlPr>
                        </m:sSubPr>
                        <m:e>
                          <m:r>
                            <a:rPr lang="en-US" sz="2400" i="1" smtClean="0">
                              <a:solidFill>
                                <a:prstClr val="black"/>
                              </a:solidFill>
                              <a:latin typeface="Cambria Math" panose="02040503050406030204" pitchFamily="18" charset="0"/>
                              <a:cs typeface="Times New Roman" panose="02020603050405020304" pitchFamily="18" charset="0"/>
                            </a:rPr>
                            <m:t>𝑉</m:t>
                          </m:r>
                        </m:e>
                        <m:sub>
                          <m:r>
                            <a:rPr lang="en-US" sz="2400" i="1" smtClean="0">
                              <a:solidFill>
                                <a:prstClr val="black"/>
                              </a:solidFill>
                              <a:latin typeface="Cambria Math" panose="02040503050406030204" pitchFamily="18" charset="0"/>
                              <a:cs typeface="Times New Roman" panose="02020603050405020304" pitchFamily="18" charset="0"/>
                            </a:rPr>
                            <m:t>𝑖𝑛</m:t>
                          </m:r>
                        </m:sub>
                      </m:sSub>
                    </m:oMath>
                  </m:oMathPara>
                </a14:m>
                <a:endParaRPr lang="en-US" sz="2400">
                  <a:solidFill>
                    <a:prstClr val="black"/>
                  </a:solidFill>
                  <a:latin typeface="Times New Roman" panose="02020603050405020304" pitchFamily="18" charset="0"/>
                  <a:cs typeface="Times New Roman" panose="02020603050405020304" pitchFamily="18" charset="0"/>
                </a:endParaRPr>
              </a:p>
            </p:txBody>
          </p:sp>
        </mc:Choice>
        <mc:Fallback xmlns="">
          <p:sp>
            <p:nvSpPr>
              <p:cNvPr id="102" name="TextBox 101">
                <a:extLst>
                  <a:ext uri="{FF2B5EF4-FFF2-40B4-BE49-F238E27FC236}">
                    <a16:creationId xmlns:a16="http://schemas.microsoft.com/office/drawing/2014/main" id="{6B054DFA-5E96-426C-85D7-74609BBBE396}"/>
                  </a:ext>
                </a:extLst>
              </p:cNvPr>
              <p:cNvSpPr txBox="1">
                <a:spLocks noRot="1" noChangeAspect="1" noMove="1" noResize="1" noEditPoints="1" noAdjustHandles="1" noChangeArrowheads="1" noChangeShapeType="1" noTextEdit="1"/>
              </p:cNvSpPr>
              <p:nvPr/>
            </p:nvSpPr>
            <p:spPr>
              <a:xfrm>
                <a:off x="25548021" y="7364736"/>
                <a:ext cx="310795" cy="461665"/>
              </a:xfrm>
              <a:prstGeom prst="rect">
                <a:avLst/>
              </a:prstGeom>
              <a:blipFill>
                <a:blip r:embed="rId4"/>
                <a:stretch>
                  <a:fillRect l="-5882" r="-74510" b="-3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3" name="TextBox 102">
                <a:extLst>
                  <a:ext uri="{FF2B5EF4-FFF2-40B4-BE49-F238E27FC236}">
                    <a16:creationId xmlns:a16="http://schemas.microsoft.com/office/drawing/2014/main" id="{38816F0B-8CD6-4BD5-A2A2-7D6DC5ABD78A}"/>
                  </a:ext>
                </a:extLst>
              </p:cNvPr>
              <p:cNvSpPr txBox="1"/>
              <p:nvPr/>
            </p:nvSpPr>
            <p:spPr>
              <a:xfrm>
                <a:off x="28240087" y="8453010"/>
                <a:ext cx="310795" cy="461665"/>
              </a:xfrm>
              <a:prstGeom prst="rect">
                <a:avLst/>
              </a:prstGeom>
              <a:noFill/>
            </p:spPr>
            <p:txBody>
              <a:bodyPr wrap="square" rtlCol="0">
                <a:spAutoFit/>
              </a:bodyPr>
              <a:lstStyle/>
              <a:p>
                <a:pPr defTabSz="914400"/>
                <a14:m>
                  <m:oMathPara xmlns:m="http://schemas.openxmlformats.org/officeDocument/2006/math">
                    <m:oMathParaPr>
                      <m:jc m:val="centerGroup"/>
                    </m:oMathParaPr>
                    <m:oMath xmlns:m="http://schemas.openxmlformats.org/officeDocument/2006/math">
                      <m:sSub>
                        <m:sSubPr>
                          <m:ctrlPr>
                            <a:rPr lang="en-US" sz="2400" i="1" smtClean="0">
                              <a:solidFill>
                                <a:prstClr val="black"/>
                              </a:solidFill>
                              <a:latin typeface="Cambria Math" panose="02040503050406030204" pitchFamily="18" charset="0"/>
                              <a:cs typeface="Times New Roman" panose="02020603050405020304" pitchFamily="18" charset="0"/>
                            </a:rPr>
                          </m:ctrlPr>
                        </m:sSubPr>
                        <m:e>
                          <m:r>
                            <a:rPr lang="en-US" sz="2400" i="1" smtClean="0">
                              <a:solidFill>
                                <a:prstClr val="black"/>
                              </a:solidFill>
                              <a:latin typeface="Cambria Math" panose="02040503050406030204" pitchFamily="18" charset="0"/>
                              <a:cs typeface="Times New Roman" panose="02020603050405020304" pitchFamily="18" charset="0"/>
                            </a:rPr>
                            <m:t>𝑄</m:t>
                          </m:r>
                        </m:e>
                        <m:sub>
                          <m:r>
                            <a:rPr lang="en-US" sz="2400" i="1" smtClean="0">
                              <a:solidFill>
                                <a:prstClr val="black"/>
                              </a:solidFill>
                              <a:latin typeface="Cambria Math" panose="02040503050406030204" pitchFamily="18" charset="0"/>
                              <a:cs typeface="Times New Roman" panose="02020603050405020304" pitchFamily="18" charset="0"/>
                            </a:rPr>
                            <m:t>𝑚𝑎𝑥</m:t>
                          </m:r>
                        </m:sub>
                      </m:sSub>
                    </m:oMath>
                  </m:oMathPara>
                </a14:m>
                <a:endParaRPr lang="en-US" sz="2400">
                  <a:solidFill>
                    <a:prstClr val="black"/>
                  </a:solidFill>
                  <a:latin typeface="Times New Roman" panose="02020603050405020304" pitchFamily="18" charset="0"/>
                  <a:cs typeface="Times New Roman" panose="02020603050405020304" pitchFamily="18" charset="0"/>
                </a:endParaRPr>
              </a:p>
            </p:txBody>
          </p:sp>
        </mc:Choice>
        <mc:Fallback xmlns="">
          <p:sp>
            <p:nvSpPr>
              <p:cNvPr id="103" name="TextBox 102">
                <a:extLst>
                  <a:ext uri="{FF2B5EF4-FFF2-40B4-BE49-F238E27FC236}">
                    <a16:creationId xmlns:a16="http://schemas.microsoft.com/office/drawing/2014/main" id="{38816F0B-8CD6-4BD5-A2A2-7D6DC5ABD78A}"/>
                  </a:ext>
                </a:extLst>
              </p:cNvPr>
              <p:cNvSpPr txBox="1">
                <a:spLocks noRot="1" noChangeAspect="1" noMove="1" noResize="1" noEditPoints="1" noAdjustHandles="1" noChangeArrowheads="1" noChangeShapeType="1" noTextEdit="1"/>
              </p:cNvSpPr>
              <p:nvPr/>
            </p:nvSpPr>
            <p:spPr>
              <a:xfrm>
                <a:off x="28240087" y="8453010"/>
                <a:ext cx="310795" cy="461665"/>
              </a:xfrm>
              <a:prstGeom prst="rect">
                <a:avLst/>
              </a:prstGeom>
              <a:blipFill>
                <a:blip r:embed="rId5"/>
                <a:stretch>
                  <a:fillRect l="-13725" r="-166667" b="-14667"/>
                </a:stretch>
              </a:blipFill>
            </p:spPr>
            <p:txBody>
              <a:bodyPr/>
              <a:lstStyle/>
              <a:p>
                <a:r>
                  <a:rPr lang="en-US">
                    <a:noFill/>
                  </a:rPr>
                  <a:t> </a:t>
                </a:r>
              </a:p>
            </p:txBody>
          </p:sp>
        </mc:Fallback>
      </mc:AlternateContent>
      <p:cxnSp>
        <p:nvCxnSpPr>
          <p:cNvPr id="104" name="Straight Connector 103">
            <a:extLst>
              <a:ext uri="{FF2B5EF4-FFF2-40B4-BE49-F238E27FC236}">
                <a16:creationId xmlns:a16="http://schemas.microsoft.com/office/drawing/2014/main" id="{BF6E5476-C06B-4C09-995C-FE53DBC9FB30}"/>
              </a:ext>
            </a:extLst>
          </p:cNvPr>
          <p:cNvCxnSpPr>
            <a:cxnSpLocks/>
            <a:stCxn id="95" idx="4"/>
          </p:cNvCxnSpPr>
          <p:nvPr/>
        </p:nvCxnSpPr>
        <p:spPr>
          <a:xfrm>
            <a:off x="28585358" y="7663318"/>
            <a:ext cx="0" cy="853713"/>
          </a:xfrm>
          <a:prstGeom prst="line">
            <a:avLst/>
          </a:prstGeom>
          <a:noFill/>
          <a:ln w="12700" cap="flat" cmpd="sng" algn="ctr">
            <a:solidFill>
              <a:sysClr val="windowText" lastClr="000000"/>
            </a:solidFill>
            <a:prstDash val="sysDash"/>
            <a:miter lim="800000"/>
          </a:ln>
          <a:effectLst/>
        </p:spPr>
      </p:cxnSp>
      <p:cxnSp>
        <p:nvCxnSpPr>
          <p:cNvPr id="105" name="Straight Connector 104">
            <a:extLst>
              <a:ext uri="{FF2B5EF4-FFF2-40B4-BE49-F238E27FC236}">
                <a16:creationId xmlns:a16="http://schemas.microsoft.com/office/drawing/2014/main" id="{77B35719-6E59-4495-87D2-0D58F400C301}"/>
              </a:ext>
            </a:extLst>
          </p:cNvPr>
          <p:cNvCxnSpPr>
            <a:cxnSpLocks/>
            <a:endCxn id="95" idx="4"/>
          </p:cNvCxnSpPr>
          <p:nvPr/>
        </p:nvCxnSpPr>
        <p:spPr>
          <a:xfrm flipV="1">
            <a:off x="26109484" y="7663318"/>
            <a:ext cx="2475874" cy="6423"/>
          </a:xfrm>
          <a:prstGeom prst="line">
            <a:avLst/>
          </a:prstGeom>
          <a:noFill/>
          <a:ln w="12700" cap="flat" cmpd="sng" algn="ctr">
            <a:solidFill>
              <a:sysClr val="windowText" lastClr="000000"/>
            </a:solidFill>
            <a:prstDash val="sysDash"/>
            <a:miter lim="800000"/>
          </a:ln>
          <a:effectLst/>
        </p:spPr>
      </p:cxnSp>
      <mc:AlternateContent xmlns:mc="http://schemas.openxmlformats.org/markup-compatibility/2006" xmlns:a14="http://schemas.microsoft.com/office/drawing/2010/main">
        <mc:Choice Requires="a14">
          <p:sp>
            <p:nvSpPr>
              <p:cNvPr id="106" name="TextBox 105">
                <a:extLst>
                  <a:ext uri="{FF2B5EF4-FFF2-40B4-BE49-F238E27FC236}">
                    <a16:creationId xmlns:a16="http://schemas.microsoft.com/office/drawing/2014/main" id="{E7593957-7601-45F5-99DE-FEB23AE3805B}"/>
                  </a:ext>
                </a:extLst>
              </p:cNvPr>
              <p:cNvSpPr txBox="1"/>
              <p:nvPr/>
            </p:nvSpPr>
            <p:spPr>
              <a:xfrm>
                <a:off x="27448200" y="6457398"/>
                <a:ext cx="310795" cy="461665"/>
              </a:xfrm>
              <a:prstGeom prst="rect">
                <a:avLst/>
              </a:prstGeom>
              <a:noFill/>
            </p:spPr>
            <p:txBody>
              <a:bodyPr wrap="square" rtlCol="0">
                <a:spAutoFit/>
              </a:bodyPr>
              <a:lstStyle/>
              <a:p>
                <a:pPr defTabSz="914400"/>
                <a14:m>
                  <m:oMathPara xmlns:m="http://schemas.openxmlformats.org/officeDocument/2006/math">
                    <m:oMathParaPr>
                      <m:jc m:val="centerGroup"/>
                    </m:oMathParaPr>
                    <m:oMath xmlns:m="http://schemas.openxmlformats.org/officeDocument/2006/math">
                      <m:sSub>
                        <m:sSubPr>
                          <m:ctrlPr>
                            <a:rPr lang="en-US" sz="2400" i="1" smtClean="0">
                              <a:solidFill>
                                <a:schemeClr val="tx2"/>
                              </a:solidFill>
                              <a:latin typeface="Cambria Math" panose="02040503050406030204" pitchFamily="18" charset="0"/>
                              <a:cs typeface="Times New Roman" panose="02020603050405020304" pitchFamily="18" charset="0"/>
                            </a:rPr>
                          </m:ctrlPr>
                        </m:sSubPr>
                        <m:e>
                          <m:r>
                            <a:rPr lang="en-US" sz="2400" i="1" smtClean="0">
                              <a:solidFill>
                                <a:schemeClr val="tx2"/>
                              </a:solidFill>
                              <a:latin typeface="Cambria Math" panose="02040503050406030204" pitchFamily="18" charset="0"/>
                              <a:cs typeface="Times New Roman" panose="02020603050405020304" pitchFamily="18" charset="0"/>
                            </a:rPr>
                            <m:t>𝐸</m:t>
                          </m:r>
                        </m:e>
                        <m:sub>
                          <m:r>
                            <a:rPr lang="en-US" sz="2400" i="1" smtClean="0">
                              <a:solidFill>
                                <a:schemeClr val="tx2"/>
                              </a:solidFill>
                              <a:latin typeface="Cambria Math" panose="02040503050406030204" pitchFamily="18" charset="0"/>
                              <a:cs typeface="Times New Roman" panose="02020603050405020304" pitchFamily="18" charset="0"/>
                            </a:rPr>
                            <m:t>𝑚𝑎𝑥</m:t>
                          </m:r>
                        </m:sub>
                      </m:sSub>
                    </m:oMath>
                  </m:oMathPara>
                </a14:m>
                <a:endParaRPr lang="en-US" sz="2400">
                  <a:solidFill>
                    <a:schemeClr val="tx2"/>
                  </a:solidFill>
                  <a:latin typeface="Times New Roman" panose="02020603050405020304" pitchFamily="18" charset="0"/>
                  <a:cs typeface="Times New Roman" panose="02020603050405020304" pitchFamily="18" charset="0"/>
                </a:endParaRPr>
              </a:p>
            </p:txBody>
          </p:sp>
        </mc:Choice>
        <mc:Fallback xmlns="">
          <p:sp>
            <p:nvSpPr>
              <p:cNvPr id="106" name="TextBox 105">
                <a:extLst>
                  <a:ext uri="{FF2B5EF4-FFF2-40B4-BE49-F238E27FC236}">
                    <a16:creationId xmlns:a16="http://schemas.microsoft.com/office/drawing/2014/main" id="{E7593957-7601-45F5-99DE-FEB23AE3805B}"/>
                  </a:ext>
                </a:extLst>
              </p:cNvPr>
              <p:cNvSpPr txBox="1">
                <a:spLocks noRot="1" noChangeAspect="1" noMove="1" noResize="1" noEditPoints="1" noAdjustHandles="1" noChangeArrowheads="1" noChangeShapeType="1" noTextEdit="1"/>
              </p:cNvSpPr>
              <p:nvPr/>
            </p:nvSpPr>
            <p:spPr>
              <a:xfrm>
                <a:off x="27448200" y="6457398"/>
                <a:ext cx="310795" cy="461665"/>
              </a:xfrm>
              <a:prstGeom prst="rect">
                <a:avLst/>
              </a:prstGeom>
              <a:blipFill>
                <a:blip r:embed="rId6"/>
                <a:stretch>
                  <a:fillRect l="-5882" r="-15882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7" name="TextBox 106">
                <a:extLst>
                  <a:ext uri="{FF2B5EF4-FFF2-40B4-BE49-F238E27FC236}">
                    <a16:creationId xmlns:a16="http://schemas.microsoft.com/office/drawing/2014/main" id="{46BDA4A1-DC65-4248-8AED-2973F5BC3FE0}"/>
                  </a:ext>
                </a:extLst>
              </p:cNvPr>
              <p:cNvSpPr txBox="1"/>
              <p:nvPr/>
            </p:nvSpPr>
            <p:spPr>
              <a:xfrm>
                <a:off x="24935009" y="10167517"/>
                <a:ext cx="6610155" cy="341632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Figure 2. Triangular harvesting cycle as proposed by [2] (Photo by Isaac Liu). </a:t>
                </a:r>
                <a:r>
                  <a:rPr kumimoji="0" lang="en-US" sz="2400" b="0" i="0" u="none" strike="noStrike" kern="0" cap="none" spc="0" normalizeH="0" noProof="0" dirty="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a:t>At State A, both switches are open. From State A to State B, the DEG is stretched and thus its capacitance increases to its maximum. From State B to State C, the DEG is primed with </a:t>
                </a:r>
                <a14:m>
                  <m:oMath xmlns:m="http://schemas.openxmlformats.org/officeDocument/2006/math">
                    <m:sSub>
                      <m:sSubPr>
                        <m:ctrlPr>
                          <a:rPr lang="en-US" sz="2400" i="1">
                            <a:solidFill>
                              <a:prstClr val="black"/>
                            </a:solidFill>
                            <a:latin typeface="Cambria Math" panose="02040503050406030204" pitchFamily="18" charset="0"/>
                            <a:cs typeface="Times New Roman" panose="02020603050405020304" pitchFamily="18" charset="0"/>
                          </a:rPr>
                        </m:ctrlPr>
                      </m:sSubPr>
                      <m:e>
                        <m:r>
                          <a:rPr lang="en-US" sz="2400" i="1">
                            <a:solidFill>
                              <a:prstClr val="black"/>
                            </a:solidFill>
                            <a:latin typeface="Cambria Math" panose="02040503050406030204" pitchFamily="18" charset="0"/>
                            <a:cs typeface="Times New Roman" panose="02020603050405020304" pitchFamily="18" charset="0"/>
                          </a:rPr>
                          <m:t>𝑉</m:t>
                        </m:r>
                      </m:e>
                      <m:sub>
                        <m:r>
                          <a:rPr lang="en-US" sz="2400" i="1">
                            <a:solidFill>
                              <a:prstClr val="black"/>
                            </a:solidFill>
                            <a:latin typeface="Cambria Math" panose="02040503050406030204" pitchFamily="18" charset="0"/>
                            <a:cs typeface="Times New Roman" panose="02020603050405020304" pitchFamily="18" charset="0"/>
                          </a:rPr>
                          <m:t>𝑖𝑛</m:t>
                        </m:r>
                      </m:sub>
                    </m:sSub>
                  </m:oMath>
                </a14:m>
                <a:r>
                  <a:rPr lang="en-US" sz="2400" dirty="0">
                    <a:latin typeface="Times New Roman" panose="02020603050405020304" pitchFamily="18" charset="0"/>
                    <a:cs typeface="Times New Roman" panose="02020603050405020304" pitchFamily="18" charset="0"/>
                  </a:rPr>
                  <a:t>. The DEG relaxes and returns to its minimum capacitance which transfers charges to </a:t>
                </a:r>
                <a14:m>
                  <m:oMath xmlns:m="http://schemas.openxmlformats.org/officeDocument/2006/math">
                    <m:sSub>
                      <m:sSubPr>
                        <m:ctrlPr>
                          <a:rPr lang="en-US" sz="2400" i="1" kern="0">
                            <a:solidFill>
                              <a:prstClr val="black"/>
                            </a:solidFill>
                            <a:latin typeface="Cambria Math" panose="02040503050406030204" pitchFamily="18" charset="0"/>
                            <a:ea typeface="Cambria Math" panose="02040503050406030204" pitchFamily="18" charset="0"/>
                          </a:rPr>
                        </m:ctrlPr>
                      </m:sSubPr>
                      <m:e>
                        <m:r>
                          <a:rPr lang="en-US" sz="2400" i="1" kern="0">
                            <a:solidFill>
                              <a:prstClr val="black"/>
                            </a:solidFill>
                            <a:latin typeface="Cambria Math" panose="02040503050406030204" pitchFamily="18" charset="0"/>
                            <a:ea typeface="Cambria Math" panose="02040503050406030204" pitchFamily="18" charset="0"/>
                          </a:rPr>
                          <m:t>𝐶</m:t>
                        </m:r>
                      </m:e>
                      <m:sub>
                        <m:r>
                          <a:rPr lang="en-US" sz="2400" i="1" kern="0">
                            <a:solidFill>
                              <a:prstClr val="black"/>
                            </a:solidFill>
                            <a:latin typeface="Cambria Math" panose="02040503050406030204" pitchFamily="18" charset="0"/>
                            <a:ea typeface="Cambria Math" panose="02040503050406030204" pitchFamily="18" charset="0"/>
                          </a:rPr>
                          <m:t>𝑆</m:t>
                        </m:r>
                      </m:sub>
                    </m:sSub>
                  </m:oMath>
                </a14:m>
                <a:r>
                  <a:rPr lang="en-US" sz="2400" dirty="0">
                    <a:latin typeface="Times New Roman" panose="02020603050405020304" pitchFamily="18" charset="0"/>
                    <a:cs typeface="Times New Roman" panose="02020603050405020304" pitchFamily="18" charset="0"/>
                  </a:rPr>
                  <a:t>. Finally, from State D to State A, the system collects the energy.</a:t>
                </a:r>
              </a:p>
            </p:txBody>
          </p:sp>
        </mc:Choice>
        <mc:Fallback>
          <p:sp>
            <p:nvSpPr>
              <p:cNvPr id="107" name="TextBox 106">
                <a:extLst>
                  <a:ext uri="{FF2B5EF4-FFF2-40B4-BE49-F238E27FC236}">
                    <a16:creationId xmlns:a16="http://schemas.microsoft.com/office/drawing/2014/main" id="{46BDA4A1-DC65-4248-8AED-2973F5BC3FE0}"/>
                  </a:ext>
                </a:extLst>
              </p:cNvPr>
              <p:cNvSpPr txBox="1">
                <a:spLocks noRot="1" noChangeAspect="1" noMove="1" noResize="1" noEditPoints="1" noAdjustHandles="1" noChangeArrowheads="1" noChangeShapeType="1" noTextEdit="1"/>
              </p:cNvSpPr>
              <p:nvPr/>
            </p:nvSpPr>
            <p:spPr>
              <a:xfrm>
                <a:off x="24935009" y="10167517"/>
                <a:ext cx="6610155" cy="3416320"/>
              </a:xfrm>
              <a:prstGeom prst="rect">
                <a:avLst/>
              </a:prstGeom>
              <a:blipFill>
                <a:blip r:embed="rId7"/>
                <a:stretch>
                  <a:fillRect l="-1382" t="-1429" r="-2304" b="-3214"/>
                </a:stretch>
              </a:blipFill>
            </p:spPr>
            <p:txBody>
              <a:bodyPr/>
              <a:lstStyle/>
              <a:p>
                <a:r>
                  <a:rPr lang="en-US">
                    <a:noFill/>
                  </a:rPr>
                  <a:t> </a:t>
                </a:r>
              </a:p>
            </p:txBody>
          </p:sp>
        </mc:Fallback>
      </mc:AlternateContent>
      <p:pic>
        <p:nvPicPr>
          <p:cNvPr id="108" name="Picture 2" descr="Diagram&#10;&#10;Description automatically generated">
            <a:extLst>
              <a:ext uri="{FF2B5EF4-FFF2-40B4-BE49-F238E27FC236}">
                <a16:creationId xmlns:a16="http://schemas.microsoft.com/office/drawing/2014/main" id="{95389ED0-AF33-4806-84BE-ACF8862C9D01}"/>
              </a:ext>
            </a:extLst>
          </p:cNvPr>
          <p:cNvPicPr>
            <a:picLocks noChangeAspect="1"/>
          </p:cNvPicPr>
          <p:nvPr/>
        </p:nvPicPr>
        <p:blipFill>
          <a:blip r:embed="rId8"/>
          <a:stretch>
            <a:fillRect/>
          </a:stretch>
        </p:blipFill>
        <p:spPr>
          <a:xfrm>
            <a:off x="14680752" y="13535879"/>
            <a:ext cx="16143906" cy="8152674"/>
          </a:xfrm>
          <a:prstGeom prst="rect">
            <a:avLst/>
          </a:prstGeom>
        </p:spPr>
      </p:pic>
      <p:pic>
        <p:nvPicPr>
          <p:cNvPr id="109" name="Picture 5" descr="Chart, line chart&#10;&#10;Description automatically generated">
            <a:extLst>
              <a:ext uri="{FF2B5EF4-FFF2-40B4-BE49-F238E27FC236}">
                <a16:creationId xmlns:a16="http://schemas.microsoft.com/office/drawing/2014/main" id="{7D497CBB-581F-4504-B0EC-9E66415DB3D6}"/>
              </a:ext>
            </a:extLst>
          </p:cNvPr>
          <p:cNvPicPr>
            <a:picLocks noChangeAspect="1"/>
          </p:cNvPicPr>
          <p:nvPr/>
        </p:nvPicPr>
        <p:blipFill>
          <a:blip r:embed="rId9"/>
          <a:stretch>
            <a:fillRect/>
          </a:stretch>
        </p:blipFill>
        <p:spPr>
          <a:xfrm>
            <a:off x="14558214" y="23469434"/>
            <a:ext cx="7902222" cy="5571067"/>
          </a:xfrm>
          <a:prstGeom prst="rect">
            <a:avLst/>
          </a:prstGeom>
        </p:spPr>
      </p:pic>
      <p:pic>
        <p:nvPicPr>
          <p:cNvPr id="110" name="Picture 3" descr="Chart&#10;&#10;Description automatically generated">
            <a:extLst>
              <a:ext uri="{FF2B5EF4-FFF2-40B4-BE49-F238E27FC236}">
                <a16:creationId xmlns:a16="http://schemas.microsoft.com/office/drawing/2014/main" id="{515EADF6-16B4-4C18-AC24-A5A9BC31E3B7}"/>
              </a:ext>
            </a:extLst>
          </p:cNvPr>
          <p:cNvPicPr>
            <a:picLocks noChangeAspect="1"/>
          </p:cNvPicPr>
          <p:nvPr/>
        </p:nvPicPr>
        <p:blipFill>
          <a:blip r:embed="rId10"/>
          <a:stretch>
            <a:fillRect/>
          </a:stretch>
        </p:blipFill>
        <p:spPr>
          <a:xfrm>
            <a:off x="22911211" y="23524513"/>
            <a:ext cx="7913447" cy="5571067"/>
          </a:xfrm>
          <a:prstGeom prst="rect">
            <a:avLst/>
          </a:prstGeom>
        </p:spPr>
      </p:pic>
      <p:sp>
        <p:nvSpPr>
          <p:cNvPr id="2" name="TextBox 1">
            <a:extLst>
              <a:ext uri="{FF2B5EF4-FFF2-40B4-BE49-F238E27FC236}">
                <a16:creationId xmlns:a16="http://schemas.microsoft.com/office/drawing/2014/main" id="{A34BA167-463D-4C9A-8729-B928F477CAC4}"/>
              </a:ext>
            </a:extLst>
          </p:cNvPr>
          <p:cNvSpPr txBox="1"/>
          <p:nvPr/>
        </p:nvSpPr>
        <p:spPr>
          <a:xfrm>
            <a:off x="18376947" y="28655624"/>
            <a:ext cx="1226175" cy="661720"/>
          </a:xfrm>
          <a:prstGeom prst="rect">
            <a:avLst/>
          </a:prstGeom>
          <a:noFill/>
        </p:spPr>
        <p:txBody>
          <a:bodyPr wrap="square" rtlCol="0">
            <a:spAutoFit/>
          </a:bodyPr>
          <a:lstStyle/>
          <a:p>
            <a:r>
              <a:rPr lang="en-US" sz="3700" dirty="0">
                <a:latin typeface="Times New Roman" panose="02020603050405020304" pitchFamily="18" charset="0"/>
                <a:cs typeface="Times New Roman" panose="02020603050405020304" pitchFamily="18" charset="0"/>
              </a:rPr>
              <a:t>A</a:t>
            </a:r>
          </a:p>
        </p:txBody>
      </p:sp>
      <p:sp>
        <p:nvSpPr>
          <p:cNvPr id="111" name="TextBox 110">
            <a:extLst>
              <a:ext uri="{FF2B5EF4-FFF2-40B4-BE49-F238E27FC236}">
                <a16:creationId xmlns:a16="http://schemas.microsoft.com/office/drawing/2014/main" id="{711FC3BD-8C3D-4923-82C6-6A565AF4E2E3}"/>
              </a:ext>
            </a:extLst>
          </p:cNvPr>
          <p:cNvSpPr txBox="1"/>
          <p:nvPr/>
        </p:nvSpPr>
        <p:spPr>
          <a:xfrm>
            <a:off x="26639495" y="28655624"/>
            <a:ext cx="1226175" cy="661720"/>
          </a:xfrm>
          <a:prstGeom prst="rect">
            <a:avLst/>
          </a:prstGeom>
          <a:noFill/>
        </p:spPr>
        <p:txBody>
          <a:bodyPr wrap="square" rtlCol="0">
            <a:spAutoFit/>
          </a:bodyPr>
          <a:lstStyle/>
          <a:p>
            <a:pPr algn="ctr"/>
            <a:r>
              <a:rPr lang="en-US" sz="3700" dirty="0">
                <a:latin typeface="Times New Roman" panose="02020603050405020304" pitchFamily="18" charset="0"/>
                <a:cs typeface="Times New Roman" panose="02020603050405020304" pitchFamily="18" charset="0"/>
              </a:rPr>
              <a:t>B</a:t>
            </a:r>
          </a:p>
        </p:txBody>
      </p:sp>
      <p:sp>
        <p:nvSpPr>
          <p:cNvPr id="112" name="TextBox 111">
            <a:extLst>
              <a:ext uri="{FF2B5EF4-FFF2-40B4-BE49-F238E27FC236}">
                <a16:creationId xmlns:a16="http://schemas.microsoft.com/office/drawing/2014/main" id="{B0EAD126-9BE8-4754-B1A0-E5F6574CEF1B}"/>
              </a:ext>
            </a:extLst>
          </p:cNvPr>
          <p:cNvSpPr txBox="1"/>
          <p:nvPr/>
        </p:nvSpPr>
        <p:spPr>
          <a:xfrm>
            <a:off x="38575913" y="1064866"/>
            <a:ext cx="5175194" cy="1957522"/>
          </a:xfrm>
          <a:prstGeom prst="rect">
            <a:avLst/>
          </a:prstGeom>
          <a:noFill/>
          <a:ln w="12700" cap="rnd" cmpd="sng">
            <a:no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5000" dirty="0">
                <a:latin typeface="Times New Roman" panose="02020603050405020304" pitchFamily="18" charset="0"/>
              </a:rPr>
              <a:t>TRACER </a:t>
            </a:r>
          </a:p>
          <a:p>
            <a:pPr algn="ctr"/>
            <a:r>
              <a:rPr lang="en-US" sz="5000" dirty="0">
                <a:latin typeface="Times New Roman" panose="02020603050405020304" pitchFamily="18" charset="0"/>
              </a:rPr>
              <a:t>Lab</a:t>
            </a: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23593</TotalTime>
  <Words>1446</Words>
  <Application>Microsoft Office PowerPoint</Application>
  <PresentationFormat>Custom</PresentationFormat>
  <Paragraphs>110</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Cambria Math</vt:lpstr>
      <vt:lpstr>Garamond</vt:lpstr>
      <vt:lpstr>Lucida Grande</vt:lpstr>
      <vt:lpstr>times new roman</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Isaac Liu</cp:lastModifiedBy>
  <cp:revision>435</cp:revision>
  <dcterms:created xsi:type="dcterms:W3CDTF">2013-10-19T16:33:22Z</dcterms:created>
  <dcterms:modified xsi:type="dcterms:W3CDTF">2022-03-28T15:53:38Z</dcterms:modified>
</cp:coreProperties>
</file>